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8"/>
  </p:notesMasterIdLst>
  <p:sldIdLst>
    <p:sldId id="257" r:id="rId2"/>
    <p:sldId id="338" r:id="rId3"/>
    <p:sldId id="339" r:id="rId4"/>
    <p:sldId id="361" r:id="rId5"/>
    <p:sldId id="362" r:id="rId6"/>
    <p:sldId id="365" r:id="rId7"/>
    <p:sldId id="369" r:id="rId8"/>
    <p:sldId id="363" r:id="rId9"/>
    <p:sldId id="367" r:id="rId10"/>
    <p:sldId id="364" r:id="rId11"/>
    <p:sldId id="368" r:id="rId12"/>
    <p:sldId id="371" r:id="rId13"/>
    <p:sldId id="370" r:id="rId14"/>
    <p:sldId id="416" r:id="rId15"/>
    <p:sldId id="372" r:id="rId16"/>
    <p:sldId id="375" r:id="rId17"/>
    <p:sldId id="376" r:id="rId18"/>
    <p:sldId id="377" r:id="rId19"/>
    <p:sldId id="380" r:id="rId20"/>
    <p:sldId id="381" r:id="rId21"/>
    <p:sldId id="384" r:id="rId22"/>
    <p:sldId id="385" r:id="rId23"/>
    <p:sldId id="382" r:id="rId24"/>
    <p:sldId id="426" r:id="rId25"/>
    <p:sldId id="386" r:id="rId26"/>
    <p:sldId id="387" r:id="rId27"/>
    <p:sldId id="388" r:id="rId28"/>
    <p:sldId id="389" r:id="rId29"/>
    <p:sldId id="390" r:id="rId30"/>
    <p:sldId id="392" r:id="rId31"/>
    <p:sldId id="393" r:id="rId32"/>
    <p:sldId id="394" r:id="rId33"/>
    <p:sldId id="395" r:id="rId34"/>
    <p:sldId id="428" r:id="rId35"/>
    <p:sldId id="429" r:id="rId36"/>
    <p:sldId id="396" r:id="rId37"/>
    <p:sldId id="397" r:id="rId38"/>
    <p:sldId id="417" r:id="rId39"/>
    <p:sldId id="418" r:id="rId40"/>
    <p:sldId id="379" r:id="rId41"/>
    <p:sldId id="399" r:id="rId42"/>
    <p:sldId id="402" r:id="rId43"/>
    <p:sldId id="403" r:id="rId44"/>
    <p:sldId id="404" r:id="rId45"/>
    <p:sldId id="405" r:id="rId46"/>
    <p:sldId id="406" r:id="rId47"/>
    <p:sldId id="420" r:id="rId48"/>
    <p:sldId id="421" r:id="rId49"/>
    <p:sldId id="431" r:id="rId50"/>
    <p:sldId id="432" r:id="rId51"/>
    <p:sldId id="409" r:id="rId52"/>
    <p:sldId id="437" r:id="rId53"/>
    <p:sldId id="410" r:id="rId54"/>
    <p:sldId id="438" r:id="rId55"/>
    <p:sldId id="440" r:id="rId56"/>
    <p:sldId id="439" r:id="rId5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89" autoAdjust="0"/>
    <p:restoredTop sz="81649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71D473-86C8-4863-BD2C-2E97D9AD993A}" type="datetimeFigureOut">
              <a:rPr lang="he-IL" smtClean="0"/>
              <a:t>כ"ג/כסלו/תשע"ח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31B808-D585-4F1E-8387-1668B895D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9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76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569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5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Old salaries: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8500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5500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 salaries: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1500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4250</a:t>
            </a:r>
          </a:p>
          <a:p>
            <a:pPr algn="r" rtl="1"/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2750</a:t>
            </a:r>
            <a:endParaRPr lang="he-IL" sz="1200" dirty="0" smtClean="0">
              <a:solidFill>
                <a:schemeClr val="bg1"/>
              </a:solidFill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36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00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0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42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073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51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128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3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צריך</a:t>
            </a:r>
            <a:r>
              <a:rPr lang="he-IL" baseline="0" dirty="0" smtClean="0"/>
              <a:t> להסביר שה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75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155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234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287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462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552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93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549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17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690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הזכירו להם שכל מצביע</a:t>
            </a:r>
            <a:r>
              <a:rPr lang="he-IL" baseline="0" dirty="0" smtClean="0"/>
              <a:t> שאינו בשימוש יש לאתחל ל-</a:t>
            </a:r>
            <a:r>
              <a:rPr lang="en-US" baseline="0" dirty="0" smtClean="0"/>
              <a:t>NULL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ולכן צריך </a:t>
            </a:r>
            <a:r>
              <a:rPr lang="he-IL" baseline="0" dirty="0" err="1" smtClean="0"/>
              <a:t>בפונקצית</a:t>
            </a:r>
            <a:r>
              <a:rPr lang="he-IL" baseline="0" dirty="0" smtClean="0"/>
              <a:t> </a:t>
            </a:r>
            <a:r>
              <a:rPr lang="en-US" baseline="0" dirty="0" smtClean="0"/>
              <a:t>main</a:t>
            </a:r>
            <a:r>
              <a:rPr lang="he-IL" baseline="0" dirty="0" smtClean="0"/>
              <a:t> שבה נייצר את המערך צריך </a:t>
            </a:r>
            <a:r>
              <a:rPr lang="he-IL" baseline="0" smtClean="0"/>
              <a:t>לדאוג לזה.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19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200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170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57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בכיתות חזקות אפשר להזכיר</a:t>
            </a:r>
            <a:r>
              <a:rPr lang="he-IL" baseline="0" dirty="0" smtClean="0"/>
              <a:t> שזו העברה </a:t>
            </a:r>
            <a:r>
              <a:rPr lang="en-US" baseline="0" dirty="0" smtClean="0"/>
              <a:t>by address</a:t>
            </a:r>
            <a:r>
              <a:rPr lang="he-IL" baseline="0" dirty="0" smtClean="0"/>
              <a:t> שזה סוג של העברה </a:t>
            </a:r>
            <a:r>
              <a:rPr lang="en-US" baseline="0" dirty="0" smtClean="0"/>
              <a:t>by value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148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461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333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55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330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6244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1) הזכירו</a:t>
            </a:r>
            <a:r>
              <a:rPr lang="he-IL" baseline="0" dirty="0" smtClean="0"/>
              <a:t> שכשאנחנו רוצים להחזיר שני ערכי החזרה נעשה זאת ע"י העברת שני מצביעים </a:t>
            </a:r>
          </a:p>
          <a:p>
            <a:r>
              <a:rPr lang="he-IL" baseline="0" dirty="0" smtClean="0"/>
              <a:t>שלתוכם הפונקציה תכתוב את התוצאות</a:t>
            </a:r>
          </a:p>
          <a:p>
            <a:r>
              <a:rPr lang="he-IL" baseline="0" smtClean="0"/>
              <a:t>2) הזכירו שצריך להעביר את מס' השורות במטריצה בפרמטר נפרד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745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4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314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083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הסבירו שכדי</a:t>
            </a:r>
            <a:r>
              <a:rPr lang="he-IL" baseline="0" dirty="0" smtClean="0"/>
              <a:t> לבנות פונקציה גנרית שמבצעת </a:t>
            </a:r>
            <a:r>
              <a:rPr lang="en-US" baseline="0" dirty="0" smtClean="0"/>
              <a:t>swap</a:t>
            </a:r>
            <a:r>
              <a:rPr lang="he-IL" baseline="0" dirty="0" smtClean="0"/>
              <a:t> אנחנו עדיין חייבים לדעת מה הטיפוס של המשתנים.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477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4304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200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7160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הערה: אי שחרור </a:t>
            </a:r>
            <a:r>
              <a:rPr lang="he-IL" dirty="0" err="1" smtClean="0"/>
              <a:t>זכרון</a:t>
            </a:r>
            <a:r>
              <a:rPr lang="he-IL" dirty="0" smtClean="0"/>
              <a:t> יכול </a:t>
            </a:r>
            <a:r>
              <a:rPr lang="he-IL" smtClean="0"/>
              <a:t>לגרום</a:t>
            </a:r>
            <a:r>
              <a:rPr lang="he-IL" baseline="0" smtClean="0"/>
              <a:t> להאטה (לא מוסברת) של המחשב.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229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הערה:</a:t>
            </a:r>
            <a:r>
              <a:rPr lang="he-IL" baseline="0" dirty="0" smtClean="0"/>
              <a:t> אם ההקצאה נכשלה אז התוכנית עשויה לקרוס. זה יכול להיות התנהגות סבירה כי התרענו על כך מראש.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67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50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06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34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28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94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6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err="1" smtClean="0"/>
              <a:t>תירגול</a:t>
            </a:r>
            <a:r>
              <a:rPr lang="he-IL" dirty="0" smtClean="0"/>
              <a:t> </a:t>
            </a:r>
            <a:r>
              <a:rPr lang="en-US" smtClean="0"/>
              <a:t>7</a:t>
            </a:r>
            <a:r>
              <a:rPr lang="he-IL" smtClean="0"/>
              <a:t>:מצביעים </a:t>
            </a:r>
            <a:r>
              <a:rPr lang="he-IL" dirty="0" smtClean="0"/>
              <a:t>והקצאה דינאמית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מתי נשתמש במצביעים?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he-IL" dirty="0" smtClean="0"/>
              <a:t>מתי נעביר מצביעים כפרמטר לפונקציה?</a:t>
            </a:r>
          </a:p>
          <a:p>
            <a:pPr lvl="1">
              <a:defRPr/>
            </a:pPr>
            <a:r>
              <a:rPr lang="he-IL" dirty="0" smtClean="0"/>
              <a:t>נעביר כתובת של משתנה לפונקציה כאשר נרצה </a:t>
            </a:r>
            <a:r>
              <a:rPr lang="he-IL" b="1" dirty="0" smtClean="0"/>
              <a:t>לשנות את ערכו של המשתנה</a:t>
            </a:r>
            <a:r>
              <a:rPr lang="he-IL" dirty="0" smtClean="0"/>
              <a:t>- כך אנו מקנים לפונקציה גישה ישירה לזיכרון המשתנה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דוגמא: (שראינו בהרצאה)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 lvl="1">
              <a:defRPr/>
            </a:pPr>
            <a:r>
              <a:rPr lang="he-IL" dirty="0" smtClean="0"/>
              <a:t>ב-</a:t>
            </a:r>
            <a:r>
              <a:rPr lang="en-US" dirty="0" smtClean="0"/>
              <a:t>C</a:t>
            </a:r>
            <a:r>
              <a:rPr lang="he-IL" dirty="0" smtClean="0"/>
              <a:t> לכל פונקציה ערך החזרה אחד. אם נרצה </a:t>
            </a:r>
            <a:r>
              <a:rPr lang="he-IL" b="1" dirty="0" smtClean="0"/>
              <a:t>פונקציה שמחזירה יותר מערך החזרה אחד</a:t>
            </a:r>
            <a:r>
              <a:rPr lang="he-IL" dirty="0" smtClean="0"/>
              <a:t>, נממש זאת באמצעות מצביעים.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דוגמא: פונקציה עם החתימה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he-IL" dirty="0" smtClean="0"/>
              <a:t>יכולה להחזיר 2 ערכים.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ערכו של אחד מהם יוחזר כערכו של המשתנה </a:t>
            </a:r>
            <a:r>
              <a:rPr lang="en-US" dirty="0" smtClean="0"/>
              <a:t>res</a:t>
            </a:r>
            <a:r>
              <a:rPr lang="he-IL" dirty="0" smtClean="0"/>
              <a:t>.</a:t>
            </a:r>
          </a:p>
          <a:p>
            <a:pPr lvl="1">
              <a:defRPr/>
            </a:pP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10</a:t>
            </a:fld>
            <a:endParaRPr lang="fr-CA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32584" y="4813454"/>
            <a:ext cx="4506379" cy="52322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200" b="1" baseline="0" dirty="0" err="1" smtClean="0">
                <a:solidFill>
                  <a:srgbClr val="000000"/>
                </a:solidFill>
                <a:latin typeface="Courier New" pitchFamily="49" charset="0"/>
              </a:rPr>
              <a:t>nt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 foo(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* res)</a:t>
            </a:r>
            <a:endParaRPr lang="en-US" sz="22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87723" y="3210283"/>
            <a:ext cx="4668397" cy="52322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</a:rPr>
              <a:t>v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oid swap(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* x,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</a:rPr>
              <a:t>* y)</a:t>
            </a:r>
            <a:endParaRPr lang="en-US" sz="22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67056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מתי נשתמש במצביעים? (המשך)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ניתן להגדיר טיפוסים התופסים זיכרון רב (למשל מערכים). במקרה זה העברתם לפונקציה </a:t>
            </a:r>
            <a:r>
              <a:rPr lang="en-US" dirty="0" smtClean="0"/>
              <a:t>by value</a:t>
            </a:r>
            <a:r>
              <a:rPr lang="he-IL" dirty="0" smtClean="0"/>
              <a:t> (כלומר ע"י העתקה) תהיה פעולה כבדה מאוד. ניתן לחסוך את עבודת ההעתקה על ידי </a:t>
            </a:r>
            <a:r>
              <a:rPr lang="he-IL" b="1" dirty="0" smtClean="0"/>
              <a:t>העברת הכתובת של משתנים מטיפוסים כאלה </a:t>
            </a:r>
            <a:r>
              <a:rPr lang="he-IL" dirty="0" smtClean="0"/>
              <a:t>לפונקציה, במקום את התוכן.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11</a:t>
            </a:fld>
            <a:endParaRPr lang="fr-CA"/>
          </a:p>
        </p:txBody>
      </p:sp>
      <p:sp>
        <p:nvSpPr>
          <p:cNvPr id="7" name="TextBox 6"/>
          <p:cNvSpPr txBox="1"/>
          <p:nvPr/>
        </p:nvSpPr>
        <p:spPr>
          <a:xfrm>
            <a:off x="3017519" y="4715540"/>
            <a:ext cx="6966365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>
                <a:latin typeface="Times New Roman" pitchFamily="18" charset="0"/>
              </a:rPr>
              <a:t>שימו לב! העברת מצביע לפונקציה נעשית תמיד </a:t>
            </a:r>
            <a:r>
              <a:rPr lang="en-US" sz="2400" dirty="0" smtClean="0">
                <a:latin typeface="Times New Roman" pitchFamily="18" charset="0"/>
              </a:rPr>
              <a:t>by value</a:t>
            </a:r>
            <a:r>
              <a:rPr lang="he-IL" sz="2400" dirty="0" smtClean="0">
                <a:latin typeface="Times New Roman" pitchFamily="18" charset="0"/>
              </a:rPr>
              <a:t>, כלומר ערך המצביע מועתק למשתנה פנימי של הפונקציה</a:t>
            </a:r>
            <a:endParaRPr lang="he-IL" sz="2400" dirty="0" smtClean="0"/>
          </a:p>
        </p:txBody>
      </p:sp>
      <p:pic>
        <p:nvPicPr>
          <p:cNvPr id="8" name="Picture 6" descr="warning-general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0801" y="4715540"/>
            <a:ext cx="936104" cy="83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6705601" cy="1143000"/>
          </a:xfrm>
        </p:spPr>
        <p:txBody>
          <a:bodyPr>
            <a:normAutofit/>
          </a:bodyPr>
          <a:lstStyle/>
          <a:p>
            <a:pPr algn="r" rtl="1"/>
            <a:r>
              <a:rPr lang="en-US" dirty="0" smtClean="0"/>
              <a:t>Swap</a:t>
            </a:r>
            <a:r>
              <a:rPr lang="he-IL" dirty="0" smtClean="0"/>
              <a:t> (תזכורת)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בהרצאה ראינו פונקציה המחליפה בין התוכן של שני מספרים מטיפוס </a:t>
            </a:r>
            <a:r>
              <a:rPr lang="en-US" dirty="0" err="1" smtClean="0"/>
              <a:t>int</a:t>
            </a:r>
            <a:r>
              <a:rPr lang="he-IL" dirty="0" smtClean="0"/>
              <a:t>:</a:t>
            </a:r>
          </a:p>
          <a:p>
            <a:pPr>
              <a:defRPr/>
            </a:pPr>
            <a:endParaRPr lang="he-IL" dirty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r>
              <a:rPr lang="he-IL" dirty="0" smtClean="0"/>
              <a:t>נשתמש בפונקציה כך: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12</a:t>
            </a:fld>
            <a:endParaRPr lang="fr-CA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4723" y="2629161"/>
            <a:ext cx="5688012" cy="237013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void </a:t>
            </a:r>
            <a:r>
              <a:rPr lang="en-US" b="1" baseline="0" dirty="0" smtClean="0">
                <a:latin typeface="Courier New" pitchFamily="49" charset="0"/>
              </a:rPr>
              <a:t>swap(</a:t>
            </a:r>
            <a:r>
              <a:rPr lang="en-US" b="1" baseline="0" dirty="0" err="1" smtClean="0">
                <a:latin typeface="Courier New" pitchFamily="49" charset="0"/>
              </a:rPr>
              <a:t>int</a:t>
            </a:r>
            <a:r>
              <a:rPr lang="en-US" b="1" baseline="0" dirty="0" smtClean="0">
                <a:latin typeface="Courier New" pitchFamily="49" charset="0"/>
              </a:rPr>
              <a:t>* </a:t>
            </a:r>
            <a:r>
              <a:rPr lang="en-US" b="1" baseline="0" dirty="0">
                <a:latin typeface="Courier New" pitchFamily="49" charset="0"/>
              </a:rPr>
              <a:t>p, </a:t>
            </a:r>
            <a:r>
              <a:rPr lang="en-US" b="1" baseline="0" dirty="0" err="1" smtClean="0">
                <a:latin typeface="Courier New" pitchFamily="49" charset="0"/>
              </a:rPr>
              <a:t>int</a:t>
            </a:r>
            <a:r>
              <a:rPr lang="en-US" b="1" baseline="0" dirty="0" smtClean="0">
                <a:latin typeface="Courier New" pitchFamily="49" charset="0"/>
              </a:rPr>
              <a:t>* </a:t>
            </a:r>
            <a:r>
              <a:rPr lang="en-US" b="1" baseline="0" dirty="0">
                <a:latin typeface="Courier New" pitchFamily="49" charset="0"/>
              </a:rPr>
              <a:t>q) 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{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  </a:t>
            </a:r>
            <a:r>
              <a:rPr lang="en-US" b="1" baseline="0" dirty="0" err="1" smtClean="0">
                <a:latin typeface="Courier New" pitchFamily="49" charset="0"/>
              </a:rPr>
              <a:t>int</a:t>
            </a:r>
            <a:r>
              <a:rPr lang="en-US" b="1" baseline="0" dirty="0" smtClean="0">
                <a:latin typeface="Courier New" pitchFamily="49" charset="0"/>
              </a:rPr>
              <a:t> </a:t>
            </a:r>
            <a:r>
              <a:rPr lang="en-US" b="1" baseline="0" dirty="0" err="1">
                <a:latin typeface="Courier New" pitchFamily="49" charset="0"/>
              </a:rPr>
              <a:t>tmp</a:t>
            </a:r>
            <a:r>
              <a:rPr lang="en-US" b="1" baseline="0" dirty="0">
                <a:latin typeface="Courier New" pitchFamily="49" charset="0"/>
              </a:rPr>
              <a:t> = *p;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  *p = *q;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  *q = </a:t>
            </a:r>
            <a:r>
              <a:rPr lang="en-US" b="1" baseline="0" dirty="0" err="1">
                <a:latin typeface="Courier New" pitchFamily="49" charset="0"/>
              </a:rPr>
              <a:t>tmp</a:t>
            </a:r>
            <a:r>
              <a:rPr lang="en-US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54723" y="5292604"/>
            <a:ext cx="5832475" cy="1265237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b="1" baseline="0" dirty="0" err="1" smtClean="0">
                <a:latin typeface="Courier New" pitchFamily="49" charset="0"/>
              </a:rPr>
              <a:t>int</a:t>
            </a:r>
            <a:r>
              <a:rPr lang="en-US" b="1" baseline="0" dirty="0" smtClean="0">
                <a:latin typeface="Courier New" pitchFamily="49" charset="0"/>
              </a:rPr>
              <a:t> a </a:t>
            </a:r>
            <a:r>
              <a:rPr lang="en-US" b="1" baseline="0" dirty="0">
                <a:latin typeface="Courier New" pitchFamily="49" charset="0"/>
              </a:rPr>
              <a:t>= 3, b = 7;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>
                <a:latin typeface="Courier New" pitchFamily="49" charset="0"/>
              </a:rPr>
              <a:t>swap(&amp;a, &amp;b);</a:t>
            </a:r>
          </a:p>
          <a:p>
            <a:pPr algn="l" rtl="0">
              <a:spcBef>
                <a:spcPct val="10000"/>
              </a:spcBef>
            </a:pPr>
            <a:r>
              <a:rPr lang="en-US" b="1" baseline="0" dirty="0" err="1">
                <a:latin typeface="Courier New" pitchFamily="49" charset="0"/>
              </a:rPr>
              <a:t>printf</a:t>
            </a:r>
            <a:r>
              <a:rPr lang="en-US" b="1" baseline="0" dirty="0">
                <a:latin typeface="Courier New" pitchFamily="49" charset="0"/>
              </a:rPr>
              <a:t>("a</a:t>
            </a:r>
            <a:r>
              <a:rPr lang="en-US" b="1" baseline="0" dirty="0" smtClean="0">
                <a:latin typeface="Courier New" pitchFamily="49" charset="0"/>
              </a:rPr>
              <a:t>=%d, </a:t>
            </a:r>
            <a:r>
              <a:rPr lang="en-US" b="1" baseline="0" dirty="0">
                <a:latin typeface="Courier New" pitchFamily="49" charset="0"/>
              </a:rPr>
              <a:t>b</a:t>
            </a:r>
            <a:r>
              <a:rPr lang="en-US" b="1" baseline="0" dirty="0" smtClean="0">
                <a:latin typeface="Courier New" pitchFamily="49" charset="0"/>
              </a:rPr>
              <a:t>=%d", </a:t>
            </a:r>
            <a:r>
              <a:rPr lang="en-US" b="1" baseline="0" dirty="0">
                <a:latin typeface="Courier New" pitchFamily="49" charset="0"/>
              </a:rPr>
              <a:t>a, b);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739054" y="2967000"/>
            <a:ext cx="2998546" cy="1935480"/>
          </a:xfrm>
          <a:prstGeom prst="cloudCallout">
            <a:avLst>
              <a:gd name="adj1" fmla="val -74600"/>
              <a:gd name="adj2" fmla="val 834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200" b="1" dirty="0" smtClean="0"/>
              <a:t>מה היה קורה אם לא היינו משתמשים במצביעים? </a:t>
            </a:r>
            <a:endParaRPr lang="en-US" sz="2200" b="1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34405" y="5894218"/>
            <a:ext cx="2311475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91440" rIns="13716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ctr" rtl="0">
              <a:spcBef>
                <a:spcPct val="10000"/>
              </a:spcBef>
            </a:pPr>
            <a:r>
              <a:rPr lang="en-US" b="1" baseline="0" dirty="0" smtClean="0">
                <a:latin typeface="Courier New" pitchFamily="49" charset="0"/>
              </a:rPr>
              <a:t>a=7, b=3</a:t>
            </a:r>
            <a:endParaRPr lang="en-US" b="1" baseline="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מצביעים ופונקציות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dirty="0" smtClean="0"/>
              <a:t>תרגיל 1: </a:t>
            </a:r>
            <a:r>
              <a:rPr lang="he-IL" sz="2800" dirty="0" smtClean="0"/>
              <a:t> כתבו פונקציה המקבלת כקלט אורך רדיוס של מעגל (לא בהכרח שלם) ומחזירה את שטח המעגל והיקפו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94360" y="2744087"/>
            <a:ext cx="11042017" cy="32411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#define PI 3.14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calc_perimeter_and_area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(double radius, double*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p_perim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, double*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p_area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p_perim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= 2 * PI * radius;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p_area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= PI * (radius * radius);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מצביעים ופונקציות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dirty="0" smtClean="0"/>
              <a:t>תרגיל 2:</a:t>
            </a:r>
            <a:r>
              <a:rPr lang="he-IL" sz="2800" dirty="0" smtClean="0"/>
              <a:t> כתבו פונקציה המקבלת 3 מצביעים </a:t>
            </a:r>
            <a:r>
              <a:rPr lang="en-US" sz="2800" dirty="0" smtClean="0"/>
              <a:t>a</a:t>
            </a:r>
            <a:r>
              <a:rPr lang="he-IL" sz="2800" dirty="0" smtClean="0"/>
              <a:t>, </a:t>
            </a:r>
            <a:r>
              <a:rPr lang="en-US" sz="2800" dirty="0" smtClean="0"/>
              <a:t>b</a:t>
            </a:r>
            <a:r>
              <a:rPr lang="he-IL" sz="2800" dirty="0" smtClean="0"/>
              <a:t>, ו-</a:t>
            </a:r>
            <a:r>
              <a:rPr lang="en-US" sz="2800" dirty="0" smtClean="0"/>
              <a:t>c</a:t>
            </a:r>
            <a:r>
              <a:rPr lang="he-IL" sz="2800" dirty="0" smtClean="0"/>
              <a:t>, למספרים שלמים, ומחליפה את תוכנם כך שיהיו מסודרים בסדר עולה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מצביעים ופונקציות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16280" y="1441450"/>
            <a:ext cx="11042017" cy="53401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swap_int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q)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= *p;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*p = *q;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*q =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void sort3(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a,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b,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c)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if (*a &gt; *b)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swap_int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if (*a &gt; *c)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swap_int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(a, c);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if (*b &gt; *c)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swap_int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(b, c);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כתובת 0 והקבוע </a:t>
            </a:r>
            <a:r>
              <a:rPr lang="en-US" dirty="0" smtClean="0"/>
              <a:t>NULL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כאשר משתני רגילים אינם מאוחלים הם מכילים זבל.</a:t>
            </a:r>
          </a:p>
          <a:p>
            <a:pPr algn="r" rtl="1"/>
            <a:r>
              <a:rPr lang="he-IL" sz="2800" dirty="0" smtClean="0"/>
              <a:t>מה קורה כאשר ניגשים </a:t>
            </a:r>
            <a:r>
              <a:rPr lang="he-IL" sz="2800" dirty="0" err="1" smtClean="0"/>
              <a:t>לפוינטרים</a:t>
            </a:r>
            <a:r>
              <a:rPr lang="he-IL" sz="2800" dirty="0" smtClean="0"/>
              <a:t> לא מאותחלים?</a:t>
            </a:r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r>
              <a:rPr lang="he-IL" sz="2800" dirty="0" smtClean="0"/>
              <a:t>מצביע לא מאותחל מצביע למקום</a:t>
            </a:r>
            <a:r>
              <a:rPr lang="he-IL" sz="2800" b="1" dirty="0" smtClean="0"/>
              <a:t> שרירותי</a:t>
            </a:r>
            <a:r>
              <a:rPr lang="he-IL" sz="2800" dirty="0" smtClean="0"/>
              <a:t> בזיכרון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29168" y="2734040"/>
            <a:ext cx="2136140" cy="830997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c</a:t>
            </a:r>
            <a:r>
              <a:rPr lang="en-US" sz="2000" b="1" baseline="0" dirty="0" smtClean="0">
                <a:latin typeface="Courier New" pitchFamily="49" charset="0"/>
              </a:rPr>
              <a:t>har *</a:t>
            </a:r>
            <a:r>
              <a:rPr lang="en-US" sz="2000" b="1" baseline="0" dirty="0" err="1" smtClean="0">
                <a:latin typeface="Courier New" pitchFamily="49" charset="0"/>
              </a:rPr>
              <a:t>ptr</a:t>
            </a:r>
            <a:r>
              <a:rPr lang="en-US" sz="2000" b="1" baseline="0" dirty="0" smtClean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 smtClean="0">
                <a:latin typeface="Courier New" pitchFamily="49" charset="0"/>
              </a:rPr>
              <a:t>*</a:t>
            </a:r>
            <a:r>
              <a:rPr lang="en-US" sz="2000" b="1" baseline="0" dirty="0" err="1" smtClean="0">
                <a:latin typeface="Courier New" pitchFamily="49" charset="0"/>
              </a:rPr>
              <a:t>ptr</a:t>
            </a:r>
            <a:r>
              <a:rPr lang="en-US" sz="2000" b="1" baseline="0" dirty="0" smtClean="0">
                <a:latin typeface="Courier New" pitchFamily="49" charset="0"/>
              </a:rPr>
              <a:t>=‘A’;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כתובת 0 והקבוע </a:t>
            </a:r>
            <a:r>
              <a:rPr lang="en-US" dirty="0" smtClean="0"/>
              <a:t>NULL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הכתובת </a:t>
            </a:r>
            <a:r>
              <a:rPr lang="he-IL" sz="2800" b="1" dirty="0" smtClean="0"/>
              <a:t>0</a:t>
            </a:r>
            <a:r>
              <a:rPr lang="he-IL" sz="2800" dirty="0" smtClean="0"/>
              <a:t> הינה כתובת מיוחדת, שאינה כתובת חוקית בזיכרון, ומשמשת לאתחול מצביע כאשר רוצים לציין שהוא אינו מאותחל לזיכרון חוקי כלשהו.</a:t>
            </a:r>
          </a:p>
          <a:p>
            <a:r>
              <a:rPr lang="he-IL" sz="2800" dirty="0" smtClean="0">
                <a:latin typeface="Times New Roman" pitchFamily="18" charset="0"/>
              </a:rPr>
              <a:t>במקום הערך 0, יש להשתמש בקבוע </a:t>
            </a:r>
            <a:r>
              <a:rPr lang="en-US" sz="2800" b="1" dirty="0" smtClean="0">
                <a:latin typeface="Courier New" pitchFamily="49" charset="0"/>
              </a:rPr>
              <a:t>NULL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he-IL" sz="2800" dirty="0" smtClean="0">
                <a:latin typeface="Times New Roman" pitchFamily="18" charset="0"/>
              </a:rPr>
              <a:t>זהו </a:t>
            </a:r>
            <a:r>
              <a:rPr lang="en-US" sz="2800" b="1" dirty="0" smtClean="0">
                <a:latin typeface="Courier New" pitchFamily="49" charset="0"/>
              </a:rPr>
              <a:t>#define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dirty="0" smtClean="0">
                <a:latin typeface="Times New Roman" pitchFamily="18" charset="0"/>
              </a:rPr>
              <a:t>שמוגדר אוטומטית כאפס.</a:t>
            </a:r>
          </a:p>
          <a:p>
            <a:r>
              <a:rPr lang="he-IL" sz="2800" dirty="0" smtClean="0">
                <a:latin typeface="Times New Roman" pitchFamily="18" charset="0"/>
              </a:rPr>
              <a:t>מנגנון זה מאפשר לבדוק את חוקיותו של כל מצביע לפני השימוש בו:</a:t>
            </a:r>
          </a:p>
          <a:p>
            <a:pPr marL="0" indent="0">
              <a:buNone/>
            </a:pPr>
            <a:endParaRPr lang="he-IL" sz="2800" dirty="0" smtClean="0">
              <a:latin typeface="Times New Roman" pitchFamily="18" charset="0"/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74688" y="4422775"/>
            <a:ext cx="6985000" cy="218521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if (</a:t>
            </a:r>
            <a:r>
              <a:rPr lang="en-US" sz="2000" b="1" baseline="0" dirty="0" smtClean="0">
                <a:latin typeface="Courier New" pitchFamily="49" charset="0"/>
              </a:rPr>
              <a:t>p != NULL) </a:t>
            </a:r>
            <a:r>
              <a:rPr lang="en-US" sz="2000" b="1" baseline="0" dirty="0">
                <a:latin typeface="Courier New" pitchFamily="49" charset="0"/>
              </a:rPr>
              <a:t>{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  *p = …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}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else {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  </a:t>
            </a:r>
            <a:r>
              <a:rPr lang="en-US" sz="2000" b="1" baseline="0" dirty="0" err="1">
                <a:latin typeface="Courier New" pitchFamily="49" charset="0"/>
              </a:rPr>
              <a:t>printf</a:t>
            </a:r>
            <a:r>
              <a:rPr lang="en-US" sz="2000" b="1" baseline="0" dirty="0">
                <a:latin typeface="Courier New" pitchFamily="49" charset="0"/>
              </a:rPr>
              <a:t>("p is unallocated!\n");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8880" y="4809851"/>
            <a:ext cx="4940840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יש לאתחל ל-</a:t>
            </a:r>
            <a:r>
              <a:rPr lang="en-US" sz="2400" dirty="0" smtClean="0"/>
              <a:t>NULL</a:t>
            </a:r>
            <a:r>
              <a:rPr lang="he-IL" sz="2400" dirty="0" smtClean="0"/>
              <a:t> כל מצביע שאינו מאותחל לזיכרון חוקי, וכן לשים </a:t>
            </a:r>
            <a:r>
              <a:rPr lang="en-US" sz="2400" dirty="0" smtClean="0"/>
              <a:t>NULL</a:t>
            </a:r>
            <a:r>
              <a:rPr lang="he-IL" sz="2400" dirty="0" smtClean="0"/>
              <a:t> במצביע במידה והזיכרון שאליו הוא מצביע מפסיק להיות מוקצה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כתובת 0 והקבוע </a:t>
            </a:r>
            <a:r>
              <a:rPr lang="en-US" dirty="0" smtClean="0"/>
              <a:t>NULL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ניסיון לגשת לתוכן של מצביע </a:t>
            </a:r>
            <a:r>
              <a:rPr lang="en-US" sz="2800" dirty="0" smtClean="0"/>
              <a:t>NULL </a:t>
            </a:r>
            <a:r>
              <a:rPr lang="he-IL" sz="2800" dirty="0" smtClean="0"/>
              <a:t> גורר </a:t>
            </a:r>
            <a:r>
              <a:rPr lang="he-IL" sz="2800" dirty="0" err="1" smtClean="0"/>
              <a:t>מיידית</a:t>
            </a:r>
            <a:r>
              <a:rPr lang="he-IL" sz="2800" dirty="0" smtClean="0"/>
              <a:t> שגיאת זמן ריצה:</a:t>
            </a:r>
            <a:endParaRPr lang="he-IL" sz="2800" dirty="0" smtClean="0">
              <a:latin typeface="Times New Roman" pitchFamily="18" charset="0"/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90041" y="3853317"/>
            <a:ext cx="2463036" cy="79868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1900" b="1" baseline="0" dirty="0" err="1">
                <a:latin typeface="Courier New" pitchFamily="49" charset="0"/>
              </a:rPr>
              <a:t>int</a:t>
            </a:r>
            <a:r>
              <a:rPr lang="en-US" sz="1900" b="1" baseline="0" dirty="0">
                <a:latin typeface="Courier New" pitchFamily="49" charset="0"/>
              </a:rPr>
              <a:t> *p = </a:t>
            </a:r>
            <a:r>
              <a:rPr lang="en-US" sz="1900" b="1" baseline="0" dirty="0" smtClean="0">
                <a:latin typeface="Courier New" pitchFamily="49" charset="0"/>
              </a:rPr>
              <a:t>NULL;</a:t>
            </a:r>
            <a:endParaRPr lang="en-US" sz="19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1900" b="1" baseline="0" dirty="0">
                <a:latin typeface="Courier New" pitchFamily="49" charset="0"/>
              </a:rPr>
              <a:t>*p = 3;</a:t>
            </a:r>
          </a:p>
        </p:txBody>
      </p:sp>
      <p:pic>
        <p:nvPicPr>
          <p:cNvPr id="10" name="Picture 8" descr="Err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93" y="2842624"/>
            <a:ext cx="4463072" cy="273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840414" y="421209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מצביעים- סיכום ביניים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800" dirty="0" smtClean="0"/>
              <a:t>מצביעים מאפשרים גישה ישירה לזיכרון של משתנה</a:t>
            </a:r>
          </a:p>
          <a:p>
            <a:pPr algn="r" rtl="1"/>
            <a:r>
              <a:rPr lang="he-IL" sz="2800" dirty="0" smtClean="0"/>
              <a:t>שימושים:</a:t>
            </a:r>
          </a:p>
          <a:p>
            <a:pPr lvl="1"/>
            <a:r>
              <a:rPr lang="he-IL" sz="2400" dirty="0" smtClean="0"/>
              <a:t>שינוי הערך של משתנה בתוך פונקציה</a:t>
            </a:r>
          </a:p>
          <a:p>
            <a:pPr lvl="1"/>
            <a:r>
              <a:rPr lang="he-IL" sz="2400" dirty="0" smtClean="0"/>
              <a:t>ריבוי ערכי החזרה מפונקציה</a:t>
            </a:r>
          </a:p>
          <a:p>
            <a:pPr lvl="1"/>
            <a:r>
              <a:rPr lang="he-IL" sz="2400" dirty="0" smtClean="0"/>
              <a:t>העברת משתנים גדולים לפונקציה בלי לבצע העתקה</a:t>
            </a:r>
          </a:p>
          <a:p>
            <a:r>
              <a:rPr lang="he-IL" sz="2800" dirty="0" smtClean="0"/>
              <a:t>טיפוסים שונים למצביעים על פי סוג המידע שהם מצביעים עליו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*, char*, float*, etc.</a:t>
            </a:r>
          </a:p>
          <a:p>
            <a:pPr lvl="1"/>
            <a:r>
              <a:rPr lang="en-US" sz="2400" dirty="0" smtClean="0"/>
              <a:t>void* </a:t>
            </a:r>
            <a:endParaRPr lang="he-IL" sz="2400" dirty="0" smtClean="0"/>
          </a:p>
          <a:p>
            <a:r>
              <a:rPr lang="he-IL" sz="2800" dirty="0" smtClean="0"/>
              <a:t>אתחול מצביעים ל-</a:t>
            </a:r>
            <a:r>
              <a:rPr lang="en-US" sz="2800" dirty="0" smtClean="0"/>
              <a:t>NULL</a:t>
            </a:r>
            <a:r>
              <a:rPr lang="he-IL" sz="2800" dirty="0" smtClean="0"/>
              <a:t> (כתובת 0) אם אינם מצביעים לכתובת חוקית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תוכנייה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18130"/>
            <a:ext cx="10972800" cy="4525963"/>
          </a:xfrm>
        </p:spPr>
        <p:txBody>
          <a:bodyPr/>
          <a:lstStyle/>
          <a:p>
            <a:r>
              <a:rPr lang="he-IL" dirty="0" smtClean="0"/>
              <a:t>מצביעים</a:t>
            </a:r>
          </a:p>
          <a:p>
            <a:r>
              <a:rPr lang="he-IL" dirty="0" smtClean="0"/>
              <a:t>מצביעים ומערכים</a:t>
            </a:r>
          </a:p>
          <a:p>
            <a:r>
              <a:rPr lang="he-IL" dirty="0" smtClean="0"/>
              <a:t>הקצאה דינמית</a:t>
            </a:r>
          </a:p>
        </p:txBody>
      </p:sp>
    </p:spTree>
    <p:extLst>
      <p:ext uri="{BB962C8B-B14F-4D97-AF65-F5344CB8AC3E}">
        <p14:creationId xmlns:p14="http://schemas.microsoft.com/office/powerpoint/2010/main" val="1315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מערכים </a:t>
            </a:r>
            <a:r>
              <a:rPr lang="he-IL" dirty="0" smtClean="0"/>
              <a:t>ומצביעים</a:t>
            </a:r>
            <a:br>
              <a:rPr lang="he-IL" dirty="0" smtClean="0"/>
            </a:br>
            <a:r>
              <a:rPr lang="he-IL" dirty="0" smtClean="0"/>
              <a:t>אריתמטיקה של מצביעים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חידה: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מה ידפיס קטע הקוד הבא?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261" y="1479326"/>
            <a:ext cx="6047826" cy="502085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N 3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salaries[N] 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{3000, 8500, 5500};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(“Old salaries:\n”);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(“%d\n", salaries[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endParaRPr lang="en-US" sz="19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cutSalaries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(salaries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endParaRPr lang="en-US" sz="19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(“New salaries:\n”);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(“%d\n", salaries[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20886" y="4527957"/>
            <a:ext cx="6971114" cy="221393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cutSalaries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salary_array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salary_array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/= 2;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הפונקציה שינתה את תוכן המערך!</a:t>
            </a:r>
          </a:p>
          <a:p>
            <a:pPr algn="r" rtl="1"/>
            <a:r>
              <a:rPr lang="he-IL" sz="2800" dirty="0" smtClean="0"/>
              <a:t>ב-</a:t>
            </a:r>
            <a:r>
              <a:rPr lang="en-US" sz="2800" dirty="0" smtClean="0"/>
              <a:t>C</a:t>
            </a:r>
            <a:r>
              <a:rPr lang="he-IL" sz="2800" dirty="0" smtClean="0"/>
              <a:t> מעבירים משתנים </a:t>
            </a:r>
            <a:r>
              <a:rPr lang="en-US" sz="2800" dirty="0" smtClean="0"/>
              <a:t>by value</a:t>
            </a:r>
            <a:r>
              <a:rPr lang="he-IL" sz="2800" dirty="0" smtClean="0"/>
              <a:t>, אז איך ייתכן שהמערך שונה והערך החדש מופיע מחוץ לפונקציה בה התבצע השינוי?</a:t>
            </a:r>
          </a:p>
          <a:p>
            <a:pPr algn="r" rtl="1"/>
            <a:r>
              <a:rPr lang="he-IL" sz="2800" dirty="0" smtClean="0"/>
              <a:t>כמו כן, למה היינו צריכים להעביר את אורך </a:t>
            </a:r>
            <a:r>
              <a:rPr lang="he-IL" sz="2800" smtClean="0"/>
              <a:t>המערך לפונקציה?</a:t>
            </a:r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5780" y="3740331"/>
            <a:ext cx="6966365" cy="1200329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בשקפים הבאים נסביר מה קורה מאחורי הקלעים כאשר מעבירים מערך לפונקציה. לשם כך נציג אריתמטיקה של מצביעים.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מערכים בזיכרון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r>
              <a:rPr lang="he-IL" sz="2800" dirty="0" smtClean="0">
                <a:solidFill>
                  <a:srgbClr val="000000"/>
                </a:solidFill>
              </a:rPr>
              <a:t>לפני שנסביר איך משנים מערכים בתוך פונקציה, נרצה לדעת </a:t>
            </a:r>
            <a:r>
              <a:rPr lang="he-IL" sz="2800" dirty="0">
                <a:solidFill>
                  <a:srgbClr val="000000"/>
                </a:solidFill>
              </a:rPr>
              <a:t>בתור </a:t>
            </a:r>
            <a:r>
              <a:rPr lang="he-IL" sz="2800" dirty="0" smtClean="0">
                <a:solidFill>
                  <a:srgbClr val="000000"/>
                </a:solidFill>
              </a:rPr>
              <a:t>התחלה איך שמורים מערכים בזיכרון:</a:t>
            </a:r>
          </a:p>
          <a:p>
            <a:r>
              <a:rPr lang="he-IL" sz="2800" dirty="0" smtClean="0">
                <a:solidFill>
                  <a:srgbClr val="000000"/>
                </a:solidFill>
              </a:rPr>
              <a:t>מערך יישמר ברצף של תאים בזיכרון. לדוגמא מערך של </a:t>
            </a:r>
            <a:r>
              <a:rPr lang="en-US" sz="2800" dirty="0" err="1" smtClean="0">
                <a:solidFill>
                  <a:srgbClr val="000000"/>
                </a:solidFill>
              </a:rPr>
              <a:t>int</a:t>
            </a:r>
            <a:r>
              <a:rPr lang="he-IL" sz="2800" dirty="0" smtClean="0">
                <a:solidFill>
                  <a:srgbClr val="000000"/>
                </a:solidFill>
              </a:rPr>
              <a:t>:</a:t>
            </a:r>
          </a:p>
          <a:p>
            <a:endParaRPr lang="he-IL" sz="2800" dirty="0">
              <a:solidFill>
                <a:srgbClr val="000000"/>
              </a:solidFill>
            </a:endParaRPr>
          </a:p>
          <a:p>
            <a:endParaRPr lang="he-IL" sz="2800" dirty="0" smtClean="0">
              <a:solidFill>
                <a:srgbClr val="000000"/>
              </a:solidFill>
            </a:endParaRPr>
          </a:p>
          <a:p>
            <a:r>
              <a:rPr lang="he-IL" sz="2800" dirty="0" smtClean="0">
                <a:solidFill>
                  <a:srgbClr val="000000"/>
                </a:solidFill>
              </a:rPr>
              <a:t>מטריצה או מערך דו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 שמורים בזיכרון גם כן ברצף, שורה אחרי שורה. לדוגמא במערך דו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 של </a:t>
            </a:r>
            <a:r>
              <a:rPr lang="en-US" sz="2800" dirty="0" smtClean="0">
                <a:solidFill>
                  <a:srgbClr val="000000"/>
                </a:solidFill>
              </a:rPr>
              <a:t>char</a:t>
            </a:r>
            <a:r>
              <a:rPr lang="he-IL" sz="2800" dirty="0" smtClean="0">
                <a:solidFill>
                  <a:srgbClr val="000000"/>
                </a:solidFill>
              </a:rPr>
              <a:t>:</a:t>
            </a:r>
          </a:p>
          <a:p>
            <a:endParaRPr lang="he-IL" sz="2800" dirty="0">
              <a:solidFill>
                <a:srgbClr val="000000"/>
              </a:solidFill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63420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605116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-3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6546812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7488508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2" name="Rectangle 21"/>
          <p:cNvSpPr/>
          <p:nvPr/>
        </p:nvSpPr>
        <p:spPr>
          <a:xfrm>
            <a:off x="8430204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8</a:t>
            </a:r>
            <a:endParaRPr lang="he-IL" dirty="0"/>
          </a:p>
        </p:txBody>
      </p:sp>
      <p:sp>
        <p:nvSpPr>
          <p:cNvPr id="23" name="Rectangle 22"/>
          <p:cNvSpPr/>
          <p:nvPr/>
        </p:nvSpPr>
        <p:spPr>
          <a:xfrm>
            <a:off x="9371900" y="3643955"/>
            <a:ext cx="9416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4663420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#1000</a:t>
            </a:r>
            <a:endParaRPr lang="he-IL" dirty="0"/>
          </a:p>
        </p:txBody>
      </p:sp>
      <p:sp>
        <p:nvSpPr>
          <p:cNvPr id="25" name="Rectangle 24"/>
          <p:cNvSpPr/>
          <p:nvPr/>
        </p:nvSpPr>
        <p:spPr>
          <a:xfrm>
            <a:off x="5605116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#1004</a:t>
            </a:r>
            <a:endParaRPr lang="he-IL" dirty="0"/>
          </a:p>
        </p:txBody>
      </p:sp>
      <p:sp>
        <p:nvSpPr>
          <p:cNvPr id="26" name="Rectangle 25"/>
          <p:cNvSpPr/>
          <p:nvPr/>
        </p:nvSpPr>
        <p:spPr>
          <a:xfrm>
            <a:off x="6546812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#1008</a:t>
            </a:r>
            <a:endParaRPr lang="he-IL" dirty="0"/>
          </a:p>
        </p:txBody>
      </p:sp>
      <p:sp>
        <p:nvSpPr>
          <p:cNvPr id="27" name="Rectangle 26"/>
          <p:cNvSpPr/>
          <p:nvPr/>
        </p:nvSpPr>
        <p:spPr>
          <a:xfrm>
            <a:off x="7488508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1012</a:t>
            </a:r>
            <a:endParaRPr lang="he-IL" dirty="0"/>
          </a:p>
        </p:txBody>
      </p:sp>
      <p:sp>
        <p:nvSpPr>
          <p:cNvPr id="28" name="Rectangle 27"/>
          <p:cNvSpPr/>
          <p:nvPr/>
        </p:nvSpPr>
        <p:spPr>
          <a:xfrm>
            <a:off x="8430204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1016</a:t>
            </a:r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9371900" y="3302761"/>
            <a:ext cx="9416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#1020</a:t>
            </a:r>
            <a:endParaRPr lang="he-IL" dirty="0"/>
          </a:p>
        </p:txBody>
      </p:sp>
      <p:sp>
        <p:nvSpPr>
          <p:cNvPr id="31" name="Line Callout 1 30"/>
          <p:cNvSpPr/>
          <p:nvPr/>
        </p:nvSpPr>
        <p:spPr>
          <a:xfrm>
            <a:off x="10547104" y="3054074"/>
            <a:ext cx="1416376" cy="406263"/>
          </a:xfrm>
          <a:prstGeom prst="borderCallout1">
            <a:avLst>
              <a:gd name="adj1" fmla="val 41272"/>
              <a:gd name="adj2" fmla="val 2371"/>
              <a:gd name="adj3" fmla="val 86641"/>
              <a:gd name="adj4" fmla="val -237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מס' התא</a:t>
            </a:r>
            <a:endParaRPr lang="en-US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79764" y="3276090"/>
            <a:ext cx="4250147" cy="45960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{1,-3,5,7,8,4}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39271" y="5153706"/>
            <a:ext cx="3434108" cy="151220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mat[][3] = 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{{‘a’, ‘b’, ‘c’},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{‘d’, ‘e’, ‘f’},</a:t>
            </a:r>
          </a:p>
          <a:p>
            <a:pPr marL="263525" indent="-263525" algn="l" rtl="0" eaLnBrk="0" fontAlgn="base" hangingPunct="0">
              <a:spcBef>
                <a:spcPct val="10000"/>
              </a:spcBef>
              <a:spcAft>
                <a:spcPct val="1000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{‘g’, ‘h’, ‘</a:t>
            </a:r>
            <a:r>
              <a:rPr lang="en-US" sz="19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’}};</a:t>
            </a:r>
            <a:endParaRPr lang="en-US" sz="19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0305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5" name="Rectangle 34"/>
          <p:cNvSpPr/>
          <p:nvPr/>
        </p:nvSpPr>
        <p:spPr>
          <a:xfrm>
            <a:off x="5460565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he-IL" dirty="0"/>
          </a:p>
        </p:txBody>
      </p:sp>
      <p:sp>
        <p:nvSpPr>
          <p:cNvPr id="36" name="Rectangle 35"/>
          <p:cNvSpPr/>
          <p:nvPr/>
        </p:nvSpPr>
        <p:spPr>
          <a:xfrm>
            <a:off x="6250825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37" name="Rectangle 36"/>
          <p:cNvSpPr/>
          <p:nvPr/>
        </p:nvSpPr>
        <p:spPr>
          <a:xfrm>
            <a:off x="7041451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7824662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</a:t>
            </a:r>
            <a:endParaRPr lang="he-IL" dirty="0"/>
          </a:p>
        </p:txBody>
      </p:sp>
      <p:sp>
        <p:nvSpPr>
          <p:cNvPr id="39" name="Rectangle 38"/>
          <p:cNvSpPr/>
          <p:nvPr/>
        </p:nvSpPr>
        <p:spPr>
          <a:xfrm>
            <a:off x="8617409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</a:t>
            </a:r>
            <a:endParaRPr lang="he-IL" dirty="0"/>
          </a:p>
        </p:txBody>
      </p:sp>
      <p:sp>
        <p:nvSpPr>
          <p:cNvPr id="40" name="Rectangle 39"/>
          <p:cNvSpPr/>
          <p:nvPr/>
        </p:nvSpPr>
        <p:spPr>
          <a:xfrm>
            <a:off x="4656657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#100</a:t>
            </a:r>
            <a:endParaRPr lang="he-IL" dirty="0"/>
          </a:p>
        </p:txBody>
      </p:sp>
      <p:sp>
        <p:nvSpPr>
          <p:cNvPr id="41" name="Rectangle 40"/>
          <p:cNvSpPr/>
          <p:nvPr/>
        </p:nvSpPr>
        <p:spPr>
          <a:xfrm>
            <a:off x="5460565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#101</a:t>
            </a:r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6254258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#102</a:t>
            </a:r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7047684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103</a:t>
            </a:r>
            <a:endParaRPr lang="he-IL" dirty="0"/>
          </a:p>
        </p:txBody>
      </p:sp>
      <p:sp>
        <p:nvSpPr>
          <p:cNvPr id="44" name="Rectangle 43"/>
          <p:cNvSpPr/>
          <p:nvPr/>
        </p:nvSpPr>
        <p:spPr>
          <a:xfrm>
            <a:off x="7835926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104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8624168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#105</a:t>
            </a:r>
            <a:endParaRPr lang="he-IL" dirty="0"/>
          </a:p>
        </p:txBody>
      </p:sp>
      <p:sp>
        <p:nvSpPr>
          <p:cNvPr id="47" name="Rectangle 46"/>
          <p:cNvSpPr/>
          <p:nvPr/>
        </p:nvSpPr>
        <p:spPr>
          <a:xfrm>
            <a:off x="9417020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10200231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</a:t>
            </a:r>
            <a:endParaRPr lang="he-IL" dirty="0"/>
          </a:p>
        </p:txBody>
      </p:sp>
      <p:sp>
        <p:nvSpPr>
          <p:cNvPr id="49" name="Rectangle 48"/>
          <p:cNvSpPr/>
          <p:nvPr/>
        </p:nvSpPr>
        <p:spPr>
          <a:xfrm>
            <a:off x="10992978" y="5652453"/>
            <a:ext cx="789296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</a:t>
            </a:r>
            <a:endParaRPr lang="he-IL" dirty="0"/>
          </a:p>
        </p:txBody>
      </p:sp>
      <p:sp>
        <p:nvSpPr>
          <p:cNvPr id="50" name="Rectangle 49"/>
          <p:cNvSpPr/>
          <p:nvPr/>
        </p:nvSpPr>
        <p:spPr>
          <a:xfrm>
            <a:off x="9423253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106</a:t>
            </a:r>
            <a:endParaRPr lang="he-IL" dirty="0"/>
          </a:p>
        </p:txBody>
      </p:sp>
      <p:sp>
        <p:nvSpPr>
          <p:cNvPr id="51" name="Rectangle 50"/>
          <p:cNvSpPr/>
          <p:nvPr/>
        </p:nvSpPr>
        <p:spPr>
          <a:xfrm>
            <a:off x="10211495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#</a:t>
            </a:r>
            <a:r>
              <a:rPr lang="en-US" dirty="0" smtClean="0"/>
              <a:t>107</a:t>
            </a:r>
            <a:endParaRPr lang="he-IL" dirty="0"/>
          </a:p>
        </p:txBody>
      </p:sp>
      <p:sp>
        <p:nvSpPr>
          <p:cNvPr id="52" name="Rectangle 51"/>
          <p:cNvSpPr/>
          <p:nvPr/>
        </p:nvSpPr>
        <p:spPr>
          <a:xfrm>
            <a:off x="10999737" y="5311259"/>
            <a:ext cx="789296" cy="3411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#108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אריתמטיקה של 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 fontScale="92500" lnSpcReduction="20000"/>
          </a:bodyPr>
          <a:lstStyle/>
          <a:p>
            <a:r>
              <a:rPr lang="he-IL" sz="3000" dirty="0" err="1" smtClean="0">
                <a:solidFill>
                  <a:srgbClr val="000000"/>
                </a:solidFill>
              </a:rPr>
              <a:t>אריתמטיקת</a:t>
            </a:r>
            <a:r>
              <a:rPr lang="he-IL" sz="3000" dirty="0" smtClean="0">
                <a:solidFill>
                  <a:srgbClr val="000000"/>
                </a:solidFill>
              </a:rPr>
              <a:t> </a:t>
            </a:r>
            <a:r>
              <a:rPr lang="he-IL" sz="3000" dirty="0">
                <a:solidFill>
                  <a:srgbClr val="000000"/>
                </a:solidFill>
              </a:rPr>
              <a:t>מצביעים מאפשרת לקדם מצביעים, וכן לחבר אליהם מספרים שלמים. ניתן לעשות שימוש בכל האופרטורים החיבוריים</a:t>
            </a:r>
            <a:r>
              <a:rPr lang="he-IL" sz="3000" dirty="0" smtClean="0">
                <a:solidFill>
                  <a:srgbClr val="000000"/>
                </a:solidFill>
              </a:rPr>
              <a:t>:</a:t>
            </a:r>
          </a:p>
          <a:p>
            <a:endParaRPr lang="he-IL" sz="3000" dirty="0">
              <a:solidFill>
                <a:srgbClr val="000000"/>
              </a:solidFill>
            </a:endParaRPr>
          </a:p>
          <a:p>
            <a:r>
              <a:rPr lang="he-IL" sz="3000" dirty="0" smtClean="0">
                <a:solidFill>
                  <a:srgbClr val="000000"/>
                </a:solidFill>
              </a:rPr>
              <a:t>האריתמטיקה מוגדרת כך: כל </a:t>
            </a:r>
            <a:r>
              <a:rPr lang="he-IL" sz="3000" dirty="0">
                <a:solidFill>
                  <a:srgbClr val="000000"/>
                </a:solidFill>
              </a:rPr>
              <a:t>תוספת/הפחתה של 1 משנה את הכתובת שרשומה במצביע במספר בתים </a:t>
            </a:r>
            <a:r>
              <a:rPr lang="he-IL" sz="3000" b="1" dirty="0">
                <a:solidFill>
                  <a:srgbClr val="000000"/>
                </a:solidFill>
              </a:rPr>
              <a:t>כגודל הטיפוס אליו מצביעים</a:t>
            </a:r>
            <a:r>
              <a:rPr lang="he-IL" sz="3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he-IL" altLang="en-US" sz="3000" dirty="0"/>
              <a:t>ניתן לחסר שני מצביעים זה מזה, רק אם הם </a:t>
            </a:r>
            <a:r>
              <a:rPr lang="he-IL" altLang="en-US" sz="3000" b="1" dirty="0"/>
              <a:t>מאותו טיפוס</a:t>
            </a:r>
            <a:r>
              <a:rPr lang="he-IL" altLang="en-US" sz="3000" dirty="0"/>
              <a:t>. התוצאה מומרת למספר שלם  (</a:t>
            </a:r>
            <a:r>
              <a:rPr lang="en-US" alt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e-IL" altLang="en-US" sz="3000" dirty="0"/>
              <a:t>) המחזיק את המרחק ביניהם בזיכרון. </a:t>
            </a:r>
          </a:p>
          <a:p>
            <a:r>
              <a:rPr lang="he-IL" altLang="en-US" sz="3000" dirty="0"/>
              <a:t>אסור לחבר/להכפיל/לחלק שני מצביעים או להכפיל/לחלק מצביע בקבוע.</a:t>
            </a:r>
          </a:p>
          <a:p>
            <a:endParaRPr lang="he-IL" sz="2800" dirty="0">
              <a:solidFill>
                <a:srgbClr val="000000"/>
              </a:solidFill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Group 136"/>
          <p:cNvGraphicFramePr>
            <a:graphicFrameLocks/>
          </p:cNvGraphicFramePr>
          <p:nvPr>
            <p:extLst/>
          </p:nvPr>
        </p:nvGraphicFramePr>
        <p:xfrm>
          <a:off x="2812896" y="2688958"/>
          <a:ext cx="6981825" cy="427037"/>
        </p:xfrm>
        <a:graphic>
          <a:graphicData uri="http://schemas.openxmlformats.org/drawingml/2006/table">
            <a:tbl>
              <a:tblPr/>
              <a:tblGrid>
                <a:gridCol w="1163637"/>
                <a:gridCol w="1163638"/>
                <a:gridCol w="1165225"/>
                <a:gridCol w="1162050"/>
                <a:gridCol w="1163637"/>
                <a:gridCol w="1163638"/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אריתמטיקה של 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משתמשים </a:t>
            </a:r>
            <a:r>
              <a:rPr lang="he-IL" sz="2800" dirty="0" err="1">
                <a:solidFill>
                  <a:srgbClr val="000000"/>
                </a:solidFill>
              </a:rPr>
              <a:t>באריתמטיקת</a:t>
            </a:r>
            <a:r>
              <a:rPr lang="he-IL" sz="2800" dirty="0">
                <a:solidFill>
                  <a:srgbClr val="000000"/>
                </a:solidFill>
              </a:rPr>
              <a:t> מצביעים כאשר יש לנו בזיכרון מספר איברים רצופים מאותו הטיפוס (למשל במערך</a:t>
            </a:r>
            <a:r>
              <a:rPr lang="he-IL" sz="2800" dirty="0" smtClean="0">
                <a:solidFill>
                  <a:srgbClr val="000000"/>
                </a:solidFill>
              </a:rPr>
              <a:t>).</a:t>
            </a:r>
            <a:endParaRPr lang="he-IL" sz="30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בהינתן מצביע לאחד מהאברים בזיכרון, הוספת 1 אליו תקדם אותנו </a:t>
            </a:r>
            <a:r>
              <a:rPr lang="he-IL" sz="2800" b="1" dirty="0">
                <a:solidFill>
                  <a:srgbClr val="000000"/>
                </a:solidFill>
              </a:rPr>
              <a:t>לאיבר הבא בזיכרון</a:t>
            </a:r>
            <a:r>
              <a:rPr lang="he-IL" sz="2800" dirty="0">
                <a:solidFill>
                  <a:srgbClr val="000000"/>
                </a:solidFill>
              </a:rPr>
              <a:t>, ואילו הפחתת 1 תחזיר אותנו לאיבר הקודם.</a:t>
            </a:r>
          </a:p>
          <a:p>
            <a:endParaRPr lang="he-IL" sz="2800" dirty="0">
              <a:solidFill>
                <a:srgbClr val="000000"/>
              </a:solidFill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587"/>
          <p:cNvSpPr txBox="1">
            <a:spLocks noChangeArrowheads="1"/>
          </p:cNvSpPr>
          <p:nvPr/>
        </p:nvSpPr>
        <p:spPr bwMode="auto">
          <a:xfrm>
            <a:off x="2809917" y="3619311"/>
            <a:ext cx="4392612" cy="39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219456" rIns="126000">
            <a:spAutoFit/>
          </a:bodyPr>
          <a:lstStyle/>
          <a:p>
            <a:pPr algn="ctr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 *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lptr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short *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86" name="Group 1135"/>
          <p:cNvGrpSpPr>
            <a:grpSpLocks/>
          </p:cNvGrpSpPr>
          <p:nvPr/>
        </p:nvGrpSpPr>
        <p:grpSpPr bwMode="auto">
          <a:xfrm>
            <a:off x="2702760" y="5956111"/>
            <a:ext cx="7127875" cy="361950"/>
            <a:chOff x="703" y="3429"/>
            <a:chExt cx="4490" cy="228"/>
          </a:xfrm>
        </p:grpSpPr>
        <p:sp>
          <p:nvSpPr>
            <p:cNvPr id="87" name="Line 1136"/>
            <p:cNvSpPr>
              <a:spLocks noChangeShapeType="1"/>
            </p:cNvSpPr>
            <p:nvPr/>
          </p:nvSpPr>
          <p:spPr bwMode="auto">
            <a:xfrm flipV="1">
              <a:off x="703" y="3430"/>
              <a:ext cx="363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88" name="Line 1137"/>
            <p:cNvSpPr>
              <a:spLocks noChangeShapeType="1"/>
            </p:cNvSpPr>
            <p:nvPr/>
          </p:nvSpPr>
          <p:spPr bwMode="auto">
            <a:xfrm flipV="1">
              <a:off x="1383" y="3430"/>
              <a:ext cx="227" cy="22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89" name="Line 1138"/>
            <p:cNvSpPr>
              <a:spLocks noChangeShapeType="1"/>
            </p:cNvSpPr>
            <p:nvPr/>
          </p:nvSpPr>
          <p:spPr bwMode="auto">
            <a:xfrm flipV="1">
              <a:off x="2064" y="3430"/>
              <a:ext cx="90" cy="227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0" name="Line 1139"/>
            <p:cNvSpPr>
              <a:spLocks noChangeShapeType="1"/>
            </p:cNvSpPr>
            <p:nvPr/>
          </p:nvSpPr>
          <p:spPr bwMode="auto">
            <a:xfrm flipV="1">
              <a:off x="2653" y="3430"/>
              <a:ext cx="46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1" name="Line 1140"/>
            <p:cNvSpPr>
              <a:spLocks noChangeShapeType="1"/>
            </p:cNvSpPr>
            <p:nvPr/>
          </p:nvSpPr>
          <p:spPr bwMode="auto">
            <a:xfrm flipH="1" flipV="1">
              <a:off x="3198" y="3430"/>
              <a:ext cx="4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2" name="Line 1141"/>
            <p:cNvSpPr>
              <a:spLocks noChangeShapeType="1"/>
            </p:cNvSpPr>
            <p:nvPr/>
          </p:nvSpPr>
          <p:spPr bwMode="auto">
            <a:xfrm flipH="1" flipV="1">
              <a:off x="3742" y="3430"/>
              <a:ext cx="181" cy="22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3" name="Line 1142"/>
            <p:cNvSpPr>
              <a:spLocks noChangeShapeType="1"/>
            </p:cNvSpPr>
            <p:nvPr/>
          </p:nvSpPr>
          <p:spPr bwMode="auto">
            <a:xfrm flipH="1" flipV="1">
              <a:off x="4286" y="3430"/>
              <a:ext cx="272" cy="227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4" name="Line 1143"/>
            <p:cNvSpPr>
              <a:spLocks noChangeShapeType="1"/>
            </p:cNvSpPr>
            <p:nvPr/>
          </p:nvSpPr>
          <p:spPr bwMode="auto">
            <a:xfrm flipH="1" flipV="1">
              <a:off x="4785" y="3430"/>
              <a:ext cx="408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5" name="Line 1144"/>
            <p:cNvSpPr>
              <a:spLocks noChangeShapeType="1"/>
            </p:cNvSpPr>
            <p:nvPr/>
          </p:nvSpPr>
          <p:spPr bwMode="auto">
            <a:xfrm flipV="1">
              <a:off x="703" y="3429"/>
              <a:ext cx="363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6" name="Line 1145"/>
            <p:cNvSpPr>
              <a:spLocks noChangeShapeType="1"/>
            </p:cNvSpPr>
            <p:nvPr/>
          </p:nvSpPr>
          <p:spPr bwMode="auto">
            <a:xfrm flipV="1">
              <a:off x="1383" y="3429"/>
              <a:ext cx="227" cy="22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7" name="Line 1146"/>
            <p:cNvSpPr>
              <a:spLocks noChangeShapeType="1"/>
            </p:cNvSpPr>
            <p:nvPr/>
          </p:nvSpPr>
          <p:spPr bwMode="auto">
            <a:xfrm flipV="1">
              <a:off x="2064" y="3429"/>
              <a:ext cx="90" cy="227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8" name="Line 1147"/>
            <p:cNvSpPr>
              <a:spLocks noChangeShapeType="1"/>
            </p:cNvSpPr>
            <p:nvPr/>
          </p:nvSpPr>
          <p:spPr bwMode="auto">
            <a:xfrm flipV="1">
              <a:off x="2653" y="3429"/>
              <a:ext cx="46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99" name="Line 1148"/>
            <p:cNvSpPr>
              <a:spLocks noChangeShapeType="1"/>
            </p:cNvSpPr>
            <p:nvPr/>
          </p:nvSpPr>
          <p:spPr bwMode="auto">
            <a:xfrm flipH="1" flipV="1">
              <a:off x="3198" y="3429"/>
              <a:ext cx="4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00" name="Line 1149"/>
            <p:cNvSpPr>
              <a:spLocks noChangeShapeType="1"/>
            </p:cNvSpPr>
            <p:nvPr/>
          </p:nvSpPr>
          <p:spPr bwMode="auto">
            <a:xfrm flipH="1" flipV="1">
              <a:off x="3742" y="3429"/>
              <a:ext cx="181" cy="22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01" name="Line 1150"/>
            <p:cNvSpPr>
              <a:spLocks noChangeShapeType="1"/>
            </p:cNvSpPr>
            <p:nvPr/>
          </p:nvSpPr>
          <p:spPr bwMode="auto">
            <a:xfrm flipH="1" flipV="1">
              <a:off x="4286" y="3429"/>
              <a:ext cx="272" cy="227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02" name="Line 1151"/>
            <p:cNvSpPr>
              <a:spLocks noChangeShapeType="1"/>
            </p:cNvSpPr>
            <p:nvPr/>
          </p:nvSpPr>
          <p:spPr bwMode="auto">
            <a:xfrm flipH="1" flipV="1">
              <a:off x="4785" y="3429"/>
              <a:ext cx="408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</p:grpSp>
      <p:graphicFrame>
        <p:nvGraphicFramePr>
          <p:cNvPr id="103" name="Group 9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35631"/>
              </p:ext>
            </p:extLst>
          </p:nvPr>
        </p:nvGraphicFramePr>
        <p:xfrm>
          <a:off x="2918660" y="5021074"/>
          <a:ext cx="6680200" cy="830263"/>
        </p:xfrm>
        <a:graphic>
          <a:graphicData uri="http://schemas.openxmlformats.org/drawingml/2006/table">
            <a:tbl>
              <a:tblPr/>
              <a:tblGrid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</a:tblGrid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6015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roup 6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8271"/>
              </p:ext>
            </p:extLst>
          </p:nvPr>
        </p:nvGraphicFramePr>
        <p:xfrm>
          <a:off x="2270960" y="6270436"/>
          <a:ext cx="7991475" cy="335132"/>
        </p:xfrm>
        <a:graphic>
          <a:graphicData uri="http://schemas.openxmlformats.org/drawingml/2006/table">
            <a:tbl>
              <a:tblPr/>
              <a:tblGrid>
                <a:gridCol w="998537"/>
                <a:gridCol w="1001713"/>
                <a:gridCol w="996950"/>
                <a:gridCol w="998537"/>
                <a:gridCol w="998538"/>
                <a:gridCol w="1001712"/>
                <a:gridCol w="996950"/>
                <a:gridCol w="99853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sptr+1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sptr+2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sptr+3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sptr+4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sptr+5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sptr+6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sptr+7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Group 8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6499"/>
              </p:ext>
            </p:extLst>
          </p:nvPr>
        </p:nvGraphicFramePr>
        <p:xfrm>
          <a:off x="2918660" y="5019486"/>
          <a:ext cx="6680200" cy="830263"/>
        </p:xfrm>
        <a:graphic>
          <a:graphicData uri="http://schemas.openxmlformats.org/drawingml/2006/table">
            <a:tbl>
              <a:tblPr/>
              <a:tblGrid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</a:tblGrid>
              <a:tr h="3071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1601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" name="Rectangle 953"/>
          <p:cNvSpPr>
            <a:spLocks noChangeArrowheads="1"/>
          </p:cNvSpPr>
          <p:nvPr/>
        </p:nvSpPr>
        <p:spPr bwMode="auto">
          <a:xfrm>
            <a:off x="2197935" y="5884674"/>
            <a:ext cx="11525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08" name="Rectangle 954"/>
          <p:cNvSpPr>
            <a:spLocks noChangeArrowheads="1"/>
          </p:cNvSpPr>
          <p:nvPr/>
        </p:nvSpPr>
        <p:spPr bwMode="auto">
          <a:xfrm>
            <a:off x="3350460" y="5884674"/>
            <a:ext cx="9366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09" name="Rectangle 955"/>
          <p:cNvSpPr>
            <a:spLocks noChangeArrowheads="1"/>
          </p:cNvSpPr>
          <p:nvPr/>
        </p:nvSpPr>
        <p:spPr bwMode="auto">
          <a:xfrm>
            <a:off x="4287085" y="5884674"/>
            <a:ext cx="9366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0" name="Rectangle 956"/>
          <p:cNvSpPr>
            <a:spLocks noChangeArrowheads="1"/>
          </p:cNvSpPr>
          <p:nvPr/>
        </p:nvSpPr>
        <p:spPr bwMode="auto">
          <a:xfrm>
            <a:off x="5295147" y="5884674"/>
            <a:ext cx="9366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1" name="Rectangle 957"/>
          <p:cNvSpPr>
            <a:spLocks noChangeArrowheads="1"/>
          </p:cNvSpPr>
          <p:nvPr/>
        </p:nvSpPr>
        <p:spPr bwMode="auto">
          <a:xfrm>
            <a:off x="6303210" y="5884674"/>
            <a:ext cx="9366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2" name="Rectangle 958"/>
          <p:cNvSpPr>
            <a:spLocks noChangeArrowheads="1"/>
          </p:cNvSpPr>
          <p:nvPr/>
        </p:nvSpPr>
        <p:spPr bwMode="auto">
          <a:xfrm>
            <a:off x="7238247" y="5884674"/>
            <a:ext cx="9366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3" name="Rectangle 959"/>
          <p:cNvSpPr>
            <a:spLocks noChangeArrowheads="1"/>
          </p:cNvSpPr>
          <p:nvPr/>
        </p:nvSpPr>
        <p:spPr bwMode="auto">
          <a:xfrm>
            <a:off x="8174872" y="5884674"/>
            <a:ext cx="98425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4" name="Rectangle 960"/>
          <p:cNvSpPr>
            <a:spLocks noChangeArrowheads="1"/>
          </p:cNvSpPr>
          <p:nvPr/>
        </p:nvSpPr>
        <p:spPr bwMode="auto">
          <a:xfrm>
            <a:off x="9182935" y="5884674"/>
            <a:ext cx="1008062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5" name="Rectangle 962"/>
          <p:cNvSpPr>
            <a:spLocks noChangeArrowheads="1"/>
          </p:cNvSpPr>
          <p:nvPr/>
        </p:nvSpPr>
        <p:spPr bwMode="auto">
          <a:xfrm>
            <a:off x="2702760" y="5452874"/>
            <a:ext cx="71278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6" name="Rectangle 963"/>
          <p:cNvSpPr>
            <a:spLocks noChangeArrowheads="1"/>
          </p:cNvSpPr>
          <p:nvPr/>
        </p:nvSpPr>
        <p:spPr bwMode="auto">
          <a:xfrm>
            <a:off x="2702760" y="4948049"/>
            <a:ext cx="71278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graphicFrame>
        <p:nvGraphicFramePr>
          <p:cNvPr id="117" name="Group 9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8654"/>
              </p:ext>
            </p:extLst>
          </p:nvPr>
        </p:nvGraphicFramePr>
        <p:xfrm>
          <a:off x="2918660" y="5019486"/>
          <a:ext cx="6680200" cy="830263"/>
        </p:xfrm>
        <a:graphic>
          <a:graphicData uri="http://schemas.openxmlformats.org/drawingml/2006/table">
            <a:tbl>
              <a:tblPr/>
              <a:tblGrid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  <a:gridCol w="417512"/>
                <a:gridCol w="417513"/>
              </a:tblGrid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6015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roup 1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03289"/>
              </p:ext>
            </p:extLst>
          </p:nvPr>
        </p:nvGraphicFramePr>
        <p:xfrm>
          <a:off x="2414331" y="4209861"/>
          <a:ext cx="6656388" cy="350838"/>
        </p:xfrm>
        <a:graphic>
          <a:graphicData uri="http://schemas.openxmlformats.org/drawingml/2006/table">
            <a:tbl>
              <a:tblPr/>
              <a:tblGrid>
                <a:gridCol w="1663700"/>
                <a:gridCol w="1665288"/>
                <a:gridCol w="1663700"/>
                <a:gridCol w="16637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lptr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61" marB="4576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lptr+1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lptr+2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lptr+3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9" name="Group 1124"/>
          <p:cNvGrpSpPr>
            <a:grpSpLocks/>
          </p:cNvGrpSpPr>
          <p:nvPr/>
        </p:nvGrpSpPr>
        <p:grpSpPr bwMode="auto">
          <a:xfrm>
            <a:off x="2774420" y="4514661"/>
            <a:ext cx="5616575" cy="433388"/>
            <a:chOff x="1156" y="2522"/>
            <a:chExt cx="3538" cy="273"/>
          </a:xfrm>
        </p:grpSpPr>
        <p:sp>
          <p:nvSpPr>
            <p:cNvPr id="120" name="Line 622"/>
            <p:cNvSpPr>
              <a:spLocks noChangeShapeType="1"/>
            </p:cNvSpPr>
            <p:nvPr/>
          </p:nvSpPr>
          <p:spPr bwMode="auto">
            <a:xfrm>
              <a:off x="1156" y="2568"/>
              <a:ext cx="182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1" name="Line 623"/>
            <p:cNvSpPr>
              <a:spLocks noChangeShapeType="1"/>
            </p:cNvSpPr>
            <p:nvPr/>
          </p:nvSpPr>
          <p:spPr bwMode="auto">
            <a:xfrm>
              <a:off x="2245" y="2523"/>
              <a:ext cx="91" cy="27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2" name="Line 624"/>
            <p:cNvSpPr>
              <a:spLocks noChangeShapeType="1"/>
            </p:cNvSpPr>
            <p:nvPr/>
          </p:nvSpPr>
          <p:spPr bwMode="auto">
            <a:xfrm flipH="1">
              <a:off x="3424" y="2523"/>
              <a:ext cx="4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3" name="Line 625"/>
            <p:cNvSpPr>
              <a:spLocks noChangeShapeType="1"/>
            </p:cNvSpPr>
            <p:nvPr/>
          </p:nvSpPr>
          <p:spPr bwMode="auto">
            <a:xfrm flipH="1">
              <a:off x="4558" y="2523"/>
              <a:ext cx="136" cy="27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4" name="Line 1053"/>
            <p:cNvSpPr>
              <a:spLocks noChangeShapeType="1"/>
            </p:cNvSpPr>
            <p:nvPr/>
          </p:nvSpPr>
          <p:spPr bwMode="auto">
            <a:xfrm>
              <a:off x="1156" y="2567"/>
              <a:ext cx="182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5" name="Line 1054"/>
            <p:cNvSpPr>
              <a:spLocks noChangeShapeType="1"/>
            </p:cNvSpPr>
            <p:nvPr/>
          </p:nvSpPr>
          <p:spPr bwMode="auto">
            <a:xfrm>
              <a:off x="2245" y="2522"/>
              <a:ext cx="91" cy="27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6" name="Line 1055"/>
            <p:cNvSpPr>
              <a:spLocks noChangeShapeType="1"/>
            </p:cNvSpPr>
            <p:nvPr/>
          </p:nvSpPr>
          <p:spPr bwMode="auto">
            <a:xfrm flipH="1">
              <a:off x="3424" y="2522"/>
              <a:ext cx="4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27" name="Line 1056"/>
            <p:cNvSpPr>
              <a:spLocks noChangeShapeType="1"/>
            </p:cNvSpPr>
            <p:nvPr/>
          </p:nvSpPr>
          <p:spPr bwMode="auto">
            <a:xfrm flipH="1">
              <a:off x="4558" y="2522"/>
              <a:ext cx="136" cy="27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</p:grpSp>
      <p:graphicFrame>
        <p:nvGraphicFramePr>
          <p:cNvPr id="128" name="Group 1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2373"/>
              </p:ext>
            </p:extLst>
          </p:nvPr>
        </p:nvGraphicFramePr>
        <p:xfrm>
          <a:off x="2054291" y="6268849"/>
          <a:ext cx="7991475" cy="350837"/>
        </p:xfrm>
        <a:graphic>
          <a:graphicData uri="http://schemas.openxmlformats.org/drawingml/2006/table">
            <a:tbl>
              <a:tblPr/>
              <a:tblGrid>
                <a:gridCol w="998537"/>
                <a:gridCol w="1001713"/>
                <a:gridCol w="996950"/>
                <a:gridCol w="998537"/>
                <a:gridCol w="998538"/>
                <a:gridCol w="1001712"/>
                <a:gridCol w="996950"/>
                <a:gridCol w="998538"/>
              </a:tblGrid>
              <a:tr h="35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61" marB="4576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sptr+1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sptr+2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sptr+3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sptr+4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sptr+5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sptr+6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sptr+7</a:t>
                      </a:r>
                    </a:p>
                  </a:txBody>
                  <a:tcPr marT="45761" marB="4576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" name="Group 1125"/>
          <p:cNvGrpSpPr>
            <a:grpSpLocks/>
          </p:cNvGrpSpPr>
          <p:nvPr/>
        </p:nvGrpSpPr>
        <p:grpSpPr bwMode="auto">
          <a:xfrm>
            <a:off x="2382799" y="5931500"/>
            <a:ext cx="7127875" cy="361950"/>
            <a:chOff x="703" y="3429"/>
            <a:chExt cx="4490" cy="228"/>
          </a:xfrm>
        </p:grpSpPr>
        <p:sp>
          <p:nvSpPr>
            <p:cNvPr id="130" name="Line 684"/>
            <p:cNvSpPr>
              <a:spLocks noChangeShapeType="1"/>
            </p:cNvSpPr>
            <p:nvPr/>
          </p:nvSpPr>
          <p:spPr bwMode="auto">
            <a:xfrm flipV="1">
              <a:off x="703" y="3430"/>
              <a:ext cx="363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1" name="Line 685"/>
            <p:cNvSpPr>
              <a:spLocks noChangeShapeType="1"/>
            </p:cNvSpPr>
            <p:nvPr/>
          </p:nvSpPr>
          <p:spPr bwMode="auto">
            <a:xfrm flipV="1">
              <a:off x="1383" y="3430"/>
              <a:ext cx="227" cy="22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2" name="Line 686"/>
            <p:cNvSpPr>
              <a:spLocks noChangeShapeType="1"/>
            </p:cNvSpPr>
            <p:nvPr/>
          </p:nvSpPr>
          <p:spPr bwMode="auto">
            <a:xfrm flipV="1">
              <a:off x="2064" y="3430"/>
              <a:ext cx="90" cy="227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3" name="Line 687"/>
            <p:cNvSpPr>
              <a:spLocks noChangeShapeType="1"/>
            </p:cNvSpPr>
            <p:nvPr/>
          </p:nvSpPr>
          <p:spPr bwMode="auto">
            <a:xfrm flipV="1">
              <a:off x="2653" y="3430"/>
              <a:ext cx="46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4" name="Line 688"/>
            <p:cNvSpPr>
              <a:spLocks noChangeShapeType="1"/>
            </p:cNvSpPr>
            <p:nvPr/>
          </p:nvSpPr>
          <p:spPr bwMode="auto">
            <a:xfrm flipH="1" flipV="1">
              <a:off x="3198" y="3430"/>
              <a:ext cx="4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5" name="Line 689"/>
            <p:cNvSpPr>
              <a:spLocks noChangeShapeType="1"/>
            </p:cNvSpPr>
            <p:nvPr/>
          </p:nvSpPr>
          <p:spPr bwMode="auto">
            <a:xfrm flipH="1" flipV="1">
              <a:off x="3742" y="3430"/>
              <a:ext cx="181" cy="22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6" name="Line 690"/>
            <p:cNvSpPr>
              <a:spLocks noChangeShapeType="1"/>
            </p:cNvSpPr>
            <p:nvPr/>
          </p:nvSpPr>
          <p:spPr bwMode="auto">
            <a:xfrm flipH="1" flipV="1">
              <a:off x="4286" y="3430"/>
              <a:ext cx="272" cy="227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7" name="Line 691"/>
            <p:cNvSpPr>
              <a:spLocks noChangeShapeType="1"/>
            </p:cNvSpPr>
            <p:nvPr/>
          </p:nvSpPr>
          <p:spPr bwMode="auto">
            <a:xfrm flipH="1" flipV="1">
              <a:off x="4785" y="3430"/>
              <a:ext cx="408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8" name="Line 1084"/>
            <p:cNvSpPr>
              <a:spLocks noChangeShapeType="1"/>
            </p:cNvSpPr>
            <p:nvPr/>
          </p:nvSpPr>
          <p:spPr bwMode="auto">
            <a:xfrm flipV="1">
              <a:off x="703" y="3429"/>
              <a:ext cx="363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39" name="Line 1085"/>
            <p:cNvSpPr>
              <a:spLocks noChangeShapeType="1"/>
            </p:cNvSpPr>
            <p:nvPr/>
          </p:nvSpPr>
          <p:spPr bwMode="auto">
            <a:xfrm flipV="1">
              <a:off x="1383" y="3429"/>
              <a:ext cx="227" cy="22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0" name="Line 1086"/>
            <p:cNvSpPr>
              <a:spLocks noChangeShapeType="1"/>
            </p:cNvSpPr>
            <p:nvPr/>
          </p:nvSpPr>
          <p:spPr bwMode="auto">
            <a:xfrm flipV="1">
              <a:off x="2064" y="3429"/>
              <a:ext cx="90" cy="227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1" name="Line 1087"/>
            <p:cNvSpPr>
              <a:spLocks noChangeShapeType="1"/>
            </p:cNvSpPr>
            <p:nvPr/>
          </p:nvSpPr>
          <p:spPr bwMode="auto">
            <a:xfrm flipV="1">
              <a:off x="2653" y="3429"/>
              <a:ext cx="46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2" name="Line 1088"/>
            <p:cNvSpPr>
              <a:spLocks noChangeShapeType="1"/>
            </p:cNvSpPr>
            <p:nvPr/>
          </p:nvSpPr>
          <p:spPr bwMode="auto">
            <a:xfrm flipH="1" flipV="1">
              <a:off x="3198" y="3429"/>
              <a:ext cx="4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3" name="Line 1089"/>
            <p:cNvSpPr>
              <a:spLocks noChangeShapeType="1"/>
            </p:cNvSpPr>
            <p:nvPr/>
          </p:nvSpPr>
          <p:spPr bwMode="auto">
            <a:xfrm flipH="1" flipV="1">
              <a:off x="3742" y="3429"/>
              <a:ext cx="181" cy="22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4" name="Line 1090"/>
            <p:cNvSpPr>
              <a:spLocks noChangeShapeType="1"/>
            </p:cNvSpPr>
            <p:nvPr/>
          </p:nvSpPr>
          <p:spPr bwMode="auto">
            <a:xfrm flipH="1" flipV="1">
              <a:off x="4286" y="3429"/>
              <a:ext cx="272" cy="227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  <p:sp>
          <p:nvSpPr>
            <p:cNvPr id="145" name="Line 1091"/>
            <p:cNvSpPr>
              <a:spLocks noChangeShapeType="1"/>
            </p:cNvSpPr>
            <p:nvPr/>
          </p:nvSpPr>
          <p:spPr bwMode="auto">
            <a:xfrm flipH="1" flipV="1">
              <a:off x="4785" y="3429"/>
              <a:ext cx="408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0000"/>
                </a:solidFill>
                <a:latin typeface="Arial" charset="0"/>
                <a:cs typeface="Courier New" pitchFamily="49" charset="0"/>
              </a:endParaRPr>
            </a:p>
          </p:txBody>
        </p:sp>
      </p:grpSp>
      <p:graphicFrame>
        <p:nvGraphicFramePr>
          <p:cNvPr id="146" name="Group 10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75730"/>
              </p:ext>
            </p:extLst>
          </p:nvPr>
        </p:nvGraphicFramePr>
        <p:xfrm>
          <a:off x="2918660" y="5019486"/>
          <a:ext cx="6680200" cy="830263"/>
        </p:xfrm>
        <a:graphic>
          <a:graphicData uri="http://schemas.openxmlformats.org/drawingml/2006/table">
            <a:tbl>
              <a:tblPr/>
              <a:tblGrid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</a:tblGrid>
              <a:tr h="3071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--- long ---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1601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0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25" marB="468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השוואה בין 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בשפת </a:t>
            </a:r>
            <a:r>
              <a:rPr lang="en-US" sz="2800" dirty="0">
                <a:solidFill>
                  <a:srgbClr val="000000"/>
                </a:solidFill>
              </a:rPr>
              <a:t>C</a:t>
            </a:r>
            <a:r>
              <a:rPr lang="he-IL" sz="2800" dirty="0">
                <a:solidFill>
                  <a:srgbClr val="000000"/>
                </a:solidFill>
              </a:rPr>
              <a:t>, ניתן להשוות בין שני מצביעים על ידי השוואת הכתובות שהם מכילים. מצביע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ptr1</a:t>
            </a:r>
            <a:r>
              <a:rPr lang="he-IL" sz="2800" dirty="0">
                <a:solidFill>
                  <a:srgbClr val="000000"/>
                </a:solidFill>
              </a:rPr>
              <a:t> הוא </a:t>
            </a:r>
            <a:r>
              <a:rPr lang="he-IL" sz="2800" b="1" dirty="0">
                <a:solidFill>
                  <a:srgbClr val="000000"/>
                </a:solidFill>
              </a:rPr>
              <a:t>קטן</a:t>
            </a:r>
            <a:r>
              <a:rPr lang="he-IL" sz="2800" dirty="0">
                <a:solidFill>
                  <a:srgbClr val="000000"/>
                </a:solidFill>
              </a:rPr>
              <a:t> ממצביע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ptr2</a:t>
            </a:r>
            <a:r>
              <a:rPr lang="he-IL" sz="2800" dirty="0">
                <a:solidFill>
                  <a:srgbClr val="000000"/>
                </a:solidFill>
              </a:rPr>
              <a:t> אם הוא מכיל כתובת מוקדמת יותר בזיכרון.</a:t>
            </a:r>
          </a:p>
          <a:p>
            <a:r>
              <a:rPr lang="he-IL" sz="2800" dirty="0">
                <a:solidFill>
                  <a:srgbClr val="000000"/>
                </a:solidFill>
              </a:rPr>
              <a:t>השוואה בין מצביעים מועילה, למשל, כאשר יש לנו שני מצביעים לאותו המערך, ואנו רוצים לדעת איזה מהם מצביע למקום קודם במערך. במקרה זה, אם מצביע אחד קטן מהשני – סימן שהוא מצביע לתא מוקדם יותר במערך.</a:t>
            </a:r>
          </a:p>
          <a:p>
            <a:r>
              <a:rPr lang="he-IL" sz="2800" dirty="0">
                <a:solidFill>
                  <a:srgbClr val="000000"/>
                </a:solidFill>
              </a:rPr>
              <a:t>ניתן להשתמש בכל אחד מן האופרטורים הבאים להשוואת מצביעים:</a:t>
            </a:r>
          </a:p>
          <a:p>
            <a:endParaRPr lang="he-IL" sz="2800" dirty="0" smtClean="0">
              <a:solidFill>
                <a:srgbClr val="000000"/>
              </a:solidFill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6" name="Group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36966"/>
              </p:ext>
            </p:extLst>
          </p:nvPr>
        </p:nvGraphicFramePr>
        <p:xfrm>
          <a:off x="3129886" y="5678488"/>
          <a:ext cx="6842125" cy="427037"/>
        </p:xfrm>
        <a:graphic>
          <a:graphicData uri="http://schemas.openxmlformats.org/drawingml/2006/table">
            <a:tbl>
              <a:tblPr/>
              <a:tblGrid>
                <a:gridCol w="1139825"/>
                <a:gridCol w="1141412"/>
                <a:gridCol w="1139825"/>
                <a:gridCol w="1139825"/>
                <a:gridCol w="1141413"/>
                <a:gridCol w="1139825"/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מערכים כמצביעים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r>
              <a:rPr lang="he-IL" sz="2800" dirty="0" smtClean="0">
                <a:solidFill>
                  <a:srgbClr val="000000"/>
                </a:solidFill>
              </a:rPr>
              <a:t>בשפת </a:t>
            </a:r>
            <a:r>
              <a:rPr lang="en-US" sz="2800" dirty="0">
                <a:solidFill>
                  <a:srgbClr val="000000"/>
                </a:solidFill>
              </a:rPr>
              <a:t>C</a:t>
            </a:r>
            <a:r>
              <a:rPr lang="he-IL" sz="2800" dirty="0">
                <a:solidFill>
                  <a:srgbClr val="000000"/>
                </a:solidFill>
              </a:rPr>
              <a:t>, כתיבת שמו של מערך כלשהו </a:t>
            </a:r>
            <a:r>
              <a:rPr lang="he-IL" sz="2800" dirty="0" smtClean="0">
                <a:solidFill>
                  <a:srgbClr val="000000"/>
                </a:solidFill>
              </a:rPr>
              <a:t>ללא </a:t>
            </a:r>
            <a:r>
              <a:rPr lang="he-IL" sz="2800" dirty="0">
                <a:solidFill>
                  <a:srgbClr val="000000"/>
                </a:solidFill>
              </a:rPr>
              <a:t>האופרטור </a:t>
            </a:r>
            <a:r>
              <a:rPr lang="he-IL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he-IL" sz="2800" dirty="0">
                <a:solidFill>
                  <a:srgbClr val="000000"/>
                </a:solidFill>
              </a:rPr>
              <a:t> מחזירה אוטומטית </a:t>
            </a:r>
            <a:r>
              <a:rPr lang="he-IL" sz="2800" b="1" dirty="0">
                <a:solidFill>
                  <a:srgbClr val="000000"/>
                </a:solidFill>
              </a:rPr>
              <a:t>מצביע לאיבר הראשון במערך</a:t>
            </a:r>
            <a:r>
              <a:rPr lang="he-IL" sz="2800" dirty="0">
                <a:solidFill>
                  <a:srgbClr val="000000"/>
                </a:solidFill>
              </a:rPr>
              <a:t>. </a:t>
            </a:r>
            <a:endParaRPr lang="he-IL" sz="2800" dirty="0" smtClean="0">
              <a:solidFill>
                <a:srgbClr val="000000"/>
              </a:solidFill>
            </a:endParaRPr>
          </a:p>
          <a:p>
            <a:r>
              <a:rPr lang="he-IL" sz="2800" dirty="0" smtClean="0">
                <a:solidFill>
                  <a:srgbClr val="000000"/>
                </a:solidFill>
              </a:rPr>
              <a:t>אם </a:t>
            </a:r>
            <a:r>
              <a:rPr lang="he-IL" sz="2800" dirty="0">
                <a:solidFill>
                  <a:srgbClr val="000000"/>
                </a:solidFill>
              </a:rPr>
              <a:t>נניח שטיפוס המערך הוא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T[N]</a:t>
            </a:r>
            <a:r>
              <a:rPr lang="he-IL" sz="2800" dirty="0">
                <a:solidFill>
                  <a:srgbClr val="000000"/>
                </a:solidFill>
              </a:rPr>
              <a:t>, אזי טיפוס המצביע המוחזר יהיה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T*</a:t>
            </a:r>
            <a:r>
              <a:rPr lang="he-IL" sz="2800" dirty="0">
                <a:solidFill>
                  <a:srgbClr val="000000"/>
                </a:solidFill>
              </a:rPr>
              <a:t>.</a:t>
            </a:r>
            <a:endParaRPr lang="he-IL" sz="2800" b="1" dirty="0">
              <a:solidFill>
                <a:srgbClr val="000000"/>
              </a:solidFill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96724" y="4440885"/>
            <a:ext cx="6840537" cy="182613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speeds[] = { 25, 50, 80, 90, 110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("%p", &amp;speeds[0]);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("%p", speeds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356988" y="4711014"/>
            <a:ext cx="2286000" cy="642937"/>
          </a:xfrm>
          <a:prstGeom prst="borderCallout1">
            <a:avLst>
              <a:gd name="adj1" fmla="val 55913"/>
              <a:gd name="adj2" fmla="val 100018"/>
              <a:gd name="adj3" fmla="val 109427"/>
              <a:gd name="adj4" fmla="val 176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דגל להדפסת מצביע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7495871" y="5669893"/>
            <a:ext cx="2286000" cy="642937"/>
          </a:xfrm>
          <a:prstGeom prst="borderCallout1">
            <a:avLst>
              <a:gd name="adj1" fmla="val 41272"/>
              <a:gd name="adj2" fmla="val 2371"/>
              <a:gd name="adj3" fmla="val 48774"/>
              <a:gd name="adj4" fmla="val -5039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הביטויים האלה שקולים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7491134" y="5673537"/>
            <a:ext cx="2286000" cy="642937"/>
          </a:xfrm>
          <a:prstGeom prst="borderCallout1">
            <a:avLst>
              <a:gd name="adj1" fmla="val 41272"/>
              <a:gd name="adj2" fmla="val 2371"/>
              <a:gd name="adj3" fmla="val 2761"/>
              <a:gd name="adj4" fmla="val -339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הביטויים שקולים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מערכים כמצביעים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/>
              <a:t>חידה: איך נפנה לאיבר באינדקס 3 במערך </a:t>
            </a:r>
            <a:r>
              <a:rPr lang="en-US" sz="2800" dirty="0" smtClean="0"/>
              <a:t>speeds</a:t>
            </a:r>
            <a:r>
              <a:rPr lang="he-IL" sz="2800" dirty="0" smtClean="0"/>
              <a:t>?</a:t>
            </a:r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r>
              <a:rPr lang="he-IL" sz="2800" dirty="0" smtClean="0"/>
              <a:t>תזכורת: איברי המערך נמצאים בזיכרון בצורה </a:t>
            </a:r>
            <a:r>
              <a:rPr lang="he-IL" sz="2800" b="1" dirty="0" smtClean="0"/>
              <a:t>רציפה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כיוון שיש לנו מצביע לתחילת המערך, ניתן באמצעות </a:t>
            </a:r>
            <a:r>
              <a:rPr lang="he-IL" sz="2800" b="1" dirty="0" smtClean="0"/>
              <a:t>אריתמטיקה של מצביעים</a:t>
            </a:r>
            <a:r>
              <a:rPr lang="he-IL" sz="2800" dirty="0" smtClean="0"/>
              <a:t> להגיע לאיבר </a:t>
            </a:r>
            <a:r>
              <a:rPr lang="he-IL" sz="2800" b="1" dirty="0"/>
              <a:t>הרביעי</a:t>
            </a:r>
            <a:r>
              <a:rPr lang="he-IL" sz="2800" dirty="0" smtClean="0"/>
              <a:t> כך:</a:t>
            </a:r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518694" y="2222121"/>
            <a:ext cx="6840537" cy="50577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speeds[] = { 25, 50, 80, 90, 110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518693" y="4675409"/>
            <a:ext cx="6840537" cy="94589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("%p",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speeds+3);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*(speeds+3) += 10;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8382000" y="4870974"/>
            <a:ext cx="2286000" cy="642937"/>
          </a:xfrm>
          <a:prstGeom prst="borderCallout1">
            <a:avLst>
              <a:gd name="adj1" fmla="val 41272"/>
              <a:gd name="adj2" fmla="val 2371"/>
              <a:gd name="adj3" fmla="val 2761"/>
              <a:gd name="adj4" fmla="val -339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נדפיס את כתובת האיבר הרביעי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6666740" y="5718251"/>
            <a:ext cx="2286000" cy="642937"/>
          </a:xfrm>
          <a:prstGeom prst="borderCallout1">
            <a:avLst>
              <a:gd name="adj1" fmla="val 41272"/>
              <a:gd name="adj2" fmla="val 2371"/>
              <a:gd name="adj3" fmla="val -30703"/>
              <a:gd name="adj4" fmla="val -339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נשנה את תוכנו של האיבר הרביעי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מערכים כמצביעים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16198"/>
              </p:ext>
            </p:extLst>
          </p:nvPr>
        </p:nvGraphicFramePr>
        <p:xfrm>
          <a:off x="1195386" y="3113514"/>
          <a:ext cx="5184775" cy="517956"/>
        </p:xfrm>
        <a:graphic>
          <a:graphicData uri="http://schemas.openxmlformats.org/drawingml/2006/table">
            <a:tbl>
              <a:tblPr/>
              <a:tblGrid>
                <a:gridCol w="585787"/>
                <a:gridCol w="801688"/>
                <a:gridCol w="803275"/>
                <a:gridCol w="803275"/>
                <a:gridCol w="803275"/>
                <a:gridCol w="801687"/>
                <a:gridCol w="5857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8" marB="45618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AutoShape 23"/>
          <p:cNvSpPr>
            <a:spLocks/>
          </p:cNvSpPr>
          <p:nvPr/>
        </p:nvSpPr>
        <p:spPr bwMode="auto">
          <a:xfrm rot="16200000" flipV="1">
            <a:off x="3594891" y="775921"/>
            <a:ext cx="385763" cy="4032250"/>
          </a:xfrm>
          <a:prstGeom prst="rightBrace">
            <a:avLst>
              <a:gd name="adj1" fmla="val 871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60348" y="4013627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speeds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50923" y="3738989"/>
            <a:ext cx="1081088" cy="371475"/>
          </a:xfrm>
          <a:custGeom>
            <a:avLst/>
            <a:gdLst>
              <a:gd name="T0" fmla="*/ 0 w 708"/>
              <a:gd name="T1" fmla="*/ 2147483647 h 319"/>
              <a:gd name="T2" fmla="*/ 2147483647 w 708"/>
              <a:gd name="T3" fmla="*/ 0 h 319"/>
              <a:gd name="T4" fmla="*/ 0 60000 65536"/>
              <a:gd name="T5" fmla="*/ 0 60000 65536"/>
              <a:gd name="T6" fmla="*/ 0 w 708"/>
              <a:gd name="T7" fmla="*/ 0 h 319"/>
              <a:gd name="T8" fmla="*/ 708 w 708"/>
              <a:gd name="T9" fmla="*/ 319 h 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8" h="319">
                <a:moveTo>
                  <a:pt x="0" y="319"/>
                </a:moveTo>
                <a:cubicBezTo>
                  <a:pt x="117" y="266"/>
                  <a:pt x="561" y="66"/>
                  <a:pt x="708" y="0"/>
                </a:cubicBezTo>
              </a:path>
            </a:pathLst>
          </a:custGeom>
          <a:noFill/>
          <a:ln w="38100" cmpd="sng">
            <a:solidFill>
              <a:srgbClr val="A400A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412873" y="4690362"/>
            <a:ext cx="2254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*(speeds+1)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2563442" y="3690334"/>
            <a:ext cx="396449" cy="991385"/>
          </a:xfrm>
          <a:custGeom>
            <a:avLst/>
            <a:gdLst>
              <a:gd name="T0" fmla="*/ 0 w 516"/>
              <a:gd name="T1" fmla="*/ 2147483647 h 760"/>
              <a:gd name="T2" fmla="*/ 2147483647 w 516"/>
              <a:gd name="T3" fmla="*/ 0 h 760"/>
              <a:gd name="T4" fmla="*/ 0 60000 65536"/>
              <a:gd name="T5" fmla="*/ 0 60000 65536"/>
              <a:gd name="T6" fmla="*/ 0 w 516"/>
              <a:gd name="T7" fmla="*/ 0 h 760"/>
              <a:gd name="T8" fmla="*/ 516 w 516"/>
              <a:gd name="T9" fmla="*/ 760 h 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6" h="760">
                <a:moveTo>
                  <a:pt x="0" y="760"/>
                </a:moveTo>
                <a:cubicBezTo>
                  <a:pt x="85" y="633"/>
                  <a:pt x="409" y="158"/>
                  <a:pt x="516" y="0"/>
                </a:cubicBezTo>
              </a:path>
            </a:pathLst>
          </a:custGeom>
          <a:noFill/>
          <a:ln w="38100" cmpd="sng">
            <a:solidFill>
              <a:srgbClr val="008606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3787773" y="3777089"/>
            <a:ext cx="792163" cy="693738"/>
          </a:xfrm>
          <a:custGeom>
            <a:avLst/>
            <a:gdLst>
              <a:gd name="T0" fmla="*/ 2147483647 w 381"/>
              <a:gd name="T1" fmla="*/ 2147483647 h 771"/>
              <a:gd name="T2" fmla="*/ 0 w 381"/>
              <a:gd name="T3" fmla="*/ 0 h 771"/>
              <a:gd name="T4" fmla="*/ 0 60000 65536"/>
              <a:gd name="T5" fmla="*/ 0 60000 65536"/>
              <a:gd name="T6" fmla="*/ 0 w 381"/>
              <a:gd name="T7" fmla="*/ 0 h 771"/>
              <a:gd name="T8" fmla="*/ 381 w 381"/>
              <a:gd name="T9" fmla="*/ 771 h 7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" h="771">
                <a:moveTo>
                  <a:pt x="381" y="771"/>
                </a:moveTo>
                <a:cubicBezTo>
                  <a:pt x="317" y="642"/>
                  <a:pt x="63" y="128"/>
                  <a:pt x="0" y="0"/>
                </a:cubicBezTo>
              </a:path>
            </a:pathLst>
          </a:custGeom>
          <a:noFill/>
          <a:ln w="38100" cmpd="sng">
            <a:solidFill>
              <a:srgbClr val="A45E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flipH="1">
            <a:off x="3644898" y="4445427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speeds + 2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267468" y="4344015"/>
            <a:ext cx="2116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&amp;speeds[0]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72814" y="5005232"/>
            <a:ext cx="1872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speeds[1]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750717" y="4760297"/>
            <a:ext cx="2050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&amp;speeds[2]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119529" y="2126993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speeds[]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89694"/>
              </p:ext>
            </p:extLst>
          </p:nvPr>
        </p:nvGraphicFramePr>
        <p:xfrm>
          <a:off x="6925233" y="2403451"/>
          <a:ext cx="5003050" cy="29610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01525"/>
                <a:gridCol w="2501525"/>
              </a:tblGrid>
              <a:tr h="740257">
                <a:tc>
                  <a:txBody>
                    <a:bodyPr/>
                    <a:lstStyle/>
                    <a:p>
                      <a:pPr algn="ctr" rtl="1"/>
                      <a:r>
                        <a:rPr lang="he-IL" sz="2200" dirty="0" smtClean="0"/>
                        <a:t>כתיב מצביעים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dirty="0" smtClean="0"/>
                        <a:t>כתיב מערכים</a:t>
                      </a:r>
                      <a:endParaRPr lang="he-IL" sz="2200" dirty="0"/>
                    </a:p>
                  </a:txBody>
                  <a:tcPr/>
                </a:tc>
              </a:tr>
              <a:tr h="740257"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40257"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40257"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417594" y="3198219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&amp;a[0]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417594" y="3982435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&amp;a[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9865519" y="3198218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7417594" y="4681720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9865519" y="3982435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9865519" y="4681720"/>
            <a:ext cx="153924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8273" y="3198218"/>
            <a:ext cx="611166" cy="33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8011346" y="1741240"/>
            <a:ext cx="2793207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he-IL" sz="2800" dirty="0" smtClean="0"/>
              <a:t>עבור מערך בשם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e-I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40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מצביעים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מערכים כמצביעים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u="sng" dirty="0" smtClean="0"/>
              <a:t>תרגיל 3:</a:t>
            </a:r>
            <a:r>
              <a:rPr lang="he-IL" sz="2800" dirty="0" smtClean="0"/>
              <a:t> </a:t>
            </a:r>
            <a:r>
              <a:rPr lang="he-IL" sz="2800" dirty="0"/>
              <a:t>כתבו פונקציה המקבלת מערך שלמים ומצביע לאיבר האחרון שבו ומחזירה את אורכו</a:t>
            </a:r>
            <a:r>
              <a:rPr lang="he-IL" sz="2800" dirty="0" smtClean="0"/>
              <a:t>.</a:t>
            </a:r>
            <a:endParaRPr lang="he-IL" sz="2800" dirty="0"/>
          </a:p>
          <a:p>
            <a:endParaRPr lang="he-IL" sz="2800" u="sng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62000" y="3788410"/>
            <a:ext cx="11042017" cy="15991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get_array_length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p_last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p_last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 a + 1;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מצביעים לעומת מערכים- השוואה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>
                <a:solidFill>
                  <a:srgbClr val="000000"/>
                </a:solidFill>
              </a:rPr>
              <a:t>אילו הבדלים </a:t>
            </a:r>
            <a:r>
              <a:rPr lang="he-IL" sz="2800" dirty="0">
                <a:solidFill>
                  <a:srgbClr val="000000"/>
                </a:solidFill>
              </a:rPr>
              <a:t>מהותיים בין מצביע למערך</a:t>
            </a:r>
            <a:r>
              <a:rPr lang="he-IL" sz="2800" dirty="0" smtClean="0">
                <a:solidFill>
                  <a:srgbClr val="000000"/>
                </a:solidFill>
              </a:rPr>
              <a:t>?</a:t>
            </a:r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398520" y="2620008"/>
            <a:ext cx="6522720" cy="3852510"/>
          </a:xfrm>
          <a:prstGeom prst="rect">
            <a:avLst/>
          </a:prstGeom>
          <a:solidFill>
            <a:srgbClr val="F7F7F7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400107" y="2764472"/>
            <a:ext cx="6334125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Times New Roman" pitchFamily="18" charset="0"/>
              <a:buAutoNum type="arabicPeriod"/>
            </a:pPr>
            <a:r>
              <a:rPr lang="he-IL" sz="2200" dirty="0">
                <a:solidFill>
                  <a:srgbClr val="000000"/>
                </a:solidFill>
              </a:rPr>
              <a:t>שמו של מערך הוא </a:t>
            </a:r>
            <a:r>
              <a:rPr lang="he-IL" sz="2200" u="sng" dirty="0">
                <a:solidFill>
                  <a:srgbClr val="000000"/>
                </a:solidFill>
              </a:rPr>
              <a:t>קבוע</a:t>
            </a:r>
            <a:r>
              <a:rPr lang="he-IL" sz="2200" dirty="0">
                <a:solidFill>
                  <a:srgbClr val="000000"/>
                </a:solidFill>
              </a:rPr>
              <a:t>, כלומר לא ניתן לשנות את הכתובת שאליה הוא מצביע</a:t>
            </a:r>
            <a:r>
              <a:rPr lang="he-IL" sz="22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Times New Roman" pitchFamily="18" charset="0"/>
              <a:buAutoNum type="arabicPeriod"/>
            </a:pPr>
            <a:endParaRPr lang="he-IL" sz="22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he-IL" sz="2200" dirty="0" smtClean="0">
                <a:solidFill>
                  <a:srgbClr val="000000"/>
                </a:solidFill>
              </a:rPr>
              <a:t>לעומת זאת מצביע יכול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he-IL" sz="2200" dirty="0" smtClean="0">
                <a:solidFill>
                  <a:srgbClr val="000000"/>
                </a:solidFill>
              </a:rPr>
              <a:t>להכיל מס' כתובות שונות לאורך ריצת התוכנית: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endParaRPr lang="he-IL" sz="2200" dirty="0" smtClean="0">
              <a:solidFill>
                <a:srgbClr val="000000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689032" y="3533913"/>
            <a:ext cx="2878137" cy="876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a[5], b[8];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b;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5702776" y="3814602"/>
            <a:ext cx="1873250" cy="792163"/>
          </a:xfrm>
          <a:prstGeom prst="wedgeEllipseCallout">
            <a:avLst>
              <a:gd name="adj1" fmla="val -82204"/>
              <a:gd name="adj2" fmla="val -3306"/>
            </a:avLst>
          </a:prstGeom>
          <a:solidFill>
            <a:schemeClr val="accent6">
              <a:lumMod val="75000"/>
              <a:alpha val="89803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chemeClr val="bg1"/>
                </a:solidFill>
              </a:rPr>
              <a:t>שגיאת קומפילציה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689032" y="5081868"/>
            <a:ext cx="2878137" cy="127521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 b, *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&amp;a;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מצביעים לעומת מערכים- השוואה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>
                <a:solidFill>
                  <a:srgbClr val="000000"/>
                </a:solidFill>
              </a:rPr>
              <a:t>אילו הבדלים </a:t>
            </a:r>
            <a:r>
              <a:rPr lang="he-IL" sz="2800" dirty="0">
                <a:solidFill>
                  <a:srgbClr val="000000"/>
                </a:solidFill>
              </a:rPr>
              <a:t>מהותיים בין מצביע למערך</a:t>
            </a:r>
            <a:r>
              <a:rPr lang="he-IL" sz="2800" dirty="0" smtClean="0">
                <a:solidFill>
                  <a:srgbClr val="000000"/>
                </a:solidFill>
              </a:rPr>
              <a:t>?</a:t>
            </a:r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8520" y="2925762"/>
            <a:ext cx="6481762" cy="2160587"/>
          </a:xfrm>
          <a:prstGeom prst="rect">
            <a:avLst/>
          </a:prstGeom>
          <a:solidFill>
            <a:srgbClr val="F9F9F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00107" y="2997199"/>
            <a:ext cx="6334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Times New Roman" pitchFamily="18" charset="0"/>
              <a:buAutoNum type="arabicPeriod" startAt="2"/>
            </a:pPr>
            <a:r>
              <a:rPr lang="he-IL" sz="2200">
                <a:solidFill>
                  <a:srgbClr val="000000"/>
                </a:solidFill>
              </a:rPr>
              <a:t>יצירת מערך מקצה זיכרון לאברי המערך. לעומת זאת מצביע זקוק לזיכרון שמוקצה על ידי גורם חיצוני.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60470" y="3933824"/>
            <a:ext cx="2806700" cy="876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*ptr;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ptr[0] = 100;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709726" y="3712666"/>
            <a:ext cx="4464050" cy="1731169"/>
          </a:xfrm>
          <a:prstGeom prst="wedgeEllipseCallout">
            <a:avLst>
              <a:gd name="adj1" fmla="val -67352"/>
              <a:gd name="adj2" fmla="val -9319"/>
            </a:avLst>
          </a:prstGeom>
          <a:solidFill>
            <a:schemeClr val="accent6">
              <a:lumMod val="75000"/>
              <a:alpha val="89803"/>
            </a:schemeClr>
          </a:solidFill>
          <a:ln w="381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chemeClr val="bg1"/>
                </a:solidFill>
              </a:rPr>
              <a:t>שגיאת </a:t>
            </a:r>
            <a:r>
              <a:rPr lang="en-US" sz="2000" dirty="0">
                <a:solidFill>
                  <a:schemeClr val="bg1"/>
                </a:solidFill>
              </a:rPr>
              <a:t>warning</a:t>
            </a:r>
            <a:r>
              <a:rPr lang="he-IL" sz="2000" dirty="0">
                <a:solidFill>
                  <a:schemeClr val="bg1"/>
                </a:solidFill>
              </a:rPr>
              <a:t>. גם כן יתכן שגיאת זמן ריצה בהנחת שכתובת הזבל שמכיל </a:t>
            </a:r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he-IL" sz="2000" dirty="0">
                <a:solidFill>
                  <a:schemeClr val="bg1"/>
                </a:solidFill>
              </a:rPr>
              <a:t> אינה חוקית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מצביעים לעומת מערכים- השוואה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719916"/>
          </a:xfrm>
        </p:spPr>
        <p:txBody>
          <a:bodyPr>
            <a:normAutofit/>
          </a:bodyPr>
          <a:lstStyle/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>
                <a:solidFill>
                  <a:srgbClr val="000000"/>
                </a:solidFill>
              </a:rPr>
              <a:t>אילו הבדלים </a:t>
            </a:r>
            <a:r>
              <a:rPr lang="he-IL" sz="2800" dirty="0">
                <a:solidFill>
                  <a:srgbClr val="000000"/>
                </a:solidFill>
              </a:rPr>
              <a:t>מהותיים בין מצביע למערך</a:t>
            </a:r>
            <a:r>
              <a:rPr lang="he-IL" sz="2800" dirty="0" smtClean="0">
                <a:solidFill>
                  <a:srgbClr val="000000"/>
                </a:solidFill>
              </a:rPr>
              <a:t>?</a:t>
            </a:r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52850" y="2249488"/>
            <a:ext cx="6915150" cy="4608512"/>
          </a:xfrm>
          <a:prstGeom prst="rect">
            <a:avLst/>
          </a:prstGeom>
          <a:solidFill>
            <a:srgbClr val="F9F9F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186237" y="2392363"/>
            <a:ext cx="6194425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Times New Roman" pitchFamily="18" charset="0"/>
              <a:buAutoNum type="arabicPeriod" startAt="3"/>
            </a:pPr>
            <a:r>
              <a:rPr lang="he-IL" sz="2200" dirty="0">
                <a:solidFill>
                  <a:srgbClr val="000000"/>
                </a:solidFill>
              </a:rPr>
              <a:t>עבור משתנה שהוא מערך – כמו כל משתנה אחר –  התוכנית יודעת כמה זיכרון הוא תופס, כיוון שזה מוגדר בטיפוס שלו. לכן, ניתן לקבל את גודלו של המערך בזיכרון באמצעות האופרטור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he-IL" sz="2200" dirty="0">
                <a:solidFill>
                  <a:srgbClr val="000000"/>
                </a:solidFill>
              </a:rPr>
              <a:t>. לעומת זאת, מצביע איננו יודע על איזה אורך מערך הוא מצביע, והפעלת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he-IL" sz="2200" dirty="0">
                <a:solidFill>
                  <a:srgbClr val="000000"/>
                </a:solidFill>
              </a:rPr>
              <a:t> עליו פשוט מחזירה את כמות הזיכרון הדרושה לאחסון המצביע עצמו. למשל, ב-</a:t>
            </a:r>
            <a:r>
              <a:rPr lang="en-US" sz="2200" dirty="0">
                <a:solidFill>
                  <a:srgbClr val="000000"/>
                </a:solidFill>
              </a:rPr>
              <a:t>Code::blocks</a:t>
            </a:r>
            <a:r>
              <a:rPr lang="he-IL" sz="2200" dirty="0">
                <a:solidFill>
                  <a:srgbClr val="000000"/>
                </a:solidFill>
              </a:rPr>
              <a:t> נקבל: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13212" y="5224463"/>
            <a:ext cx="6192838" cy="127317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a[5], *p;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%d",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(p));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31150" y="4984750"/>
            <a:ext cx="1871662" cy="720725"/>
          </a:xfrm>
          <a:prstGeom prst="wedgeEllipseCallout">
            <a:avLst>
              <a:gd name="adj1" fmla="val -37278"/>
              <a:gd name="adj2" fmla="val 92954"/>
            </a:avLst>
          </a:prstGeom>
          <a:solidFill>
            <a:schemeClr val="bg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בחידה בתחילת הפרק ראינו שהפונקציה יכולה לשנות ערכים בתוך מערך, שערכים אלה "שורדים" גם מחוץ לפונקציה</a:t>
            </a:r>
          </a:p>
          <a:p>
            <a:r>
              <a:rPr lang="he-IL" sz="2800" dirty="0" smtClean="0"/>
              <a:t>כידוע בשפת </a:t>
            </a:r>
            <a:r>
              <a:rPr lang="en-US" sz="2800" dirty="0" smtClean="0"/>
              <a:t>C</a:t>
            </a:r>
            <a:r>
              <a:rPr lang="he-IL" sz="2800" dirty="0" smtClean="0"/>
              <a:t> פרמטרים עוברים לפונקציה </a:t>
            </a:r>
            <a:r>
              <a:rPr lang="en-US" sz="2800" dirty="0" smtClean="0"/>
              <a:t>by value</a:t>
            </a:r>
            <a:endParaRPr lang="he-IL" sz="2800" dirty="0" smtClean="0"/>
          </a:p>
          <a:p>
            <a:r>
              <a:rPr lang="he-IL" sz="2800" dirty="0" smtClean="0"/>
              <a:t>עכשיו יש בידינו את הכלים ליישב את הסתירה:</a:t>
            </a:r>
          </a:p>
          <a:p>
            <a:endParaRPr lang="he-IL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החתימה של </a:t>
            </a:r>
            <a:r>
              <a:rPr lang="he-IL" dirty="0"/>
              <a:t>פ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ונקציה המקבלת מערך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5105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למעשה החתימה הבאה:</a:t>
            </a:r>
          </a:p>
          <a:p>
            <a:endParaRPr lang="he-IL" sz="2800" dirty="0">
              <a:solidFill>
                <a:srgbClr val="000000"/>
              </a:solidFill>
            </a:endParaRPr>
          </a:p>
          <a:p>
            <a:r>
              <a:rPr lang="he-IL" sz="2800" b="1" dirty="0">
                <a:solidFill>
                  <a:srgbClr val="000000"/>
                </a:solidFill>
              </a:rPr>
              <a:t>שקולה לחלוטין</a:t>
            </a:r>
            <a:r>
              <a:rPr lang="he-IL" sz="2800" dirty="0">
                <a:solidFill>
                  <a:srgbClr val="000000"/>
                </a:solidFill>
              </a:rPr>
              <a:t>, מכל בחינה שהיא, לחתימה הבאה:</a:t>
            </a:r>
          </a:p>
          <a:p>
            <a:endParaRPr lang="he-IL" sz="2800" dirty="0"/>
          </a:p>
          <a:p>
            <a:r>
              <a:rPr lang="he-IL" sz="2800" dirty="0"/>
              <a:t>בשני המקרים יש לקרוא לפונקציה </a:t>
            </a:r>
            <a:r>
              <a:rPr lang="he-IL" sz="2800" dirty="0" smtClean="0"/>
              <a:t>כמו בקריאה הבאה:</a:t>
            </a:r>
            <a:endParaRPr lang="he-IL" sz="2800" dirty="0"/>
          </a:p>
          <a:p>
            <a:endParaRPr lang="he-IL" sz="2800" dirty="0" smtClean="0"/>
          </a:p>
          <a:p>
            <a:pPr marL="0" indent="0">
              <a:buNone/>
            </a:pPr>
            <a:endParaRPr lang="he-IL" sz="2800" dirty="0"/>
          </a:p>
          <a:p>
            <a:r>
              <a:rPr lang="he-IL" sz="2800" dirty="0"/>
              <a:t>והטיפוס של הפרמטר הראשון </a:t>
            </a:r>
            <a:r>
              <a:rPr lang="he-IL" sz="2800" dirty="0" smtClean="0"/>
              <a:t>בשני המקרים יהיה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e-IL" sz="2800" dirty="0" smtClean="0"/>
              <a:t>!</a:t>
            </a:r>
            <a:endParaRPr lang="he-IL" sz="28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צורת הכתיבה הראשונה היא פשוט צורת כתיבה </a:t>
            </a:r>
            <a:r>
              <a:rPr lang="he-IL" sz="2800" dirty="0">
                <a:solidFill>
                  <a:srgbClr val="000000"/>
                </a:solidFill>
              </a:rPr>
              <a:t>ש-</a:t>
            </a:r>
            <a:r>
              <a:rPr lang="en-US" sz="2800" dirty="0">
                <a:solidFill>
                  <a:srgbClr val="000000"/>
                </a:solidFill>
              </a:rPr>
              <a:t>C</a:t>
            </a:r>
            <a:r>
              <a:rPr lang="he-IL" sz="2800" dirty="0">
                <a:solidFill>
                  <a:srgbClr val="000000"/>
                </a:solidFill>
              </a:rPr>
              <a:t> מאפשרת להשתמש בה כשרוצים להדגיש כי הכוונה שהפונקציה תקבל מערך כפרמטר, ולא סתם מצביע ל-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he-IL" sz="2800" dirty="0">
                <a:solidFill>
                  <a:srgbClr val="000000"/>
                </a:solidFill>
              </a:rPr>
              <a:t> </a:t>
            </a:r>
            <a:r>
              <a:rPr lang="he-IL" sz="2800" dirty="0" smtClean="0">
                <a:solidFill>
                  <a:srgbClr val="000000"/>
                </a:solidFill>
              </a:rPr>
              <a:t>בודד. ניתן </a:t>
            </a:r>
            <a:r>
              <a:rPr lang="he-IL" sz="2800" dirty="0">
                <a:solidFill>
                  <a:srgbClr val="000000"/>
                </a:solidFill>
              </a:rPr>
              <a:t>להשתמש בצורת כתיבה זו </a:t>
            </a:r>
            <a:r>
              <a:rPr lang="he-IL" sz="2800" u="sng" dirty="0">
                <a:solidFill>
                  <a:srgbClr val="000000"/>
                </a:solidFill>
              </a:rPr>
              <a:t>רק עבור פרמטרים של </a:t>
            </a:r>
            <a:r>
              <a:rPr lang="he-IL" sz="2800" u="sng" dirty="0" smtClean="0">
                <a:solidFill>
                  <a:srgbClr val="000000"/>
                </a:solidFill>
              </a:rPr>
              <a:t>פונקציות</a:t>
            </a:r>
            <a:r>
              <a:rPr lang="he-IL" sz="2800" dirty="0" smtClean="0">
                <a:solidFill>
                  <a:srgbClr val="000000"/>
                </a:solidFill>
              </a:rPr>
              <a:t>! לא </a:t>
            </a:r>
            <a:r>
              <a:rPr lang="he-IL" sz="2800" dirty="0">
                <a:solidFill>
                  <a:srgbClr val="000000"/>
                </a:solidFill>
              </a:rPr>
              <a:t>ניתן להשתמש בה בהצהרות על משתנים, למשל.</a:t>
            </a:r>
          </a:p>
          <a:p>
            <a:pPr marL="401638" indent="-401638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46774" y="2030179"/>
            <a:ext cx="5583151" cy="44421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average(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grades[],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6773" y="2876977"/>
            <a:ext cx="5583151" cy="44421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average(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grades,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46773" y="3723775"/>
            <a:ext cx="5525476" cy="80431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grades[3]={90,98,65};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res = average(grades,3);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המשמעות היא שלמעשה בשפת </a:t>
            </a:r>
            <a:r>
              <a:rPr lang="en-US" sz="2800" dirty="0" smtClean="0"/>
              <a:t>C</a:t>
            </a:r>
            <a:r>
              <a:rPr lang="he-IL" sz="2800" dirty="0" smtClean="0"/>
              <a:t> </a:t>
            </a:r>
            <a:r>
              <a:rPr lang="he-IL" sz="2800" b="1" dirty="0" smtClean="0"/>
              <a:t>מערך אינו יכול להיות פרמטר לפונקציה</a:t>
            </a:r>
          </a:p>
          <a:p>
            <a:r>
              <a:rPr lang="he-IL" sz="2800" dirty="0" smtClean="0">
                <a:solidFill>
                  <a:srgbClr val="000000"/>
                </a:solidFill>
              </a:rPr>
              <a:t>הדרך היחידה </a:t>
            </a:r>
            <a:r>
              <a:rPr lang="he-IL" sz="2800" dirty="0">
                <a:solidFill>
                  <a:srgbClr val="000000"/>
                </a:solidFill>
              </a:rPr>
              <a:t>להעביר מערך לפונקציה היא על ידי </a:t>
            </a:r>
            <a:r>
              <a:rPr lang="he-IL" sz="2800" u="sng" dirty="0">
                <a:solidFill>
                  <a:srgbClr val="000000"/>
                </a:solidFill>
              </a:rPr>
              <a:t>העברת הכתובת שלו</a:t>
            </a:r>
            <a:r>
              <a:rPr lang="he-IL" sz="2800" dirty="0">
                <a:solidFill>
                  <a:srgbClr val="000000"/>
                </a:solidFill>
              </a:rPr>
              <a:t>. </a:t>
            </a:r>
            <a:r>
              <a:rPr lang="he-IL" sz="2800" dirty="0" smtClean="0">
                <a:solidFill>
                  <a:srgbClr val="000000"/>
                </a:solidFill>
              </a:rPr>
              <a:t>עושים זאת באמצעות שימוש בשם </a:t>
            </a:r>
            <a:r>
              <a:rPr lang="he-IL" sz="2800" dirty="0">
                <a:solidFill>
                  <a:srgbClr val="000000"/>
                </a:solidFill>
              </a:rPr>
              <a:t>המערך </a:t>
            </a:r>
            <a:r>
              <a:rPr lang="he-IL" sz="2800" dirty="0" smtClean="0">
                <a:solidFill>
                  <a:srgbClr val="000000"/>
                </a:solidFill>
              </a:rPr>
              <a:t>המתפקד </a:t>
            </a:r>
            <a:r>
              <a:rPr lang="he-IL" sz="2800" dirty="0">
                <a:solidFill>
                  <a:srgbClr val="000000"/>
                </a:solidFill>
              </a:rPr>
              <a:t>גם כמצביע לאיבר הראשון </a:t>
            </a:r>
            <a:r>
              <a:rPr lang="he-IL" sz="2800" dirty="0" smtClean="0">
                <a:solidFill>
                  <a:srgbClr val="000000"/>
                </a:solidFill>
              </a:rPr>
              <a:t>בו. </a:t>
            </a:r>
            <a:endParaRPr lang="he-IL" sz="2800" dirty="0">
              <a:solidFill>
                <a:srgbClr val="000000"/>
              </a:solidFill>
            </a:endParaRPr>
          </a:p>
          <a:p>
            <a:r>
              <a:rPr lang="he-IL" sz="2800" dirty="0">
                <a:solidFill>
                  <a:srgbClr val="000000"/>
                </a:solidFill>
              </a:rPr>
              <a:t>מעשית, צורת העברה </a:t>
            </a:r>
            <a:r>
              <a:rPr lang="he-IL" sz="2800" dirty="0" smtClean="0">
                <a:solidFill>
                  <a:srgbClr val="000000"/>
                </a:solidFill>
              </a:rPr>
              <a:t>זו טובה </a:t>
            </a:r>
            <a:r>
              <a:rPr lang="he-IL" sz="2800" dirty="0">
                <a:solidFill>
                  <a:srgbClr val="000000"/>
                </a:solidFill>
              </a:rPr>
              <a:t>יותר</a:t>
            </a:r>
            <a:r>
              <a:rPr lang="he-IL" sz="2800" dirty="0" smtClean="0">
                <a:solidFill>
                  <a:srgbClr val="000000"/>
                </a:solidFill>
              </a:rPr>
              <a:t>!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he-IL" sz="2800" dirty="0" smtClean="0">
                <a:solidFill>
                  <a:srgbClr val="000000"/>
                </a:solidFill>
              </a:rPr>
              <a:t> </a:t>
            </a:r>
            <a:r>
              <a:rPr lang="he-IL" sz="2800" dirty="0">
                <a:solidFill>
                  <a:srgbClr val="000000"/>
                </a:solidFill>
              </a:rPr>
              <a:t>זאת כיוון </a:t>
            </a:r>
            <a:r>
              <a:rPr lang="he-IL" sz="2800" dirty="0" smtClean="0">
                <a:solidFill>
                  <a:srgbClr val="000000"/>
                </a:solidFill>
              </a:rPr>
              <a:t>שמערך עשוי </a:t>
            </a:r>
            <a:r>
              <a:rPr lang="he-IL" sz="2800" dirty="0">
                <a:solidFill>
                  <a:srgbClr val="000000"/>
                </a:solidFill>
              </a:rPr>
              <a:t>לתפוש זיכרון </a:t>
            </a:r>
            <a:r>
              <a:rPr lang="he-IL" sz="2800" dirty="0" smtClean="0">
                <a:solidFill>
                  <a:srgbClr val="000000"/>
                </a:solidFill>
              </a:rPr>
              <a:t>רב,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he-IL" sz="2800" dirty="0" smtClean="0">
                <a:solidFill>
                  <a:srgbClr val="000000"/>
                </a:solidFill>
              </a:rPr>
              <a:t>ועדיף </a:t>
            </a:r>
            <a:r>
              <a:rPr lang="he-IL" sz="2800" dirty="0" err="1">
                <a:solidFill>
                  <a:srgbClr val="000000"/>
                </a:solidFill>
              </a:rPr>
              <a:t>להמנע</a:t>
            </a:r>
            <a:r>
              <a:rPr lang="he-IL" sz="2800" dirty="0">
                <a:solidFill>
                  <a:srgbClr val="000000"/>
                </a:solidFill>
              </a:rPr>
              <a:t> משכפול </a:t>
            </a:r>
            <a:r>
              <a:rPr lang="he-IL" sz="2800" dirty="0" smtClean="0">
                <a:solidFill>
                  <a:srgbClr val="000000"/>
                </a:solidFill>
              </a:rPr>
              <a:t>תוכנו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he-IL" sz="2800" dirty="0" smtClean="0">
                <a:solidFill>
                  <a:srgbClr val="000000"/>
                </a:solidFill>
              </a:rPr>
              <a:t>בכל </a:t>
            </a:r>
            <a:r>
              <a:rPr lang="he-IL" sz="2800" dirty="0">
                <a:solidFill>
                  <a:srgbClr val="000000"/>
                </a:solidFill>
              </a:rPr>
              <a:t>פעם שמעבירים </a:t>
            </a:r>
            <a:r>
              <a:rPr lang="he-IL" sz="2800" dirty="0" smtClean="0">
                <a:solidFill>
                  <a:srgbClr val="000000"/>
                </a:solidFill>
              </a:rPr>
              <a:t>אותו כפרמטר </a:t>
            </a:r>
            <a:r>
              <a:rPr lang="he-IL" sz="2800" dirty="0">
                <a:solidFill>
                  <a:srgbClr val="000000"/>
                </a:solidFill>
              </a:rPr>
              <a:t>לפונקציה.</a:t>
            </a:r>
          </a:p>
          <a:p>
            <a:endParaRPr lang="he-IL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מערך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לסיכום, פונקציה המקבלת מערך תראה כך:</a:t>
            </a:r>
          </a:p>
          <a:p>
            <a:endParaRPr lang="he-IL" sz="2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2974" y="2575049"/>
            <a:ext cx="6192837" cy="3897469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*array,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[8];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8);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62025" y="3108114"/>
            <a:ext cx="2286000" cy="642937"/>
          </a:xfrm>
          <a:prstGeom prst="borderCallout1">
            <a:avLst>
              <a:gd name="adj1" fmla="val 48383"/>
              <a:gd name="adj2" fmla="val 99038"/>
              <a:gd name="adj3" fmla="val -12808"/>
              <a:gd name="adj4" fmla="val 2393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 smtClean="0"/>
              <a:t>הפונקציה תקבל מצביע בתור פרמטר</a:t>
            </a:r>
            <a:endParaRPr lang="en-US" sz="2000" dirty="0"/>
          </a:p>
        </p:txBody>
      </p:sp>
      <p:sp>
        <p:nvSpPr>
          <p:cNvPr id="7" name="Line Callout 1 6"/>
          <p:cNvSpPr/>
          <p:nvPr/>
        </p:nvSpPr>
        <p:spPr>
          <a:xfrm>
            <a:off x="533400" y="5257800"/>
            <a:ext cx="2714625" cy="1334311"/>
          </a:xfrm>
          <a:prstGeom prst="borderCallout1">
            <a:avLst>
              <a:gd name="adj1" fmla="val 48383"/>
              <a:gd name="adj2" fmla="val 99038"/>
              <a:gd name="adj3" fmla="val 60347"/>
              <a:gd name="adj4" fmla="val 1579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 smtClean="0"/>
              <a:t>בקריאה לפונקציה נציין את שם המערך (שיהפוך אוטומטית למצביע לתחילת המערך)</a:t>
            </a:r>
            <a:endParaRPr lang="en-US" sz="2000" dirty="0"/>
          </a:p>
        </p:txBody>
      </p:sp>
      <p:sp>
        <p:nvSpPr>
          <p:cNvPr id="8" name="Line Callout 1 7"/>
          <p:cNvSpPr/>
          <p:nvPr/>
        </p:nvSpPr>
        <p:spPr>
          <a:xfrm>
            <a:off x="8094187" y="5106564"/>
            <a:ext cx="2714625" cy="864111"/>
          </a:xfrm>
          <a:prstGeom prst="borderCallout1">
            <a:avLst>
              <a:gd name="adj1" fmla="val 46099"/>
              <a:gd name="adj2" fmla="val -330"/>
              <a:gd name="adj3" fmla="val -84205"/>
              <a:gd name="adj4" fmla="val -227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 smtClean="0"/>
              <a:t>בתוך הפונקציה נעבוד עם המצביע כמו שהיינו עובדים עם מערך</a:t>
            </a:r>
            <a:endParaRPr lang="en-US" sz="2000" dirty="0"/>
          </a:p>
        </p:txBody>
      </p:sp>
      <p:sp>
        <p:nvSpPr>
          <p:cNvPr id="9" name="Line Callout 1 8"/>
          <p:cNvSpPr/>
          <p:nvPr/>
        </p:nvSpPr>
        <p:spPr>
          <a:xfrm>
            <a:off x="9310687" y="2574777"/>
            <a:ext cx="2714625" cy="1709613"/>
          </a:xfrm>
          <a:prstGeom prst="borderCallout1">
            <a:avLst>
              <a:gd name="adj1" fmla="val 46099"/>
              <a:gd name="adj2" fmla="val -330"/>
              <a:gd name="adj3" fmla="val 25804"/>
              <a:gd name="adj4" fmla="val -340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dirty="0" smtClean="0"/>
              <a:t>כיוון שקיבלנו מצביע (ולא מערך) איננו יודעים מה אורכו של המערך ולכן נעביר אותו כפרמטר נפרד לפונקציה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r>
              <a:rPr lang="he-IL" sz="2800" u="sng" dirty="0" smtClean="0"/>
              <a:t>תרגיל 4:</a:t>
            </a:r>
            <a:r>
              <a:rPr lang="he-IL" sz="2800" dirty="0" smtClean="0"/>
              <a:t> </a:t>
            </a:r>
            <a:r>
              <a:rPr lang="he-IL" sz="2800" dirty="0"/>
              <a:t>כתבו פונקציה המקבלת מערך של מצביעים ל- </a:t>
            </a:r>
            <a:r>
              <a:rPr lang="en-US" sz="2800" dirty="0" err="1" smtClean="0"/>
              <a:t>int</a:t>
            </a:r>
            <a:r>
              <a:rPr lang="he-IL" sz="2800" dirty="0" smtClean="0"/>
              <a:t> ומחזירה </a:t>
            </a:r>
            <a:r>
              <a:rPr lang="he-IL" sz="2800" dirty="0"/>
              <a:t>את מספר המצביעים שאינם בשימוש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כתבו פונקציית </a:t>
            </a:r>
            <a:r>
              <a:rPr lang="en-US" sz="2800" dirty="0" smtClean="0"/>
              <a:t>main</a:t>
            </a:r>
            <a:r>
              <a:rPr lang="he-IL" sz="2800" dirty="0" smtClean="0"/>
              <a:t> המשתמשת בפונקציה שלכם בצורה תקינה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r>
              <a:rPr lang="he-IL" dirty="0"/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511037"/>
          </a:xfrm>
        </p:spPr>
        <p:txBody>
          <a:bodyPr>
            <a:normAutofit/>
          </a:bodyPr>
          <a:lstStyle/>
          <a:p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716280" y="1441450"/>
            <a:ext cx="11042017" cy="46461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get_non_used_ptrs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, count = 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if (a[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== NULL)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  count++;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count;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57344" y="1942106"/>
            <a:ext cx="3661566" cy="2365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>
              <a:defRPr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22594" y="3278414"/>
            <a:ext cx="20663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5160" y="3749103"/>
            <a:ext cx="20725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67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25159" y="2320740"/>
            <a:ext cx="20725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10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22806" y="2805209"/>
            <a:ext cx="20725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תזכורת- כתובות זיכרון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4425455"/>
            <a:ext cx="9520519" cy="2291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הזיכרון במחשב מחולק לתאים, כל אחד בגודל בית אחד.</a:t>
            </a:r>
          </a:p>
          <a:p>
            <a:pPr>
              <a:defRPr/>
            </a:pPr>
            <a:r>
              <a:rPr lang="he-IL" dirty="0" smtClean="0"/>
              <a:t>תאי הזיכרון ממוספרים. מס' התא נקרא גם </a:t>
            </a:r>
            <a:r>
              <a:rPr lang="he-IL" b="1" dirty="0" smtClean="0"/>
              <a:t>הכתובת</a:t>
            </a:r>
            <a:r>
              <a:rPr lang="he-IL" dirty="0" smtClean="0"/>
              <a:t> של התא.</a:t>
            </a:r>
          </a:p>
          <a:p>
            <a:pPr>
              <a:defRPr/>
            </a:pP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4</a:t>
            </a:fld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5596774" y="2384723"/>
            <a:ext cx="12435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/>
            </a:pPr>
            <a:r>
              <a:rPr lang="es-AR" dirty="0" smtClean="0"/>
              <a:t>#1000</a:t>
            </a:r>
            <a:endParaRPr lang="en-US" dirty="0"/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5585102" y="1944334"/>
            <a:ext cx="1243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/>
              <a:t>כתובת התא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653560" y="1954311"/>
            <a:ext cx="2555206" cy="1673866"/>
          </a:xfrm>
          <a:prstGeom prst="cloudCallout">
            <a:avLst>
              <a:gd name="adj1" fmla="val 57289"/>
              <a:gd name="adj2" fmla="val -3575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800" b="1" dirty="0"/>
              <a:t>לכל תא בזיכרון יש כתובת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85103" y="2845191"/>
            <a:ext cx="12435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/>
            </a:pPr>
            <a:r>
              <a:rPr lang="es-AR" dirty="0"/>
              <a:t>#</a:t>
            </a:r>
            <a:r>
              <a:rPr lang="es-AR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88394" y="3320136"/>
            <a:ext cx="12435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/>
            </a:pPr>
            <a:r>
              <a:rPr lang="es-AR" dirty="0"/>
              <a:t>#1008</a:t>
            </a:r>
            <a:endParaRPr lang="en-US" dirty="0"/>
          </a:p>
        </p:txBody>
      </p: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7335133" y="1930900"/>
            <a:ext cx="1243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 smtClean="0"/>
              <a:t>תא</a:t>
            </a:r>
            <a:endParaRPr lang="en-US" dirty="0"/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9229084" y="2370052"/>
            <a:ext cx="1897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 smtClean="0"/>
              <a:t>ערך השמור בתא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85102" y="3780604"/>
            <a:ext cx="12435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/>
            </a:pPr>
            <a:r>
              <a:rPr lang="es-AR" dirty="0"/>
              <a:t>#</a:t>
            </a:r>
            <a:r>
              <a:rPr lang="es-AR" dirty="0" smtClean="0"/>
              <a:t>1012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8374605" y="2522734"/>
            <a:ext cx="854479" cy="1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9" idx="2"/>
          </p:cNvCxnSpPr>
          <p:nvPr/>
        </p:nvCxnSpPr>
        <p:spPr>
          <a:xfrm rot="5400000">
            <a:off x="9119131" y="1980125"/>
            <a:ext cx="299330" cy="1817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6634726" y="1501272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sz="2400" dirty="0" smtClean="0"/>
              <a:t>הזיכרון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r>
              <a:rPr lang="he-IL" dirty="0"/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716280" y="2264410"/>
            <a:ext cx="11042017" cy="35796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3, y = 6;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[] = {&amp;x, NULL, &amp;y, NULL, NULL};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Non-used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pointers in array: %d\n",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								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get_non_used_ptrs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, 5));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398520" y="274638"/>
            <a:ext cx="681228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מערכים כפרמטר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נשים לב שלמעשה </a:t>
            </a:r>
            <a:r>
              <a:rPr lang="he-IL" sz="2800" dirty="0" smtClean="0">
                <a:solidFill>
                  <a:srgbClr val="000000"/>
                </a:solidFill>
              </a:rPr>
              <a:t>הפונקציה </a:t>
            </a:r>
            <a:r>
              <a:rPr lang="he-IL" sz="2800" dirty="0">
                <a:solidFill>
                  <a:srgbClr val="000000"/>
                </a:solidFill>
              </a:rPr>
              <a:t>לא קיבלה עותק זמני של </a:t>
            </a:r>
            <a:r>
              <a:rPr lang="he-IL" sz="2800" dirty="0" smtClean="0">
                <a:solidFill>
                  <a:srgbClr val="000000"/>
                </a:solidFill>
              </a:rPr>
              <a:t>המערך</a:t>
            </a:r>
            <a:r>
              <a:rPr lang="en-US" sz="2800" dirty="0" smtClean="0">
                <a:solidFill>
                  <a:srgbClr val="000000"/>
                </a:solidFill>
              </a:rPr>
              <a:t>'</a:t>
            </a:r>
            <a:r>
              <a:rPr lang="he-IL" sz="2800" dirty="0" smtClean="0">
                <a:solidFill>
                  <a:srgbClr val="000000"/>
                </a:solidFill>
              </a:rPr>
              <a:t> אלא </a:t>
            </a:r>
            <a:r>
              <a:rPr lang="he-IL" sz="2800" dirty="0">
                <a:solidFill>
                  <a:srgbClr val="000000"/>
                </a:solidFill>
              </a:rPr>
              <a:t>אנו מספקים לה </a:t>
            </a:r>
            <a:r>
              <a:rPr lang="he-IL" sz="2800" u="sng" dirty="0">
                <a:solidFill>
                  <a:srgbClr val="000000"/>
                </a:solidFill>
              </a:rPr>
              <a:t>גישה ישירה למערך שלנו</a:t>
            </a:r>
            <a:r>
              <a:rPr lang="he-IL" sz="2800" dirty="0">
                <a:solidFill>
                  <a:srgbClr val="000000"/>
                </a:solidFill>
              </a:rPr>
              <a:t>. כל שינוי שהיא תבצע במערך יתרחש במערך המקורי עצמו</a:t>
            </a:r>
            <a:r>
              <a:rPr lang="he-IL" sz="2800" dirty="0" smtClean="0">
                <a:solidFill>
                  <a:srgbClr val="000000"/>
                </a:solidFill>
              </a:rPr>
              <a:t>.</a:t>
            </a:r>
          </a:p>
          <a:p>
            <a:pPr marL="401638" indent="-401638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למשל, הפונקציה הבאה מעדכנת ציונים באמצעות פקטור חיבורי:</a:t>
            </a:r>
          </a:p>
          <a:p>
            <a:pPr marL="401638" indent="-401638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2957" y="4627016"/>
            <a:ext cx="6624637" cy="216776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factor(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*grades,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grades[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+= 5;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העברת מערך דו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מימדי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נגדיר מערך דו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מערך זה פרוש בזיכרון ברצף שורה אחר שורה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he-IL" sz="28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05026" y="1765303"/>
            <a:ext cx="3758247" cy="509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matrix[N][M];</a:t>
            </a:r>
          </a:p>
        </p:txBody>
      </p:sp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5521960" y="325723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matrix[][]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3937"/>
              </p:ext>
            </p:extLst>
          </p:nvPr>
        </p:nvGraphicFramePr>
        <p:xfrm>
          <a:off x="3064510" y="4255770"/>
          <a:ext cx="5986463" cy="520700"/>
        </p:xfrm>
        <a:graphic>
          <a:graphicData uri="http://schemas.openxmlformats.org/drawingml/2006/table">
            <a:tbl>
              <a:tblPr/>
              <a:tblGrid>
                <a:gridCol w="585788"/>
                <a:gridCol w="801687"/>
                <a:gridCol w="803275"/>
                <a:gridCol w="803275"/>
                <a:gridCol w="803275"/>
                <a:gridCol w="801688"/>
                <a:gridCol w="801687"/>
                <a:gridCol w="585788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34" marB="4683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1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34" marB="468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89"/>
          <p:cNvSpPr>
            <a:spLocks/>
          </p:cNvSpPr>
          <p:nvPr/>
        </p:nvSpPr>
        <p:spPr bwMode="auto">
          <a:xfrm rot="16200000" flipV="1">
            <a:off x="6453823" y="1044257"/>
            <a:ext cx="287338" cy="5770563"/>
          </a:xfrm>
          <a:prstGeom prst="rightBrace">
            <a:avLst>
              <a:gd name="adj1" fmla="val 1673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1" name="AutoShape 90"/>
          <p:cNvSpPr>
            <a:spLocks/>
          </p:cNvSpPr>
          <p:nvPr/>
        </p:nvSpPr>
        <p:spPr bwMode="auto">
          <a:xfrm rot="5400000">
            <a:off x="4668679" y="3877152"/>
            <a:ext cx="320675" cy="2376487"/>
          </a:xfrm>
          <a:prstGeom prst="rightBrace">
            <a:avLst>
              <a:gd name="adj1" fmla="val 617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6088698" y="5297170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matrix[1][0..M-1]</a:t>
            </a:r>
            <a:endParaRPr lang="ru-RU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92"/>
          <p:cNvSpPr>
            <a:spLocks/>
          </p:cNvSpPr>
          <p:nvPr/>
        </p:nvSpPr>
        <p:spPr bwMode="auto">
          <a:xfrm rot="5400000">
            <a:off x="7116604" y="3875564"/>
            <a:ext cx="320675" cy="2376487"/>
          </a:xfrm>
          <a:prstGeom prst="rightBrace">
            <a:avLst>
              <a:gd name="adj1" fmla="val 617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4" name="Text Box 93"/>
          <p:cNvSpPr txBox="1">
            <a:spLocks noChangeArrowheads="1"/>
          </p:cNvSpPr>
          <p:nvPr/>
        </p:nvSpPr>
        <p:spPr bwMode="auto">
          <a:xfrm>
            <a:off x="3218498" y="5297170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matrix[0][0..M-1]</a:t>
            </a:r>
            <a:endParaRPr lang="ru-RU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94"/>
          <p:cNvSpPr txBox="1">
            <a:spLocks noChangeArrowheads="1"/>
          </p:cNvSpPr>
          <p:nvPr/>
        </p:nvSpPr>
        <p:spPr bwMode="auto">
          <a:xfrm>
            <a:off x="8619173" y="4222433"/>
            <a:ext cx="576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16" name="Text Box 95"/>
          <p:cNvSpPr txBox="1">
            <a:spLocks noChangeArrowheads="1"/>
          </p:cNvSpPr>
          <p:nvPr/>
        </p:nvSpPr>
        <p:spPr bwMode="auto">
          <a:xfrm>
            <a:off x="9050973" y="5225733"/>
            <a:ext cx="576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העברת מערך דו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מימדי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כיצד נחשב מצביע לאיבר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he-IL" sz="2800" dirty="0">
                <a:solidFill>
                  <a:srgbClr val="000000"/>
                </a:solidFill>
              </a:rPr>
              <a:t> </a:t>
            </a:r>
            <a:r>
              <a:rPr lang="he-IL" sz="2800" dirty="0" smtClean="0">
                <a:solidFill>
                  <a:srgbClr val="000000"/>
                </a:solidFill>
              </a:rPr>
              <a:t>? נבצע זאת בשלבים: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כתובת תחילת המערך הדו-ממדי היא</a:t>
            </a:r>
            <a:r>
              <a:rPr lang="he-IL" sz="2800" dirty="0" smtClean="0">
                <a:solidFill>
                  <a:srgbClr val="000000"/>
                </a:solidFill>
              </a:rPr>
              <a:t>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כעת נמצא את כתובתו של האיבר הראשון בשורה ה-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800" dirty="0" smtClean="0">
                <a:solidFill>
                  <a:srgbClr val="000000"/>
                </a:solidFill>
              </a:rPr>
              <a:t>הראשון, כלומר </a:t>
            </a:r>
            <a:r>
              <a:rPr lang="he-IL" sz="2800" dirty="0">
                <a:solidFill>
                  <a:srgbClr val="000000"/>
                </a:solidFill>
              </a:rPr>
              <a:t>מצביע ל-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][0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he-IL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he-IL" sz="2800" dirty="0">
                <a:solidFill>
                  <a:srgbClr val="000000"/>
                </a:solidFill>
              </a:rPr>
              <a:t>נשים לב ששורה זו היא למעשה השורה ה-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he-IL" sz="2800" dirty="0">
                <a:solidFill>
                  <a:srgbClr val="000000"/>
                </a:solidFill>
              </a:rPr>
              <a:t> במטריצה, ולכן יש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he-IL" sz="2800" dirty="0">
                <a:solidFill>
                  <a:srgbClr val="000000"/>
                </a:solidFill>
              </a:rPr>
              <a:t> שורות לפניה. כיוון שבכל שורה יש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he-IL" sz="2800" dirty="0">
                <a:solidFill>
                  <a:srgbClr val="000000"/>
                </a:solidFill>
              </a:rPr>
              <a:t> איברים, יוצא שבסה"כ ישנם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he-IL" sz="2800" dirty="0">
                <a:solidFill>
                  <a:srgbClr val="000000"/>
                </a:solidFill>
              </a:rPr>
              <a:t> איברים בזיכרון לפני האיבר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][0]</a:t>
            </a:r>
            <a:r>
              <a:rPr lang="he-IL" sz="2800" dirty="0">
                <a:solidFill>
                  <a:srgbClr val="000000"/>
                </a:solidFill>
              </a:rPr>
              <a:t>, ובחשבון מצביעים נקבל: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453958" y="2792730"/>
            <a:ext cx="2773362" cy="509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&amp;matrix[0][0]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848610" y="5962931"/>
            <a:ext cx="6408738" cy="509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&amp;matrix[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][0] == &amp;matrix[0][0] + M*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העברת מערך דו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מימדי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משהגענו לאיבר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][0]</a:t>
            </a:r>
            <a:r>
              <a:rPr lang="he-IL" sz="2800" dirty="0">
                <a:solidFill>
                  <a:srgbClr val="000000"/>
                </a:solidFill>
              </a:rPr>
              <a:t>, נותר לנו רק להתקדם בשורה לאיבר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he-IL" sz="2800" dirty="0">
                <a:solidFill>
                  <a:srgbClr val="000000"/>
                </a:solidFill>
              </a:rPr>
              <a:t>. לשם כך עלינו לדלג על עוד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he-IL" sz="2800" dirty="0">
                <a:solidFill>
                  <a:srgbClr val="000000"/>
                </a:solidFill>
              </a:rPr>
              <a:t> איברים בזיכרון, ובסיכומו של דבר אנו מקבלים: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60308" y="3116580"/>
            <a:ext cx="7129462" cy="509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&amp;matrix[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== &amp;matrix[0][0] + M*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3519" y="4112560"/>
            <a:ext cx="8631748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b="1" u="sng" dirty="0" smtClean="0">
                <a:solidFill>
                  <a:schemeClr val="bg1"/>
                </a:solidFill>
              </a:rPr>
              <a:t>מסקנה</a:t>
            </a:r>
            <a:r>
              <a:rPr lang="he-IL" sz="2400" b="1" dirty="0" smtClean="0"/>
              <a:t>: </a:t>
            </a:r>
            <a:r>
              <a:rPr lang="he-IL" sz="2400" dirty="0">
                <a:solidFill>
                  <a:schemeClr val="bg1"/>
                </a:solidFill>
              </a:rPr>
              <a:t>על מנת לאתר איבר כלשהו במערך דו-ממדי, </a:t>
            </a:r>
            <a:r>
              <a:rPr lang="he-IL" sz="2400" b="1" u="sng" dirty="0">
                <a:solidFill>
                  <a:schemeClr val="bg1"/>
                </a:solidFill>
              </a:rPr>
              <a:t>הכרחי</a:t>
            </a:r>
            <a:r>
              <a:rPr lang="he-IL" sz="2400" dirty="0">
                <a:solidFill>
                  <a:schemeClr val="bg1"/>
                </a:solidFill>
              </a:rPr>
              <a:t> לדעת את אורך השורה שלו – דהיינו את מספר הטורים במערך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he-IL" sz="2400" dirty="0">
                <a:solidFill>
                  <a:schemeClr val="bg1"/>
                </a:solidFill>
              </a:rPr>
              <a:t> (שימו לב שאת מספר השורות הכולל דווקא אין הכרח לדעת).</a:t>
            </a:r>
          </a:p>
          <a:p>
            <a:pPr algn="r" rtl="1">
              <a:defRPr/>
            </a:pPr>
            <a:endParaRPr lang="he-IL" sz="2400" b="1" dirty="0" smtClean="0"/>
          </a:p>
          <a:p>
            <a:pPr>
              <a:defRPr/>
            </a:pPr>
            <a:r>
              <a:rPr lang="he-IL" sz="2400" dirty="0">
                <a:solidFill>
                  <a:schemeClr val="bg1"/>
                </a:solidFill>
              </a:rPr>
              <a:t>זו הסיבה, למשל, מדוע כאשר מאתחלים מערך דו-ממדי חייבים לציין את אורך השורה שלו, גם כאשר מציינים מפורשות רשימת אתחול</a:t>
            </a:r>
            <a:r>
              <a:rPr lang="he-IL" sz="2400" dirty="0" smtClean="0">
                <a:solidFill>
                  <a:schemeClr val="bg1"/>
                </a:solidFill>
              </a:rPr>
              <a:t>.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העברת מערך דו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מימדי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אם כן כיצד נעביר מערך דו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 כפרמטר לפונקציה?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כמו במקרה החד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, נעביר </a:t>
            </a:r>
            <a:r>
              <a:rPr lang="he-IL" sz="2800" u="sng" dirty="0" smtClean="0">
                <a:solidFill>
                  <a:srgbClr val="000000"/>
                </a:solidFill>
              </a:rPr>
              <a:t>מצביע למערך</a:t>
            </a:r>
            <a:r>
              <a:rPr lang="he-IL" sz="2800" dirty="0" smtClean="0">
                <a:solidFill>
                  <a:srgbClr val="000000"/>
                </a:solidFill>
              </a:rPr>
              <a:t> ולא את תוכנו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נהיה חייבים לציין באיזשהו אופן מה אורך השורות במערך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נציין </a:t>
            </a:r>
            <a:r>
              <a:rPr lang="he-IL" sz="2800" u="sng" dirty="0" smtClean="0">
                <a:solidFill>
                  <a:srgbClr val="000000"/>
                </a:solidFill>
              </a:rPr>
              <a:t>מפורשות</a:t>
            </a:r>
            <a:r>
              <a:rPr lang="he-IL" sz="2800" dirty="0" smtClean="0">
                <a:solidFill>
                  <a:srgbClr val="000000"/>
                </a:solidFill>
              </a:rPr>
              <a:t> את אורך השורה במטריצה באופן הבא: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he-IL" sz="2800" dirty="0" smtClean="0">
                <a:solidFill>
                  <a:srgbClr val="000000"/>
                </a:solidFill>
              </a:rPr>
              <a:t>נציג פונקציה המקבלת מערך דו </a:t>
            </a:r>
            <a:r>
              <a:rPr lang="he-IL" sz="2800" dirty="0" err="1" smtClean="0">
                <a:solidFill>
                  <a:srgbClr val="000000"/>
                </a:solidFill>
              </a:rPr>
              <a:t>מימדי</a:t>
            </a:r>
            <a:r>
              <a:rPr lang="he-IL" sz="2800" dirty="0" smtClean="0">
                <a:solidFill>
                  <a:srgbClr val="000000"/>
                </a:solidFill>
              </a:rPr>
              <a:t> בעל אורך שורה 4.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he-IL" sz="2800" dirty="0">
                <a:solidFill>
                  <a:srgbClr val="000000"/>
                </a:solidFill>
              </a:rPr>
              <a:t>חתימת הפונקציה תראה כך: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r>
              <a:rPr lang="he-IL" sz="2800" dirty="0" smtClean="0">
                <a:solidFill>
                  <a:srgbClr val="000000"/>
                </a:solidFill>
              </a:rPr>
              <a:t>	</a:t>
            </a: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37357" y="4776889"/>
            <a:ext cx="7058025" cy="495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funky(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matrix[][4]);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העברת מערך דו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מימדי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 לפונקציה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חשוב לשים לב שהפונקציה שהגדרנו זה עתה יכולה לקבל כפרמטר אך ורק מערכים שאורך השורה שלהם הוא 4! כל ניסיון להעביר לה מערך בעל אורך שורה אחר יגרור שגיאת קומפילציה.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21088" y="3864910"/>
            <a:ext cx="7058025" cy="495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funky(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matrix[][4]);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דוגמא- חישוב מינימום ומקסימום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נכתוב פונקציה המקבלת מערך דו ממדי כפרמטר ומחזירה את האיבר המינימלי והמקסימאלי בו.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 smtClean="0">
                <a:solidFill>
                  <a:srgbClr val="000000"/>
                </a:solidFill>
              </a:rPr>
              <a:t>מה תהיה החתימה של הפונקציה?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he-IL" sz="2800" dirty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he-IL" sz="2800" dirty="0">
                <a:solidFill>
                  <a:srgbClr val="000000"/>
                </a:solidFill>
              </a:rPr>
              <a:t>שימו לב שבחתימה זו אנו חייבים לציין את אורך השורה של המערך הדו-ממדי (במקרה שלנו זהו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he-IL" sz="2800" dirty="0">
                <a:solidFill>
                  <a:srgbClr val="000000"/>
                </a:solidFill>
              </a:rPr>
              <a:t>, המוגדר כ-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he-IL" sz="2800" dirty="0">
                <a:solidFill>
                  <a:srgbClr val="000000"/>
                </a:solidFill>
              </a:rPr>
              <a:t>). עם זאת, איננו מניחים דבר בנוגע למספר השורות במערך, ולכן ערך זה מועבר כפרמטר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he-IL" sz="2800" dirty="0">
                <a:solidFill>
                  <a:srgbClr val="000000"/>
                </a:solidFill>
              </a:rPr>
              <a:t> של הפונקציה.</a:t>
            </a: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05026" y="3360420"/>
            <a:ext cx="8256652" cy="47499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extremes(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a[][M],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*min,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*max)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דוגמא- חישוב מינימום ומקסימום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2105026" y="1752602"/>
            <a:ext cx="8928734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42186" y="1574433"/>
            <a:ext cx="8256652" cy="507625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extremes(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a[][M],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*min,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*max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*min = *max = a[0][0];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(j = 0; j &lt; M; ++j) {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*min = (a[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&lt; *min) ? a[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: *min;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*max = (a[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&gt; *max) ? a[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: *max;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err="1" smtClean="0"/>
              <a:t>פויינטר</a:t>
            </a:r>
            <a:r>
              <a:rPr lang="he-IL" dirty="0" smtClean="0"/>
              <a:t> כללי: </a:t>
            </a:r>
            <a:r>
              <a:rPr lang="en-US" dirty="0" smtClean="0"/>
              <a:t> void*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4879972"/>
          </a:xfrm>
        </p:spPr>
        <p:txBody>
          <a:bodyPr>
            <a:normAutofit lnSpcReduction="10000"/>
          </a:bodyPr>
          <a:lstStyle/>
          <a:p>
            <a:r>
              <a:rPr lang="he-IL" sz="2800" dirty="0" smtClean="0"/>
              <a:t>הטיפוס </a:t>
            </a:r>
            <a:r>
              <a:rPr lang="en-US" sz="2800" b="1" dirty="0">
                <a:latin typeface="Courier New" pitchFamily="49" charset="0"/>
              </a:rPr>
              <a:t>void*</a:t>
            </a:r>
            <a:r>
              <a:rPr lang="he-IL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dirty="0" smtClean="0"/>
              <a:t>הוא טיפוס לכל דבר, וניתן להגדיר ממנו משתנים.</a:t>
            </a:r>
          </a:p>
          <a:p>
            <a:r>
              <a:rPr lang="he-IL" sz="2800" dirty="0" smtClean="0"/>
              <a:t>טיפוס זה משמש כאשר אנחנו רוצים ל</a:t>
            </a:r>
            <a:r>
              <a:rPr lang="he-IL" sz="2800" dirty="0" smtClean="0">
                <a:latin typeface="Times New Roman" pitchFamily="18" charset="0"/>
              </a:rPr>
              <a:t>ייצג </a:t>
            </a:r>
            <a:r>
              <a:rPr lang="he-IL" sz="2800" dirty="0">
                <a:latin typeface="Times New Roman" pitchFamily="18" charset="0"/>
              </a:rPr>
              <a:t>כתובת זיכרון </a:t>
            </a:r>
            <a:r>
              <a:rPr lang="he-IL" sz="2800" dirty="0" smtClean="0">
                <a:latin typeface="Times New Roman" pitchFamily="18" charset="0"/>
              </a:rPr>
              <a:t>"</a:t>
            </a:r>
            <a:r>
              <a:rPr lang="he-IL" sz="2800" dirty="0">
                <a:latin typeface="Times New Roman" pitchFamily="18" charset="0"/>
              </a:rPr>
              <a:t>טהורה", ללא כל מידע לגבי הטיפוס שמאוחסן שם.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he-IL" sz="2800" dirty="0">
                <a:latin typeface="Times New Roman" pitchFamily="18" charset="0"/>
              </a:rPr>
              <a:t>ניתן בשפת </a:t>
            </a:r>
            <a:r>
              <a:rPr lang="en-US" sz="2800" dirty="0">
                <a:latin typeface="Times New Roman" pitchFamily="18" charset="0"/>
              </a:rPr>
              <a:t>C</a:t>
            </a:r>
            <a:r>
              <a:rPr lang="he-IL" sz="2800" dirty="0">
                <a:latin typeface="Times New Roman" pitchFamily="18" charset="0"/>
              </a:rPr>
              <a:t> להמיר כל מצביע למצביע מטיפוס </a:t>
            </a:r>
            <a:r>
              <a:rPr lang="en-US" sz="2800" b="1" dirty="0">
                <a:latin typeface="Courier New" pitchFamily="49" charset="0"/>
              </a:rPr>
              <a:t>void*</a:t>
            </a:r>
            <a:r>
              <a:rPr lang="he-IL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e-IL" sz="2800" dirty="0">
                <a:latin typeface="Times New Roman" pitchFamily="18" charset="0"/>
              </a:rPr>
              <a:t>למעשה, אנו נפטרים כך מהמידע לגבי הטיפוס שמאוחסן בזיכרון, ונותרים עם כתובת הזיכרון בלבד.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he-IL" sz="2800" dirty="0">
                <a:latin typeface="Times New Roman" pitchFamily="18" charset="0"/>
              </a:rPr>
              <a:t>לא ניתן להפעיל אופרטור </a:t>
            </a:r>
            <a:r>
              <a:rPr lang="he-IL" sz="2800" b="1" dirty="0" smtClean="0">
                <a:latin typeface="Courier New" pitchFamily="49" charset="0"/>
              </a:rPr>
              <a:t>*</a:t>
            </a:r>
            <a:r>
              <a:rPr lang="he-IL" sz="2800" dirty="0" smtClean="0">
                <a:latin typeface="Times New Roman" pitchFamily="18" charset="0"/>
              </a:rPr>
              <a:t> על </a:t>
            </a:r>
            <a:r>
              <a:rPr lang="he-IL" sz="2800" dirty="0">
                <a:latin typeface="Times New Roman" pitchFamily="18" charset="0"/>
              </a:rPr>
              <a:t>משתנה מטיפוס </a:t>
            </a:r>
            <a:r>
              <a:rPr lang="en-US" sz="2800" b="1" dirty="0">
                <a:latin typeface="Courier New" pitchFamily="49" charset="0"/>
              </a:rPr>
              <a:t>void*</a:t>
            </a:r>
            <a:r>
              <a:rPr lang="he-IL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he-IL" sz="2800" dirty="0">
                <a:latin typeface="Times New Roman" pitchFamily="18" charset="0"/>
              </a:rPr>
              <a:t>אם ידוע לנו הטיפוס </a:t>
            </a:r>
            <a:r>
              <a:rPr lang="he-IL" sz="2800" dirty="0" err="1">
                <a:latin typeface="Times New Roman" pitchFamily="18" charset="0"/>
              </a:rPr>
              <a:t>האמיתי</a:t>
            </a:r>
            <a:r>
              <a:rPr lang="he-IL" sz="2800" dirty="0">
                <a:latin typeface="Times New Roman" pitchFamily="18" charset="0"/>
              </a:rPr>
              <a:t> </a:t>
            </a:r>
            <a:r>
              <a:rPr lang="he-IL" sz="2800" dirty="0" smtClean="0">
                <a:latin typeface="Times New Roman" pitchFamily="18" charset="0"/>
              </a:rPr>
              <a:t>אליו מצביע </a:t>
            </a:r>
            <a:r>
              <a:rPr lang="he-IL" sz="2800" dirty="0">
                <a:latin typeface="Times New Roman" pitchFamily="18" charset="0"/>
              </a:rPr>
              <a:t>משתנה מסוג </a:t>
            </a:r>
            <a:r>
              <a:rPr lang="en-US" sz="2800" b="1" dirty="0">
                <a:latin typeface="Courier New" pitchFamily="49" charset="0"/>
              </a:rPr>
              <a:t>void*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2800" dirty="0" smtClean="0">
                <a:latin typeface="Times New Roman" pitchFamily="18" charset="0"/>
              </a:rPr>
              <a:t>ניתן </a:t>
            </a:r>
            <a:r>
              <a:rPr lang="he-IL" sz="2800" dirty="0">
                <a:latin typeface="Times New Roman" pitchFamily="18" charset="0"/>
              </a:rPr>
              <a:t>להמיר אותו חזרה לסוג </a:t>
            </a:r>
            <a:r>
              <a:rPr lang="he-IL" sz="2800" dirty="0" smtClean="0">
                <a:latin typeface="Times New Roman" pitchFamily="18" charset="0"/>
              </a:rPr>
              <a:t>המצביע </a:t>
            </a:r>
            <a:r>
              <a:rPr lang="he-IL" sz="2800" dirty="0" err="1" smtClean="0">
                <a:latin typeface="Times New Roman" pitchFamily="18" charset="0"/>
              </a:rPr>
              <a:t>האמיתי</a:t>
            </a:r>
            <a:r>
              <a:rPr lang="he-IL" sz="2800" dirty="0" smtClean="0">
                <a:latin typeface="Times New Roman" pitchFamily="18" charset="0"/>
              </a:rPr>
              <a:t> </a:t>
            </a:r>
            <a:r>
              <a:rPr lang="he-IL" sz="2800" dirty="0">
                <a:latin typeface="Times New Roman" pitchFamily="18" charset="0"/>
              </a:rPr>
              <a:t>באמצעות המרה מפורשת.</a:t>
            </a:r>
            <a:endParaRPr lang="en-US" sz="2800" dirty="0">
              <a:latin typeface="Times New Roman" pitchFamily="18" charset="0"/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תזכורת- כתובות זיכרון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he-IL" dirty="0" smtClean="0"/>
              <a:t>לכל </a:t>
            </a:r>
            <a:r>
              <a:rPr lang="he-IL" dirty="0" err="1" smtClean="0"/>
              <a:t>תוכנית</a:t>
            </a:r>
            <a:r>
              <a:rPr lang="he-IL" dirty="0" smtClean="0"/>
              <a:t> מוקצה </a:t>
            </a:r>
            <a:r>
              <a:rPr lang="he-IL" dirty="0" err="1" smtClean="0"/>
              <a:t>איזור</a:t>
            </a:r>
            <a:r>
              <a:rPr lang="he-IL" dirty="0" smtClean="0"/>
              <a:t> בזיכרון בו היא יכולה לאכסן את נתוניה. אוסף כתובות זה נקרא </a:t>
            </a:r>
            <a:r>
              <a:rPr lang="he-IL" b="1" dirty="0" smtClean="0"/>
              <a:t>מרחב הכתובות</a:t>
            </a:r>
            <a:r>
              <a:rPr lang="he-IL" dirty="0" smtClean="0"/>
              <a:t> של התוכנית</a:t>
            </a:r>
          </a:p>
          <a:p>
            <a:pPr>
              <a:defRPr/>
            </a:pPr>
            <a:r>
              <a:rPr lang="he-IL" dirty="0" smtClean="0"/>
              <a:t>כל משתנה מאוחסן באחד או יותר תאי זיכרון רצופים. </a:t>
            </a:r>
            <a:r>
              <a:rPr lang="he-IL" b="1" dirty="0" smtClean="0"/>
              <a:t>כתובת המשתנה</a:t>
            </a:r>
            <a:r>
              <a:rPr lang="he-IL" dirty="0" smtClean="0"/>
              <a:t> היא הכתובת של התא הראשון שמכיל אותו.</a:t>
            </a:r>
          </a:p>
          <a:p>
            <a:pPr>
              <a:defRPr/>
            </a:pPr>
            <a:r>
              <a:rPr lang="he-IL" dirty="0" smtClean="0"/>
              <a:t>כדי לקרוא מהזיכרון על התוכנית לציין את הכתובת הרצויה ואת מס' הבתים שיש לקרוא (מס' הבתים שהמשתנה תופס)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5</a:t>
            </a:fld>
            <a:endParaRPr lang="fr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en-US" dirty="0" smtClean="0"/>
              <a:t> void*</a:t>
            </a:r>
            <a:r>
              <a:rPr lang="he-IL" dirty="0" smtClean="0"/>
              <a:t>- דוגמא לשימוש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6280427" y="1600202"/>
            <a:ext cx="4600932" cy="4879972"/>
          </a:xfrm>
        </p:spPr>
        <p:txBody>
          <a:bodyPr>
            <a:normAutofit/>
          </a:bodyPr>
          <a:lstStyle/>
          <a:p>
            <a:r>
              <a:rPr lang="he-IL" sz="2800" dirty="0" smtClean="0">
                <a:latin typeface="Times New Roman" pitchFamily="18" charset="0"/>
              </a:rPr>
              <a:t>פונקציה המעתיקה </a:t>
            </a:r>
            <a:r>
              <a:rPr lang="en-US" sz="2800" dirty="0" smtClean="0">
                <a:latin typeface="Times New Roman" pitchFamily="18" charset="0"/>
              </a:rPr>
              <a:t>n</a:t>
            </a:r>
            <a:r>
              <a:rPr lang="he-IL" sz="2800" dirty="0" smtClean="0">
                <a:latin typeface="Times New Roman" pitchFamily="18" charset="0"/>
              </a:rPr>
              <a:t> בתים של </a:t>
            </a:r>
            <a:r>
              <a:rPr lang="he-IL" sz="2800" dirty="0" err="1" smtClean="0">
                <a:latin typeface="Times New Roman" pitchFamily="18" charset="0"/>
              </a:rPr>
              <a:t>זכרון</a:t>
            </a:r>
            <a:r>
              <a:rPr lang="he-IL" sz="2800" dirty="0" smtClean="0">
                <a:latin typeface="Times New Roman" pitchFamily="18" charset="0"/>
              </a:rPr>
              <a:t>.</a:t>
            </a:r>
          </a:p>
          <a:p>
            <a:endParaRPr lang="he-IL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חובה להמיר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void*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לסוג אחר כדי לבצע את ההעתקה. בחרנו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char*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כיוון </a:t>
            </a:r>
            <a:r>
              <a:rPr lang="he-IL" sz="2800" smtClean="0">
                <a:latin typeface="Times New Roman" pitchFamily="18" charset="0"/>
                <a:cs typeface="Times New Roman" pitchFamily="18" charset="0"/>
              </a:rPr>
              <a:t>שגודלו בית 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אחד. </a:t>
            </a:r>
          </a:p>
          <a:p>
            <a:endParaRPr lang="he-IL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שימוש:</a:t>
            </a:r>
            <a:endParaRPr lang="he-IL" sz="2800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he-IL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7999" y="1549418"/>
            <a:ext cx="6122428" cy="3985706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lvl1pPr marL="263525" indent="-263525"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/>
            <a:r>
              <a:rPr lang="en-US" sz="1900" b="1" baseline="0" dirty="0" smtClean="0">
                <a:latin typeface="Courier New" pitchFamily="49" charset="0"/>
              </a:rPr>
              <a:t>//n is the size (in bytes) to copy</a:t>
            </a:r>
          </a:p>
          <a:p>
            <a:pPr algn="l" rtl="0"/>
            <a:r>
              <a:rPr lang="en-US" sz="1900" b="1" baseline="0" dirty="0" smtClean="0">
                <a:latin typeface="Courier New" pitchFamily="49" charset="0"/>
              </a:rPr>
              <a:t>void </a:t>
            </a:r>
            <a:r>
              <a:rPr lang="en-US" sz="1900" b="1" baseline="0" dirty="0" err="1">
                <a:latin typeface="Courier New" pitchFamily="49" charset="0"/>
              </a:rPr>
              <a:t>memcopy</a:t>
            </a:r>
            <a:r>
              <a:rPr lang="en-US" sz="1900" b="1" baseline="0" dirty="0">
                <a:latin typeface="Courier New" pitchFamily="49" charset="0"/>
              </a:rPr>
              <a:t>(void* </a:t>
            </a:r>
            <a:r>
              <a:rPr lang="en-US" sz="1900" b="1" baseline="0" dirty="0" err="1">
                <a:latin typeface="Courier New" pitchFamily="49" charset="0"/>
              </a:rPr>
              <a:t>dest</a:t>
            </a:r>
            <a:r>
              <a:rPr lang="en-US" sz="1900" b="1" baseline="0" dirty="0">
                <a:latin typeface="Courier New" pitchFamily="49" charset="0"/>
              </a:rPr>
              <a:t>, void* </a:t>
            </a:r>
            <a:r>
              <a:rPr lang="en-US" sz="1900" b="1" baseline="0" dirty="0" err="1">
                <a:latin typeface="Courier New" pitchFamily="49" charset="0"/>
              </a:rPr>
              <a:t>src</a:t>
            </a:r>
            <a:r>
              <a:rPr lang="en-US" sz="1900" b="1" baseline="0" dirty="0">
                <a:latin typeface="Courier New" pitchFamily="49" charset="0"/>
              </a:rPr>
              <a:t>, </a:t>
            </a:r>
            <a:endParaRPr lang="en-US" sz="1900" b="1" baseline="0" dirty="0" smtClean="0">
              <a:latin typeface="Courier New" pitchFamily="49" charset="0"/>
            </a:endParaRP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	</a:t>
            </a:r>
            <a:r>
              <a:rPr lang="en-US" sz="1900" b="1" baseline="0" dirty="0" smtClean="0">
                <a:latin typeface="Courier New" pitchFamily="49" charset="0"/>
              </a:rPr>
              <a:t>		</a:t>
            </a:r>
            <a:r>
              <a:rPr lang="en-US" sz="1900" b="1" baseline="0" dirty="0" err="1" smtClean="0">
                <a:latin typeface="Courier New" pitchFamily="49" charset="0"/>
              </a:rPr>
              <a:t>int</a:t>
            </a:r>
            <a:r>
              <a:rPr lang="en-US" sz="1900" b="1" baseline="0" dirty="0" smtClean="0">
                <a:latin typeface="Courier New" pitchFamily="49" charset="0"/>
              </a:rPr>
              <a:t> </a:t>
            </a:r>
            <a:r>
              <a:rPr lang="en-US" sz="1900" b="1" baseline="0" dirty="0">
                <a:latin typeface="Courier New" pitchFamily="49" charset="0"/>
              </a:rPr>
              <a:t>n)</a:t>
            </a: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{</a:t>
            </a: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</a:t>
            </a:r>
            <a:r>
              <a:rPr lang="en-US" sz="1900" b="1" baseline="0" dirty="0" err="1">
                <a:latin typeface="Courier New" pitchFamily="49" charset="0"/>
              </a:rPr>
              <a:t>int</a:t>
            </a:r>
            <a:r>
              <a:rPr lang="en-US" sz="1900" b="1" baseline="0" dirty="0">
                <a:latin typeface="Courier New" pitchFamily="49" charset="0"/>
              </a:rPr>
              <a:t> </a:t>
            </a:r>
            <a:r>
              <a:rPr lang="en-US" sz="1900" b="1" baseline="0" dirty="0" err="1">
                <a:latin typeface="Courier New" pitchFamily="49" charset="0"/>
              </a:rPr>
              <a:t>i</a:t>
            </a:r>
            <a:r>
              <a:rPr lang="en-US" sz="1900" b="1" baseline="0" dirty="0">
                <a:latin typeface="Courier New" pitchFamily="49" charset="0"/>
              </a:rPr>
              <a:t>;</a:t>
            </a: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char *</a:t>
            </a:r>
            <a:r>
              <a:rPr lang="en-US" sz="1900" b="1" baseline="0" dirty="0" err="1">
                <a:latin typeface="Courier New" pitchFamily="49" charset="0"/>
              </a:rPr>
              <a:t>src_p</a:t>
            </a:r>
            <a:r>
              <a:rPr lang="en-US" sz="1900" b="1" baseline="0" dirty="0">
                <a:latin typeface="Courier New" pitchFamily="49" charset="0"/>
              </a:rPr>
              <a:t>, *</a:t>
            </a:r>
            <a:r>
              <a:rPr lang="en-US" sz="1900" b="1" baseline="0" dirty="0" err="1">
                <a:latin typeface="Courier New" pitchFamily="49" charset="0"/>
              </a:rPr>
              <a:t>dst_p</a:t>
            </a:r>
            <a:r>
              <a:rPr lang="en-US" sz="1900" b="1" baseline="0" dirty="0">
                <a:latin typeface="Courier New" pitchFamily="49" charset="0"/>
              </a:rPr>
              <a:t>;</a:t>
            </a:r>
          </a:p>
          <a:p>
            <a:pPr algn="l" rtl="0"/>
            <a:endParaRPr lang="en-US" sz="1900" b="1" baseline="0" dirty="0">
              <a:latin typeface="Courier New" pitchFamily="49" charset="0"/>
            </a:endParaRP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</a:t>
            </a:r>
            <a:r>
              <a:rPr lang="en-US" sz="1900" b="1" baseline="0" dirty="0" err="1">
                <a:latin typeface="Courier New" pitchFamily="49" charset="0"/>
              </a:rPr>
              <a:t>src_p</a:t>
            </a:r>
            <a:r>
              <a:rPr lang="en-US" sz="1900" b="1" baseline="0" dirty="0">
                <a:latin typeface="Courier New" pitchFamily="49" charset="0"/>
              </a:rPr>
              <a:t> = (char*)</a:t>
            </a:r>
            <a:r>
              <a:rPr lang="en-US" sz="1900" b="1" baseline="0" dirty="0" err="1">
                <a:latin typeface="Courier New" pitchFamily="49" charset="0"/>
              </a:rPr>
              <a:t>src</a:t>
            </a:r>
            <a:r>
              <a:rPr lang="en-US" sz="1900" b="1" baseline="0" dirty="0">
                <a:latin typeface="Courier New" pitchFamily="49" charset="0"/>
              </a:rPr>
              <a:t>;</a:t>
            </a: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</a:t>
            </a:r>
            <a:r>
              <a:rPr lang="en-US" sz="1900" b="1" baseline="0" dirty="0" err="1">
                <a:latin typeface="Courier New" pitchFamily="49" charset="0"/>
              </a:rPr>
              <a:t>dst_p</a:t>
            </a:r>
            <a:r>
              <a:rPr lang="en-US" sz="1900" b="1" baseline="0" dirty="0">
                <a:latin typeface="Courier New" pitchFamily="49" charset="0"/>
              </a:rPr>
              <a:t> = (char*)</a:t>
            </a:r>
            <a:r>
              <a:rPr lang="en-US" sz="1900" b="1" baseline="0" dirty="0" err="1">
                <a:latin typeface="Courier New" pitchFamily="49" charset="0"/>
              </a:rPr>
              <a:t>dest</a:t>
            </a:r>
            <a:r>
              <a:rPr lang="en-US" sz="1900" b="1" baseline="0" dirty="0">
                <a:latin typeface="Courier New" pitchFamily="49" charset="0"/>
              </a:rPr>
              <a:t>;</a:t>
            </a:r>
          </a:p>
          <a:p>
            <a:pPr algn="l" rtl="0"/>
            <a:endParaRPr lang="en-US" sz="1900" b="1" baseline="0" dirty="0">
              <a:latin typeface="Courier New" pitchFamily="49" charset="0"/>
            </a:endParaRP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for (</a:t>
            </a:r>
            <a:r>
              <a:rPr lang="en-US" sz="1900" b="1" baseline="0" dirty="0" err="1">
                <a:latin typeface="Courier New" pitchFamily="49" charset="0"/>
              </a:rPr>
              <a:t>i</a:t>
            </a:r>
            <a:r>
              <a:rPr lang="en-US" sz="1900" b="1" baseline="0" dirty="0">
                <a:latin typeface="Courier New" pitchFamily="49" charset="0"/>
              </a:rPr>
              <a:t> = 0; </a:t>
            </a:r>
            <a:r>
              <a:rPr lang="en-US" sz="1900" b="1" baseline="0" dirty="0" err="1">
                <a:latin typeface="Courier New" pitchFamily="49" charset="0"/>
              </a:rPr>
              <a:t>i</a:t>
            </a:r>
            <a:r>
              <a:rPr lang="en-US" sz="1900" b="1" baseline="0" dirty="0">
                <a:latin typeface="Courier New" pitchFamily="49" charset="0"/>
              </a:rPr>
              <a:t> &lt; n; </a:t>
            </a:r>
            <a:r>
              <a:rPr lang="en-US" sz="1900" b="1" baseline="0" dirty="0" err="1">
                <a:latin typeface="Courier New" pitchFamily="49" charset="0"/>
              </a:rPr>
              <a:t>i</a:t>
            </a:r>
            <a:r>
              <a:rPr lang="en-US" sz="1900" b="1" baseline="0" dirty="0">
                <a:latin typeface="Courier New" pitchFamily="49" charset="0"/>
              </a:rPr>
              <a:t>++) {</a:t>
            </a: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        </a:t>
            </a:r>
            <a:r>
              <a:rPr lang="en-US" sz="1900" b="1" baseline="0" dirty="0" smtClean="0">
                <a:latin typeface="Courier New" pitchFamily="49" charset="0"/>
              </a:rPr>
              <a:t>*(</a:t>
            </a:r>
            <a:r>
              <a:rPr lang="en-US" sz="1900" b="1" baseline="0" dirty="0" err="1" smtClean="0">
                <a:latin typeface="Courier New" pitchFamily="49" charset="0"/>
              </a:rPr>
              <a:t>dst_p+i</a:t>
            </a:r>
            <a:r>
              <a:rPr lang="en-US" sz="1900" b="1" baseline="0" dirty="0" smtClean="0">
                <a:latin typeface="Courier New" pitchFamily="49" charset="0"/>
              </a:rPr>
              <a:t>) </a:t>
            </a:r>
            <a:r>
              <a:rPr lang="en-US" sz="1900" b="1" baseline="0" dirty="0">
                <a:latin typeface="Courier New" pitchFamily="49" charset="0"/>
              </a:rPr>
              <a:t>= </a:t>
            </a:r>
            <a:r>
              <a:rPr lang="en-US" sz="1900" b="1" baseline="0" dirty="0" smtClean="0">
                <a:latin typeface="Courier New" pitchFamily="49" charset="0"/>
              </a:rPr>
              <a:t>*(</a:t>
            </a:r>
            <a:r>
              <a:rPr lang="en-US" sz="1900" b="1" baseline="0" dirty="0" err="1" smtClean="0">
                <a:latin typeface="Courier New" pitchFamily="49" charset="0"/>
              </a:rPr>
              <a:t>src_p+i</a:t>
            </a:r>
            <a:r>
              <a:rPr lang="en-US" sz="1900" b="1" baseline="0" dirty="0" smtClean="0">
                <a:latin typeface="Courier New" pitchFamily="49" charset="0"/>
              </a:rPr>
              <a:t>);</a:t>
            </a:r>
            <a:endParaRPr lang="en-US" sz="1900" b="1" baseline="0" dirty="0">
              <a:latin typeface="Courier New" pitchFamily="49" charset="0"/>
            </a:endParaRPr>
          </a:p>
          <a:p>
            <a:pPr algn="l" rtl="0"/>
            <a:r>
              <a:rPr lang="en-US" sz="1900" b="1" baseline="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80427" y="5629529"/>
            <a:ext cx="5327528" cy="76944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defPPr>
              <a:defRPr lang="he-IL"/>
            </a:defPPr>
            <a:lvl1pPr marL="263525" indent="-263525" algn="l" rtl="0">
              <a:tabLst>
                <a:tab pos="457200" algn="l"/>
              </a:tabLst>
              <a:defRPr sz="1900" b="1" baseline="0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2pPr>
            <a:lvl3pPr marL="1143000" indent="-228600"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3pPr>
            <a:lvl4pPr marL="1600200" indent="-228600"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4pPr>
            <a:lvl5pPr marL="2057400" indent="-228600"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200" baseline="-25000">
                <a:latin typeface="Arial" pitchFamily="34" charset="0"/>
                <a:cs typeface="Courier New" pitchFamily="49" charset="0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a, b;</a:t>
            </a:r>
          </a:p>
          <a:p>
            <a:r>
              <a:rPr lang="en-US" dirty="0" err="1"/>
              <a:t>memcopy</a:t>
            </a:r>
            <a:r>
              <a:rPr lang="en-US" dirty="0"/>
              <a:t>(&amp;a, &amp;b,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));//a=b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הקצאה דינאמית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הקצאת מערכים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447280" y="1905002"/>
            <a:ext cx="3738880" cy="471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לפעמים נרצה להקצות מערך תוך כדי ריצת התוכנית.</a:t>
            </a:r>
          </a:p>
          <a:p>
            <a:pPr lvl="1"/>
            <a:r>
              <a:rPr lang="he-IL" sz="2400" dirty="0" smtClean="0"/>
              <a:t>הגודל לא ידוע מראש.</a:t>
            </a:r>
          </a:p>
          <a:p>
            <a:pPr marL="282575" indent="-282575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endParaRPr lang="he-IL" sz="2800" dirty="0" smtClean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6566" y="2034101"/>
            <a:ext cx="6287134" cy="313110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allocate array of size n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הקצאת מערכים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447280" y="1905002"/>
            <a:ext cx="3738880" cy="236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לפעמים נרצה להקצות מערך תוך כדי ריצת התוכנית.</a:t>
            </a:r>
          </a:p>
          <a:p>
            <a:pPr lvl="1"/>
            <a:r>
              <a:rPr lang="he-IL" sz="2400" dirty="0" smtClean="0"/>
              <a:t>הגודל לא ידוע מראש. </a:t>
            </a:r>
          </a:p>
          <a:p>
            <a:r>
              <a:rPr lang="he-IL" sz="2800" dirty="0" smtClean="0"/>
              <a:t> פתרון: </a:t>
            </a:r>
            <a:r>
              <a:rPr lang="en-US" sz="2800" dirty="0" err="1" smtClean="0"/>
              <a:t>malloc</a:t>
            </a:r>
            <a:endParaRPr lang="he-IL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2575" indent="-282575" eaLnBrk="0" fontAlgn="base" hangingPunct="0"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endParaRPr lang="he-IL" sz="2800" dirty="0" smtClean="0">
              <a:solidFill>
                <a:srgbClr val="000000"/>
              </a:solidFill>
            </a:endParaRPr>
          </a:p>
          <a:p>
            <a:pPr marL="401638" indent="-401638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9106" y="2027494"/>
            <a:ext cx="7120254" cy="3131105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)*n);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==NULL)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(“error\n”);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 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849120" y="5505748"/>
            <a:ext cx="9337041" cy="1260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מקבלת גודל (בבתים) ומבקשת ממערכת ההפעלה </a:t>
            </a:r>
            <a:r>
              <a:rPr lang="he-IL" sz="2400" dirty="0" err="1" smtClean="0"/>
              <a:t>איזור</a:t>
            </a:r>
            <a:r>
              <a:rPr lang="he-IL" sz="2400" dirty="0" smtClean="0"/>
              <a:t> </a:t>
            </a:r>
            <a:r>
              <a:rPr lang="he-IL" sz="2400" dirty="0" err="1" smtClean="0"/>
              <a:t>זכרון</a:t>
            </a:r>
            <a:r>
              <a:rPr lang="he-IL" sz="2400" dirty="0" smtClean="0"/>
              <a:t> פנוי בגודל זה. </a:t>
            </a:r>
            <a:endParaRPr lang="he-IL" sz="2400" dirty="0"/>
          </a:p>
          <a:p>
            <a:r>
              <a:rPr lang="he-IL" sz="2400" dirty="0" smtClean="0">
                <a:solidFill>
                  <a:srgbClr val="000000"/>
                </a:solidFill>
              </a:rPr>
              <a:t>מחזירה כתובת של הבית הראשון הפנוי, או </a:t>
            </a:r>
            <a:r>
              <a:rPr lang="en-US" sz="2400" dirty="0" smtClean="0">
                <a:solidFill>
                  <a:srgbClr val="000000"/>
                </a:solidFill>
              </a:rPr>
              <a:t>NULL</a:t>
            </a:r>
            <a:r>
              <a:rPr lang="he-IL" sz="2400" dirty="0" smtClean="0">
                <a:solidFill>
                  <a:srgbClr val="000000"/>
                </a:solidFill>
              </a:rPr>
              <a:t> אם אין </a:t>
            </a:r>
            <a:r>
              <a:rPr lang="he-IL" sz="2400" dirty="0" err="1" smtClean="0">
                <a:solidFill>
                  <a:srgbClr val="000000"/>
                </a:solidFill>
              </a:rPr>
              <a:t>זכרון</a:t>
            </a:r>
            <a:r>
              <a:rPr lang="he-IL" sz="2400" dirty="0" smtClean="0">
                <a:solidFill>
                  <a:srgbClr val="000000"/>
                </a:solidFill>
              </a:rPr>
              <a:t> פנוי. </a:t>
            </a:r>
            <a:endParaRPr lang="he-IL" sz="24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הקצאת מערכים: שחרור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447280" y="1905001"/>
            <a:ext cx="3738880" cy="2819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בסיום העבודה, חובה להודיע למערכת ההפעלה שסיימנו להשתמש </a:t>
            </a:r>
            <a:r>
              <a:rPr lang="he-IL" sz="2800" dirty="0" err="1" smtClean="0"/>
              <a:t>בזכרון</a:t>
            </a:r>
            <a:endParaRPr lang="he-IL" sz="2800" dirty="0" smtClean="0"/>
          </a:p>
          <a:p>
            <a:r>
              <a:rPr lang="he-IL" sz="2800" dirty="0" smtClean="0">
                <a:solidFill>
                  <a:srgbClr val="000000"/>
                </a:solidFill>
              </a:rPr>
              <a:t>באמצעות הפונקציה </a:t>
            </a:r>
            <a:r>
              <a:rPr lang="en-US" sz="2800" b="1" dirty="0" smtClean="0">
                <a:solidFill>
                  <a:srgbClr val="000000"/>
                </a:solidFill>
              </a:rPr>
              <a:t>free</a:t>
            </a:r>
            <a:endParaRPr lang="he-IL" sz="2800" b="1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38786" y="2031195"/>
            <a:ext cx="7120254" cy="403135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)*n);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==NULL)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(“error\n”);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//work with </a:t>
            </a: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endParaRPr lang="en-US" sz="2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849120" y="6075680"/>
            <a:ext cx="9337041" cy="68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600" dirty="0" smtClean="0"/>
              <a:t>מקבלת את הכתובת ש</a:t>
            </a:r>
            <a:r>
              <a:rPr lang="en-US" sz="2600" dirty="0" smtClean="0"/>
              <a:t> </a:t>
            </a:r>
            <a:r>
              <a:rPr lang="en-US" sz="2600" dirty="0" err="1" smtClean="0"/>
              <a:t>malloc</a:t>
            </a:r>
            <a:r>
              <a:rPr lang="en-US" sz="2600" dirty="0" smtClean="0"/>
              <a:t> </a:t>
            </a:r>
            <a:r>
              <a:rPr lang="he-IL" sz="2600" dirty="0" smtClean="0"/>
              <a:t>החזירה ומשחררת את </a:t>
            </a:r>
            <a:r>
              <a:rPr lang="he-IL" sz="2600" dirty="0" err="1" smtClean="0"/>
              <a:t>הזכרון</a:t>
            </a:r>
            <a:r>
              <a:rPr lang="he-IL" sz="2600" dirty="0" smtClean="0"/>
              <a:t>. </a:t>
            </a:r>
          </a:p>
          <a:p>
            <a:pPr lvl="1"/>
            <a:endParaRPr lang="he-IL" sz="22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שחרור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זכרון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45200" y="1905001"/>
            <a:ext cx="5140960" cy="383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>
                <a:solidFill>
                  <a:srgbClr val="000000"/>
                </a:solidFill>
              </a:rPr>
              <a:t>מה הטעות כאן?</a:t>
            </a: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8946" y="1883710"/>
            <a:ext cx="5972174" cy="3711264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while(n&gt;0){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)*n);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[0]=3;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440" y="3958247"/>
            <a:ext cx="518726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>
                <a:solidFill>
                  <a:schemeClr val="bg1"/>
                </a:solidFill>
              </a:rPr>
              <a:t>תשובה: לא שחררנו את כל </a:t>
            </a:r>
            <a:r>
              <a:rPr lang="he-IL" sz="2400" dirty="0" err="1" smtClean="0">
                <a:solidFill>
                  <a:schemeClr val="bg1"/>
                </a:solidFill>
              </a:rPr>
              <a:t>הזכרון</a:t>
            </a:r>
            <a:r>
              <a:rPr lang="he-IL" sz="2400" dirty="0" smtClean="0">
                <a:solidFill>
                  <a:schemeClr val="bg1"/>
                </a:solidFill>
              </a:rPr>
              <a:t> שהקצנו.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5799586"/>
            <a:ext cx="10003109" cy="46166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>
                <a:solidFill>
                  <a:schemeClr val="bg1"/>
                </a:solidFill>
              </a:rPr>
              <a:t>הערה: אי שחרור </a:t>
            </a:r>
            <a:r>
              <a:rPr lang="he-IL" sz="2400" dirty="0" err="1" smtClean="0">
                <a:solidFill>
                  <a:schemeClr val="bg1"/>
                </a:solidFill>
              </a:rPr>
              <a:t>זכרון</a:t>
            </a:r>
            <a:r>
              <a:rPr lang="he-IL" sz="2400" dirty="0" smtClean="0">
                <a:solidFill>
                  <a:schemeClr val="bg1"/>
                </a:solidFill>
              </a:rPr>
              <a:t> יגרום (בתוכניות גדולות) להאטה "לא מוסברת" של המחשב.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276600" y="274638"/>
            <a:ext cx="6934201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שחרור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זכרון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: טעויות נפוצות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45200" y="1905001"/>
            <a:ext cx="5140960" cy="383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he-IL" sz="2800" dirty="0" smtClean="0">
                <a:solidFill>
                  <a:srgbClr val="000000"/>
                </a:solidFill>
              </a:rPr>
              <a:t>חובה לשלוח ל </a:t>
            </a:r>
            <a:r>
              <a:rPr lang="en-US" sz="2800" dirty="0" smtClean="0">
                <a:solidFill>
                  <a:srgbClr val="000000"/>
                </a:solidFill>
              </a:rPr>
              <a:t>free</a:t>
            </a:r>
            <a:r>
              <a:rPr lang="he-IL" sz="2800" dirty="0" smtClean="0">
                <a:solidFill>
                  <a:srgbClr val="000000"/>
                </a:solidFill>
              </a:rPr>
              <a:t> את אותה הכתובת שקיבלנו מ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malloc</a:t>
            </a:r>
            <a:r>
              <a:rPr lang="he-IL" sz="2800" dirty="0" smtClean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>
                <a:solidFill>
                  <a:srgbClr val="000000"/>
                </a:solidFill>
              </a:rPr>
              <a:t>לאחר ששחררנו </a:t>
            </a:r>
            <a:r>
              <a:rPr lang="he-IL" sz="2800" dirty="0" err="1" smtClean="0">
                <a:solidFill>
                  <a:srgbClr val="000000"/>
                </a:solidFill>
              </a:rPr>
              <a:t>זכרון</a:t>
            </a:r>
            <a:r>
              <a:rPr lang="he-IL" sz="2800" dirty="0" smtClean="0">
                <a:solidFill>
                  <a:srgbClr val="000000"/>
                </a:solidFill>
              </a:rPr>
              <a:t>, אסור להשתמש בו יותר. 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>
                <a:solidFill>
                  <a:srgbClr val="000000"/>
                </a:solidFill>
              </a:rPr>
              <a:t>אסור להעביר ל </a:t>
            </a:r>
            <a:r>
              <a:rPr lang="en-US" sz="2800" dirty="0" smtClean="0">
                <a:solidFill>
                  <a:srgbClr val="000000"/>
                </a:solidFill>
              </a:rPr>
              <a:t>free</a:t>
            </a:r>
            <a:r>
              <a:rPr lang="he-IL" sz="2800" dirty="0" smtClean="0">
                <a:solidFill>
                  <a:srgbClr val="000000"/>
                </a:solidFill>
              </a:rPr>
              <a:t> את הכתובת </a:t>
            </a:r>
            <a:r>
              <a:rPr lang="he-IL" sz="2800" dirty="0" smtClean="0">
                <a:solidFill>
                  <a:srgbClr val="000000"/>
                </a:solidFill>
              </a:rPr>
              <a:t>שאינה </a:t>
            </a:r>
            <a:r>
              <a:rPr lang="he-IL" sz="2800" dirty="0" err="1" smtClean="0">
                <a:solidFill>
                  <a:srgbClr val="000000"/>
                </a:solidFill>
              </a:rPr>
              <a:t>הוקצאה</a:t>
            </a:r>
            <a:r>
              <a:rPr lang="he-IL" sz="2800" dirty="0" smtClean="0">
                <a:solidFill>
                  <a:srgbClr val="000000"/>
                </a:solidFill>
              </a:rPr>
              <a:t> ע"י </a:t>
            </a:r>
            <a:r>
              <a:rPr lang="en-US" sz="2800" dirty="0" err="1" smtClean="0">
                <a:solidFill>
                  <a:srgbClr val="000000"/>
                </a:solidFill>
              </a:rPr>
              <a:t>malloc</a:t>
            </a:r>
            <a:r>
              <a:rPr lang="he-IL" sz="2800" smtClean="0">
                <a:solidFill>
                  <a:srgbClr val="000000"/>
                </a:solidFill>
              </a:rPr>
              <a:t>.</a:t>
            </a: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8946" y="1792270"/>
            <a:ext cx="5139054" cy="461151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126000" tIns="82800" rIns="126000" bIns="82800">
            <a:sp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(“%d”, &amp;n);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=(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)*n);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==NULL)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(“error\n”);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=arr+1; 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[1]=0; 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*a2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=&amp;n; 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free(a2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1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מצביעים הם משתנים המחזיקים כתובות זיכרון של משתנים אחרים.</a:t>
            </a:r>
          </a:p>
          <a:p>
            <a:pPr>
              <a:defRPr/>
            </a:pPr>
            <a:r>
              <a:rPr lang="he-IL" dirty="0" smtClean="0"/>
              <a:t>הצהרה על מצביע: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6</a:t>
            </a:fld>
            <a:endParaRPr lang="fr-CA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44650" y="3572240"/>
            <a:ext cx="3240088" cy="1846659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int</a:t>
            </a:r>
            <a:r>
              <a:rPr lang="en-US" sz="2000" b="1" baseline="0" dirty="0">
                <a:latin typeface="Courier New" pitchFamily="49" charset="0"/>
              </a:rPr>
              <a:t>* </a:t>
            </a:r>
            <a:r>
              <a:rPr lang="en-US" sz="2000" b="1" baseline="0" dirty="0" err="1">
                <a:latin typeface="Courier New" pitchFamily="49" charset="0"/>
              </a:rPr>
              <a:t>iptr</a:t>
            </a:r>
            <a:r>
              <a:rPr lang="en-US" sz="2000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 smtClean="0">
                <a:latin typeface="Courier New" pitchFamily="49" charset="0"/>
              </a:rPr>
              <a:t>double *</a:t>
            </a:r>
            <a:r>
              <a:rPr lang="en-US" sz="2000" b="1" baseline="0" dirty="0" err="1" smtClean="0">
                <a:latin typeface="Courier New" pitchFamily="49" charset="0"/>
              </a:rPr>
              <a:t>dptr</a:t>
            </a:r>
            <a:r>
              <a:rPr lang="en-US" sz="2000" b="1" baseline="0" dirty="0" smtClean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endParaRPr lang="en-US" sz="20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2000" b="1" baseline="0" dirty="0" smtClean="0">
                <a:latin typeface="Courier New" pitchFamily="49" charset="0"/>
              </a:rPr>
              <a:t>char* </a:t>
            </a:r>
            <a:r>
              <a:rPr lang="en-US" sz="2000" b="1" baseline="0" dirty="0" err="1" smtClean="0">
                <a:latin typeface="Courier New" pitchFamily="49" charset="0"/>
              </a:rPr>
              <a:t>cptr</a:t>
            </a:r>
            <a:r>
              <a:rPr lang="en-US" sz="2000" b="1" baseline="0" dirty="0" smtClean="0">
                <a:latin typeface="Courier New" pitchFamily="49" charset="0"/>
              </a:rPr>
              <a:t>, c;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 smtClean="0">
                <a:latin typeface="Courier New" pitchFamily="49" charset="0"/>
              </a:rPr>
              <a:t>char *</a:t>
            </a:r>
            <a:r>
              <a:rPr lang="en-US" sz="2000" b="1" baseline="0" dirty="0" err="1" smtClean="0">
                <a:latin typeface="Courier New" pitchFamily="49" charset="0"/>
              </a:rPr>
              <a:t>cptr</a:t>
            </a:r>
            <a:r>
              <a:rPr lang="en-US" sz="2000" b="1" baseline="0" dirty="0">
                <a:latin typeface="Courier New" pitchFamily="49" charset="0"/>
              </a:rPr>
              <a:t>, c</a:t>
            </a:r>
            <a:r>
              <a:rPr lang="en-US" sz="2000" b="1" baseline="0" dirty="0" smtClean="0">
                <a:latin typeface="Courier New" pitchFamily="49" charset="0"/>
              </a:rPr>
              <a:t>;</a:t>
            </a:r>
            <a:endParaRPr lang="en-US" sz="2000" b="1" baseline="0" dirty="0">
              <a:latin typeface="Courier New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589138" y="3182116"/>
            <a:ext cx="2453608" cy="406263"/>
          </a:xfrm>
          <a:prstGeom prst="borderCallout1">
            <a:avLst>
              <a:gd name="adj1" fmla="val 41272"/>
              <a:gd name="adj2" fmla="val 2371"/>
              <a:gd name="adj3" fmla="val 163794"/>
              <a:gd name="adj4" fmla="val -466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הצהרה על מצביע ל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244458" y="3775371"/>
            <a:ext cx="2453608" cy="659469"/>
          </a:xfrm>
          <a:prstGeom prst="borderCallout1">
            <a:avLst>
              <a:gd name="adj1" fmla="val 41272"/>
              <a:gd name="adj2" fmla="val 2371"/>
              <a:gd name="adj3" fmla="val 64488"/>
              <a:gd name="adj4" fmla="val -58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הצהרה על מצביע ל</a:t>
            </a:r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730" y="2351119"/>
            <a:ext cx="3123034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מיקום הכוכבית לא משנה</a:t>
            </a:r>
          </a:p>
          <a:p>
            <a:pPr algn="r" rtl="1">
              <a:defRPr/>
            </a:pPr>
            <a:r>
              <a:rPr lang="he-IL" sz="2400" dirty="0" smtClean="0"/>
              <a:t>להגדרה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9334" y="4809851"/>
            <a:ext cx="609038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מה הטיפוס של המשתנה </a:t>
            </a:r>
            <a:r>
              <a:rPr lang="en-US" sz="2400" dirty="0" err="1" smtClean="0"/>
              <a:t>cptr</a:t>
            </a:r>
            <a:r>
              <a:rPr lang="he-IL" sz="2400" dirty="0" smtClean="0"/>
              <a:t>? מה הטיפוס של </a:t>
            </a:r>
            <a:r>
              <a:rPr lang="en-US" sz="2400" dirty="0" smtClean="0"/>
              <a:t>c</a:t>
            </a:r>
            <a:r>
              <a:rPr lang="he-IL" sz="2400" dirty="0" smtClean="0"/>
              <a:t>?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1889247" y="3182116"/>
            <a:ext cx="244596" cy="4614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1889247" y="3182116"/>
            <a:ext cx="956211" cy="8873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2113" y="5688252"/>
            <a:ext cx="4813528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על מנת למנוע  בלבול נכתוב את השורה כך, עם * ליד המשתנה שהוא מצביע</a:t>
            </a:r>
          </a:p>
        </p:txBody>
      </p:sp>
      <p:cxnSp>
        <p:nvCxnSpPr>
          <p:cNvPr id="29" name="Straight Arrow Connector 28"/>
          <p:cNvCxnSpPr>
            <a:stCxn id="28" idx="1"/>
            <a:endCxn id="7" idx="2"/>
          </p:cNvCxnSpPr>
          <p:nvPr/>
        </p:nvCxnSpPr>
        <p:spPr>
          <a:xfrm flipH="1" flipV="1">
            <a:off x="3264694" y="5418899"/>
            <a:ext cx="2757419" cy="684852"/>
          </a:xfrm>
          <a:prstGeom prst="straightConnector1">
            <a:avLst/>
          </a:prstGeom>
          <a:ln w="38100">
            <a:solidFill>
              <a:srgbClr val="6F4F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אופרטור </a:t>
            </a:r>
            <a:r>
              <a:rPr lang="en-US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&amp;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אופרטור &amp; מחזיר את כתובתו של משתנה:</a:t>
            </a:r>
          </a:p>
          <a:p>
            <a:pPr>
              <a:defRPr/>
            </a:pPr>
            <a:endParaRPr lang="he-IL" dirty="0"/>
          </a:p>
          <a:p>
            <a:pPr>
              <a:defRPr/>
            </a:pPr>
            <a:r>
              <a:rPr lang="he-IL" dirty="0" smtClean="0"/>
              <a:t>דוגמא: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7</a:t>
            </a:fld>
            <a:endParaRPr lang="fr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33843" y="2428502"/>
            <a:ext cx="2089150" cy="574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600" tIns="100800" rIns="201600" bIns="100800" anchor="ctr"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sz="2400" b="1" baseline="0" dirty="0">
                <a:solidFill>
                  <a:srgbClr val="008606"/>
                </a:solidFill>
                <a:latin typeface="Courier New" pitchFamily="49" charset="0"/>
              </a:rPr>
              <a:t>&amp;</a:t>
            </a:r>
            <a:r>
              <a:rPr lang="en-US" b="1" baseline="0" dirty="0" err="1">
                <a:latin typeface="Courier New" pitchFamily="49" charset="0"/>
              </a:rPr>
              <a:t>var_name</a:t>
            </a:r>
            <a:endParaRPr lang="en-US" b="1" baseline="0" dirty="0"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33843" y="3578504"/>
            <a:ext cx="3240088" cy="270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int</a:t>
            </a:r>
            <a:r>
              <a:rPr lang="en-US" sz="2000" b="1" baseline="0" dirty="0">
                <a:latin typeface="Courier New" pitchFamily="49" charset="0"/>
              </a:rPr>
              <a:t>* </a:t>
            </a:r>
            <a:r>
              <a:rPr lang="en-US" sz="2000" b="1" baseline="0" dirty="0" err="1">
                <a:latin typeface="Courier New" pitchFamily="49" charset="0"/>
              </a:rPr>
              <a:t>iptr</a:t>
            </a:r>
            <a:r>
              <a:rPr lang="en-US" sz="2000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double* </a:t>
            </a:r>
            <a:r>
              <a:rPr lang="en-US" sz="2000" b="1" baseline="0" dirty="0" err="1">
                <a:latin typeface="Courier New" pitchFamily="49" charset="0"/>
              </a:rPr>
              <a:t>dptr</a:t>
            </a:r>
            <a:r>
              <a:rPr lang="en-US" sz="2000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endParaRPr lang="en-US" sz="16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int</a:t>
            </a:r>
            <a:r>
              <a:rPr lang="en-US" sz="2000" b="1" baseline="0" dirty="0">
                <a:latin typeface="Courier New" pitchFamily="49" charset="0"/>
              </a:rPr>
              <a:t> a = 3;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double d = 6.4;</a:t>
            </a:r>
          </a:p>
          <a:p>
            <a:pPr algn="l" rtl="0">
              <a:spcBef>
                <a:spcPct val="10000"/>
              </a:spcBef>
            </a:pPr>
            <a:endParaRPr lang="en-US" sz="16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iptr</a:t>
            </a:r>
            <a:r>
              <a:rPr lang="en-US" sz="2000" b="1" baseline="0" dirty="0">
                <a:latin typeface="Courier New" pitchFamily="49" charset="0"/>
              </a:rPr>
              <a:t> = &amp;a;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dptr</a:t>
            </a:r>
            <a:r>
              <a:rPr lang="en-US" sz="2000" b="1" baseline="0" dirty="0">
                <a:latin typeface="Courier New" pitchFamily="49" charset="0"/>
              </a:rPr>
              <a:t> = &amp;d;</a:t>
            </a:r>
          </a:p>
        </p:txBody>
      </p:sp>
      <p:graphicFrame>
        <p:nvGraphicFramePr>
          <p:cNvPr id="20" name="Group 118"/>
          <p:cNvGraphicFramePr>
            <a:graphicFrameLocks noGrp="1"/>
          </p:cNvGraphicFramePr>
          <p:nvPr>
            <p:extLst/>
          </p:nvPr>
        </p:nvGraphicFramePr>
        <p:xfrm>
          <a:off x="8737600" y="4007129"/>
          <a:ext cx="2159000" cy="2160588"/>
        </p:xfrm>
        <a:graphic>
          <a:graphicData uri="http://schemas.openxmlformats.org/drawingml/2006/table">
            <a:tbl>
              <a:tblPr/>
              <a:tblGrid>
                <a:gridCol w="1223963"/>
                <a:gridCol w="935037"/>
              </a:tblGrid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20304"/>
              </p:ext>
            </p:extLst>
          </p:nvPr>
        </p:nvGraphicFramePr>
        <p:xfrm>
          <a:off x="7800975" y="4007129"/>
          <a:ext cx="887413" cy="2160588"/>
        </p:xfrm>
        <a:graphic>
          <a:graphicData uri="http://schemas.openxmlformats.org/drawingml/2006/table">
            <a:tbl>
              <a:tblPr/>
              <a:tblGrid>
                <a:gridCol w="887413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201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Freeform 128"/>
          <p:cNvSpPr>
            <a:spLocks/>
          </p:cNvSpPr>
          <p:nvPr/>
        </p:nvSpPr>
        <p:spPr bwMode="auto">
          <a:xfrm>
            <a:off x="7585075" y="4273829"/>
            <a:ext cx="3103563" cy="1031875"/>
          </a:xfrm>
          <a:custGeom>
            <a:avLst/>
            <a:gdLst>
              <a:gd name="T0" fmla="*/ 2957513 w 1955"/>
              <a:gd name="T1" fmla="*/ 949325 h 650"/>
              <a:gd name="T2" fmla="*/ 2897188 w 1955"/>
              <a:gd name="T3" fmla="*/ 712788 h 650"/>
              <a:gd name="T4" fmla="*/ 427038 w 1955"/>
              <a:gd name="T5" fmla="*/ 936625 h 650"/>
              <a:gd name="T6" fmla="*/ 71438 w 1955"/>
              <a:gd name="T7" fmla="*/ 414338 h 650"/>
              <a:gd name="T8" fmla="*/ 296863 w 1955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5" h="650">
                <a:moveTo>
                  <a:pt x="1863" y="598"/>
                </a:moveTo>
                <a:cubicBezTo>
                  <a:pt x="1857" y="573"/>
                  <a:pt x="1955" y="466"/>
                  <a:pt x="1825" y="449"/>
                </a:cubicBezTo>
                <a:cubicBezTo>
                  <a:pt x="1601" y="426"/>
                  <a:pt x="538" y="650"/>
                  <a:pt x="269" y="590"/>
                </a:cubicBezTo>
                <a:cubicBezTo>
                  <a:pt x="0" y="530"/>
                  <a:pt x="34" y="345"/>
                  <a:pt x="45" y="261"/>
                </a:cubicBezTo>
                <a:cubicBezTo>
                  <a:pt x="56" y="177"/>
                  <a:pt x="157" y="55"/>
                  <a:pt x="187" y="0"/>
                </a:cubicBezTo>
              </a:path>
            </a:pathLst>
          </a:custGeom>
          <a:noFill/>
          <a:ln w="38100" cmpd="sng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23" name="Freeform 129"/>
          <p:cNvSpPr>
            <a:spLocks/>
          </p:cNvSpPr>
          <p:nvPr/>
        </p:nvSpPr>
        <p:spPr bwMode="auto">
          <a:xfrm>
            <a:off x="7585075" y="4799291"/>
            <a:ext cx="3103563" cy="1031875"/>
          </a:xfrm>
          <a:custGeom>
            <a:avLst/>
            <a:gdLst>
              <a:gd name="T0" fmla="*/ 2957513 w 1955"/>
              <a:gd name="T1" fmla="*/ 949325 h 650"/>
              <a:gd name="T2" fmla="*/ 2897188 w 1955"/>
              <a:gd name="T3" fmla="*/ 712788 h 650"/>
              <a:gd name="T4" fmla="*/ 427038 w 1955"/>
              <a:gd name="T5" fmla="*/ 936625 h 650"/>
              <a:gd name="T6" fmla="*/ 71438 w 1955"/>
              <a:gd name="T7" fmla="*/ 414338 h 650"/>
              <a:gd name="T8" fmla="*/ 296863 w 1955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5" h="650">
                <a:moveTo>
                  <a:pt x="1863" y="598"/>
                </a:moveTo>
                <a:cubicBezTo>
                  <a:pt x="1857" y="573"/>
                  <a:pt x="1955" y="466"/>
                  <a:pt x="1825" y="449"/>
                </a:cubicBezTo>
                <a:cubicBezTo>
                  <a:pt x="1601" y="426"/>
                  <a:pt x="538" y="650"/>
                  <a:pt x="269" y="590"/>
                </a:cubicBezTo>
                <a:cubicBezTo>
                  <a:pt x="0" y="530"/>
                  <a:pt x="34" y="345"/>
                  <a:pt x="45" y="261"/>
                </a:cubicBezTo>
                <a:cubicBezTo>
                  <a:pt x="56" y="177"/>
                  <a:pt x="157" y="55"/>
                  <a:pt x="187" y="0"/>
                </a:cubicBezTo>
              </a:path>
            </a:pathLst>
          </a:custGeom>
          <a:noFill/>
          <a:ln w="38100" cmpd="sng">
            <a:solidFill>
              <a:srgbClr val="33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24" name="Text Box 130"/>
          <p:cNvSpPr txBox="1">
            <a:spLocks noChangeArrowheads="1"/>
          </p:cNvSpPr>
          <p:nvPr/>
        </p:nvSpPr>
        <p:spPr bwMode="auto">
          <a:xfrm>
            <a:off x="9961563" y="5143779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he-IL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2000</a:t>
            </a:r>
            <a:endParaRPr lang="he-IL" sz="2400" b="1" baseline="0" dirty="0">
              <a:solidFill>
                <a:srgbClr val="CC3300"/>
              </a:solidFill>
              <a:latin typeface="Courier New" pitchFamily="49" charset="0"/>
            </a:endParaRPr>
          </a:p>
          <a:p>
            <a:pPr algn="l" rtl="0">
              <a:spcBef>
                <a:spcPct val="45000"/>
              </a:spcBef>
            </a:pPr>
            <a:r>
              <a:rPr lang="he-IL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200</a:t>
            </a:r>
            <a:r>
              <a:rPr lang="en-US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8</a:t>
            </a:r>
            <a:endParaRPr lang="en-US" sz="2400" b="1" baseline="0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" name="Text Box 131"/>
          <p:cNvSpPr txBox="1">
            <a:spLocks noChangeArrowheads="1"/>
          </p:cNvSpPr>
          <p:nvPr/>
        </p:nvSpPr>
        <p:spPr bwMode="auto">
          <a:xfrm>
            <a:off x="9961563" y="4054754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>
                <a:latin typeface="Courier New" pitchFamily="49" charset="0"/>
              </a:rPr>
              <a:t>6.4</a:t>
            </a:r>
            <a:endParaRPr lang="he-IL" sz="2400" b="1" baseline="0">
              <a:latin typeface="Courier New" pitchFamily="49" charset="0"/>
            </a:endParaRPr>
          </a:p>
          <a:p>
            <a:pPr algn="l" rtl="0">
              <a:spcBef>
                <a:spcPct val="45000"/>
              </a:spcBef>
            </a:pPr>
            <a:r>
              <a:rPr lang="he-IL" sz="2400" b="1" baseline="0">
                <a:latin typeface="Courier New" pitchFamily="49" charset="0"/>
              </a:rPr>
              <a:t>3</a:t>
            </a:r>
            <a:endParaRPr lang="en-US" sz="2400" b="1" baseline="0">
              <a:latin typeface="Courier New" pitchFamily="49" charset="0"/>
            </a:endParaRPr>
          </a:p>
        </p:txBody>
      </p:sp>
      <p:sp>
        <p:nvSpPr>
          <p:cNvPr id="26" name="Text Box 132"/>
          <p:cNvSpPr txBox="1">
            <a:spLocks noChangeArrowheads="1"/>
          </p:cNvSpPr>
          <p:nvPr/>
        </p:nvSpPr>
        <p:spPr bwMode="auto">
          <a:xfrm>
            <a:off x="8737600" y="4064279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 dirty="0">
                <a:latin typeface="Courier New" pitchFamily="49" charset="0"/>
              </a:rPr>
              <a:t>d</a:t>
            </a:r>
          </a:p>
          <a:p>
            <a:pPr algn="l" rtl="0">
              <a:spcBef>
                <a:spcPct val="45000"/>
              </a:spcBef>
            </a:pPr>
            <a:r>
              <a:rPr lang="en-US" sz="2400" b="1" baseline="0" dirty="0">
                <a:latin typeface="Courier New" pitchFamily="49" charset="0"/>
              </a:rPr>
              <a:t>a</a:t>
            </a:r>
          </a:p>
        </p:txBody>
      </p:sp>
      <p:sp>
        <p:nvSpPr>
          <p:cNvPr id="27" name="Text Box 133"/>
          <p:cNvSpPr txBox="1">
            <a:spLocks noChangeArrowheads="1"/>
          </p:cNvSpPr>
          <p:nvPr/>
        </p:nvSpPr>
        <p:spPr bwMode="auto">
          <a:xfrm>
            <a:off x="8737600" y="5159654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>
                <a:latin typeface="Courier New" pitchFamily="49" charset="0"/>
              </a:rPr>
              <a:t>dptr</a:t>
            </a:r>
          </a:p>
          <a:p>
            <a:pPr algn="l" rtl="0">
              <a:spcBef>
                <a:spcPct val="45000"/>
              </a:spcBef>
            </a:pPr>
            <a:r>
              <a:rPr lang="en-US" sz="2400" b="1" baseline="0">
                <a:latin typeface="Courier New" pitchFamily="49" charset="0"/>
              </a:rPr>
              <a:t>iptr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מצביעים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79252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/>
              <a:t>שימו לב! מצביעים הם משתנים לכל דבר</a:t>
            </a:r>
            <a:r>
              <a:rPr lang="he-IL" dirty="0" smtClean="0"/>
              <a:t>,</a:t>
            </a:r>
            <a:r>
              <a:rPr lang="he-IL" dirty="0"/>
              <a:t> ולכן הם מאוחסנים במחסנית כמו כל משתנה אחר</a:t>
            </a:r>
            <a:r>
              <a:rPr lang="he-IL" dirty="0" smtClean="0"/>
              <a:t>.</a:t>
            </a:r>
          </a:p>
          <a:p>
            <a:pPr>
              <a:defRPr/>
            </a:pPr>
            <a:r>
              <a:rPr lang="he-IL" dirty="0">
                <a:latin typeface="Times New Roman" pitchFamily="18" charset="0"/>
              </a:rPr>
              <a:t>כמות הבתים הדרושה לאחסון כתובת </a:t>
            </a:r>
            <a:r>
              <a:rPr lang="he-IL" dirty="0" smtClean="0">
                <a:latin typeface="Times New Roman" pitchFamily="18" charset="0"/>
              </a:rPr>
              <a:t>זיכרון</a:t>
            </a:r>
            <a:r>
              <a:rPr lang="en-US" dirty="0" smtClean="0">
                <a:latin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</a:rPr>
            </a:br>
            <a:r>
              <a:rPr lang="he-IL" dirty="0" smtClean="0">
                <a:latin typeface="Times New Roman" pitchFamily="18" charset="0"/>
              </a:rPr>
              <a:t> </a:t>
            </a:r>
            <a:r>
              <a:rPr lang="he-IL" b="1" dirty="0" smtClean="0">
                <a:latin typeface="Times New Roman" pitchFamily="18" charset="0"/>
              </a:rPr>
              <a:t>היא</a:t>
            </a:r>
            <a:r>
              <a:rPr lang="he-IL" dirty="0" smtClean="0">
                <a:latin typeface="Times New Roman" pitchFamily="18" charset="0"/>
              </a:rPr>
              <a:t> </a:t>
            </a:r>
            <a:r>
              <a:rPr lang="he-IL" b="1" dirty="0">
                <a:latin typeface="Times New Roman" pitchFamily="18" charset="0"/>
              </a:rPr>
              <a:t>זהה לכל סוגי המצביעים</a:t>
            </a:r>
            <a:r>
              <a:rPr lang="he-IL" dirty="0">
                <a:latin typeface="Times New Roman" pitchFamily="18" charset="0"/>
              </a:rPr>
              <a:t> ללא </a:t>
            </a:r>
            <a:r>
              <a:rPr lang="he-IL" dirty="0" smtClean="0">
                <a:latin typeface="Times New Roman" pitchFamily="18" charset="0"/>
              </a:rPr>
              <a:t>תלות</a:t>
            </a:r>
            <a:r>
              <a:rPr lang="en-US" dirty="0" smtClean="0">
                <a:latin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</a:rPr>
            </a:br>
            <a:r>
              <a:rPr lang="he-IL" dirty="0" smtClean="0">
                <a:latin typeface="Times New Roman" pitchFamily="18" charset="0"/>
              </a:rPr>
              <a:t>בטיפוס </a:t>
            </a:r>
            <a:r>
              <a:rPr lang="he-IL" dirty="0">
                <a:latin typeface="Times New Roman" pitchFamily="18" charset="0"/>
              </a:rPr>
              <a:t>עליו </a:t>
            </a:r>
            <a:r>
              <a:rPr lang="he-IL" dirty="0" smtClean="0">
                <a:latin typeface="Times New Roman" pitchFamily="18" charset="0"/>
              </a:rPr>
              <a:t>מצביעים</a:t>
            </a: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8</a:t>
            </a:fld>
            <a:endParaRPr lang="fr-CA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8678" y="1417638"/>
            <a:ext cx="3240088" cy="270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marL="263525" indent="-263525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int</a:t>
            </a:r>
            <a:r>
              <a:rPr lang="en-US" sz="2000" b="1" baseline="0" dirty="0">
                <a:latin typeface="Courier New" pitchFamily="49" charset="0"/>
              </a:rPr>
              <a:t>* </a:t>
            </a:r>
            <a:r>
              <a:rPr lang="en-US" sz="2000" b="1" baseline="0" dirty="0" err="1">
                <a:latin typeface="Courier New" pitchFamily="49" charset="0"/>
              </a:rPr>
              <a:t>iptr</a:t>
            </a:r>
            <a:r>
              <a:rPr lang="en-US" sz="2000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double* </a:t>
            </a:r>
            <a:r>
              <a:rPr lang="en-US" sz="2000" b="1" baseline="0" dirty="0" err="1">
                <a:latin typeface="Courier New" pitchFamily="49" charset="0"/>
              </a:rPr>
              <a:t>dptr</a:t>
            </a:r>
            <a:r>
              <a:rPr lang="en-US" sz="2000" b="1" baseline="0" dirty="0">
                <a:latin typeface="Courier New" pitchFamily="49" charset="0"/>
              </a:rPr>
              <a:t>;</a:t>
            </a:r>
          </a:p>
          <a:p>
            <a:pPr algn="l" rtl="0">
              <a:spcBef>
                <a:spcPct val="10000"/>
              </a:spcBef>
            </a:pPr>
            <a:endParaRPr lang="en-US" sz="16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int</a:t>
            </a:r>
            <a:r>
              <a:rPr lang="en-US" sz="2000" b="1" baseline="0" dirty="0">
                <a:latin typeface="Courier New" pitchFamily="49" charset="0"/>
              </a:rPr>
              <a:t> a = 3;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>
                <a:latin typeface="Courier New" pitchFamily="49" charset="0"/>
              </a:rPr>
              <a:t>double d = 6.4;</a:t>
            </a:r>
          </a:p>
          <a:p>
            <a:pPr algn="l" rtl="0">
              <a:spcBef>
                <a:spcPct val="10000"/>
              </a:spcBef>
            </a:pPr>
            <a:endParaRPr lang="en-US" sz="1600" b="1" baseline="0" dirty="0">
              <a:latin typeface="Courier New" pitchFamily="49" charset="0"/>
            </a:endParaRP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iptr</a:t>
            </a:r>
            <a:r>
              <a:rPr lang="en-US" sz="2000" b="1" baseline="0" dirty="0">
                <a:latin typeface="Courier New" pitchFamily="49" charset="0"/>
              </a:rPr>
              <a:t> = &amp;a;</a:t>
            </a:r>
          </a:p>
          <a:p>
            <a:pPr algn="l" rtl="0">
              <a:spcBef>
                <a:spcPct val="10000"/>
              </a:spcBef>
            </a:pPr>
            <a:r>
              <a:rPr lang="en-US" sz="2000" b="1" baseline="0" dirty="0" err="1">
                <a:latin typeface="Courier New" pitchFamily="49" charset="0"/>
              </a:rPr>
              <a:t>dptr</a:t>
            </a:r>
            <a:r>
              <a:rPr lang="en-US" sz="2000" b="1" baseline="0" dirty="0">
                <a:latin typeface="Courier New" pitchFamily="49" charset="0"/>
              </a:rPr>
              <a:t> = &amp;d;</a:t>
            </a:r>
          </a:p>
        </p:txBody>
      </p:sp>
      <p:graphicFrame>
        <p:nvGraphicFramePr>
          <p:cNvPr id="20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75100"/>
              </p:ext>
            </p:extLst>
          </p:nvPr>
        </p:nvGraphicFramePr>
        <p:xfrm>
          <a:off x="1782446" y="4378325"/>
          <a:ext cx="2159000" cy="2160588"/>
        </p:xfrm>
        <a:graphic>
          <a:graphicData uri="http://schemas.openxmlformats.org/drawingml/2006/table">
            <a:tbl>
              <a:tblPr/>
              <a:tblGrid>
                <a:gridCol w="1223963"/>
                <a:gridCol w="935037"/>
              </a:tblGrid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1305"/>
              </p:ext>
            </p:extLst>
          </p:nvPr>
        </p:nvGraphicFramePr>
        <p:xfrm>
          <a:off x="845821" y="4378325"/>
          <a:ext cx="944880" cy="2160588"/>
        </p:xfrm>
        <a:graphic>
          <a:graphicData uri="http://schemas.openxmlformats.org/drawingml/2006/table">
            <a:tbl>
              <a:tblPr/>
              <a:tblGrid>
                <a:gridCol w="94488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201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Freeform 128"/>
          <p:cNvSpPr>
            <a:spLocks/>
          </p:cNvSpPr>
          <p:nvPr/>
        </p:nvSpPr>
        <p:spPr bwMode="auto">
          <a:xfrm>
            <a:off x="629921" y="4645025"/>
            <a:ext cx="3103563" cy="1031875"/>
          </a:xfrm>
          <a:custGeom>
            <a:avLst/>
            <a:gdLst>
              <a:gd name="T0" fmla="*/ 2957513 w 1955"/>
              <a:gd name="T1" fmla="*/ 949325 h 650"/>
              <a:gd name="T2" fmla="*/ 2897188 w 1955"/>
              <a:gd name="T3" fmla="*/ 712788 h 650"/>
              <a:gd name="T4" fmla="*/ 427038 w 1955"/>
              <a:gd name="T5" fmla="*/ 936625 h 650"/>
              <a:gd name="T6" fmla="*/ 71438 w 1955"/>
              <a:gd name="T7" fmla="*/ 414338 h 650"/>
              <a:gd name="T8" fmla="*/ 296863 w 1955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5" h="650">
                <a:moveTo>
                  <a:pt x="1863" y="598"/>
                </a:moveTo>
                <a:cubicBezTo>
                  <a:pt x="1857" y="573"/>
                  <a:pt x="1955" y="466"/>
                  <a:pt x="1825" y="449"/>
                </a:cubicBezTo>
                <a:cubicBezTo>
                  <a:pt x="1601" y="426"/>
                  <a:pt x="538" y="650"/>
                  <a:pt x="269" y="590"/>
                </a:cubicBezTo>
                <a:cubicBezTo>
                  <a:pt x="0" y="530"/>
                  <a:pt x="34" y="345"/>
                  <a:pt x="45" y="261"/>
                </a:cubicBezTo>
                <a:cubicBezTo>
                  <a:pt x="56" y="177"/>
                  <a:pt x="157" y="55"/>
                  <a:pt x="187" y="0"/>
                </a:cubicBezTo>
              </a:path>
            </a:pathLst>
          </a:custGeom>
          <a:noFill/>
          <a:ln w="38100" cmpd="sng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23" name="Freeform 129"/>
          <p:cNvSpPr>
            <a:spLocks/>
          </p:cNvSpPr>
          <p:nvPr/>
        </p:nvSpPr>
        <p:spPr bwMode="auto">
          <a:xfrm>
            <a:off x="629921" y="5170487"/>
            <a:ext cx="3103563" cy="1031875"/>
          </a:xfrm>
          <a:custGeom>
            <a:avLst/>
            <a:gdLst>
              <a:gd name="T0" fmla="*/ 2957513 w 1955"/>
              <a:gd name="T1" fmla="*/ 949325 h 650"/>
              <a:gd name="T2" fmla="*/ 2897188 w 1955"/>
              <a:gd name="T3" fmla="*/ 712788 h 650"/>
              <a:gd name="T4" fmla="*/ 427038 w 1955"/>
              <a:gd name="T5" fmla="*/ 936625 h 650"/>
              <a:gd name="T6" fmla="*/ 71438 w 1955"/>
              <a:gd name="T7" fmla="*/ 414338 h 650"/>
              <a:gd name="T8" fmla="*/ 296863 w 1955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5" h="650">
                <a:moveTo>
                  <a:pt x="1863" y="598"/>
                </a:moveTo>
                <a:cubicBezTo>
                  <a:pt x="1857" y="573"/>
                  <a:pt x="1955" y="466"/>
                  <a:pt x="1825" y="449"/>
                </a:cubicBezTo>
                <a:cubicBezTo>
                  <a:pt x="1601" y="426"/>
                  <a:pt x="538" y="650"/>
                  <a:pt x="269" y="590"/>
                </a:cubicBezTo>
                <a:cubicBezTo>
                  <a:pt x="0" y="530"/>
                  <a:pt x="34" y="345"/>
                  <a:pt x="45" y="261"/>
                </a:cubicBezTo>
                <a:cubicBezTo>
                  <a:pt x="56" y="177"/>
                  <a:pt x="157" y="55"/>
                  <a:pt x="187" y="0"/>
                </a:cubicBezTo>
              </a:path>
            </a:pathLst>
          </a:custGeom>
          <a:noFill/>
          <a:ln w="38100" cmpd="sng">
            <a:solidFill>
              <a:srgbClr val="33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/>
            <a:endParaRPr lang="he-IL"/>
          </a:p>
        </p:txBody>
      </p:sp>
      <p:sp>
        <p:nvSpPr>
          <p:cNvPr id="24" name="Text Box 130"/>
          <p:cNvSpPr txBox="1">
            <a:spLocks noChangeArrowheads="1"/>
          </p:cNvSpPr>
          <p:nvPr/>
        </p:nvSpPr>
        <p:spPr bwMode="auto">
          <a:xfrm>
            <a:off x="3006409" y="5514975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he-IL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2000</a:t>
            </a:r>
            <a:endParaRPr lang="he-IL" sz="2400" b="1" baseline="0" dirty="0">
              <a:solidFill>
                <a:srgbClr val="CC3300"/>
              </a:solidFill>
              <a:latin typeface="Courier New" pitchFamily="49" charset="0"/>
            </a:endParaRPr>
          </a:p>
          <a:p>
            <a:pPr algn="l" rtl="0">
              <a:spcBef>
                <a:spcPct val="45000"/>
              </a:spcBef>
            </a:pPr>
            <a:r>
              <a:rPr lang="he-IL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200</a:t>
            </a:r>
            <a:r>
              <a:rPr lang="en-US" sz="2400" b="1" baseline="0" dirty="0" smtClean="0">
                <a:solidFill>
                  <a:srgbClr val="CC3300"/>
                </a:solidFill>
                <a:latin typeface="Courier New" pitchFamily="49" charset="0"/>
              </a:rPr>
              <a:t>8</a:t>
            </a:r>
            <a:endParaRPr lang="en-US" sz="2400" b="1" baseline="0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" name="Text Box 131"/>
          <p:cNvSpPr txBox="1">
            <a:spLocks noChangeArrowheads="1"/>
          </p:cNvSpPr>
          <p:nvPr/>
        </p:nvSpPr>
        <p:spPr bwMode="auto">
          <a:xfrm>
            <a:off x="3006409" y="4425950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 dirty="0">
                <a:latin typeface="Courier New" pitchFamily="49" charset="0"/>
              </a:rPr>
              <a:t>6.4</a:t>
            </a:r>
            <a:endParaRPr lang="he-IL" sz="2400" b="1" baseline="0" dirty="0">
              <a:latin typeface="Courier New" pitchFamily="49" charset="0"/>
            </a:endParaRPr>
          </a:p>
          <a:p>
            <a:pPr algn="l" rtl="0">
              <a:spcBef>
                <a:spcPct val="45000"/>
              </a:spcBef>
            </a:pPr>
            <a:r>
              <a:rPr lang="he-IL" sz="2400" b="1" baseline="0" dirty="0">
                <a:latin typeface="Courier New" pitchFamily="49" charset="0"/>
              </a:rPr>
              <a:t>3</a:t>
            </a:r>
            <a:endParaRPr lang="en-US" sz="2400" b="1" baseline="0" dirty="0">
              <a:latin typeface="Courier New" pitchFamily="49" charset="0"/>
            </a:endParaRPr>
          </a:p>
        </p:txBody>
      </p:sp>
      <p:sp>
        <p:nvSpPr>
          <p:cNvPr id="26" name="Text Box 132"/>
          <p:cNvSpPr txBox="1">
            <a:spLocks noChangeArrowheads="1"/>
          </p:cNvSpPr>
          <p:nvPr/>
        </p:nvSpPr>
        <p:spPr bwMode="auto">
          <a:xfrm>
            <a:off x="1782446" y="4435475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 dirty="0">
                <a:latin typeface="Courier New" pitchFamily="49" charset="0"/>
              </a:rPr>
              <a:t>d</a:t>
            </a:r>
          </a:p>
          <a:p>
            <a:pPr algn="l" rtl="0">
              <a:spcBef>
                <a:spcPct val="45000"/>
              </a:spcBef>
            </a:pPr>
            <a:r>
              <a:rPr lang="en-US" sz="2400" b="1" baseline="0" dirty="0">
                <a:latin typeface="Courier New" pitchFamily="49" charset="0"/>
              </a:rPr>
              <a:t>a</a:t>
            </a:r>
          </a:p>
        </p:txBody>
      </p:sp>
      <p:sp>
        <p:nvSpPr>
          <p:cNvPr id="27" name="Text Box 133"/>
          <p:cNvSpPr txBox="1">
            <a:spLocks noChangeArrowheads="1"/>
          </p:cNvSpPr>
          <p:nvPr/>
        </p:nvSpPr>
        <p:spPr bwMode="auto">
          <a:xfrm>
            <a:off x="1782446" y="5530850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45000"/>
              </a:spcBef>
            </a:pPr>
            <a:r>
              <a:rPr lang="en-US" sz="2400" b="1" baseline="0">
                <a:latin typeface="Courier New" pitchFamily="49" charset="0"/>
              </a:rPr>
              <a:t>dptr</a:t>
            </a:r>
          </a:p>
          <a:p>
            <a:pPr algn="l" rtl="0">
              <a:spcBef>
                <a:spcPct val="45000"/>
              </a:spcBef>
            </a:pPr>
            <a:r>
              <a:rPr lang="en-US" sz="2400" b="1" baseline="0">
                <a:latin typeface="Courier New" pitchFamily="49" charset="0"/>
              </a:rPr>
              <a:t>iptr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4329" y="4746020"/>
            <a:ext cx="5940675" cy="1938992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>
                <a:latin typeface="Times New Roman" pitchFamily="18" charset="0"/>
              </a:rPr>
              <a:t>כמות הבתים הדרושה לאחסון כתובת זיכרון תלויה בארכיטקטורה של המחשב עליו רצה </a:t>
            </a:r>
            <a:r>
              <a:rPr lang="he-IL" sz="2400" dirty="0" smtClean="0">
                <a:latin typeface="Times New Roman" pitchFamily="18" charset="0"/>
              </a:rPr>
              <a:t>התוכנית.</a:t>
            </a:r>
          </a:p>
          <a:p>
            <a:pPr>
              <a:defRPr/>
            </a:pPr>
            <a:r>
              <a:rPr lang="he-IL" sz="2400" dirty="0">
                <a:latin typeface="Times New Roman" pitchFamily="18" charset="0"/>
              </a:rPr>
              <a:t>ברוב המחשבים כיום מצביע תופס </a:t>
            </a:r>
            <a:r>
              <a:rPr lang="he-IL" sz="2400" dirty="0" smtClean="0">
                <a:latin typeface="Times New Roman" pitchFamily="18" charset="0"/>
              </a:rPr>
              <a:t>8 בתים (מערכות 64 ביט).</a:t>
            </a:r>
            <a:endParaRPr lang="he-IL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אופרטור *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בהינתן מצביע אופרטור * מחזיר את המשתנה שעליו הוא מצביע:</a:t>
            </a:r>
          </a:p>
          <a:p>
            <a:pPr>
              <a:defRPr/>
            </a:pPr>
            <a:r>
              <a:rPr lang="he-IL" dirty="0"/>
              <a:t>דוגמא: </a:t>
            </a:r>
            <a:r>
              <a:rPr lang="he-IL" dirty="0" smtClean="0"/>
              <a:t>מצביע </a:t>
            </a:r>
            <a:r>
              <a:rPr lang="he-IL" dirty="0"/>
              <a:t>למשתנה מטיפוס </a:t>
            </a:r>
            <a:r>
              <a:rPr lang="en-US" dirty="0" err="1"/>
              <a:t>int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9</a:t>
            </a:fld>
            <a:endParaRPr lang="fr-CA" dirty="0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435101" y="2515814"/>
            <a:ext cx="2232025" cy="574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3200" tIns="100800" rIns="223200" bIns="100800">
            <a:spAutoFit/>
          </a:bodyPr>
          <a:lstStyle>
            <a:lvl1pPr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1pPr>
            <a:lvl2pPr marL="742950" indent="-28575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2pPr>
            <a:lvl3pPr marL="11430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3pPr>
            <a:lvl4pPr marL="16002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4pPr>
            <a:lvl5pPr marL="2057400" indent="-228600"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200" baseline="-25000">
                <a:solidFill>
                  <a:schemeClr val="tx1"/>
                </a:solidFill>
                <a:latin typeface="Arial" pitchFamily="34" charset="0"/>
                <a:cs typeface="Courier New" pitchFamily="49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sz="2400" b="1" baseline="0">
                <a:solidFill>
                  <a:srgbClr val="008606"/>
                </a:solidFill>
                <a:latin typeface="Courier New" pitchFamily="49" charset="0"/>
              </a:rPr>
              <a:t>*</a:t>
            </a:r>
            <a:r>
              <a:rPr lang="en-US" b="1" baseline="0">
                <a:latin typeface="Courier New" pitchFamily="49" charset="0"/>
              </a:rPr>
              <a:t>ptr_name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89621" y="4140360"/>
            <a:ext cx="4155010" cy="2215991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9144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 a = 3, b = 5;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baseline="0" dirty="0">
              <a:solidFill>
                <a:srgbClr val="000000"/>
              </a:solidFill>
              <a:latin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 = &amp;a;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 = 8;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b = *</a:t>
            </a:r>
            <a:r>
              <a:rPr lang="en-US" sz="2200" b="1" baseline="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sz="2200" b="1" baseline="0" dirty="0">
                <a:solidFill>
                  <a:srgbClr val="000000"/>
                </a:solidFill>
                <a:latin typeface="Courier New" pitchFamily="49" charset="0"/>
              </a:rPr>
              <a:t> + 3;</a:t>
            </a:r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59" y="4546879"/>
            <a:ext cx="1978025" cy="1614488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071" y="4546879"/>
            <a:ext cx="887413" cy="1620838"/>
          </a:xfrm>
          <a:prstGeom prst="rect">
            <a:avLst/>
          </a:prstGeom>
        </p:spPr>
      </p:pic>
      <p:sp>
        <p:nvSpPr>
          <p:cNvPr id="11" name="Text Box 83"/>
          <p:cNvSpPr txBox="1">
            <a:spLocks noChangeArrowheads="1"/>
          </p:cNvSpPr>
          <p:nvPr/>
        </p:nvSpPr>
        <p:spPr bwMode="auto">
          <a:xfrm>
            <a:off x="8955234" y="4592916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>
                <a:solidFill>
                  <a:srgbClr val="000000"/>
                </a:solidFill>
                <a:latin typeface="Courier New" pitchFamily="49" charset="0"/>
              </a:rPr>
              <a:t>???</a:t>
            </a: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auto">
          <a:xfrm>
            <a:off x="8927297" y="4592916"/>
            <a:ext cx="93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 smtClean="0">
                <a:solidFill>
                  <a:srgbClr val="000000"/>
                </a:solidFill>
                <a:latin typeface="Courier New" pitchFamily="49" charset="0"/>
              </a:rPr>
              <a:t>2008</a:t>
            </a:r>
            <a:endParaRPr lang="en-US" sz="24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7951934" y="4580216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endParaRPr lang="en-US" sz="24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7951934" y="5156479"/>
            <a:ext cx="9366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 smtClean="0">
                <a:solidFill>
                  <a:srgbClr val="000000"/>
                </a:solidFill>
                <a:latin typeface="Courier New" pitchFamily="49" charset="0"/>
              </a:rPr>
              <a:t>b</a:t>
            </a:r>
          </a:p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endParaRPr lang="en-US" sz="24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9171927" y="5148793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8" name="Text Box 82"/>
          <p:cNvSpPr txBox="1">
            <a:spLocks noChangeArrowheads="1"/>
          </p:cNvSpPr>
          <p:nvPr/>
        </p:nvSpPr>
        <p:spPr bwMode="auto">
          <a:xfrm>
            <a:off x="9162157" y="5622657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1048946" y="4184207"/>
            <a:ext cx="701040" cy="40870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ight Arrow 24"/>
          <p:cNvSpPr/>
          <p:nvPr/>
        </p:nvSpPr>
        <p:spPr>
          <a:xfrm>
            <a:off x="1033071" y="4546879"/>
            <a:ext cx="701040" cy="40870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ight Arrow 25"/>
          <p:cNvSpPr/>
          <p:nvPr/>
        </p:nvSpPr>
        <p:spPr>
          <a:xfrm>
            <a:off x="1048946" y="5218732"/>
            <a:ext cx="701040" cy="40870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ight Arrow 26"/>
          <p:cNvSpPr/>
          <p:nvPr/>
        </p:nvSpPr>
        <p:spPr>
          <a:xfrm>
            <a:off x="1048946" y="5581404"/>
            <a:ext cx="701040" cy="40870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Arrow 27"/>
          <p:cNvSpPr/>
          <p:nvPr/>
        </p:nvSpPr>
        <p:spPr>
          <a:xfrm>
            <a:off x="1048946" y="5890585"/>
            <a:ext cx="701040" cy="40870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 Box 80"/>
          <p:cNvSpPr txBox="1">
            <a:spLocks noChangeArrowheads="1"/>
          </p:cNvSpPr>
          <p:nvPr/>
        </p:nvSpPr>
        <p:spPr bwMode="auto">
          <a:xfrm>
            <a:off x="9106840" y="5655077"/>
            <a:ext cx="5762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>
                <a:solidFill>
                  <a:srgbClr val="0000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9090720" y="5146758"/>
            <a:ext cx="5762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sz="2400" b="1" baseline="0" dirty="0">
                <a:solidFill>
                  <a:srgbClr val="000000"/>
                </a:solidFill>
                <a:latin typeface="Courier New" pitchFamily="49" charset="0"/>
              </a:rPr>
              <a:t>11</a:t>
            </a:r>
            <a:endParaRPr lang="he-IL" sz="2400" b="1" baseline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Line 79"/>
          <p:cNvSpPr>
            <a:spLocks noChangeShapeType="1"/>
          </p:cNvSpPr>
          <p:nvPr/>
        </p:nvSpPr>
        <p:spPr bwMode="auto">
          <a:xfrm flipH="1">
            <a:off x="9463024" y="4955588"/>
            <a:ext cx="158750" cy="8445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rgbClr val="0000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4303766" y="4605684"/>
            <a:ext cx="2453608" cy="406263"/>
          </a:xfrm>
          <a:prstGeom prst="borderCallout1">
            <a:avLst>
              <a:gd name="adj1" fmla="val 41272"/>
              <a:gd name="adj2" fmla="val 2371"/>
              <a:gd name="adj3" fmla="val 36251"/>
              <a:gd name="adj4" fmla="val -398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הטיפוס של </a:t>
            </a:r>
            <a:r>
              <a:rPr lang="en-US" dirty="0" err="1" smtClean="0"/>
              <a:t>ptr</a:t>
            </a:r>
            <a:r>
              <a:rPr lang="he-IL" dirty="0" smtClean="0"/>
              <a:t> הוא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Line Callout 1 30"/>
          <p:cNvSpPr/>
          <p:nvPr/>
        </p:nvSpPr>
        <p:spPr>
          <a:xfrm>
            <a:off x="4457323" y="5694942"/>
            <a:ext cx="2453608" cy="525998"/>
          </a:xfrm>
          <a:prstGeom prst="borderCallout1">
            <a:avLst>
              <a:gd name="adj1" fmla="val 41272"/>
              <a:gd name="adj2" fmla="val 2371"/>
              <a:gd name="adj3" fmla="val 36251"/>
              <a:gd name="adj4" fmla="val -398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he-IL" dirty="0" smtClean="0"/>
              <a:t>מתנהג כמו משתנה </a:t>
            </a:r>
          </a:p>
          <a:p>
            <a:pPr algn="ctr" rtl="1">
              <a:defRPr/>
            </a:pPr>
            <a:r>
              <a:rPr lang="he-IL" dirty="0" smtClean="0"/>
              <a:t>מטיפוס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7" grpId="0" animBg="1"/>
      <p:bldP spid="18" grpId="0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5" grpId="0" animBg="1"/>
      <p:bldP spid="16" grpId="0" animBg="1"/>
      <p:bldP spid="1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20846</TotalTime>
  <Words>4280</Words>
  <Application>Microsoft Office PowerPoint</Application>
  <PresentationFormat>Widescreen</PresentationFormat>
  <Paragraphs>843</Paragraphs>
  <Slides>56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1_Office Theme</vt:lpstr>
      <vt:lpstr>PowerPoint Presentation</vt:lpstr>
      <vt:lpstr>תוכנייה</vt:lpstr>
      <vt:lpstr>מצביעים</vt:lpstr>
      <vt:lpstr>תזכורת- כתובות זיכרון</vt:lpstr>
      <vt:lpstr>תזכורת- כתובות זיכרון</vt:lpstr>
      <vt:lpstr>מצביעים</vt:lpstr>
      <vt:lpstr>אופרטור &amp;</vt:lpstr>
      <vt:lpstr>מצביעים</vt:lpstr>
      <vt:lpstr>אופרטור *</vt:lpstr>
      <vt:lpstr>מתי נשתמש במצביעים?</vt:lpstr>
      <vt:lpstr>מתי נשתמש במצביעים? (המשך)</vt:lpstr>
      <vt:lpstr>Swap (תזכורת)</vt:lpstr>
      <vt:lpstr>מצביעים ופונקציות</vt:lpstr>
      <vt:lpstr>מצביעים ופונקציות</vt:lpstr>
      <vt:lpstr>מצביעים ופונקציות</vt:lpstr>
      <vt:lpstr>כתובת 0 והקבוע NULL</vt:lpstr>
      <vt:lpstr>כתובת 0 והקבוע NULL</vt:lpstr>
      <vt:lpstr>כתובת 0 והקבוע NULL</vt:lpstr>
      <vt:lpstr>מצביעים- סיכום ביניים</vt:lpstr>
      <vt:lpstr>מערכים ומצביעים אריתמטיקה של מצביעים</vt:lpstr>
      <vt:lpstr>מערכים כפרמטר לפונקציה</vt:lpstr>
      <vt:lpstr>מערכים כפרמטר לפונקציה</vt:lpstr>
      <vt:lpstr>מערכים בזיכרון</vt:lpstr>
      <vt:lpstr>אריתמטיקה של מצביעים</vt:lpstr>
      <vt:lpstr>אריתמטיקה של מצביעים</vt:lpstr>
      <vt:lpstr>השוואה בין מצביעים</vt:lpstr>
      <vt:lpstr>מערכים כמצביעים</vt:lpstr>
      <vt:lpstr>מערכים כמצביעים</vt:lpstr>
      <vt:lpstr>מערכים כמצביעים</vt:lpstr>
      <vt:lpstr>מערכים כמצביעים</vt:lpstr>
      <vt:lpstr>מצביעים לעומת מערכים- השוואה</vt:lpstr>
      <vt:lpstr>מצביעים לעומת מערכים- השוואה</vt:lpstr>
      <vt:lpstr>מצביעים לעומת מערכים- השוואה</vt:lpstr>
      <vt:lpstr>מערכים כפרמטר לפונקציה</vt:lpstr>
      <vt:lpstr>החתימה של פונקציה המקבלת מערך</vt:lpstr>
      <vt:lpstr>מערכים כפרמטר לפונקציה</vt:lpstr>
      <vt:lpstr>מערך כפרמטר לפונקציה</vt:lpstr>
      <vt:lpstr>מערכים כפרמטר לפונקציה</vt:lpstr>
      <vt:lpstr>מערכים כפרמטר לפונקציה</vt:lpstr>
      <vt:lpstr>מערכים כפרמטר לפונקציה</vt:lpstr>
      <vt:lpstr>מערכים כפרמטר לפונקציה</vt:lpstr>
      <vt:lpstr>העברת מערך דו מימדי לפונקציה</vt:lpstr>
      <vt:lpstr>העברת מערך דו מימדי לפונקציה</vt:lpstr>
      <vt:lpstr>העברת מערך דו מימדי לפונקציה</vt:lpstr>
      <vt:lpstr>העברת מערך דו מימדי לפונקציה</vt:lpstr>
      <vt:lpstr>העברת מערך דו מימדי לפונקציה</vt:lpstr>
      <vt:lpstr>דוגמא- חישוב מינימום ומקסימום</vt:lpstr>
      <vt:lpstr>דוגמא- חישוב מינימום ומקסימום</vt:lpstr>
      <vt:lpstr>פויינטר כללי:  void*</vt:lpstr>
      <vt:lpstr> void*- דוגמא לשימוש</vt:lpstr>
      <vt:lpstr>הקצאה דינאמית</vt:lpstr>
      <vt:lpstr>הקצאת מערכים</vt:lpstr>
      <vt:lpstr>הקצאת מערכים</vt:lpstr>
      <vt:lpstr>הקצאת מערכים: שחרור</vt:lpstr>
      <vt:lpstr>שחרור זכרון</vt:lpstr>
      <vt:lpstr>שחרור זכרון: טעויות נפוצות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 Batchen</dc:creator>
  <cp:lastModifiedBy>Dmitry Rabinovich</cp:lastModifiedBy>
  <cp:revision>446</cp:revision>
  <dcterms:created xsi:type="dcterms:W3CDTF">2014-03-01T09:48:38Z</dcterms:created>
  <dcterms:modified xsi:type="dcterms:W3CDTF">2017-12-11T06:49:56Z</dcterms:modified>
</cp:coreProperties>
</file>