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73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815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7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156D-2607-48CC-81FC-4D89AA6FF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sz="4200"/>
              <a:t>קודים לתיקון שגיאות ושימושיהם במדעי המחשב</a:t>
            </a:r>
            <a:br>
              <a:rPr lang="he-IL" sz="4200"/>
            </a:br>
            <a:r>
              <a:rPr lang="he-IL" sz="4200" b="1"/>
              <a:t>הרצאה 12</a:t>
            </a:r>
            <a:endParaRPr lang="en-US" sz="42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879C-C555-4668-8E38-6A8A83E14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/>
              <a:t>מרצה: ד"ר קלים יפרמנקו</a:t>
            </a:r>
          </a:p>
          <a:p>
            <a:pPr>
              <a:lnSpc>
                <a:spcPct val="90000"/>
              </a:lnSpc>
            </a:pPr>
            <a:r>
              <a:rPr lang="he-IL"/>
              <a:t>סמסטר: סתיו תשפ"א</a:t>
            </a:r>
          </a:p>
          <a:p>
            <a:pPr>
              <a:lnSpc>
                <a:spcPct val="90000"/>
              </a:lnSpc>
            </a:pPr>
            <a:r>
              <a:rPr lang="he-IL"/>
              <a:t>תאריך: 24/11/2020</a:t>
            </a:r>
            <a:endParaRPr lang="en-US"/>
          </a:p>
        </p:txBody>
      </p:sp>
      <p:pic>
        <p:nvPicPr>
          <p:cNvPr id="4" name="Picture 3" descr="אוניברסיטת בן גוריון - מוזיאון הילדים של באר שבע ע&quot;ש ג'ק, ג'וזף ומורטון מנדל">
            <a:extLst>
              <a:ext uri="{FF2B5EF4-FFF2-40B4-BE49-F238E27FC236}">
                <a16:creationId xmlns:a16="http://schemas.microsoft.com/office/drawing/2014/main" id="{F69370C1-F1DE-4FC0-A5F9-27A894600F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8" y="1924043"/>
            <a:ext cx="3280613" cy="328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81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600" dirty="0"/>
              <a:t>RM CODES</a:t>
            </a:r>
            <a:r>
              <a:rPr lang="he-IL" sz="2600" dirty="0"/>
              <a:t> – </a:t>
            </a:r>
            <a:r>
              <a:rPr lang="en-US" sz="2600" dirty="0"/>
              <a:t>Locally Decodable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כאמור, אחת מהתכונות החשובות של </a:t>
                </a:r>
                <a:r>
                  <a:rPr lang="en-US" dirty="0"/>
                  <a:t>RM</a:t>
                </a:r>
                <a:r>
                  <a:rPr lang="he-IL" dirty="0"/>
                  <a:t> בייצוג ע"י </a:t>
                </a:r>
                <a:r>
                  <a:rPr lang="en-US" dirty="0"/>
                  <a:t>Multilinear</a:t>
                </a:r>
                <a:r>
                  <a:rPr lang="en-US" i="1" dirty="0"/>
                  <a:t> </a:t>
                </a:r>
                <a:r>
                  <a:rPr lang="en-US" dirty="0"/>
                  <a:t>Polynomials</a:t>
                </a:r>
                <a:r>
                  <a:rPr lang="he-IL" dirty="0"/>
                  <a:t>, הינה שהוא </a:t>
                </a:r>
                <a:r>
                  <a:rPr lang="en-US" dirty="0"/>
                  <a:t>Locally</a:t>
                </a:r>
                <a:r>
                  <a:rPr lang="en-US" i="1" dirty="0"/>
                  <a:t> </a:t>
                </a:r>
                <a:r>
                  <a:rPr lang="en-US" dirty="0"/>
                  <a:t>Decodable</a:t>
                </a:r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למשל 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, ניתן לקחת פולינום בעל 2 משתנים, לצמצם אותו על הישר, ולקבל פולינום בעל אותה הדרגה.</a:t>
                </a:r>
                <a:endParaRPr lang="en-US" dirty="0"/>
              </a:p>
              <a:p>
                <a:pPr algn="r" rtl="1"/>
                <a:r>
                  <a:rPr lang="he-IL" dirty="0"/>
                  <a:t>כלומר, בהינתן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he-IL" dirty="0"/>
                  <a:t>, ה </a:t>
                </a:r>
                <a:r>
                  <a:rPr lang="en-US" dirty="0"/>
                  <a:t>Local Decoder</a:t>
                </a:r>
                <a:r>
                  <a:rPr lang="he-IL" dirty="0"/>
                  <a:t> מעביר ישר רנדומלי דרך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e-IL" dirty="0"/>
                  <a:t>, ובעזרת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נקודות על ישר זה מבצע אינטרפולציה לפולינום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/>
                  <a:t> שבעזרתו ניתן לחשב בקלות את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754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99554E-C334-4C57-9631-973F23C2C1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78" y="3429000"/>
            <a:ext cx="3101129" cy="2692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598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600" dirty="0"/>
              <a:t>RM CODES</a:t>
            </a:r>
            <a:r>
              <a:rPr lang="he-IL" sz="2600" dirty="0"/>
              <a:t> – </a:t>
            </a:r>
            <a:r>
              <a:rPr lang="en-US" sz="2600" dirty="0"/>
              <a:t>Locally Decodable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 המרחק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</a:t>
                </a:r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הוכחה: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הינו קוד ליניארי לכן נצטרך להוכיח כי:</a:t>
                </a:r>
                <a:endParaRPr lang="en-US" dirty="0"/>
              </a:p>
              <a:p>
                <a:pPr algn="r" rtl="1"/>
                <a:r>
                  <a:rPr lang="he-IL" dirty="0"/>
                  <a:t>א. קיימת מילת קוד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ב. לכל מילת קוד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מתקיים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he-IL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6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7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600" dirty="0"/>
              <a:t>RM CODES</a:t>
            </a:r>
            <a:r>
              <a:rPr lang="he-IL" sz="2600" dirty="0"/>
              <a:t> – </a:t>
            </a:r>
            <a:r>
              <a:rPr lang="en-US" sz="2600" dirty="0"/>
              <a:t>Locally Decodable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 המרחק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</a:t>
                </a:r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הוכחה: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הינו קוד ליניארי לכן נצטרך להוכיח כי:</a:t>
                </a:r>
                <a:endParaRPr lang="en-US" dirty="0"/>
              </a:p>
              <a:p>
                <a:pPr algn="r" rtl="1"/>
                <a:r>
                  <a:rPr lang="he-IL" b="1" dirty="0"/>
                  <a:t>א. קיימת מילת קוד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he-IL" b="1" dirty="0"/>
                  <a:t> כך ש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𝒘𝒕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he-IL" b="1" dirty="0"/>
                  <a:t>.</a:t>
                </a:r>
                <a:endParaRPr lang="en-US" b="1" dirty="0"/>
              </a:p>
              <a:p>
                <a:pPr algn="r" rtl="1"/>
                <a:r>
                  <a:rPr lang="he-IL" dirty="0"/>
                  <a:t>ב. לכל מילת קוד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מתקיים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/>
                  <a:t>ראשית</a:t>
                </a:r>
                <a:r>
                  <a:rPr lang="he-IL" dirty="0"/>
                  <a:t>, נסתכל 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⋅…⋅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 dirty="0"/>
                  <a:t>, אשר התקבל ע"י הודעה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נבחין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. </a:t>
                </a:r>
                <a:endParaRPr lang="en-US" dirty="0"/>
              </a:p>
              <a:p>
                <a:pPr algn="r" rtl="1"/>
                <a:r>
                  <a:rPr lang="he-IL" dirty="0"/>
                  <a:t>מכאן,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כלומר, קיימת מילת קוד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6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56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600" dirty="0"/>
              <a:t>RM CODES</a:t>
            </a:r>
            <a:r>
              <a:rPr lang="he-IL" sz="2600" dirty="0"/>
              <a:t> – </a:t>
            </a:r>
            <a:r>
              <a:rPr lang="en-US" sz="2600" dirty="0"/>
              <a:t>Locally Decodable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670" y="1257737"/>
                <a:ext cx="9689284" cy="4851400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 המרחק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</a:t>
                </a:r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הוכחה: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הינו קוד ליניארי לכן נצטרך להוכיח כי:</a:t>
                </a:r>
                <a:endParaRPr lang="en-US" dirty="0"/>
              </a:p>
              <a:p>
                <a:pPr algn="r" rtl="1"/>
                <a:r>
                  <a:rPr lang="he-IL" dirty="0"/>
                  <a:t>א. קיימת מילת קוד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b="1" dirty="0"/>
                  <a:t>ב. לכל מילת קוד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he-IL" b="1" dirty="0"/>
                  <a:t>מתקיים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𝒘𝒕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he-IL" b="1" dirty="0"/>
                  <a:t>.</a:t>
                </a:r>
                <a:endParaRPr lang="en-US" b="1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יהי פולינום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, אשר התקבל ע"י הודעה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. </a:t>
                </a:r>
                <a:endParaRPr lang="en-US" dirty="0"/>
              </a:p>
              <a:p>
                <a:pPr algn="r" rtl="1"/>
                <a:r>
                  <a:rPr lang="he-IL" dirty="0"/>
                  <a:t>נסמן את המונום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בעל הדרגה המקסימלית 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בה"כ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נקבע את הערכים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e-IL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אזי, גם 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המונום בעל הדרגה המקסימלית הינו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 dirty="0"/>
                  <a:t>, מכיוון שבפולינום זה המקדם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 dirty="0"/>
                  <a:t> זהה למקדם שלו בפולינום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/>
                  <a:t> (הקבועים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e-IL" dirty="0"/>
                  <a:t> אינם מקדמים של מונום זה 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dirty="0"/>
                  <a:t>).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670" y="1257737"/>
                <a:ext cx="9689284" cy="4851400"/>
              </a:xfrm>
              <a:blipFill>
                <a:blip r:embed="rId2"/>
                <a:stretch>
                  <a:fillRect l="-818" t="-628" r="-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79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600" dirty="0"/>
              <a:t>RM CODES</a:t>
            </a:r>
            <a:r>
              <a:rPr lang="he-IL" sz="2600" dirty="0"/>
              <a:t> – </a:t>
            </a:r>
            <a:r>
              <a:rPr lang="en-US" sz="2600" dirty="0"/>
              <a:t>Locally Decodable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670" y="1257737"/>
                <a:ext cx="9689284" cy="4851400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 המרחק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</a:t>
                </a:r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הוכחה: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הינו קוד ליניארי לכן נצטרך להוכיח כי:</a:t>
                </a:r>
                <a:endParaRPr lang="en-US" dirty="0"/>
              </a:p>
              <a:p>
                <a:pPr algn="r" rtl="1"/>
                <a:r>
                  <a:rPr lang="he-IL" dirty="0"/>
                  <a:t>א. קיימת מילת קוד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b="1" dirty="0"/>
                  <a:t>ב. לכל מילת קוד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he-IL" b="1" dirty="0"/>
                  <a:t>מתקיים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𝒘𝒕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he-IL" b="1" dirty="0"/>
                  <a:t>.</a:t>
                </a:r>
                <a:endParaRPr lang="en-US" b="1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מכאן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, לכן קיימים ערכים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משמע,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כלומר, לכל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e-IL" dirty="0"/>
                  <a:t> קיימים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מכאן,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כלומר, לכל מילת קוד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מתקיים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670" y="1257737"/>
                <a:ext cx="9689284" cy="4851400"/>
              </a:xfrm>
              <a:blipFill>
                <a:blip r:embed="rId2"/>
                <a:stretch>
                  <a:fillRect t="-628" r="-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88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600" dirty="0"/>
              <a:t>RM CODES</a:t>
            </a:r>
            <a:r>
              <a:rPr lang="he-IL" sz="2600" dirty="0"/>
              <a:t> – </a:t>
            </a:r>
            <a:r>
              <a:rPr lang="en-US" sz="2600" dirty="0"/>
              <a:t>Locally Decodable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670" y="3112317"/>
                <a:ext cx="9689284" cy="2996820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מסקנות:</a:t>
                </a:r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קטן אז 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 אבל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e-IL" dirty="0"/>
                  <a:t>  גדול אז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אבל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u="sng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670" y="3112317"/>
                <a:ext cx="9689284" cy="2996820"/>
              </a:xfrm>
              <a:blipFill>
                <a:blip r:embed="rId2"/>
                <a:stretch>
                  <a:fillRect t="-1222" r="-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DF40A989-F2D4-4D69-9E15-C8AA0F8D5D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7582" y="1208016"/>
                <a:ext cx="5494790" cy="17197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br>
                  <a:rPr lang="en-US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𝑅𝑀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𝑚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,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=[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𝑚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,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𝑖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=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𝑟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~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𝑚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𝑟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,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𝑚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−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𝑟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]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DF40A989-F2D4-4D69-9E15-C8AA0F8D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7582" y="1208016"/>
                <a:ext cx="5494790" cy="1719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600" dirty="0"/>
              <a:t>Concatenated CODES</a:t>
            </a:r>
            <a:r>
              <a:rPr lang="he-IL" sz="2600" dirty="0"/>
              <a:t> – מבוא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ראינו בעבר כיצד ניתן להמיר קוד </a:t>
                </a:r>
                <a:r>
                  <a:rPr lang="en-US" dirty="0"/>
                  <a:t>RS</a:t>
                </a:r>
                <a:r>
                  <a:rPr lang="he-IL" dirty="0"/>
                  <a:t> לקוד בינארי.</a:t>
                </a:r>
                <a:endParaRPr lang="en-US" dirty="0"/>
              </a:p>
              <a:p>
                <a:pPr algn="r" rtl="1"/>
                <a:r>
                  <a:rPr lang="he-IL" u="sng" dirty="0"/>
                  <a:t>דוגמא:</a:t>
                </a:r>
                <a:r>
                  <a:rPr lang="he-IL" dirty="0"/>
                  <a:t> פונקציית הקידוד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מקודדת הודעה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כל שלכל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מתקיים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he-IL" dirty="0"/>
                  <a:t> למילת 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r>
                  <a:rPr lang="he-IL" dirty="0"/>
                  <a:t>נסתכל על כל סימבול בהודעה כסדרה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 ביטים. כלומר, 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נסמן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באופן דומה נסתכל גם על מילת הקוד.</a:t>
                </a:r>
              </a:p>
              <a:p>
                <a:pPr algn="r" rtl="1"/>
                <a:r>
                  <a:rPr lang="he-IL" dirty="0"/>
                  <a:t>כעת, במקום לקודד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הודעות 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he-IL" dirty="0"/>
                  <a:t> 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הודעות 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he-IL" dirty="0"/>
                  <a:t>, פונקציית הקידוד תקודד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ביטים 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ביטים.</a:t>
                </a:r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  <a:blipFill>
                <a:blip r:embed="rId2"/>
                <a:stretch>
                  <a:fillRect l="-674" t="-754" r="-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CF52B31-28A6-4AD6-BC43-18B99F914566}"/>
              </a:ext>
            </a:extLst>
          </p:cNvPr>
          <p:cNvGrpSpPr/>
          <p:nvPr/>
        </p:nvGrpSpPr>
        <p:grpSpPr>
          <a:xfrm>
            <a:off x="2794553" y="2578537"/>
            <a:ext cx="3968748" cy="365760"/>
            <a:chOff x="0" y="0"/>
            <a:chExt cx="3968768" cy="3657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04DF44-5266-4773-BF9B-4A547F732291}"/>
                </a:ext>
              </a:extLst>
            </p:cNvPr>
            <p:cNvGrpSpPr/>
            <p:nvPr/>
          </p:nvGrpSpPr>
          <p:grpSpPr>
            <a:xfrm>
              <a:off x="0" y="0"/>
              <a:ext cx="1484876" cy="365760"/>
              <a:chOff x="0" y="0"/>
              <a:chExt cx="1484876" cy="36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2">
                    <a:extLst>
                      <a:ext uri="{FF2B5EF4-FFF2-40B4-BE49-F238E27FC236}">
                        <a16:creationId xmlns:a16="http://schemas.microsoft.com/office/drawing/2014/main" id="{69D657A8-FA59-48AE-BB1B-9A82965A16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576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 Box 2">
                    <a:extLst>
                      <a:ext uri="{FF2B5EF4-FFF2-40B4-BE49-F238E27FC236}">
                        <a16:creationId xmlns:a16="http://schemas.microsoft.com/office/drawing/2014/main" id="{69D657A8-FA59-48AE-BB1B-9A82965A1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0"/>
                    <a:ext cx="365760" cy="36576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 Box 2">
                    <a:extLst>
                      <a:ext uri="{FF2B5EF4-FFF2-40B4-BE49-F238E27FC236}">
                        <a16:creationId xmlns:a16="http://schemas.microsoft.com/office/drawing/2014/main" id="{1ECC7E9F-3FC6-45AB-A947-467350360CE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313" y="0"/>
                    <a:ext cx="36576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 Box 2">
                    <a:extLst>
                      <a:ext uri="{FF2B5EF4-FFF2-40B4-BE49-F238E27FC236}">
                        <a16:creationId xmlns:a16="http://schemas.microsoft.com/office/drawing/2014/main" id="{1ECC7E9F-3FC6-45AB-A947-467350360C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5313" y="0"/>
                    <a:ext cx="365760" cy="3657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">
                    <a:extLst>
                      <a:ext uri="{FF2B5EF4-FFF2-40B4-BE49-F238E27FC236}">
                        <a16:creationId xmlns:a16="http://schemas.microsoft.com/office/drawing/2014/main" id="{1A08405E-9667-45FB-A374-1F031676BA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0627" y="0"/>
                    <a:ext cx="36576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…</m:t>
                          </m:r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 Box 2">
                    <a:extLst>
                      <a:ext uri="{FF2B5EF4-FFF2-40B4-BE49-F238E27FC236}">
                        <a16:creationId xmlns:a16="http://schemas.microsoft.com/office/drawing/2014/main" id="{1A08405E-9667-45FB-A374-1F031676B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0627" y="0"/>
                    <a:ext cx="365760" cy="3657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2">
                    <a:extLst>
                      <a:ext uri="{FF2B5EF4-FFF2-40B4-BE49-F238E27FC236}">
                        <a16:creationId xmlns:a16="http://schemas.microsoft.com/office/drawing/2014/main" id="{C7277CC8-24F5-401D-A58C-0A6794C43C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9116" y="0"/>
                    <a:ext cx="36576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 Box 2">
                    <a:extLst>
                      <a:ext uri="{FF2B5EF4-FFF2-40B4-BE49-F238E27FC236}">
                        <a16:creationId xmlns:a16="http://schemas.microsoft.com/office/drawing/2014/main" id="{C7277CC8-24F5-401D-A58C-0A6794C43C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19116" y="0"/>
                    <a:ext cx="365760" cy="3657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A2271B-EB6B-496E-8B68-DA84146FB959}"/>
                </a:ext>
              </a:extLst>
            </p:cNvPr>
            <p:cNvGrpSpPr/>
            <p:nvPr/>
          </p:nvGrpSpPr>
          <p:grpSpPr>
            <a:xfrm>
              <a:off x="2483892" y="0"/>
              <a:ext cx="1484876" cy="365760"/>
              <a:chOff x="0" y="0"/>
              <a:chExt cx="1484876" cy="36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 Box 2">
                    <a:extLst>
                      <a:ext uri="{FF2B5EF4-FFF2-40B4-BE49-F238E27FC236}">
                        <a16:creationId xmlns:a16="http://schemas.microsoft.com/office/drawing/2014/main" id="{E8366B3D-0B01-4C49-81C9-4EDFF7B730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576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 Box 2">
                    <a:extLst>
                      <a:ext uri="{FF2B5EF4-FFF2-40B4-BE49-F238E27FC236}">
                        <a16:creationId xmlns:a16="http://schemas.microsoft.com/office/drawing/2014/main" id="{E8366B3D-0B01-4C49-81C9-4EDFF7B730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0"/>
                    <a:ext cx="365760" cy="3657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 Box 2">
                    <a:extLst>
                      <a:ext uri="{FF2B5EF4-FFF2-40B4-BE49-F238E27FC236}">
                        <a16:creationId xmlns:a16="http://schemas.microsoft.com/office/drawing/2014/main" id="{B9C2B9F6-17F9-4F96-9B93-6097483887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313" y="0"/>
                    <a:ext cx="36576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 Box 2">
                    <a:extLst>
                      <a:ext uri="{FF2B5EF4-FFF2-40B4-BE49-F238E27FC236}">
                        <a16:creationId xmlns:a16="http://schemas.microsoft.com/office/drawing/2014/main" id="{B9C2B9F6-17F9-4F96-9B93-6097483887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5313" y="0"/>
                    <a:ext cx="365760" cy="3657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 Box 2">
                    <a:extLst>
                      <a:ext uri="{FF2B5EF4-FFF2-40B4-BE49-F238E27FC236}">
                        <a16:creationId xmlns:a16="http://schemas.microsoft.com/office/drawing/2014/main" id="{55D01E8E-58E7-4786-B453-5991581898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0627" y="0"/>
                    <a:ext cx="36576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…</m:t>
                          </m:r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 Box 2">
                    <a:extLst>
                      <a:ext uri="{FF2B5EF4-FFF2-40B4-BE49-F238E27FC236}">
                        <a16:creationId xmlns:a16="http://schemas.microsoft.com/office/drawing/2014/main" id="{55D01E8E-58E7-4786-B453-599158189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0627" y="0"/>
                    <a:ext cx="365760" cy="3657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 Box 2">
                    <a:extLst>
                      <a:ext uri="{FF2B5EF4-FFF2-40B4-BE49-F238E27FC236}">
                        <a16:creationId xmlns:a16="http://schemas.microsoft.com/office/drawing/2014/main" id="{AC5E76F3-1751-4151-B9FB-0E2CED76DD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9116" y="0"/>
                    <a:ext cx="36576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 Box 2">
                    <a:extLst>
                      <a:ext uri="{FF2B5EF4-FFF2-40B4-BE49-F238E27FC236}">
                        <a16:creationId xmlns:a16="http://schemas.microsoft.com/office/drawing/2014/main" id="{AC5E76F3-1751-4151-B9FB-0E2CED76DD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19116" y="0"/>
                    <a:ext cx="365760" cy="3657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7AF4FCB-6DE1-497C-9568-BC644100AA4B}"/>
                </a:ext>
              </a:extLst>
            </p:cNvPr>
            <p:cNvCxnSpPr/>
            <p:nvPr/>
          </p:nvCxnSpPr>
          <p:spPr>
            <a:xfrm>
              <a:off x="1508078" y="164911"/>
              <a:ext cx="948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BD8AE0-89D8-4270-ADB9-33505EE0756F}"/>
              </a:ext>
            </a:extLst>
          </p:cNvPr>
          <p:cNvGrpSpPr/>
          <p:nvPr/>
        </p:nvGrpSpPr>
        <p:grpSpPr>
          <a:xfrm>
            <a:off x="2251046" y="4744721"/>
            <a:ext cx="4648199" cy="365760"/>
            <a:chOff x="0" y="0"/>
            <a:chExt cx="4648426" cy="3657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1B32242-80CC-4FF1-9634-07ABBF5A6C6B}"/>
                </a:ext>
              </a:extLst>
            </p:cNvPr>
            <p:cNvGrpSpPr/>
            <p:nvPr/>
          </p:nvGrpSpPr>
          <p:grpSpPr>
            <a:xfrm>
              <a:off x="0" y="0"/>
              <a:ext cx="1830164" cy="365760"/>
              <a:chOff x="0" y="0"/>
              <a:chExt cx="1830164" cy="36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 Box 2">
                    <a:extLst>
                      <a:ext uri="{FF2B5EF4-FFF2-40B4-BE49-F238E27FC236}">
                        <a16:creationId xmlns:a16="http://schemas.microsoft.com/office/drawing/2014/main" id="{0A8D8387-D125-49BF-B661-BF72497E60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3152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 Box 2">
                    <a:extLst>
                      <a:ext uri="{FF2B5EF4-FFF2-40B4-BE49-F238E27FC236}">
                        <a16:creationId xmlns:a16="http://schemas.microsoft.com/office/drawing/2014/main" id="{0A8D8387-D125-49BF-B661-BF72497E60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0"/>
                    <a:ext cx="731520" cy="3657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 Box 2">
                    <a:extLst>
                      <a:ext uri="{FF2B5EF4-FFF2-40B4-BE49-F238E27FC236}">
                        <a16:creationId xmlns:a16="http://schemas.microsoft.com/office/drawing/2014/main" id="{87AAF01F-C05C-4F86-B8DC-B0577AF7AF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8644" y="0"/>
                    <a:ext cx="73152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 Box 2">
                    <a:extLst>
                      <a:ext uri="{FF2B5EF4-FFF2-40B4-BE49-F238E27FC236}">
                        <a16:creationId xmlns:a16="http://schemas.microsoft.com/office/drawing/2014/main" id="{87AAF01F-C05C-4F86-B8DC-B0577AF7AF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98644" y="0"/>
                    <a:ext cx="731520" cy="3657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 Box 2">
                    <a:extLst>
                      <a:ext uri="{FF2B5EF4-FFF2-40B4-BE49-F238E27FC236}">
                        <a16:creationId xmlns:a16="http://schemas.microsoft.com/office/drawing/2014/main" id="{F99BA3A7-03FD-4A0D-9FFA-0DA5377467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155" y="0"/>
                    <a:ext cx="36576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 Box 2">
                    <a:extLst>
                      <a:ext uri="{FF2B5EF4-FFF2-40B4-BE49-F238E27FC236}">
                        <a16:creationId xmlns:a16="http://schemas.microsoft.com/office/drawing/2014/main" id="{F99BA3A7-03FD-4A0D-9FFA-0DA5377467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0155" y="0"/>
                    <a:ext cx="365760" cy="3657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FD89BC-C360-4886-9686-E5F36CD1224E}"/>
                </a:ext>
              </a:extLst>
            </p:cNvPr>
            <p:cNvGrpSpPr/>
            <p:nvPr/>
          </p:nvGrpSpPr>
          <p:grpSpPr>
            <a:xfrm>
              <a:off x="2818262" y="0"/>
              <a:ext cx="1830164" cy="365760"/>
              <a:chOff x="0" y="0"/>
              <a:chExt cx="1830164" cy="36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 Box 2">
                    <a:extLst>
                      <a:ext uri="{FF2B5EF4-FFF2-40B4-BE49-F238E27FC236}">
                        <a16:creationId xmlns:a16="http://schemas.microsoft.com/office/drawing/2014/main" id="{F8DDFE69-74FA-4002-8B47-EBB69EB59D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3152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 Box 2">
                    <a:extLst>
                      <a:ext uri="{FF2B5EF4-FFF2-40B4-BE49-F238E27FC236}">
                        <a16:creationId xmlns:a16="http://schemas.microsoft.com/office/drawing/2014/main" id="{F8DDFE69-74FA-4002-8B47-EBB69EB59D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0"/>
                    <a:ext cx="731520" cy="36576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 Box 2">
                    <a:extLst>
                      <a:ext uri="{FF2B5EF4-FFF2-40B4-BE49-F238E27FC236}">
                        <a16:creationId xmlns:a16="http://schemas.microsoft.com/office/drawing/2014/main" id="{82B8B7DD-509B-47B8-B873-6E80E3A04F9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8644" y="0"/>
                    <a:ext cx="73152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 Box 2">
                    <a:extLst>
                      <a:ext uri="{FF2B5EF4-FFF2-40B4-BE49-F238E27FC236}">
                        <a16:creationId xmlns:a16="http://schemas.microsoft.com/office/drawing/2014/main" id="{82B8B7DD-509B-47B8-B873-6E80E3A04F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98644" y="0"/>
                    <a:ext cx="731520" cy="36576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 Box 2">
                    <a:extLst>
                      <a:ext uri="{FF2B5EF4-FFF2-40B4-BE49-F238E27FC236}">
                        <a16:creationId xmlns:a16="http://schemas.microsoft.com/office/drawing/2014/main" id="{F55FB875-0A14-406C-861F-C466E95E374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155" y="0"/>
                    <a:ext cx="365760" cy="3657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 Box 2">
                    <a:extLst>
                      <a:ext uri="{FF2B5EF4-FFF2-40B4-BE49-F238E27FC236}">
                        <a16:creationId xmlns:a16="http://schemas.microsoft.com/office/drawing/2014/main" id="{F55FB875-0A14-406C-861F-C466E95E37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0155" y="0"/>
                    <a:ext cx="365760" cy="3657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76426A-CDCE-43B9-8490-02F444E720D0}"/>
                </a:ext>
              </a:extLst>
            </p:cNvPr>
            <p:cNvCxnSpPr/>
            <p:nvPr/>
          </p:nvCxnSpPr>
          <p:spPr>
            <a:xfrm>
              <a:off x="1862919" y="171735"/>
              <a:ext cx="9480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71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600" dirty="0"/>
              <a:t>Concatenated CODES</a:t>
            </a:r>
            <a:r>
              <a:rPr lang="he-IL" sz="2600" dirty="0"/>
              <a:t> – מבוא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אם מרחק של הקוד </a:t>
                </a:r>
                <a:r>
                  <a:rPr lang="en-US" dirty="0"/>
                  <a:t>RS</a:t>
                </a:r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he-IL" dirty="0"/>
                  <a:t> אז מרחק של הקוד הבינארי הינו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­</a:t>
                </a:r>
                <a:r>
                  <a:rPr lang="he-IL" u="sng" dirty="0"/>
                  <a:t>הסבר:</a:t>
                </a:r>
                <a:r>
                  <a:rPr lang="he-IL" dirty="0"/>
                  <a:t> אם 2 מילות קוד של </a:t>
                </a:r>
                <a:r>
                  <a:rPr lang="en-US" dirty="0"/>
                  <a:t>RS</a:t>
                </a:r>
                <a:r>
                  <a:rPr lang="he-IL" dirty="0"/>
                  <a:t> שונות בסימבול 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, אז 2 מילות הקוד הבינאריות שונות בלפחות ביט אחד במקומות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𝑖𝑚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מסקנה:</a:t>
                </a:r>
                <a:r>
                  <a:rPr lang="he-IL" dirty="0"/>
                  <a:t> למרות שאורך מילות הקוד גדל, השוני בין שתי מילות קוד בינאריות אינו גדול מהשוני בין 2 מילות הקוד המקוריות.</a:t>
                </a:r>
                <a:endParaRPr lang="en-US" dirty="0"/>
              </a:p>
              <a:p>
                <a:pPr algn="r" rtl="1"/>
                <a:r>
                  <a:rPr lang="he-IL" u="sng" dirty="0"/>
                  <a:t>רעיון:</a:t>
                </a:r>
                <a:r>
                  <a:rPr lang="he-IL" dirty="0"/>
                  <a:t> נמיר כל מילת קוד 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 ביטים, כאשר נרצה שאם 2 מילות קוד מקוריות שונות, אז הייצוג הבינארי שלהן יהיה שונה בהרבה מקומות מתוך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 הביטים. נעשה זאת בעזרת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, כך שלכל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he-IL" dirty="0"/>
                  <a:t>, אם המרחק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 הוא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he-IL" dirty="0"/>
                  <a:t> אז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שונים ב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he-IL" dirty="0"/>
                  <a:t> מקומות.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ct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  <a:blipFill>
                <a:blip r:embed="rId2"/>
                <a:stretch>
                  <a:fillRect t="-754" r="-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94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600" dirty="0"/>
              <a:t>Concatenated CODES</a:t>
            </a:r>
            <a:r>
              <a:rPr lang="he-IL" sz="2600" dirty="0"/>
              <a:t> – מבוא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</p:spPr>
            <p:txBody>
              <a:bodyPr/>
              <a:lstStyle/>
              <a:p>
                <a:pPr algn="r" rtl="1"/>
                <a:r>
                  <a:rPr lang="en-US" b="1" dirty="0"/>
                  <a:t>Concatenated Codes</a:t>
                </a:r>
                <a:r>
                  <a:rPr lang="en-US" dirty="0"/>
                  <a:t> </a:t>
                </a:r>
                <a:r>
                  <a:rPr lang="he-IL" dirty="0"/>
                  <a:t> הינם זוג קודים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he-IL" dirty="0"/>
                  <a:t>, כך שאם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, ניתן לשרשר אותם ולבנות את הקוד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⋄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he-IL" dirty="0"/>
                  <a:t>. </a:t>
                </a:r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ct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  <a:blipFill>
                <a:blip r:embed="rId2"/>
                <a:stretch>
                  <a:fillRect t="-503" r="-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3673E410-9156-4E67-BDAA-075A5FE27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91" y="2427666"/>
                <a:ext cx="10209401" cy="123832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br>
                  <a:rPr lang="en-US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→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→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𝑜𝑢𝑡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′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…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𝑜𝑢𝑡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3673E410-9156-4E67-BDAA-075A5FE2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91" y="2427666"/>
                <a:ext cx="10209401" cy="1238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456D3B9-502F-45B3-9C64-D0E32304D4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54928" y="4012618"/>
            <a:ext cx="2952925" cy="247207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2201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600" dirty="0"/>
              <a:t>Concatenated CODES</a:t>
            </a:r>
            <a:r>
              <a:rPr lang="he-IL" sz="2600" dirty="0"/>
              <a:t> – מבוא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האורך של הקוד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⋄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 ביטים.</a:t>
                </a:r>
                <a:endParaRPr lang="en-US" dirty="0"/>
              </a:p>
              <a:p>
                <a:pPr algn="r" rtl="1"/>
                <a:r>
                  <a:rPr lang="he-IL" u="sng" dirty="0"/>
                  <a:t>הסבר:</a:t>
                </a:r>
                <a:r>
                  <a:rPr lang="he-IL" dirty="0"/>
                  <a:t> האורך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he-IL" dirty="0"/>
                  <a:t> סימבולים שכל אחד מהם מקודד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 ביטים.</a:t>
                </a:r>
                <a:endParaRPr lang="en-US" dirty="0"/>
              </a:p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­ מימד של הקוד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⋄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הינו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 ביטים.</a:t>
                </a:r>
                <a:endParaRPr lang="en-US" dirty="0"/>
              </a:p>
              <a:p>
                <a:pPr algn="r" rtl="1"/>
                <a:r>
                  <a:rPr lang="he-IL" u="sng" dirty="0"/>
                  <a:t>הסבר:</a:t>
                </a:r>
                <a:r>
                  <a:rPr lang="he-IL" dirty="0"/>
                  <a:t> מספר הביטים הכולל הינו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המרחק של הקוד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⋄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הסבר:</a:t>
                </a:r>
                <a:r>
                  <a:rPr lang="he-IL" dirty="0"/>
                  <a:t> יהיו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לכן,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שונים בלפחות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he-IL" dirty="0"/>
                  <a:t> מקומות. </a:t>
                </a:r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, לכן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שונים בלפחות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 מקומות.</a:t>
                </a:r>
              </a:p>
              <a:p>
                <a:pPr algn="r" rtl="1"/>
                <a:r>
                  <a:rPr lang="he-IL" dirty="0"/>
                  <a:t>בסה"כ קיבלנו כי המרחק של הקוד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⋄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ct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  <a:blipFill>
                <a:blip r:embed="rId2"/>
                <a:stretch>
                  <a:fillRect t="-628" r="-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8FE30A6-557F-4951-9F78-D4A570F58C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3516" y="5238630"/>
                <a:ext cx="8232026" cy="10097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br>
                  <a:rPr lang="en-US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𝑞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⋄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→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8FE30A6-557F-4951-9F78-D4A570F58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3516" y="5238630"/>
                <a:ext cx="8232026" cy="1009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 - מבוא</a:t>
            </a:r>
            <a:r>
              <a:rPr lang="en-US" dirty="0"/>
              <a:t>RM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BA40-2ECC-4B0C-ACF8-7A489A93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295"/>
            <a:ext cx="8596668" cy="4590068"/>
          </a:xfrm>
        </p:spPr>
        <p:txBody>
          <a:bodyPr/>
          <a:lstStyle/>
          <a:p>
            <a:pPr algn="r" rtl="1"/>
            <a:r>
              <a:rPr lang="he-IL" dirty="0"/>
              <a:t>קודי </a:t>
            </a:r>
            <a:r>
              <a:rPr lang="en-US" dirty="0"/>
              <a:t>RM (Reed-Muller)</a:t>
            </a:r>
            <a:r>
              <a:rPr lang="he-IL" dirty="0"/>
              <a:t> הינם קודים לתיקון שגיאות הנמצאים בשימוש בתקשורת אלחוטית </a:t>
            </a:r>
            <a:r>
              <a:rPr lang="en-US" dirty="0"/>
              <a:t>(wireless)</a:t>
            </a:r>
            <a:r>
              <a:rPr lang="he-IL" dirty="0"/>
              <a:t>, במיוחד ב </a:t>
            </a:r>
            <a:r>
              <a:rPr lang="en-US" dirty="0"/>
              <a:t>Deep Space Communication</a:t>
            </a:r>
            <a:r>
              <a:rPr lang="he-IL" dirty="0"/>
              <a:t>. בנוסף, סטנדרד </a:t>
            </a:r>
            <a:r>
              <a:rPr lang="en-US" dirty="0"/>
              <a:t>5G</a:t>
            </a:r>
            <a:r>
              <a:rPr lang="he-IL" dirty="0"/>
              <a:t> מסתמך על קודי </a:t>
            </a:r>
            <a:r>
              <a:rPr lang="en-US" dirty="0"/>
              <a:t>Polar</a:t>
            </a:r>
            <a:r>
              <a:rPr lang="he-IL" dirty="0"/>
              <a:t> לתיקון שגיאות ב  </a:t>
            </a:r>
            <a:r>
              <a:rPr lang="en-US" dirty="0"/>
              <a:t>Control Channel</a:t>
            </a:r>
            <a:r>
              <a:rPr lang="he-IL" dirty="0"/>
              <a:t>, אשר קשורים באופן הדוק לקודי </a:t>
            </a:r>
            <a:r>
              <a:rPr lang="en-US" dirty="0"/>
              <a:t>RM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קודי </a:t>
            </a:r>
            <a:r>
              <a:rPr lang="en-US" dirty="0"/>
              <a:t>RM</a:t>
            </a:r>
            <a:r>
              <a:rPr lang="he-IL" dirty="0"/>
              <a:t> הינם הכללה של קודי </a:t>
            </a:r>
            <a:r>
              <a:rPr lang="en-US" dirty="0"/>
              <a:t>Reed-Solomon</a:t>
            </a:r>
            <a:r>
              <a:rPr lang="he-IL" dirty="0"/>
              <a:t> וקודי </a:t>
            </a:r>
            <a:r>
              <a:rPr lang="en-US" dirty="0"/>
              <a:t>Walsh-Hadamard</a:t>
            </a:r>
            <a:r>
              <a:rPr lang="he-IL" dirty="0"/>
              <a:t>. </a:t>
            </a:r>
            <a:r>
              <a:rPr lang="en-US" dirty="0"/>
              <a:t>RM</a:t>
            </a:r>
            <a:r>
              <a:rPr lang="he-IL" dirty="0"/>
              <a:t> הינם קודים ליניאריים אשר </a:t>
            </a:r>
            <a:r>
              <a:rPr lang="en-US" dirty="0"/>
              <a:t>Locally Testable</a:t>
            </a:r>
            <a:r>
              <a:rPr lang="he-IL" dirty="0"/>
              <a:t>, </a:t>
            </a:r>
            <a:r>
              <a:rPr lang="en-US" dirty="0"/>
              <a:t>Locally Decodable</a:t>
            </a:r>
            <a:r>
              <a:rPr lang="he-IL" dirty="0"/>
              <a:t> וגם </a:t>
            </a:r>
            <a:r>
              <a:rPr lang="en-US" dirty="0"/>
              <a:t>List Decodable</a:t>
            </a:r>
            <a:r>
              <a:rPr lang="he-IL" dirty="0"/>
              <a:t>. תכונות אלה הופכות אותם לשימושיים במיוחד ב </a:t>
            </a:r>
            <a:r>
              <a:rPr lang="en-US" dirty="0"/>
              <a:t>Probabilistically Checkable Proof</a:t>
            </a:r>
            <a:r>
              <a:rPr lang="he-IL" dirty="0"/>
              <a:t>. נלמד בהרצאה 22 אודות קודים לוקאליים.</a:t>
            </a:r>
            <a:endParaRPr lang="en-US" dirty="0"/>
          </a:p>
          <a:p>
            <a:pPr algn="r" rtl="1"/>
            <a:r>
              <a:rPr lang="he-IL" dirty="0"/>
              <a:t>קודי </a:t>
            </a:r>
            <a:r>
              <a:rPr lang="en-US" dirty="0"/>
              <a:t>Reed-Muller</a:t>
            </a:r>
            <a:r>
              <a:rPr lang="he-IL" dirty="0"/>
              <a:t> קרויים על שם </a:t>
            </a:r>
            <a:r>
              <a:rPr lang="en-US" dirty="0"/>
              <a:t>David E. Muller</a:t>
            </a:r>
            <a:r>
              <a:rPr lang="he-IL" dirty="0"/>
              <a:t> אשר המציא אותם בשנת 1954, ו </a:t>
            </a:r>
            <a:r>
              <a:rPr lang="en-US" dirty="0"/>
              <a:t>Irving S. Reed</a:t>
            </a:r>
            <a:r>
              <a:rPr lang="he-IL" dirty="0"/>
              <a:t>, אשר הציע את אלגוריתם הפענוח היעיל הראשון.</a:t>
            </a:r>
            <a:endParaRPr lang="en-US" dirty="0"/>
          </a:p>
          <a:p>
            <a:pPr algn="r" rtl="1"/>
            <a:r>
              <a:rPr lang="he-IL" dirty="0"/>
              <a:t>קודי </a:t>
            </a:r>
            <a:r>
              <a:rPr lang="en-US" dirty="0"/>
              <a:t>RM</a:t>
            </a:r>
            <a:r>
              <a:rPr lang="he-IL" dirty="0"/>
              <a:t> ניתנים לייצוג ע"י מספר דרכים שונות (אך שקולות). הייצוג המבוסס על פולינומים מדרגה נמוכה הינו אלגנטי ומותאם במיוחד לאפליקציה שלהם כ </a:t>
            </a:r>
            <a:r>
              <a:rPr lang="en-US" dirty="0"/>
              <a:t>Locally Testable</a:t>
            </a:r>
            <a:r>
              <a:rPr lang="he-IL" dirty="0"/>
              <a:t> וכ </a:t>
            </a:r>
            <a:r>
              <a:rPr lang="en-US" dirty="0"/>
              <a:t>Locally Decodable</a:t>
            </a:r>
            <a:r>
              <a:rPr lang="he-IL" dirty="0"/>
              <a:t>.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en-US" sz="2600" dirty="0"/>
                  <a:t>Concatenated CODES</a:t>
                </a:r>
                <a:r>
                  <a:rPr lang="he-IL" sz="2600" dirty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𝑅𝑆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147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לפי מה שלמדנו על </a:t>
                </a:r>
                <a:r>
                  <a:rPr lang="en-US" dirty="0"/>
                  <a:t>RS</a:t>
                </a:r>
                <a:r>
                  <a:rPr lang="he-IL" dirty="0"/>
                  <a:t> מתקיים כי: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ע"פ משפט </a:t>
                </a:r>
                <a:r>
                  <a:rPr lang="en-US" dirty="0" err="1"/>
                  <a:t>Gillber-Uarshamov</a:t>
                </a:r>
                <a:r>
                  <a:rPr lang="he-IL" dirty="0"/>
                  <a:t> קיים 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 כך ש: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מכאן, נוכל לבנות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⋄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dirty="0"/>
                  <a:t> המקיים: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𝑐𝑜𝑛𝑐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𝑐𝑜𝑛𝑐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u="sng" dirty="0"/>
                  <a:t>מסקנה:</a:t>
                </a:r>
                <a:r>
                  <a:rPr lang="he-IL" dirty="0"/>
                  <a:t>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אזי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𝑐𝑜𝑛𝑐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𝑐𝑜𝑛𝑐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בעיה:</a:t>
                </a:r>
                <a:r>
                  <a:rPr lang="he-IL" dirty="0"/>
                  <a:t> הקוד הפנימי אינו קוד מפורש! (אך אורכו הינו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r>
                  <a:rPr lang="he-IL" dirty="0"/>
                  <a:t>, קצר).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he-IL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ct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  <a:blipFill>
                <a:blip r:embed="rId3"/>
                <a:stretch>
                  <a:fillRect t="-754" r="-184" b="-5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6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en-US" sz="2600" dirty="0"/>
                  <a:t>Concatenated CODES</a:t>
                </a:r>
                <a:r>
                  <a:rPr lang="he-IL" sz="2600" dirty="0"/>
                  <a:t> –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𝑍𝑔𝑎𝑏𝑙𝑜𝑣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𝐵𝑜𝑢𝑛𝑑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147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משפט:</a:t>
                </a:r>
                <a:r>
                  <a:rPr lang="he-IL" dirty="0"/>
                  <a:t> 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קיים קוד מפורש במרחק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𝑧𝑔𝑎𝑏𝑙𝑜𝑣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,</a:t>
                </a:r>
                <a:endParaRPr lang="en-US" dirty="0"/>
              </a:p>
              <a:p>
                <a:pPr algn="r" rtl="1"/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𝑧𝑔𝑎𝑏𝑙𝑜𝑣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he-IL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ct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  <a:blipFill>
                <a:blip r:embed="rId3"/>
                <a:stretch>
                  <a:fillRect t="-628" r="-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37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 - מבוא</a:t>
            </a:r>
            <a:r>
              <a:rPr lang="en-US" dirty="0"/>
              <a:t>RM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BA40-2ECC-4B0C-ACF8-7A489A93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295"/>
            <a:ext cx="8596668" cy="4590068"/>
          </a:xfrm>
        </p:spPr>
        <p:txBody>
          <a:bodyPr/>
          <a:lstStyle/>
          <a:p>
            <a:pPr algn="r" rtl="1"/>
            <a:r>
              <a:rPr lang="he-IL" dirty="0"/>
              <a:t>קודי </a:t>
            </a:r>
            <a:r>
              <a:rPr lang="en-US" dirty="0"/>
              <a:t>RM (Reed-Muller)</a:t>
            </a:r>
            <a:r>
              <a:rPr lang="he-IL" dirty="0"/>
              <a:t> הינם קודים לתיקון שגיאות הנמצאים בשימוש בתקשורת אלחוטית </a:t>
            </a:r>
            <a:r>
              <a:rPr lang="en-US" dirty="0"/>
              <a:t>(wireless)</a:t>
            </a:r>
            <a:r>
              <a:rPr lang="he-IL" dirty="0"/>
              <a:t>, במיוחד ב </a:t>
            </a:r>
            <a:r>
              <a:rPr lang="en-US" dirty="0"/>
              <a:t>Deep Space Communication</a:t>
            </a:r>
            <a:r>
              <a:rPr lang="he-IL" dirty="0"/>
              <a:t>. בנוסף, סטנדרד </a:t>
            </a:r>
            <a:r>
              <a:rPr lang="en-US" dirty="0"/>
              <a:t>5G</a:t>
            </a:r>
            <a:r>
              <a:rPr lang="he-IL" dirty="0"/>
              <a:t> מסתמך על קודי </a:t>
            </a:r>
            <a:r>
              <a:rPr lang="en-US" dirty="0"/>
              <a:t>Polar</a:t>
            </a:r>
            <a:r>
              <a:rPr lang="he-IL" dirty="0"/>
              <a:t> לתיקון שגיאות ב  </a:t>
            </a:r>
            <a:r>
              <a:rPr lang="en-US" dirty="0"/>
              <a:t>Control Channel</a:t>
            </a:r>
            <a:r>
              <a:rPr lang="he-IL" dirty="0"/>
              <a:t>, אשר קשורים באופן הדוק לקודי </a:t>
            </a:r>
            <a:r>
              <a:rPr lang="en-US" dirty="0"/>
              <a:t>RM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קודי </a:t>
            </a:r>
            <a:r>
              <a:rPr lang="en-US" dirty="0"/>
              <a:t>RM</a:t>
            </a:r>
            <a:r>
              <a:rPr lang="he-IL" dirty="0"/>
              <a:t> הינם הכללה של קודי </a:t>
            </a:r>
            <a:r>
              <a:rPr lang="en-US" dirty="0"/>
              <a:t>Reed-Solomon</a:t>
            </a:r>
            <a:r>
              <a:rPr lang="he-IL" dirty="0"/>
              <a:t> וקודי </a:t>
            </a:r>
            <a:r>
              <a:rPr lang="en-US" dirty="0"/>
              <a:t>Walsh-Hadamard</a:t>
            </a:r>
            <a:r>
              <a:rPr lang="he-IL" dirty="0"/>
              <a:t>. </a:t>
            </a:r>
            <a:r>
              <a:rPr lang="en-US" dirty="0"/>
              <a:t>RM</a:t>
            </a:r>
            <a:r>
              <a:rPr lang="he-IL" dirty="0"/>
              <a:t> הינם קודים ליניאריים אשר </a:t>
            </a:r>
            <a:r>
              <a:rPr lang="en-US" dirty="0"/>
              <a:t>Locally Testable</a:t>
            </a:r>
            <a:r>
              <a:rPr lang="he-IL" dirty="0"/>
              <a:t>, </a:t>
            </a:r>
            <a:r>
              <a:rPr lang="en-US" dirty="0"/>
              <a:t>Locally Decodable</a:t>
            </a:r>
            <a:r>
              <a:rPr lang="he-IL" dirty="0"/>
              <a:t> וגם </a:t>
            </a:r>
            <a:r>
              <a:rPr lang="en-US" dirty="0"/>
              <a:t>List Decodable</a:t>
            </a:r>
            <a:r>
              <a:rPr lang="he-IL" dirty="0"/>
              <a:t>. תכונות אלה הופכות אותם לשימושיים במיוחד ב </a:t>
            </a:r>
            <a:r>
              <a:rPr lang="en-US" dirty="0"/>
              <a:t>Probabilistically Checkable Proof</a:t>
            </a:r>
            <a:r>
              <a:rPr lang="he-IL" dirty="0"/>
              <a:t>. נלמד בהרצאה 22 אודות קודים לוקאליים.</a:t>
            </a:r>
            <a:endParaRPr lang="en-US" dirty="0"/>
          </a:p>
          <a:p>
            <a:pPr algn="r" rtl="1"/>
            <a:r>
              <a:rPr lang="he-IL" dirty="0"/>
              <a:t>קודי </a:t>
            </a:r>
            <a:r>
              <a:rPr lang="en-US" dirty="0"/>
              <a:t>Reed-Muller</a:t>
            </a:r>
            <a:r>
              <a:rPr lang="he-IL" dirty="0"/>
              <a:t> קרויים על שם </a:t>
            </a:r>
            <a:r>
              <a:rPr lang="en-US" dirty="0"/>
              <a:t>David E. Muller</a:t>
            </a:r>
            <a:r>
              <a:rPr lang="he-IL" dirty="0"/>
              <a:t> אשר המציא אותם בשנת 1954, ו </a:t>
            </a:r>
            <a:r>
              <a:rPr lang="en-US" dirty="0"/>
              <a:t>Irving S. Reed</a:t>
            </a:r>
            <a:r>
              <a:rPr lang="he-IL" dirty="0"/>
              <a:t>, אשר הציע את אלגוריתם הפענוח היעיל הראשון.</a:t>
            </a:r>
            <a:endParaRPr lang="en-US" dirty="0"/>
          </a:p>
          <a:p>
            <a:pPr algn="r" rtl="1"/>
            <a:r>
              <a:rPr lang="he-IL" dirty="0"/>
              <a:t>קודי </a:t>
            </a:r>
            <a:r>
              <a:rPr lang="en-US" dirty="0"/>
              <a:t>RM</a:t>
            </a:r>
            <a:r>
              <a:rPr lang="he-IL" dirty="0"/>
              <a:t> ניתנים לייצוג ע"י מספר דרכים שונות (אך שקולות). הייצוג המבוסס על פולינומים מדרגה נמוכה הינו אלגנטי ומותאם במיוחד לאפליקציה שלהם כ </a:t>
            </a:r>
            <a:r>
              <a:rPr lang="en-US" dirty="0"/>
              <a:t>Locally Testable</a:t>
            </a:r>
            <a:r>
              <a:rPr lang="he-IL" dirty="0"/>
              <a:t> וכ </a:t>
            </a:r>
            <a:r>
              <a:rPr lang="en-US" dirty="0"/>
              <a:t>Locally Decodable</a:t>
            </a:r>
            <a:r>
              <a:rPr lang="he-IL" dirty="0"/>
              <a:t>.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3566277-8F34-459E-8AAB-F0BE00FAB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307" y="5279705"/>
            <a:ext cx="1487170" cy="15782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Irving S. Reed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5" name="Picture 4" descr="In memoriam: Irving Reed, 88 - USC News">
            <a:extLst>
              <a:ext uri="{FF2B5EF4-FFF2-40B4-BE49-F238E27FC236}">
                <a16:creationId xmlns:a16="http://schemas.microsoft.com/office/drawing/2014/main" id="{2ABA64C5-8F79-408D-9C83-B5E69CF421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32" y="5476875"/>
            <a:ext cx="1061720" cy="13010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62F3983B-32C9-4454-8F35-A503D9580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498" y="5304763"/>
            <a:ext cx="1487170" cy="15782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David E. Muller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6C54C-FEB4-4FA1-8AC9-A8FCF79414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4" y="5638799"/>
            <a:ext cx="1384743" cy="113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8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en-US" sz="2600" dirty="0"/>
                  <a:t>RM CODES</a:t>
                </a:r>
                <a:r>
                  <a:rPr lang="he-IL" sz="2600" dirty="0"/>
                  <a:t> – ייצוג בעזרת </a:t>
                </a:r>
                <a:r>
                  <a:rPr lang="en-US" sz="2600" dirty="0"/>
                  <a:t>Multilinear Polynomials</a:t>
                </a:r>
                <a:r>
                  <a:rPr lang="he-IL" sz="2600" dirty="0"/>
                  <a:t> מעל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e-IL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147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8933" y="1190625"/>
                <a:ext cx="8876794" cy="4851400"/>
              </a:xfrm>
            </p:spPr>
            <p:txBody>
              <a:bodyPr/>
              <a:lstStyle/>
              <a:p>
                <a:pPr algn="r" rt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 dirty="0"/>
                  <a:t>, פונקציית הקידוד של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, ניתנת לייצוג בעזרת אבלואציה של </a:t>
                </a:r>
                <a:r>
                  <a:rPr lang="en-US" dirty="0"/>
                  <a:t>Multilinear Polynomials</a:t>
                </a:r>
                <a:r>
                  <a:rPr lang="he-IL" dirty="0"/>
                  <a:t> מעל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, בעלי </a:t>
                </a:r>
                <a:r>
                  <a:rPr lang="en-US" dirty="0"/>
                  <a:t>m</a:t>
                </a:r>
                <a:r>
                  <a:rPr lang="he-IL" dirty="0"/>
                  <a:t> משתנים ודרגה </a:t>
                </a:r>
                <a:r>
                  <a:rPr lang="en-US" dirty="0"/>
                  <a:t>r</a:t>
                </a:r>
                <a:r>
                  <a:rPr lang="he-IL" dirty="0"/>
                  <a:t>.</a:t>
                </a:r>
              </a:p>
              <a:p>
                <a:pPr algn="r" rtl="1"/>
                <a:r>
                  <a:rPr lang="he-IL" u="sng" dirty="0"/>
                  <a:t>הגדרה:</a:t>
                </a:r>
                <a:r>
                  <a:rPr lang="he-IL" dirty="0"/>
                  <a:t> </a:t>
                </a:r>
                <a:r>
                  <a:rPr lang="en-US" dirty="0"/>
                  <a:t>Multilinear Polynomial</a:t>
                </a:r>
                <a:r>
                  <a:rPr lang="he-IL" dirty="0"/>
                  <a:t> מעל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, בעל </a:t>
                </a:r>
                <a:r>
                  <a:rPr lang="en-US" dirty="0"/>
                  <a:t>m</a:t>
                </a:r>
                <a:r>
                  <a:rPr lang="he-IL" dirty="0"/>
                  <a:t> משתנים ודרגה </a:t>
                </a:r>
                <a:r>
                  <a:rPr lang="en-US" dirty="0"/>
                  <a:t>r</a:t>
                </a:r>
                <a:r>
                  <a:rPr lang="he-IL" dirty="0"/>
                  <a:t> הינו פולינום מהצורה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he-IL" dirty="0"/>
                  <a:t>, 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 הינם המקדמים של הפולינום.</a:t>
                </a:r>
              </a:p>
              <a:p>
                <a:pPr algn="r" rtl="1"/>
                <a:r>
                  <a:rPr lang="he-IL" dirty="0"/>
                  <a:t>מכיוון שישנם בדיוק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מקדמים לפולינום, ההודעה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he-IL" dirty="0"/>
                  <a:t> הינה בעלת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ערכים שיכולים לשמש כמקדמים אלה. מכאן, שכל הודעה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מולידה פולינום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/>
                  <a:t> ייחודי בעל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 משתנים. על מנת לקודד את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למילת הקוד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, המקודד מחשב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/>
                  <a:t> בכל הנקודות האפשריות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 מודולו 2. כלומר, פונקציית הקידוד מוגדרת באופן הבא: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הערה:</a:t>
                </a:r>
                <a:r>
                  <a:rPr lang="he-IL" dirty="0"/>
                  <a:t> העובדה שמילת הקוד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ניתנת לשחזור באופן ייחודי 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נובעת מאינטרפולציית לאגראנז', שקובעת כי מקדמי פולינום נקבעים באופן ייחודי כאשר ניתנות מספיק נקודות הערכה. בנוסף, מכיוון שלכל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he-IL" dirty="0"/>
                  <a:t> ולכל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 מתקיים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 וגם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, פונקציית הקידוד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e-IL" dirty="0"/>
                  <a:t> הינה העתקה ליניארית, ומשום כך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𝑅𝑀</m:t>
                    </m:r>
                  </m:oMath>
                </a14:m>
                <a:r>
                  <a:rPr lang="he-IL" dirty="0"/>
                  <a:t> הינו קוד ליניארי.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8933" y="1190625"/>
                <a:ext cx="8876794" cy="4851400"/>
              </a:xfrm>
              <a:blipFill>
                <a:blip r:embed="rId3"/>
                <a:stretch>
                  <a:fillRect l="-893" t="-7663" r="-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06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en-US" sz="2600" dirty="0"/>
                  <a:t>RM CODES</a:t>
                </a:r>
                <a:r>
                  <a:rPr lang="he-IL" sz="2600" dirty="0"/>
                  <a:t> – ייצוג בעזרת </a:t>
                </a:r>
                <a:r>
                  <a:rPr lang="en-US" sz="2600" dirty="0"/>
                  <a:t>Multilinear Polynomials</a:t>
                </a:r>
                <a:r>
                  <a:rPr lang="he-IL" sz="2600" dirty="0"/>
                  <a:t> מעל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e-IL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147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228" y="1190625"/>
                <a:ext cx="9219500" cy="4851400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דוגמא:</a:t>
                </a:r>
                <a:r>
                  <a:rPr lang="he-IL" dirty="0"/>
                  <a:t> 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he-IL" dirty="0"/>
                  <a:t> מתקיים כי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עבור הודעה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11010010101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נקבל כי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he-IL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he-IL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11010010101</m:t>
                        </m:r>
                      </m:e>
                    </m:d>
                  </m:oMath>
                </a14:m>
                <a:r>
                  <a:rPr lang="he-IL" dirty="0"/>
                  <a:t>=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0000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0001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0010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1111</m:t>
                        </m:r>
                      </m:e>
                    </m:d>
                  </m:oMath>
                </a14:m>
                <a:r>
                  <a:rPr lang="he-IL" dirty="0"/>
                  <a:t>=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𝟏𝟏𝟏𝟏𝟏𝟎𝟏𝟎𝟎𝟏𝟎𝟏𝟎𝟎𝟎𝟎</m:t>
                    </m:r>
                  </m:oMath>
                </a14:m>
                <a:r>
                  <a:rPr lang="en-US" i="1" dirty="0"/>
                  <a:t> </a:t>
                </a:r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228" y="1190625"/>
                <a:ext cx="9219500" cy="4851400"/>
              </a:xfrm>
              <a:blipFill>
                <a:blip r:embed="rId3"/>
                <a:stretch>
                  <a:fillRect l="-198" t="-628" r="-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1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en-US" sz="2600" dirty="0"/>
                  <a:t>RM CODES</a:t>
                </a:r>
                <a:r>
                  <a:rPr lang="he-IL" sz="2600" dirty="0"/>
                  <a:t> – ייצוג בעזרת </a:t>
                </a:r>
                <a:r>
                  <a:rPr lang="en-US" sz="2600" dirty="0"/>
                  <a:t>Multilinear Polynomials</a:t>
                </a:r>
                <a:r>
                  <a:rPr lang="he-IL" sz="2600" dirty="0"/>
                  <a:t> מעל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608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מעל שדה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he-IL" dirty="0"/>
                  <a:t> ייצוג </a:t>
                </a:r>
                <a:r>
                  <a:rPr lang="en-US" dirty="0"/>
                  <a:t>RM</a:t>
                </a:r>
                <a:r>
                  <a:rPr lang="he-IL" dirty="0"/>
                  <a:t> בעזרת </a:t>
                </a:r>
                <a:r>
                  <a:rPr lang="en-US" dirty="0"/>
                  <a:t>Multilinear Polynomials</a:t>
                </a:r>
                <a:r>
                  <a:rPr lang="he-IL" dirty="0"/>
                  <a:t> הינו הכללה 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: 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 dirty="0"/>
                  <a:t>, פונקציית הקידוד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ניתנת לייצוג בעזרת אבלואציה של </a:t>
                </a:r>
                <a:r>
                  <a:rPr lang="en-US" dirty="0"/>
                  <a:t>Multilinear Polynomials </a:t>
                </a:r>
                <a:r>
                  <a:rPr lang="he-IL" dirty="0"/>
                  <a:t> מעל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he-IL" dirty="0"/>
                  <a:t>, בעלי </a:t>
                </a:r>
                <a:r>
                  <a:rPr lang="en-US" dirty="0"/>
                  <a:t>m</a:t>
                </a:r>
                <a:r>
                  <a:rPr lang="he-IL" dirty="0"/>
                  <a:t> משתנים ודרגה </a:t>
                </a:r>
                <a:r>
                  <a:rPr lang="en-US" dirty="0"/>
                  <a:t>r</a:t>
                </a:r>
                <a:r>
                  <a:rPr lang="he-IL" dirty="0"/>
                  <a:t>.</a:t>
                </a:r>
              </a:p>
              <a:p>
                <a:pPr algn="r" rtl="1"/>
                <a:r>
                  <a:rPr lang="he-IL" u="sng" dirty="0"/>
                  <a:t>הגדרה:</a:t>
                </a:r>
                <a:r>
                  <a:rPr lang="he-IL" dirty="0"/>
                  <a:t> </a:t>
                </a:r>
                <a:r>
                  <a:rPr lang="en-US" dirty="0"/>
                  <a:t>Multilinear Polynomial</a:t>
                </a:r>
                <a:r>
                  <a:rPr lang="he-IL" dirty="0"/>
                  <a:t> מעל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he-IL" dirty="0"/>
                  <a:t>, בעל </a:t>
                </a:r>
                <a:r>
                  <a:rPr lang="en-US" dirty="0"/>
                  <a:t>m</a:t>
                </a:r>
                <a:r>
                  <a:rPr lang="he-IL" dirty="0"/>
                  <a:t> משתנים ודרגה </a:t>
                </a:r>
                <a:r>
                  <a:rPr lang="en-US" dirty="0"/>
                  <a:t>r</a:t>
                </a:r>
                <a:r>
                  <a:rPr lang="he-IL" dirty="0"/>
                  <a:t> הינו פולינום מהצורה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∏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he-IL" dirty="0"/>
                  <a:t>, 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 הינם המקדמים של הפולינום.</a:t>
                </a:r>
                <a:endParaRPr lang="en-US" dirty="0"/>
              </a:p>
              <a:p>
                <a:pPr algn="r" rtl="1"/>
                <a:r>
                  <a:rPr lang="he-IL" dirty="0"/>
                  <a:t>בדומה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, ישנם בדיוק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מקדמים לפולינום, לכן ההודעה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 הינה בעלת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ערכים שיכולים לשמש כמקדמים לפולינום. מכאן, שכל הודעה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מולידה פולינום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/>
                  <a:t> ייחודי בעל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 משתנים. על מנת לקודד את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למילת הקוד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, המקודד מחשב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/>
                  <a:t> בכל הנקודות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 מודולו </a:t>
                </a:r>
                <a:r>
                  <a:rPr lang="en-US" i="1" dirty="0"/>
                  <a:t>q</a:t>
                </a:r>
                <a:r>
                  <a:rPr lang="he-IL" dirty="0"/>
                  <a:t>. כלומר, פונקציית הקידוד מוגדרת באופן הבא: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𝑚𝑜𝑑𝑞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3"/>
                <a:stretch>
                  <a:fillRect t="-754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3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en-US" sz="2600" dirty="0"/>
                  <a:t>RM CODES</a:t>
                </a:r>
                <a:r>
                  <a:rPr lang="he-IL" sz="2600" dirty="0"/>
                  <a:t> – ייצוג בעזרת </a:t>
                </a:r>
                <a:r>
                  <a:rPr lang="en-US" sz="2600" dirty="0"/>
                  <a:t>Multilinear Polynomials</a:t>
                </a:r>
                <a:r>
                  <a:rPr lang="he-IL" sz="2600" dirty="0"/>
                  <a:t> מעל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608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מעל שדה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he-IL" dirty="0"/>
                  <a:t> ייצוג </a:t>
                </a:r>
                <a:r>
                  <a:rPr lang="en-US" dirty="0"/>
                  <a:t>RM</a:t>
                </a:r>
                <a:r>
                  <a:rPr lang="he-IL" dirty="0"/>
                  <a:t> בעזרת </a:t>
                </a:r>
                <a:r>
                  <a:rPr lang="en-US" dirty="0"/>
                  <a:t>Multilinear Polynomials</a:t>
                </a:r>
                <a:r>
                  <a:rPr lang="he-IL" dirty="0"/>
                  <a:t> הינו הכללה 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: 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 dirty="0"/>
                  <a:t>, פונקציית הקידוד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he-IL" dirty="0"/>
                  <a:t> ניתנת לייצוג בעזרת אבלואציה של </a:t>
                </a:r>
                <a:r>
                  <a:rPr lang="en-US" dirty="0"/>
                  <a:t>Multilinear Polynomials </a:t>
                </a:r>
                <a:r>
                  <a:rPr lang="he-IL" dirty="0"/>
                  <a:t> מעל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he-IL" dirty="0"/>
                  <a:t>, בעלי </a:t>
                </a:r>
                <a:r>
                  <a:rPr lang="en-US" dirty="0"/>
                  <a:t>m</a:t>
                </a:r>
                <a:r>
                  <a:rPr lang="he-IL" dirty="0"/>
                  <a:t> משתנים ודרגה </a:t>
                </a:r>
                <a:r>
                  <a:rPr lang="en-US" dirty="0"/>
                  <a:t>r</a:t>
                </a:r>
                <a:r>
                  <a:rPr lang="he-IL" dirty="0"/>
                  <a:t>.</a:t>
                </a:r>
              </a:p>
              <a:p>
                <a:pPr algn="r" rtl="1"/>
                <a:r>
                  <a:rPr lang="he-IL" u="sng" dirty="0"/>
                  <a:t>הגדרה:</a:t>
                </a:r>
                <a:r>
                  <a:rPr lang="he-IL" dirty="0"/>
                  <a:t> </a:t>
                </a:r>
                <a:r>
                  <a:rPr lang="en-US" dirty="0"/>
                  <a:t>Multilinear Polynomial</a:t>
                </a:r>
                <a:r>
                  <a:rPr lang="he-IL" dirty="0"/>
                  <a:t> מעל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he-IL" dirty="0"/>
                  <a:t>, בעל </a:t>
                </a:r>
                <a:r>
                  <a:rPr lang="en-US" dirty="0"/>
                  <a:t>m</a:t>
                </a:r>
                <a:r>
                  <a:rPr lang="he-IL" dirty="0"/>
                  <a:t> משתנים ודרגה </a:t>
                </a:r>
                <a:r>
                  <a:rPr lang="en-US" dirty="0"/>
                  <a:t>r</a:t>
                </a:r>
                <a:r>
                  <a:rPr lang="he-IL" dirty="0"/>
                  <a:t> הינו פולינום מהצורה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∏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he-IL" dirty="0"/>
                  <a:t>, 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 הינם המקדמים של הפולינום.</a:t>
                </a:r>
                <a:endParaRPr lang="en-US" dirty="0"/>
              </a:p>
              <a:p>
                <a:pPr algn="r" rtl="1"/>
                <a:r>
                  <a:rPr lang="he-IL" dirty="0"/>
                  <a:t>בדומה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, ישנם בדיוק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מקדמים לפולינום, לכן ההודעה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 הינה בעלת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ערכים שיכולים לשמש כמקדמים לפולינום. מכאן, שכל הודעה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מולידה פולינום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/>
                  <a:t> ייחודי בעל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 משתנים. על מנת לקודד את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למילת הקוד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, המקודד מחשב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/>
                  <a:t> בכל הנקודות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 מודולו </a:t>
                </a:r>
                <a:r>
                  <a:rPr lang="en-US" i="1" dirty="0"/>
                  <a:t>q</a:t>
                </a:r>
                <a:r>
                  <a:rPr lang="he-IL" dirty="0"/>
                  <a:t>. כלומר, פונקציית הקידוד מוגדרת באופן הבא: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𝑚𝑜𝑑𝑞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3"/>
                <a:stretch>
                  <a:fillRect t="-754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F0FCDBE1-585E-45E9-BCA3-78F404047D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002" y="4928818"/>
                <a:ext cx="9789952" cy="11803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br>
                  <a:rPr lang="en-US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𝑅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𝑚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,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={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,…,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David" panose="020E0502060401010101" pitchFamily="34" charset="-79"/>
                                    </a:rPr>
                                    <m:t>𝑚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: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𝑝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𝑖𝑠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𝑝𝑜𝑙𝑦𝑛𝑜𝑚𝑖𝑎𝑙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𝑜𝑓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𝑑𝑒𝑔𝑟𝑒𝑒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𝑟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𝑖𝑛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𝑚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𝑣𝑎𝑟𝑖𝑎𝑏𝑙𝑒𝑠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}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F0FCDBE1-585E-45E9-BCA3-78F404047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002" y="4928818"/>
                <a:ext cx="9789952" cy="1180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5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en-US" sz="2600" dirty="0"/>
                  <a:t>RM CODES</a:t>
                </a:r>
                <a:r>
                  <a:rPr lang="he-IL" sz="2600" dirty="0"/>
                  <a:t> – ייצוג בעזרת </a:t>
                </a:r>
                <a:r>
                  <a:rPr lang="en-US" sz="2600" dirty="0"/>
                  <a:t>Multilinear Polynomials</a:t>
                </a:r>
                <a:r>
                  <a:rPr lang="he-IL" sz="2600" dirty="0"/>
                  <a:t> מעל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40C8BE-09F0-4690-9349-7379C0A4D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608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האורך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he-IL" dirty="0"/>
                  <a:t>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הסבר:</a:t>
                </a:r>
                <a:r>
                  <a:rPr lang="he-IL" dirty="0"/>
                  <a:t> עבור הודעה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 הקוד מחשב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/>
                  <a:t> בכל הנקודות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 מודולו </a:t>
                </a:r>
                <a:r>
                  <a:rPr lang="en-US" i="1" dirty="0"/>
                  <a:t>q</a:t>
                </a:r>
                <a:r>
                  <a:rPr lang="he-IL" dirty="0"/>
                  <a:t>. כלומר, מספר הסימבולים במילת הקוד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𝑚𝑜𝑑𝑞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. </a:t>
                </a:r>
                <a:endParaRPr lang="en-US" dirty="0"/>
              </a:p>
              <a:p>
                <a:pPr algn="r" rtl="1"/>
                <a:r>
                  <a:rPr lang="he-IL" u="sng" dirty="0"/>
                  <a:t>הערה:</a:t>
                </a:r>
                <a:r>
                  <a:rPr lang="he-IL" dirty="0"/>
                  <a:t> ניתן להבחין כי מעל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אכן מתקיים כי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המימד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he-IL" dirty="0"/>
                  <a:t>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𝑒𝑟𝑒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𝑓𝑜𝑟𝑚𝑢𝑙𝑎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algn="r" rtl="1"/>
                <a:r>
                  <a:rPr lang="he-IL" u="sng" dirty="0"/>
                  <a:t>הסבר:</a:t>
                </a:r>
                <a:r>
                  <a:rPr lang="he-IL" dirty="0"/>
                  <a:t> מימד של קוד הינו אוסף של כל ההודעות האפשריות, משמע המימד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הינו אוסף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כל הפולינומים מדרגה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e-IL" dirty="0"/>
                  <a:t> בעלי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 משתנים. נבחין כי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/>
                  <a:t> הינו מרחב ליניארי, כאשר בסיס עבור מרחב זה יכול להיות אוסף המונומים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e-IL" dirty="0"/>
                  <a:t> המרחק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</a:t>
                </a:r>
                <a:r>
                  <a:rPr lang="he-IL" dirty="0"/>
                  <a:t> הינו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3"/>
                <a:stretch>
                  <a:fillRect l="-366" t="-6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7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600" dirty="0"/>
              <a:t>RM CODES</a:t>
            </a:r>
            <a:r>
              <a:rPr lang="he-IL" sz="2600" dirty="0"/>
              <a:t> – </a:t>
            </a:r>
            <a:r>
              <a:rPr lang="en-US" sz="2600" dirty="0"/>
              <a:t>Locally Decodable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כאמור, אחת מהתכונות החשובות של </a:t>
                </a:r>
                <a:r>
                  <a:rPr lang="en-US" dirty="0"/>
                  <a:t>RM</a:t>
                </a:r>
                <a:r>
                  <a:rPr lang="he-IL" dirty="0"/>
                  <a:t> בייצוג ע"י </a:t>
                </a:r>
                <a:r>
                  <a:rPr lang="en-US" dirty="0"/>
                  <a:t>Multilinear</a:t>
                </a:r>
                <a:r>
                  <a:rPr lang="en-US" i="1" dirty="0"/>
                  <a:t> </a:t>
                </a:r>
                <a:r>
                  <a:rPr lang="en-US" dirty="0"/>
                  <a:t>Polynomials</a:t>
                </a:r>
                <a:r>
                  <a:rPr lang="he-IL" dirty="0"/>
                  <a:t>, הינה שהוא </a:t>
                </a:r>
                <a:r>
                  <a:rPr lang="en-US" dirty="0"/>
                  <a:t>Locally</a:t>
                </a:r>
                <a:r>
                  <a:rPr lang="en-US" i="1" dirty="0"/>
                  <a:t> </a:t>
                </a:r>
                <a:r>
                  <a:rPr lang="en-US" dirty="0"/>
                  <a:t>Decodable</a:t>
                </a:r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למשל 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, ניתן לקחת פולינום בעל 2 משתנים, לצמצם אותו על הישר, ולקבל פולינום בעל אותה הדרגה.</a:t>
                </a:r>
                <a:endParaRPr lang="en-US" dirty="0"/>
              </a:p>
              <a:p>
                <a:pPr algn="r" rtl="1"/>
                <a:r>
                  <a:rPr lang="he-IL" dirty="0"/>
                  <a:t>כלומר, בהינתן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he-IL" dirty="0"/>
                  <a:t>, ה </a:t>
                </a:r>
                <a:r>
                  <a:rPr lang="en-US" dirty="0"/>
                  <a:t>Local Decoder</a:t>
                </a:r>
                <a:r>
                  <a:rPr lang="he-IL" dirty="0"/>
                  <a:t> מעביר ישר רנדומלי דרך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e-IL" dirty="0"/>
                  <a:t>, ובעזרת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נקודות על ישר זה מבצע אינטרפולציה לפולינום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/>
                  <a:t> שבעזרתו ניתן לחשב בקלות את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754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52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2612</Words>
  <Application>Microsoft Office PowerPoint</Application>
  <PresentationFormat>Widescreen</PresentationFormat>
  <Paragraphs>195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David</vt:lpstr>
      <vt:lpstr>Trebuchet MS</vt:lpstr>
      <vt:lpstr>Wingdings 3</vt:lpstr>
      <vt:lpstr>Facet</vt:lpstr>
      <vt:lpstr>קודים לתיקון שגיאות ושימושיהם במדעי המחשב הרצאה 12</vt:lpstr>
      <vt:lpstr> - מבואRM CODES</vt:lpstr>
      <vt:lpstr> - מבואRM CODES</vt:lpstr>
      <vt:lpstr>RM CODES – ייצוג בעזרת Multilinear Polynomials מעל F_2</vt:lpstr>
      <vt:lpstr>RM CODES – ייצוג בעזרת Multilinear Polynomials מעל F_2</vt:lpstr>
      <vt:lpstr>RM CODES – ייצוג בעזרת Multilinear Polynomials מעל F_q</vt:lpstr>
      <vt:lpstr>RM CODES – ייצוג בעזרת Multilinear Polynomials מעל F_q</vt:lpstr>
      <vt:lpstr>RM CODES – ייצוג בעזרת Multilinear Polynomials מעל F_q</vt:lpstr>
      <vt:lpstr>RM CODES – Locally Decodable</vt:lpstr>
      <vt:lpstr>RM CODES – Locally Decodable</vt:lpstr>
      <vt:lpstr>RM CODES – Locally Decodable</vt:lpstr>
      <vt:lpstr>RM CODES – Locally Decodable</vt:lpstr>
      <vt:lpstr>RM CODES – Locally Decodable</vt:lpstr>
      <vt:lpstr>RM CODES – Locally Decodable</vt:lpstr>
      <vt:lpstr>RM CODES – Locally Decodable</vt:lpstr>
      <vt:lpstr>Concatenated CODES – מבוא</vt:lpstr>
      <vt:lpstr>Concatenated CODES – מבוא</vt:lpstr>
      <vt:lpstr>Concatenated CODES – מבוא</vt:lpstr>
      <vt:lpstr>Concatenated CODES – מבוא</vt:lpstr>
      <vt:lpstr>Concatenated CODES – C_out=RS</vt:lpstr>
      <vt:lpstr>Concatenated CODES – Zgablov Bound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קודים לתיקון שגיאות ושימושיהם במדעי המחשב הרצאה 12</dc:title>
  <dc:creator>Noam Atia (natia)</dc:creator>
  <cp:lastModifiedBy>Noam</cp:lastModifiedBy>
  <cp:revision>27</cp:revision>
  <dcterms:created xsi:type="dcterms:W3CDTF">2020-12-05T11:51:48Z</dcterms:created>
  <dcterms:modified xsi:type="dcterms:W3CDTF">2021-02-11T16:50:20Z</dcterms:modified>
</cp:coreProperties>
</file>