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3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1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156D-2607-48CC-81FC-4D89AA6F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4200" dirty="0"/>
              <a:t>קודים לתיקון שגיאות ושימושיהם במדעי המחשב</a:t>
            </a:r>
            <a:br>
              <a:rPr lang="he-IL" sz="4200" dirty="0"/>
            </a:br>
            <a:r>
              <a:rPr lang="he-IL" sz="4200" b="1" dirty="0"/>
              <a:t>הרצאה 13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79C-C555-4668-8E38-6A8A83E1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מרצה: ד"ר קלים יפרמנקו</a:t>
            </a:r>
          </a:p>
          <a:p>
            <a:pPr>
              <a:lnSpc>
                <a:spcPct val="90000"/>
              </a:lnSpc>
            </a:pPr>
            <a:r>
              <a:rPr lang="he-IL" dirty="0"/>
              <a:t>סמסטר: סתיו תשפ"א</a:t>
            </a:r>
          </a:p>
          <a:p>
            <a:pPr>
              <a:lnSpc>
                <a:spcPct val="90000"/>
              </a:lnSpc>
            </a:pPr>
            <a:r>
              <a:rPr lang="he-IL" dirty="0"/>
              <a:t>תאריך: 29/11/2020</a:t>
            </a:r>
            <a:endParaRPr lang="en-US" dirty="0"/>
          </a:p>
        </p:txBody>
      </p:sp>
      <p:pic>
        <p:nvPicPr>
          <p:cNvPr id="4" name="Picture 3" descr="אוניברסיטת בן גוריון - מוזיאון הילדים של באר שבע ע&quot;ש ג'ק, ג'וזף ומורטון מנדל">
            <a:extLst>
              <a:ext uri="{FF2B5EF4-FFF2-40B4-BE49-F238E27FC236}">
                <a16:creationId xmlns:a16="http://schemas.microsoft.com/office/drawing/2014/main" id="{F69370C1-F1DE-4FC0-A5F9-27A894600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15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- מבוא</a:t>
            </a:r>
            <a:r>
              <a:rPr lang="en-US" dirty="0"/>
              <a:t>JUSTESEN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451294"/>
                <a:ext cx="8797752" cy="5235255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 err="1"/>
                  <a:t>Justesen</a:t>
                </a:r>
                <a:r>
                  <a:rPr lang="en-US" dirty="0"/>
                  <a:t> Codes</a:t>
                </a:r>
                <a:r>
                  <a:rPr lang="en-US" i="1" dirty="0"/>
                  <a:t> </a:t>
                </a:r>
                <a:r>
                  <a:rPr lang="he-IL" dirty="0"/>
                  <a:t>הינה קבוצה של קודים לתיקון שגיאות בעלי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e-IL" dirty="0"/>
                  <a:t> קבועים. לפני שקודים אלה הומצאו, לא היו ידועים קודים שעבורם כל שלושת הפרמטרים הנ"ל קבועים. כתוצאה מהגילוי שלהם, הומצאו קודים נוספים בעלי תכונה זו, למשל </a:t>
                </a:r>
                <a:r>
                  <a:rPr lang="en-US" dirty="0"/>
                  <a:t>Expander Codes</a:t>
                </a:r>
                <a:r>
                  <a:rPr lang="he-IL" i="1" dirty="0"/>
                  <a:t>.</a:t>
                </a:r>
                <a:endParaRPr lang="en-US" dirty="0"/>
              </a:p>
              <a:p>
                <a:pPr algn="r" rtl="1"/>
                <a:r>
                  <a:rPr lang="en-US" dirty="0" err="1"/>
                  <a:t>Justesen</a:t>
                </a:r>
                <a:r>
                  <a:rPr lang="en-US" dirty="0"/>
                  <a:t> Codes</a:t>
                </a:r>
                <a:r>
                  <a:rPr lang="en-US" i="1" dirty="0"/>
                  <a:t> </a:t>
                </a:r>
                <a:r>
                  <a:rPr lang="he-IL" dirty="0"/>
                  <a:t>בעלי</a:t>
                </a:r>
                <a:r>
                  <a:rPr lang="he-IL" i="1" dirty="0"/>
                  <a:t> </a:t>
                </a:r>
                <a:r>
                  <a:rPr lang="he-IL" dirty="0"/>
                  <a:t>שימושים חשובים במדעי המחשב, לדוגמה בבנייה של מרחבי מדגם בעלי </a:t>
                </a:r>
                <a:r>
                  <a:rPr lang="en-US" dirty="0"/>
                  <a:t>Small Bias</a:t>
                </a:r>
                <a:r>
                  <a:rPr lang="he-IL" i="1" dirty="0"/>
                  <a:t>. </a:t>
                </a:r>
                <a:endParaRPr lang="en-US" dirty="0"/>
              </a:p>
              <a:p>
                <a:pPr algn="r" rtl="1"/>
                <a:r>
                  <a:rPr lang="en-US" dirty="0" err="1"/>
                  <a:t>Justesen</a:t>
                </a:r>
                <a:r>
                  <a:rPr lang="en-US" dirty="0"/>
                  <a:t> Codes</a:t>
                </a:r>
                <a:r>
                  <a:rPr lang="en-US" i="1" dirty="0"/>
                  <a:t> </a:t>
                </a:r>
                <a:r>
                  <a:rPr lang="he-IL" dirty="0"/>
                  <a:t>הינם שרשור של קודי </a:t>
                </a:r>
                <a:r>
                  <a:rPr lang="en-US" dirty="0"/>
                  <a:t>Reed Solomon</a:t>
                </a:r>
                <a:r>
                  <a:rPr lang="he-IL" dirty="0"/>
                  <a:t> עם קודי </a:t>
                </a:r>
                <a:r>
                  <a:rPr lang="en-US" dirty="0" err="1"/>
                  <a:t>Wozencraft</a:t>
                </a:r>
                <a:r>
                  <a:rPr lang="en-US" dirty="0"/>
                  <a:t> Ensemble</a:t>
                </a:r>
                <a:r>
                  <a:rPr lang="he-IL" dirty="0"/>
                  <a:t>, כאשר הראשונים בעלי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e-IL" dirty="0"/>
                  <a:t> קבועים על חשבון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e-IL" dirty="0"/>
                  <a:t> ליניארי באורך ההודעה, והאחרונים בעלי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e-IL" dirty="0"/>
                  <a:t> קבועים, אך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e-IL" dirty="0"/>
                  <a:t> קבוע רק ברוב הקודים במשפחה זו. </a:t>
                </a:r>
                <a:endParaRPr lang="en-US" dirty="0"/>
              </a:p>
              <a:p>
                <a:pPr algn="r" rtl="1"/>
                <a:r>
                  <a:rPr lang="he-IL" dirty="0"/>
                  <a:t>בניגוד לקודי </a:t>
                </a:r>
                <a:r>
                  <a:rPr lang="en-US" dirty="0"/>
                  <a:t>Concatenation</a:t>
                </a:r>
                <a:r>
                  <a:rPr lang="en-US" i="1" dirty="0"/>
                  <a:t> </a:t>
                </a:r>
                <a:r>
                  <a:rPr lang="he-IL" i="1" dirty="0"/>
                  <a:t> </a:t>
                </a:r>
                <a:r>
                  <a:rPr lang="he-IL" dirty="0"/>
                  <a:t>רגילים בהם הקוד הפנימי זהה עבור כל סימבול של מילת קוד מהקוד החיצוני, </a:t>
                </a:r>
                <a:r>
                  <a:rPr lang="en-US" dirty="0" err="1"/>
                  <a:t>Justesen</a:t>
                </a:r>
                <a:r>
                  <a:rPr lang="en-US" dirty="0"/>
                  <a:t> Codes</a:t>
                </a:r>
                <a:r>
                  <a:rPr lang="en-US" i="1" dirty="0"/>
                  <a:t> </a:t>
                </a:r>
                <a:r>
                  <a:rPr lang="he-IL" i="1" dirty="0"/>
                  <a:t> </a:t>
                </a:r>
                <a:r>
                  <a:rPr lang="he-IL" dirty="0"/>
                  <a:t>מקודדים בעזרת </a:t>
                </a:r>
                <a:r>
                  <a:rPr lang="en-US" dirty="0"/>
                  <a:t>RS</a:t>
                </a:r>
                <a:r>
                  <a:rPr lang="he-IL" i="1" dirty="0"/>
                  <a:t>, </a:t>
                </a:r>
                <a:r>
                  <a:rPr lang="he-IL" dirty="0"/>
                  <a:t>ואז מקודדים כל סימבול בעזרת קוד </a:t>
                </a:r>
                <a:r>
                  <a:rPr lang="en-US" dirty="0" err="1"/>
                  <a:t>Wozencraft</a:t>
                </a:r>
                <a:r>
                  <a:rPr lang="en-US" dirty="0"/>
                  <a:t> Ensemble</a:t>
                </a:r>
                <a:r>
                  <a:rPr lang="en-US" i="1" dirty="0"/>
                  <a:t> </a:t>
                </a:r>
                <a:r>
                  <a:rPr lang="he-IL" i="1" dirty="0"/>
                  <a:t> </a:t>
                </a:r>
                <a:r>
                  <a:rPr lang="he-IL" dirty="0"/>
                  <a:t>שונה.</a:t>
                </a:r>
              </a:p>
              <a:p>
                <a:pPr algn="r" rtl="1"/>
                <a:r>
                  <a:rPr lang="he-IL" u="sng" dirty="0"/>
                  <a:t>הערה:</a:t>
                </a:r>
                <a:r>
                  <a:rPr lang="he-IL" dirty="0"/>
                  <a:t> </a:t>
                </a:r>
                <a:r>
                  <a:rPr lang="en-US" dirty="0" err="1"/>
                  <a:t>Justesen</a:t>
                </a:r>
                <a:r>
                  <a:rPr lang="en-US" dirty="0"/>
                  <a:t> Code</a:t>
                </a:r>
                <a:r>
                  <a:rPr lang="he-IL" dirty="0"/>
                  <a:t> הינו קוד "מפורש חזק".</a:t>
                </a:r>
                <a:endParaRPr lang="en-US" dirty="0"/>
              </a:p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 נקרא "מפורש חזק" אם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קיים אלגוריתם הרץ בזמן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המחשב את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, כאשר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 dirty="0"/>
                  <a:t> הינה המטריצה היוצרת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451294"/>
                <a:ext cx="8797752" cy="5235255"/>
              </a:xfrm>
              <a:blipFill>
                <a:blip r:embed="rId2"/>
                <a:stretch>
                  <a:fillRect t="-698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876537C-9A55-4CAD-A035-4373E1FE5AF9}"/>
              </a:ext>
            </a:extLst>
          </p:cNvPr>
          <p:cNvGrpSpPr/>
          <p:nvPr/>
        </p:nvGrpSpPr>
        <p:grpSpPr>
          <a:xfrm>
            <a:off x="10055052" y="4136707"/>
            <a:ext cx="1975023" cy="2549842"/>
            <a:chOff x="10121727" y="4241483"/>
            <a:chExt cx="1975023" cy="2549842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1C5970FA-F32D-44D5-8404-420B19742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1727" y="4241483"/>
              <a:ext cx="1975023" cy="25498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Jørn</a:t>
              </a: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Justesen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5" name="Picture 4" descr="Jørn Justesen Has Passed Away">
              <a:extLst>
                <a:ext uri="{FF2B5EF4-FFF2-40B4-BE49-F238E27FC236}">
                  <a16:creationId xmlns:a16="http://schemas.microsoft.com/office/drawing/2014/main" id="{A6110652-FC7A-4043-81F4-94B2634985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3900" y="4524375"/>
              <a:ext cx="1590675" cy="2266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491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- הגדרה</a:t>
            </a:r>
            <a:r>
              <a:rPr lang="en-US" dirty="0"/>
              <a:t>JUSTESEN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451294"/>
                <a:ext cx="8797752" cy="5235255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Justesen Code</a:t>
                </a:r>
                <a:r>
                  <a:rPr lang="en-US" i="1" dirty="0"/>
                  <a:t> </a:t>
                </a:r>
                <a:r>
                  <a:rPr lang="he-IL" dirty="0"/>
                  <a:t>הינו שרשור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 עם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שונים עבור</a:t>
                </a:r>
                <a:r>
                  <a:rPr lang="en-US" i="1" dirty="0"/>
                  <a:t>  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קוד זה, נסמנו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⋄{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, מקבל הודעה בינארית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/>
                  <a:t> ומחשב תחילה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לאחר מכן, השרשור מתאים לכל סימבול קוד מהקבוצה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u="sng" dirty="0"/>
                  <a:t>הערה: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he-IL" dirty="0"/>
                  <a:t> הינו קוד</a:t>
                </a:r>
                <a:r>
                  <a:rPr lang="en-US" dirty="0"/>
                  <a:t>RS</a:t>
                </a:r>
                <a:r>
                  <a:rPr lang="en-US" i="1" dirty="0"/>
                  <a:t> </a:t>
                </a:r>
                <a:r>
                  <a:rPr lang="he-IL" i="1" dirty="0"/>
                  <a:t> </a:t>
                </a:r>
                <a:r>
                  <a:rPr lang="he-IL" dirty="0"/>
                  <a:t>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הינה קבוצה של קודי </a:t>
                </a:r>
                <a:r>
                  <a:rPr lang="en-US" dirty="0" err="1"/>
                  <a:t>Wozencraft</a:t>
                </a:r>
                <a:r>
                  <a:rPr lang="en-US" dirty="0"/>
                  <a:t> Ensemble</a:t>
                </a:r>
                <a:r>
                  <a:rPr lang="en-US" i="1" dirty="0"/>
                  <a:t> </a:t>
                </a:r>
                <a:r>
                  <a:rPr lang="he-IL" dirty="0"/>
                  <a:t>שונים.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451294"/>
                <a:ext cx="8797752" cy="5235255"/>
              </a:xfrm>
              <a:blipFill>
                <a:blip r:embed="rId2"/>
                <a:stretch>
                  <a:fillRect l="-208" t="-233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3EF40FA3-E6B9-4AEF-92F8-3EC9FC52B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356" y="3429000"/>
                <a:ext cx="8380624" cy="4692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→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→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,…,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𝑜𝑢𝑡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3EF40FA3-E6B9-4AEF-92F8-3EC9FC52B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56" y="3429000"/>
                <a:ext cx="8380624" cy="469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2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</a:t>
            </a:r>
            <a:r>
              <a:rPr lang="en-US" dirty="0"/>
              <a:t>JUSTESEN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451294"/>
                <a:ext cx="8797752" cy="5235255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משפט:</a:t>
                </a:r>
                <a:r>
                  <a:rPr lang="he-IL" dirty="0"/>
                  <a:t> 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הינה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𝑒𝑛𝑠𝑒𝑚𝑏𝑙𝑒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כלשהו, אזי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הגדרה:­</a:t>
                </a:r>
                <a:r>
                  <a:rPr lang="he-IL" dirty="0"/>
                  <a:t> אוסף קודים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נקרא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𝑒𝑛𝑠𝑒𝑚𝑏𝑙𝑒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, אם לפחות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מקודים אלה הינם מהצורה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משפט:</a:t>
                </a:r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קיים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כך שלכל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ישנם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קודים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e-IL" dirty="0"/>
                  <a:t>, כאשר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he-IL" dirty="0"/>
                  <a:t> וגם לפחות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dirty="0"/>
                  <a:t> מקודים הנ"ל מקיימים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­</a:t>
                </a:r>
                <a:r>
                  <a:rPr lang="he-IL" u="sng" dirty="0"/>
                  <a:t>הערות:</a:t>
                </a: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r>
                  <a:rPr lang="he-IL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e-IL" dirty="0"/>
                  <a:t> הינם קודי </a:t>
                </a:r>
                <a:r>
                  <a:rPr lang="en-US" dirty="0" err="1"/>
                  <a:t>Wozencraft</a:t>
                </a:r>
                <a:r>
                  <a:rPr lang="en-US" dirty="0"/>
                  <a:t> Ensemble</a:t>
                </a:r>
                <a:r>
                  <a:rPr lang="he-IL" i="1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2. אנחנו מקבלים כי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dirty="0"/>
                  <a:t> קודים מתוכם "טובים" כמו </a:t>
                </a:r>
                <a:r>
                  <a:rPr lang="en-US"/>
                  <a:t>Gillbert-Varshamov</a:t>
                </a:r>
                <a:r>
                  <a:rPr lang="he-IL" baseline="-2500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dirty="0"/>
                  <a:t> הינה הפונקציה ההופכית של פונקציית האינטרופיה.</a:t>
                </a:r>
                <a:endParaRPr lang="en-US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451294"/>
                <a:ext cx="8797752" cy="5235255"/>
              </a:xfrm>
              <a:blipFill>
                <a:blip r:embed="rId2"/>
                <a:stretch>
                  <a:fillRect t="-233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</a:t>
            </a:r>
            <a:r>
              <a:rPr lang="en-US" dirty="0"/>
              <a:t>JUSTESEN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4"/>
                <a:ext cx="9274002" cy="5235255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נתבונן בשדה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 ועל העתקה חחע"ל כלשהי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נבנה 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he-IL" dirty="0"/>
                  <a:t>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(∗)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he-IL" dirty="0"/>
                  <a:t> סימון מתמטי לא מדויק.</a:t>
                </a:r>
                <a:endParaRPr lang="en-US" dirty="0"/>
              </a:p>
              <a:p>
                <a:pPr algn="r" rtl="1"/>
                <a:r>
                  <a:rPr lang="he-IL" dirty="0"/>
                  <a:t>        </a:t>
                </a:r>
                <a:r>
                  <a:rPr lang="en-US" i="1" dirty="0"/>
                  <a:t> </a:t>
                </a:r>
                <a:r>
                  <a:rPr lang="he-IL" u="sng" dirty="0"/>
                  <a:t>למה:</a:t>
                </a:r>
                <a:r>
                  <a:rPr lang="he-IL" dirty="0"/>
                  <a:t>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שונים מאפס מתקיים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         </a:t>
                </a:r>
                <a:r>
                  <a:rPr lang="he-IL" u="sng" dirty="0"/>
                  <a:t>הוכחה:</a:t>
                </a:r>
                <a:r>
                  <a:rPr lang="he-IL" dirty="0"/>
                  <a:t> יהיו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        </a:t>
                </a:r>
                <a:r>
                  <a:rPr lang="en-US" i="1" dirty="0"/>
                  <a:t> </a:t>
                </a:r>
                <a:r>
                  <a:rPr lang="he-IL" dirty="0"/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אזי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       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אזי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ולכן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נבחין כי ניתן לבחור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he-IL" dirty="0"/>
                  <a:t> הינו קוד ליניארי.</a:t>
                </a:r>
                <a:endParaRPr lang="en-US" dirty="0"/>
              </a:p>
              <a:p>
                <a:pPr algn="r" rtl="1"/>
                <a:r>
                  <a:rPr lang="he-IL" dirty="0"/>
                  <a:t>כעת נראה כי מתוך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/>
                  <a:t> ישנם לפחות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he-IL" dirty="0"/>
                  <a:t> קודים "טובים" המקיימים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4"/>
                <a:ext cx="9274002" cy="5235255"/>
              </a:xfrm>
              <a:blipFill>
                <a:blip r:embed="rId2"/>
                <a:stretch>
                  <a:fillRect t="-466" r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6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</a:t>
            </a:r>
            <a:r>
              <a:rPr lang="en-US" dirty="0"/>
              <a:t>JUSTESEN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4"/>
                <a:ext cx="9274002" cy="5235255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ראשית, נבחין כי מספר הקודים ה"לא טובים" הינו לכל היותר כמספר המילים ה"לא טובות".</a:t>
                </a:r>
                <a:endParaRPr lang="en-US" dirty="0"/>
              </a:p>
              <a:p>
                <a:pPr algn="r" rtl="1"/>
                <a:r>
                  <a:rPr lang="he-IL" dirty="0"/>
                  <a:t>נסמן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(∗)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מספיק גדול.</a:t>
                </a:r>
                <a:endParaRPr lang="en-US" dirty="0"/>
              </a:p>
              <a:p>
                <a:pPr algn="r" rtl="1"/>
                <a:r>
                  <a:rPr lang="he-IL" dirty="0"/>
                  <a:t>מכאן שמתוך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/>
                  <a:t> ישנם לפחות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he-IL" dirty="0"/>
                  <a:t> קודים "טובים" המקיימים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4"/>
                <a:ext cx="9274002" cy="5235255"/>
              </a:xfrm>
              <a:blipFill>
                <a:blip r:embed="rId2"/>
                <a:stretch>
                  <a:fillRect t="-582" r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</a:t>
            </a:r>
            <a:r>
              <a:rPr lang="en-US" dirty="0"/>
              <a:t>JUSTESEN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4"/>
                <a:ext cx="9620250" cy="5235255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האורך של קוד </a:t>
                </a:r>
                <a:r>
                  <a:rPr lang="en-US" dirty="0" err="1"/>
                  <a:t>Justesen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מכפלה בין האורך של קוד </a:t>
                </a:r>
                <a:r>
                  <a:rPr lang="en-US" dirty="0"/>
                  <a:t>RS</a:t>
                </a:r>
                <a:r>
                  <a:rPr lang="he-IL" dirty="0"/>
                  <a:t> לבין האורך של כל אחד מקודי </a:t>
                </a:r>
                <a:r>
                  <a:rPr lang="en-US" dirty="0" err="1"/>
                  <a:t>Wozencraft</a:t>
                </a:r>
                <a:r>
                  <a:rPr lang="en-US" dirty="0"/>
                  <a:t> Ensemble</a:t>
                </a:r>
                <a:r>
                  <a:rPr lang="he-IL" i="1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המימד של קוד </a:t>
                </a:r>
                <a:r>
                  <a:rPr lang="en-US" dirty="0" err="1"/>
                  <a:t>Justesen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המימד של קוד </a:t>
                </a:r>
                <a:r>
                  <a:rPr lang="en-US" dirty="0" err="1"/>
                  <a:t>Justesen</a:t>
                </a:r>
                <a:r>
                  <a:rPr lang="he-IL" dirty="0"/>
                  <a:t> הינו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𝑝𝑜𝑙𝑦𝑛𝑜𝑚𝑖𝑎𝑙𝑠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, ומתקיים כי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מכאן ש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המרחק של קוד </a:t>
                </a:r>
                <a:r>
                  <a:rPr lang="en-US" dirty="0" err="1"/>
                  <a:t>Justesen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המרחק של </a:t>
                </a:r>
                <a:r>
                  <a:rPr lang="en-US" dirty="0"/>
                  <a:t>RS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המרחק של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 מתוך קודי </a:t>
                </a:r>
                <a:r>
                  <a:rPr lang="en-US" dirty="0" err="1"/>
                  <a:t>Wozencraft</a:t>
                </a:r>
                <a:r>
                  <a:rPr lang="en-US" dirty="0"/>
                  <a:t> Ensemble</a:t>
                </a:r>
                <a:r>
                  <a:rPr lang="en-US" i="1" dirty="0"/>
                  <a:t> </a:t>
                </a:r>
                <a:r>
                  <a:rPr lang="he-IL" dirty="0"/>
                  <a:t>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מכאן שהמרחק של קוד </a:t>
                </a:r>
                <a:r>
                  <a:rPr lang="en-US" dirty="0" err="1"/>
                  <a:t>Justesen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4"/>
                <a:ext cx="9620250" cy="5235255"/>
              </a:xfrm>
              <a:blipFill>
                <a:blip r:embed="rId2"/>
                <a:stretch>
                  <a:fillRect t="-698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- סיכום</a:t>
            </a:r>
            <a:r>
              <a:rPr lang="en-US" dirty="0"/>
              <a:t>JUSTESEN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4"/>
                <a:ext cx="9620250" cy="5235255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dirty="0"/>
                  <a:t> נקבל כי המרחק של קוד </a:t>
                </a:r>
                <a:r>
                  <a:rPr lang="en-US" dirty="0" err="1"/>
                  <a:t>Justesen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והמימד שלו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מכיוון שאורך הקוד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נקבל כי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כלומר, קודי </a:t>
                </a:r>
                <a:r>
                  <a:rPr lang="en-US" dirty="0" err="1"/>
                  <a:t>Justesen</a:t>
                </a:r>
                <a:r>
                  <a:rPr lang="en-US" i="1" dirty="0"/>
                  <a:t> </a:t>
                </a:r>
                <a:r>
                  <a:rPr lang="he-IL" dirty="0"/>
                  <a:t>הינם קבוצה של קודים "טובים" בעלי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4"/>
                <a:ext cx="9620250" cy="5235255"/>
              </a:xfrm>
              <a:blipFill>
                <a:blip r:embed="rId2"/>
                <a:stretch>
                  <a:fillRect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974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Trebuchet MS</vt:lpstr>
      <vt:lpstr>Wingdings 3</vt:lpstr>
      <vt:lpstr>Facet</vt:lpstr>
      <vt:lpstr>קודים לתיקון שגיאות ושימושיהם במדעי המחשב הרצאה 13</vt:lpstr>
      <vt:lpstr> - מבואJUSTESEN CODES</vt:lpstr>
      <vt:lpstr> - הגדרהJUSTESEN CODES</vt:lpstr>
      <vt:lpstr> JUSTESEN CODES</vt:lpstr>
      <vt:lpstr> JUSTESEN CODES</vt:lpstr>
      <vt:lpstr> JUSTESEN CODES</vt:lpstr>
      <vt:lpstr> JUSTESEN CODES</vt:lpstr>
      <vt:lpstr> - סיכוםJUSTESEN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קודים לתיקון שגיאות ושימושיהם במדעי המחשב הרצאה 12</dc:title>
  <dc:creator>Noam Atia (natia)</dc:creator>
  <cp:lastModifiedBy>Noam</cp:lastModifiedBy>
  <cp:revision>33</cp:revision>
  <dcterms:created xsi:type="dcterms:W3CDTF">2020-12-05T11:51:48Z</dcterms:created>
  <dcterms:modified xsi:type="dcterms:W3CDTF">2021-02-11T16:58:25Z</dcterms:modified>
</cp:coreProperties>
</file>