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r" initials="t" lastIdx="2" clrIdx="0">
    <p:extLst>
      <p:ext uri="{19B8F6BF-5375-455C-9EA6-DF929625EA0E}">
        <p15:presenceInfo xmlns:p15="http://schemas.microsoft.com/office/powerpoint/2012/main" userId="tom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78938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295752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6736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2539801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1815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39332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21975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75837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28307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20133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E77A9B-9FA8-4741-8B66-95CD401AA80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41301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77A9B-9FA8-4741-8B66-95CD401AA801}"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251404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E77A9B-9FA8-4741-8B66-95CD401AA801}"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54379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77A9B-9FA8-4741-8B66-95CD401AA801}"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50754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E77A9B-9FA8-4741-8B66-95CD401AA80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78317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77A9B-9FA8-4741-8B66-95CD401AA80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409858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E77A9B-9FA8-4741-8B66-95CD401AA801}" type="datetimeFigureOut">
              <a:rPr lang="en-US" smtClean="0"/>
              <a:t>2/11/2021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90CA1F-B31E-425F-954D-7E49159DA49F}" type="slidenum">
              <a:rPr lang="en-US" smtClean="0"/>
              <a:t>‹#›</a:t>
            </a:fld>
            <a:endParaRPr lang="en-US"/>
          </a:p>
        </p:txBody>
      </p:sp>
    </p:spTree>
    <p:extLst>
      <p:ext uri="{BB962C8B-B14F-4D97-AF65-F5344CB8AC3E}">
        <p14:creationId xmlns:p14="http://schemas.microsoft.com/office/powerpoint/2010/main" val="198970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156D-2607-48CC-81FC-4D89AA6FFBE9}"/>
              </a:ext>
            </a:extLst>
          </p:cNvPr>
          <p:cNvSpPr>
            <a:spLocks noGrp="1"/>
          </p:cNvSpPr>
          <p:nvPr>
            <p:ph type="ctrTitle"/>
          </p:nvPr>
        </p:nvSpPr>
        <p:spPr>
          <a:xfrm>
            <a:off x="1507067" y="1578133"/>
            <a:ext cx="4335468" cy="2875534"/>
          </a:xfrm>
        </p:spPr>
        <p:txBody>
          <a:bodyPr>
            <a:normAutofit/>
          </a:bodyPr>
          <a:lstStyle/>
          <a:p>
            <a:pPr>
              <a:lnSpc>
                <a:spcPct val="90000"/>
              </a:lnSpc>
            </a:pPr>
            <a:r>
              <a:rPr lang="he-IL" sz="4200" dirty="0"/>
              <a:t>קודים לתיקון שגיאות ושימושיהם במדעי המחשב</a:t>
            </a:r>
            <a:br>
              <a:rPr lang="he-IL" sz="4200" dirty="0"/>
            </a:br>
            <a:r>
              <a:rPr lang="he-IL" sz="4200" b="1" dirty="0"/>
              <a:t>הרצאה 14</a:t>
            </a:r>
            <a:endParaRPr lang="en-US" sz="4200" b="1" dirty="0"/>
          </a:p>
        </p:txBody>
      </p:sp>
      <p:sp>
        <p:nvSpPr>
          <p:cNvPr id="3" name="Subtitle 2">
            <a:extLst>
              <a:ext uri="{FF2B5EF4-FFF2-40B4-BE49-F238E27FC236}">
                <a16:creationId xmlns:a16="http://schemas.microsoft.com/office/drawing/2014/main" id="{3D66879C-C555-4668-8E38-6A8A83E144BA}"/>
              </a:ext>
            </a:extLst>
          </p:cNvPr>
          <p:cNvSpPr>
            <a:spLocks noGrp="1"/>
          </p:cNvSpPr>
          <p:nvPr>
            <p:ph type="subTitle" idx="1"/>
          </p:nvPr>
        </p:nvSpPr>
        <p:spPr>
          <a:xfrm>
            <a:off x="1507067" y="4503114"/>
            <a:ext cx="4335468" cy="1096899"/>
          </a:xfrm>
        </p:spPr>
        <p:txBody>
          <a:bodyPr>
            <a:normAutofit/>
          </a:bodyPr>
          <a:lstStyle/>
          <a:p>
            <a:pPr>
              <a:lnSpc>
                <a:spcPct val="90000"/>
              </a:lnSpc>
            </a:pPr>
            <a:r>
              <a:rPr lang="he-IL" dirty="0"/>
              <a:t>מרצה: ד"ר קלים </a:t>
            </a:r>
            <a:r>
              <a:rPr lang="he-IL" dirty="0" err="1"/>
              <a:t>יפרמנקו</a:t>
            </a:r>
            <a:endParaRPr lang="he-IL" dirty="0"/>
          </a:p>
          <a:p>
            <a:pPr>
              <a:lnSpc>
                <a:spcPct val="90000"/>
              </a:lnSpc>
            </a:pPr>
            <a:r>
              <a:rPr lang="he-IL" dirty="0"/>
              <a:t>סמסטר: סתיו תשפ"א</a:t>
            </a:r>
          </a:p>
          <a:p>
            <a:pPr>
              <a:lnSpc>
                <a:spcPct val="90000"/>
              </a:lnSpc>
            </a:pPr>
            <a:r>
              <a:rPr lang="he-IL" dirty="0"/>
              <a:t>תאריך: 01/12/2020</a:t>
            </a:r>
            <a:endParaRPr lang="en-US" dirty="0"/>
          </a:p>
        </p:txBody>
      </p:sp>
      <p:pic>
        <p:nvPicPr>
          <p:cNvPr id="4" name="Picture 3" descr="אוניברסיטת בן גוריון - מוזיאון הילדים של באר שבע ע&quot;ש ג'ק, ג'וזף ומורטון מנדל">
            <a:extLst>
              <a:ext uri="{FF2B5EF4-FFF2-40B4-BE49-F238E27FC236}">
                <a16:creationId xmlns:a16="http://schemas.microsoft.com/office/drawing/2014/main" id="{F69370C1-F1DE-4FC0-A5F9-27A894600F4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5998" y="1924043"/>
            <a:ext cx="3280613" cy="3280613"/>
          </a:xfrm>
          <a:prstGeom prst="rect">
            <a:avLst/>
          </a:prstGeom>
          <a:noFill/>
        </p:spPr>
      </p:pic>
    </p:spTree>
    <p:extLst>
      <p:ext uri="{BB962C8B-B14F-4D97-AF65-F5344CB8AC3E}">
        <p14:creationId xmlns:p14="http://schemas.microsoft.com/office/powerpoint/2010/main" val="5981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a:bodyPr>
          <a:lstStyle/>
          <a:p>
            <a:pPr algn="r" rtl="1"/>
            <a:r>
              <a:rPr lang="en-US" sz="2600" dirty="0"/>
              <a:t>RS CODES</a:t>
            </a:r>
            <a:r>
              <a:rPr lang="he-IL" sz="2600" dirty="0"/>
              <a:t> – תיאור אלגוריתם הפיענוח</a:t>
            </a:r>
            <a:endParaRPr lang="en-US" sz="2600"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EB5D3689-8022-4043-8259-E63AA1CD5BDB}"/>
                  </a:ext>
                </a:extLst>
              </p:cNvPr>
              <p:cNvSpPr>
                <a:spLocks noGrp="1"/>
              </p:cNvSpPr>
              <p:nvPr>
                <p:ph idx="1"/>
              </p:nvPr>
            </p:nvSpPr>
            <p:spPr>
              <a:xfrm>
                <a:off x="-41945" y="1257737"/>
                <a:ext cx="9982899" cy="4851400"/>
              </a:xfrm>
            </p:spPr>
            <p:txBody>
              <a:bodyPr/>
              <a:lstStyle/>
              <a:p>
                <a:pPr algn="r" rtl="1"/>
                <a:r>
                  <a:rPr lang="he-IL" dirty="0"/>
                  <a:t>מקבל כקלט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𝛼</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𝑛</m:t>
                        </m:r>
                        <m:r>
                          <a:rPr lang="en-US" i="1">
                            <a:latin typeface="Cambria Math" panose="02040503050406030204" pitchFamily="18" charset="0"/>
                          </a:rPr>
                          <m:t>,</m:t>
                        </m:r>
                      </m:sub>
                    </m:sSub>
                    <m:r>
                      <a:rPr lang="en-US">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r>
                      <a:rPr lang="en-US" i="1">
                        <a:latin typeface="Cambria Math" panose="02040503050406030204" pitchFamily="18" charset="0"/>
                      </a:rPr>
                      <m:t>}</m:t>
                    </m:r>
                    <m:r>
                      <a:rPr lang="en-US">
                        <a:latin typeface="Cambria Math" panose="02040503050406030204" pitchFamily="18" charset="0"/>
                      </a:rPr>
                      <m:t> </m:t>
                    </m:r>
                  </m:oMath>
                </a14:m>
                <a:r>
                  <a:rPr lang="en-US" dirty="0"/>
                  <a:t> </a:t>
                </a:r>
                <a:r>
                  <a:rPr lang="he-IL" dirty="0"/>
                  <a:t> כך שלכל </a:t>
                </a:r>
                <a14:m>
                  <m:oMath xmlns:m="http://schemas.openxmlformats.org/officeDocument/2006/math">
                    <m:r>
                      <a:rPr lang="he-IL">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a:t>
                </a:r>
                <a:r>
                  <a:rPr lang="he-IL" dirty="0"/>
                  <a:t>מלבד </a:t>
                </a:r>
                <a14:m>
                  <m:oMath xmlns:m="http://schemas.openxmlformats.org/officeDocument/2006/math">
                    <m:r>
                      <a:rPr lang="he-IL" b="0" i="0" smtClean="0">
                        <a:latin typeface="Cambria Math" panose="02040503050406030204" pitchFamily="18" charset="0"/>
                      </a:rPr>
                      <m:t> </m:t>
                    </m:r>
                    <m:r>
                      <a:rPr lang="en-US" i="1">
                        <a:latin typeface="Cambria Math" panose="02040503050406030204" pitchFamily="18" charset="0"/>
                      </a:rPr>
                      <m:t>𝜏</m:t>
                    </m:r>
                  </m:oMath>
                </a14:m>
                <a:r>
                  <a:rPr lang="en-US" dirty="0"/>
                  <a:t> </a:t>
                </a:r>
                <a:r>
                  <a:rPr lang="he-IL" dirty="0"/>
                  <a:t>כאלו, מתקיים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a:t>
                </a:r>
                <a:endParaRPr lang="en-IL" dirty="0"/>
              </a:p>
              <a:p>
                <a:pPr algn="r" rtl="1"/>
                <a:r>
                  <a:rPr lang="he-IL" dirty="0"/>
                  <a:t>מוצא פולינום השונה מפולינום ה-0 שמקיים:</a:t>
                </a:r>
                <a:endParaRPr lang="en-IL" dirty="0"/>
              </a:p>
              <a:p>
                <a:pPr lvl="1" algn="r" rtl="1">
                  <a:buFont typeface="Arial" panose="020B0604020202020204" pitchFamily="34" charset="0"/>
                  <a:buChar char="•"/>
                </a:pP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 </m:t>
                    </m:r>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IL" dirty="0"/>
              </a:p>
              <a:p>
                <a:pPr lvl="1" algn="r" rtl="1">
                  <a:buFont typeface="Arial" panose="020B0604020202020204" pitchFamily="34" charset="0"/>
                  <a:buChar char="•"/>
                </a:pPr>
                <a14:m>
                  <m:oMath xmlns:m="http://schemas.openxmlformats.org/officeDocument/2006/math">
                    <m:r>
                      <a:rPr lang="en-US" i="1">
                        <a:latin typeface="Cambria Math" panose="02040503050406030204" pitchFamily="18" charset="0"/>
                      </a:rPr>
                      <m:t>𝑑𝑒𝑔</m:t>
                    </m:r>
                    <m:sSub>
                      <m:sSubPr>
                        <m:ctrlPr>
                          <a:rPr lang="en-IL"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𝐷𝑒𝑔</m:t>
                    </m:r>
                    <m:r>
                      <a:rPr lang="en-US" i="1">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smtClean="0">
                        <a:latin typeface="Cambria Math" panose="02040503050406030204" pitchFamily="18" charset="0"/>
                      </a:rPr>
                      <m:t>1</m:t>
                    </m:r>
                  </m:oMath>
                </a14:m>
                <a:endParaRPr lang="en-IL" dirty="0"/>
              </a:p>
              <a:p>
                <a:pPr lvl="1" algn="r" rtl="1">
                  <a:buFont typeface="Arial" panose="020B0604020202020204" pitchFamily="34" charset="0"/>
                  <a:buChar char="•"/>
                </a:pPr>
                <a14:m>
                  <m:oMath xmlns:m="http://schemas.openxmlformats.org/officeDocument/2006/math">
                    <m:r>
                      <a:rPr lang="en-US" i="1">
                        <a:latin typeface="Cambria Math" panose="02040503050406030204" pitchFamily="18" charset="0"/>
                      </a:rPr>
                      <m:t>𝑄</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0</m:t>
                    </m:r>
                  </m:oMath>
                </a14:m>
                <a:r>
                  <a:rPr lang="en-US" dirty="0"/>
                  <a:t>  </a:t>
                </a:r>
                <a:endParaRPr lang="en-IL" dirty="0"/>
              </a:p>
              <a:p>
                <a:pPr algn="r" rtl="1"/>
                <a:r>
                  <a:rPr lang="he-IL" dirty="0"/>
                  <a:t>מחזיר: </a:t>
                </a:r>
                <a14:m>
                  <m:oMath xmlns:m="http://schemas.openxmlformats.org/officeDocument/2006/math">
                    <m:f>
                      <m:fPr>
                        <m:ctrlPr>
                          <a:rPr lang="en-IL" i="1">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d>
                          <m:dPr>
                            <m:ctrlPr>
                              <a:rPr lang="en-IL" i="1">
                                <a:latin typeface="Cambria Math" panose="02040503050406030204" pitchFamily="18" charset="0"/>
                              </a:rPr>
                            </m:ctrlPr>
                          </m:dPr>
                          <m:e>
                            <m:r>
                              <a:rPr lang="en-US" i="1">
                                <a:latin typeface="Cambria Math" panose="02040503050406030204" pitchFamily="18" charset="0"/>
                              </a:rPr>
                              <m:t>𝑥</m:t>
                            </m:r>
                          </m:e>
                        </m:d>
                      </m:num>
                      <m:den>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d>
                          <m:dPr>
                            <m:ctrlPr>
                              <a:rPr lang="en-IL" i="1">
                                <a:latin typeface="Cambria Math" panose="02040503050406030204" pitchFamily="18" charset="0"/>
                              </a:rPr>
                            </m:ctrlPr>
                          </m:dPr>
                          <m:e>
                            <m:r>
                              <a:rPr lang="en-US" i="1">
                                <a:latin typeface="Cambria Math" panose="02040503050406030204" pitchFamily="18" charset="0"/>
                              </a:rPr>
                              <m:t>𝑥</m:t>
                            </m:r>
                          </m:e>
                        </m:d>
                      </m:den>
                    </m:f>
                  </m:oMath>
                </a14:m>
                <a:endParaRPr lang="en-IL" dirty="0"/>
              </a:p>
              <a:p>
                <a:pPr algn="r" rtl="1">
                  <a:lnSpc>
                    <a:spcPct val="107000"/>
                  </a:lnSpc>
                  <a:spcAft>
                    <a:spcPts val="800"/>
                  </a:spcAft>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David" panose="020E0502060401010101" pitchFamily="34" charset="-79"/>
                      </a:rPr>
                      <m:t>𝑄</m:t>
                    </m:r>
                    <m:d>
                      <m:dPr>
                        <m:ctrlPr>
                          <a:rPr lang="en-IL" sz="1800" i="1">
                            <a:effectLst/>
                            <a:latin typeface="Cambria Math" panose="02040503050406030204" pitchFamily="18" charset="0"/>
                            <a:ea typeface="Calibri" panose="020F0502020204030204" pitchFamily="34" charset="0"/>
                            <a:cs typeface="David" panose="020E0502060401010101" pitchFamily="34" charset="-79"/>
                          </a:rPr>
                        </m:ctrlPr>
                      </m:dPr>
                      <m:e>
                        <m:sSub>
                          <m:sSub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bPr>
                          <m:e>
                            <m:r>
                              <a:rPr lang="en-US" sz="1800" i="1">
                                <a:effectLst/>
                                <a:latin typeface="Cambria Math" panose="02040503050406030204" pitchFamily="18" charset="0"/>
                                <a:ea typeface="Calibri" panose="020F0502020204030204" pitchFamily="34" charset="0"/>
                                <a:cs typeface="David" panose="020E0502060401010101" pitchFamily="34" charset="-79"/>
                              </a:rPr>
                              <m:t>𝛼</m:t>
                            </m:r>
                          </m:e>
                          <m:sub>
                            <m:r>
                              <a:rPr lang="en-US" sz="1800" i="1">
                                <a:effectLst/>
                                <a:latin typeface="Cambria Math" panose="02040503050406030204" pitchFamily="18" charset="0"/>
                                <a:ea typeface="Calibri" panose="020F0502020204030204" pitchFamily="34" charset="0"/>
                                <a:cs typeface="David" panose="020E0502060401010101" pitchFamily="34" charset="-79"/>
                              </a:rPr>
                              <m:t>𝑖</m:t>
                            </m:r>
                          </m:sub>
                        </m:sSub>
                        <m:r>
                          <a:rPr lang="en-US" sz="1800" i="1">
                            <a:effectLst/>
                            <a:latin typeface="Cambria Math" panose="02040503050406030204" pitchFamily="18" charset="0"/>
                            <a:ea typeface="Calibri" panose="020F0502020204030204" pitchFamily="34" charset="0"/>
                            <a:cs typeface="David" panose="020E0502060401010101" pitchFamily="34" charset="-79"/>
                          </a:rPr>
                          <m:t>, </m:t>
                        </m:r>
                        <m:sSub>
                          <m:sSub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bPr>
                          <m:e>
                            <m:r>
                              <a:rPr lang="en-US" sz="1800" i="1">
                                <a:effectLst/>
                                <a:latin typeface="Cambria Math" panose="02040503050406030204" pitchFamily="18" charset="0"/>
                                <a:ea typeface="Calibri" panose="020F0502020204030204" pitchFamily="34" charset="0"/>
                                <a:cs typeface="David" panose="020E0502060401010101" pitchFamily="34" charset="-79"/>
                              </a:rPr>
                              <m:t>𝑦</m:t>
                            </m:r>
                          </m:e>
                          <m:sub>
                            <m:r>
                              <a:rPr lang="en-US" sz="1800" i="1">
                                <a:effectLst/>
                                <a:latin typeface="Cambria Math" panose="02040503050406030204" pitchFamily="18" charset="0"/>
                                <a:ea typeface="Calibri" panose="020F0502020204030204" pitchFamily="34" charset="0"/>
                                <a:cs typeface="David" panose="020E0502060401010101" pitchFamily="34" charset="-79"/>
                              </a:rPr>
                              <m:t>𝑖</m:t>
                            </m:r>
                          </m:sub>
                        </m:sSub>
                      </m:e>
                    </m:d>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0</m:t>
                    </m:r>
                    <m:r>
                      <a:rPr lang="en-US" sz="1800" i="1">
                        <a:effectLst/>
                        <a:latin typeface="Cambria Math" panose="02040503050406030204" pitchFamily="18" charset="0"/>
                        <a:ea typeface="Calibri" panose="020F0502020204030204" pitchFamily="34" charset="0"/>
                        <a:cs typeface="David" panose="020E0502060401010101" pitchFamily="34" charset="-79"/>
                      </a:rPr>
                      <m:t> </m:t>
                    </m:r>
                  </m:oMath>
                </a14:m>
                <a:r>
                  <a:rPr lang="he-IL" sz="1800" dirty="0">
                    <a:effectLst/>
                    <a:latin typeface="Calibri" panose="020F0502020204030204" pitchFamily="34" charset="0"/>
                    <a:ea typeface="Calibri" panose="020F0502020204030204" pitchFamily="34" charset="0"/>
                    <a:cs typeface="David" panose="020E0502060401010101" pitchFamily="34" charset="-79"/>
                  </a:rPr>
                  <a:t> זו משוואה לינארית על מקדמי </a:t>
                </a:r>
                <a:r>
                  <a:rPr lang="en-US" sz="1800" dirty="0">
                    <a:effectLst/>
                    <a:latin typeface="David" panose="020E0502060401010101" pitchFamily="34" charset="-79"/>
                    <a:ea typeface="Calibri" panose="020F0502020204030204" pitchFamily="34" charset="0"/>
                    <a:cs typeface="Arial" panose="020B0604020202020204" pitchFamily="34" charset="0"/>
                  </a:rPr>
                  <a:t>Q</a:t>
                </a:r>
                <a:r>
                  <a:rPr lang="he-IL" sz="1800" dirty="0">
                    <a:effectLst/>
                    <a:latin typeface="Calibri" panose="020F0502020204030204" pitchFamily="34" charset="0"/>
                    <a:ea typeface="Calibri" panose="020F0502020204030204" pitchFamily="34" charset="0"/>
                    <a:cs typeface="David" panose="020E0502060401010101" pitchFamily="34" charset="-79"/>
                  </a:rPr>
                  <a:t>, וניתן למצוא את הפולינום השונה מ-0 בזמן </a:t>
                </a:r>
                <a14:m>
                  <m:oMath xmlns:m="http://schemas.openxmlformats.org/officeDocument/2006/math">
                    <m:r>
                      <m:rPr>
                        <m:sty m:val="p"/>
                      </m:rPr>
                      <a:rPr lang="en-US" sz="1800" b="0" i="0" smtClean="0">
                        <a:effectLst/>
                        <a:latin typeface="Cambria Math" panose="02040503050406030204" pitchFamily="18" charset="0"/>
                        <a:ea typeface="Calibri" panose="020F0502020204030204" pitchFamily="34" charset="0"/>
                        <a:cs typeface="David" panose="020E0502060401010101" pitchFamily="34" charset="-79"/>
                      </a:rPr>
                      <m:t>O</m:t>
                    </m:r>
                    <m:r>
                      <a:rPr lang="en-US" sz="1800" b="0" i="0" smtClean="0">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𝑛𝑙𝑜</m:t>
                    </m:r>
                    <m:sSup>
                      <m:sSup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pPr>
                      <m:e>
                        <m:r>
                          <a:rPr lang="en-US" sz="1800" i="1">
                            <a:effectLst/>
                            <a:latin typeface="Cambria Math" panose="02040503050406030204" pitchFamily="18" charset="0"/>
                            <a:ea typeface="Calibri" panose="020F0502020204030204" pitchFamily="34" charset="0"/>
                            <a:cs typeface="David" panose="020E0502060401010101" pitchFamily="34" charset="-79"/>
                          </a:rPr>
                          <m:t>𝑔</m:t>
                        </m:r>
                      </m:e>
                      <m:sup>
                        <m:r>
                          <a:rPr lang="en-US" sz="1800" i="1">
                            <a:effectLst/>
                            <a:latin typeface="Cambria Math" panose="02040503050406030204" pitchFamily="18" charset="0"/>
                            <a:ea typeface="Calibri" panose="020F0502020204030204" pitchFamily="34" charset="0"/>
                            <a:cs typeface="David" panose="020E0502060401010101" pitchFamily="34" charset="-79"/>
                          </a:rPr>
                          <m:t>2</m:t>
                        </m:r>
                      </m:sup>
                    </m:sSup>
                    <m:d>
                      <m:dPr>
                        <m:ctrlPr>
                          <a:rPr lang="en-US" sz="1800" i="1">
                            <a:effectLst/>
                            <a:latin typeface="Cambria Math" panose="02040503050406030204" pitchFamily="18" charset="0"/>
                            <a:ea typeface="Calibri" panose="020F0502020204030204" pitchFamily="34" charset="0"/>
                            <a:cs typeface="David" panose="020E0502060401010101" pitchFamily="34" charset="-79"/>
                          </a:rPr>
                        </m:ctrlPr>
                      </m:dPr>
                      <m:e>
                        <m:r>
                          <a:rPr lang="en-US" sz="1800" i="1">
                            <a:effectLst/>
                            <a:latin typeface="Cambria Math" panose="02040503050406030204" pitchFamily="18" charset="0"/>
                            <a:ea typeface="Calibri" panose="020F0502020204030204" pitchFamily="34" charset="0"/>
                            <a:cs typeface="David" panose="020E0502060401010101" pitchFamily="34" charset="-79"/>
                          </a:rPr>
                          <m:t>𝑛</m:t>
                        </m:r>
                        <m:r>
                          <a:rPr lang="en-US" sz="1800" b="0" i="1" smtClean="0">
                            <a:effectLst/>
                            <a:latin typeface="Cambria Math" panose="02040503050406030204" pitchFamily="18" charset="0"/>
                            <a:ea typeface="Calibri" panose="020F0502020204030204" pitchFamily="34" charset="0"/>
                            <a:cs typeface="David" panose="020E0502060401010101" pitchFamily="34" charset="-79"/>
                          </a:rPr>
                          <m:t>)</m:t>
                        </m:r>
                      </m:e>
                    </m:d>
                  </m:oMath>
                </a14:m>
                <a:br>
                  <a:rPr lang="en-US" sz="1800" dirty="0">
                    <a:effectLst/>
                    <a:latin typeface="Calibri" panose="020F0502020204030204" pitchFamily="34" charset="0"/>
                    <a:ea typeface="Calibri" panose="020F0502020204030204" pitchFamily="34" charset="0"/>
                    <a:cs typeface="David" panose="020E0502060401010101" pitchFamily="34" charset="-79"/>
                  </a:rPr>
                </a:br>
                <a:r>
                  <a:rPr lang="he-IL" sz="1800" dirty="0">
                    <a:effectLst/>
                    <a:latin typeface="Calibri" panose="020F0502020204030204" pitchFamily="34" charset="0"/>
                    <a:ea typeface="Calibri" panose="020F0502020204030204" pitchFamily="34" charset="0"/>
                    <a:cs typeface="David" panose="020E0502060401010101" pitchFamily="34" charset="-79"/>
                  </a:rPr>
                  <a:t>בעזרת אינטרפולציה של פונקציה רציונלית</a:t>
                </a:r>
                <a:r>
                  <a:rPr lang="en-US" sz="1800" dirty="0">
                    <a:effectLst/>
                    <a:latin typeface="David" panose="020E0502060401010101" pitchFamily="34" charset="-79"/>
                    <a:ea typeface="Calibri" panose="020F0502020204030204" pitchFamily="34" charset="0"/>
                    <a:cs typeface="Arial" panose="020B0604020202020204" pitchFamily="34" charset="0"/>
                  </a:rPr>
                  <a: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a:p>
                <a:pPr algn="r" rtl="1"/>
                <a:endParaRPr lang="en-US" dirty="0"/>
              </a:p>
            </p:txBody>
          </p:sp>
        </mc:Choice>
        <mc:Fallback xmlns="">
          <p:sp>
            <p:nvSpPr>
              <p:cNvPr id="8" name="Content Placeholder 2">
                <a:extLst>
                  <a:ext uri="{FF2B5EF4-FFF2-40B4-BE49-F238E27FC236}">
                    <a16:creationId xmlns:a16="http://schemas.microsoft.com/office/drawing/2014/main" id="{EB5D3689-8022-4043-8259-E63AA1CD5BDB}"/>
                  </a:ext>
                </a:extLst>
              </p:cNvPr>
              <p:cNvSpPr>
                <a:spLocks noGrp="1" noRot="1" noChangeAspect="1" noMove="1" noResize="1" noEditPoints="1" noAdjustHandles="1" noChangeArrowheads="1" noChangeShapeType="1" noTextEdit="1"/>
              </p:cNvSpPr>
              <p:nvPr>
                <p:ph idx="1"/>
              </p:nvPr>
            </p:nvSpPr>
            <p:spPr>
              <a:xfrm>
                <a:off x="-41945" y="1257737"/>
                <a:ext cx="9982899" cy="4851400"/>
              </a:xfrm>
              <a:blipFill>
                <a:blip r:embed="rId2"/>
                <a:stretch>
                  <a:fillRect t="-628" r="-244"/>
                </a:stretch>
              </a:blipFill>
            </p:spPr>
            <p:txBody>
              <a:bodyPr/>
              <a:lstStyle/>
              <a:p>
                <a:r>
                  <a:rPr lang="en-US">
                    <a:noFill/>
                  </a:rPr>
                  <a:t> </a:t>
                </a:r>
              </a:p>
            </p:txBody>
          </p:sp>
        </mc:Fallback>
      </mc:AlternateContent>
    </p:spTree>
    <p:extLst>
      <p:ext uri="{BB962C8B-B14F-4D97-AF65-F5344CB8AC3E}">
        <p14:creationId xmlns:p14="http://schemas.microsoft.com/office/powerpoint/2010/main" val="241598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a:bodyPr>
          <a:lstStyle/>
          <a:p>
            <a:pPr algn="r" rtl="1"/>
            <a:r>
              <a:rPr lang="en-US" sz="2600" dirty="0"/>
              <a:t>RS CODES</a:t>
            </a:r>
            <a:r>
              <a:rPr lang="he-IL" sz="2600" dirty="0"/>
              <a:t> – הוכחת אלגוריתם הפיענוח</a:t>
            </a:r>
            <a:endParaRPr lang="en-US" sz="2600" dirty="0"/>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EB5D3689-8022-4043-8259-E63AA1CD5BDB}"/>
                  </a:ext>
                </a:extLst>
              </p:cNvPr>
              <p:cNvSpPr>
                <a:spLocks noGrp="1"/>
              </p:cNvSpPr>
              <p:nvPr>
                <p:ph idx="1"/>
              </p:nvPr>
            </p:nvSpPr>
            <p:spPr>
              <a:xfrm>
                <a:off x="-41945" y="1257737"/>
                <a:ext cx="9982899" cy="4851400"/>
              </a:xfrm>
            </p:spPr>
            <p:txBody>
              <a:bodyPr/>
              <a:lstStyle/>
              <a:p>
                <a:pPr algn="r" rtl="1"/>
                <a:r>
                  <a:rPr lang="he-IL" u="sng" dirty="0"/>
                  <a:t>טענה:</a:t>
                </a:r>
                <a:r>
                  <a:rPr lang="he-IL" dirty="0"/>
                  <a:t> </a:t>
                </a:r>
                <a:r>
                  <a:rPr lang="en-IL" dirty="0"/>
                  <a:t> </a:t>
                </a:r>
                <a14:m>
                  <m:oMath xmlns:m="http://schemas.openxmlformats.org/officeDocument/2006/math">
                    <m:r>
                      <a:rPr lang="en-US" i="1">
                        <a:latin typeface="Cambria Math" panose="02040503050406030204" pitchFamily="18" charset="0"/>
                      </a:rPr>
                      <m:t>𝑝</m:t>
                    </m:r>
                    <m:d>
                      <m:dPr>
                        <m:ctrlPr>
                          <a:rPr lang="en-IL"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IL" i="1">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d>
                          <m:dPr>
                            <m:ctrlPr>
                              <a:rPr lang="en-IL" i="1">
                                <a:latin typeface="Cambria Math" panose="02040503050406030204" pitchFamily="18" charset="0"/>
                              </a:rPr>
                            </m:ctrlPr>
                          </m:dPr>
                          <m:e>
                            <m:r>
                              <a:rPr lang="en-US" i="1">
                                <a:latin typeface="Cambria Math" panose="02040503050406030204" pitchFamily="18" charset="0"/>
                              </a:rPr>
                              <m:t>𝑥</m:t>
                            </m:r>
                          </m:e>
                        </m:d>
                      </m:num>
                      <m:den>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d>
                          <m:dPr>
                            <m:ctrlPr>
                              <a:rPr lang="en-IL" i="1">
                                <a:latin typeface="Cambria Math" panose="02040503050406030204" pitchFamily="18" charset="0"/>
                              </a:rPr>
                            </m:ctrlPr>
                          </m:dPr>
                          <m:e>
                            <m:r>
                              <a:rPr lang="en-US" i="1">
                                <a:latin typeface="Cambria Math" panose="02040503050406030204" pitchFamily="18" charset="0"/>
                              </a:rPr>
                              <m:t>𝑥</m:t>
                            </m:r>
                          </m:e>
                        </m:d>
                      </m:den>
                    </m:f>
                  </m:oMath>
                </a14:m>
                <a:endParaRPr lang="he-IL" dirty="0"/>
              </a:p>
              <a:p>
                <a:pPr algn="r" rtl="1"/>
                <a:r>
                  <a:rPr lang="he-IL" u="sng" dirty="0"/>
                  <a:t>הוכחה:</a:t>
                </a:r>
                <a:r>
                  <a:rPr lang="he-IL" dirty="0"/>
                  <a:t> נתבונן בפולינום הבא:</a:t>
                </a:r>
                <a:br>
                  <a:rPr lang="en-US" dirty="0"/>
                </a:br>
                <a14:m>
                  <m:oMath xmlns:m="http://schemas.openxmlformats.org/officeDocument/2006/math">
                    <m:r>
                      <a:rPr lang="en-US" i="1" smtClean="0">
                        <a:latin typeface="Cambria Math" panose="02040503050406030204" pitchFamily="18" charset="0"/>
                      </a:rPr>
                      <m:t>𝑅</m:t>
                    </m:r>
                    <m:r>
                      <a:rPr lang="en-US" i="1" smtClean="0">
                        <a:latin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he-IL" dirty="0"/>
                  <a:t> </a:t>
                </a:r>
              </a:p>
              <a:p>
                <a:pPr marL="0" indent="0" algn="r" rtl="1">
                  <a:buNone/>
                </a:pPr>
                <a:r>
                  <a:rPr lang="he-IL" dirty="0"/>
                  <a:t>     מדרגות הפולינומים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oMath>
                </a14:m>
                <a:r>
                  <a:rPr lang="he-IL" dirty="0"/>
                  <a:t> נקבל </a:t>
                </a:r>
                <a14:m>
                  <m:oMath xmlns:m="http://schemas.openxmlformats.org/officeDocument/2006/math">
                    <m:r>
                      <a:rPr lang="en-US" i="1">
                        <a:latin typeface="Cambria Math" panose="02040503050406030204" pitchFamily="18" charset="0"/>
                      </a:rPr>
                      <m:t>𝐷𝑒𝑔</m:t>
                    </m:r>
                    <m:r>
                      <a:rPr lang="en-US" i="1">
                        <a:latin typeface="Cambria Math" panose="02040503050406030204" pitchFamily="18" charset="0"/>
                      </a:rPr>
                      <m:t> </m:t>
                    </m:r>
                    <m:r>
                      <a:rPr lang="en-US" i="1">
                        <a:latin typeface="Cambria Math" panose="02040503050406030204" pitchFamily="18" charset="0"/>
                      </a:rPr>
                      <m:t>𝑅</m:t>
                    </m:r>
                    <m:d>
                      <m:dPr>
                        <m:ctrlPr>
                          <a:rPr lang="en-IL"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oMath>
                </a14:m>
                <a:endParaRPr lang="he-IL" dirty="0"/>
              </a:p>
              <a:p>
                <a:pPr marL="0" indent="0" algn="r" rtl="1">
                  <a:buNone/>
                </a:pPr>
                <a:r>
                  <a:rPr lang="he-IL" dirty="0"/>
                  <a:t>     </a:t>
                </a:r>
                <a:r>
                  <a:rPr lang="he-IL" u="sng" dirty="0"/>
                  <a:t>למה</a:t>
                </a:r>
                <a:r>
                  <a:rPr lang="he-IL" dirty="0"/>
                  <a:t>:</a:t>
                </a:r>
                <a:r>
                  <a:rPr lang="en-US" dirty="0"/>
                  <a:t>    </a:t>
                </a:r>
                <a14:m>
                  <m:oMath xmlns:m="http://schemas.openxmlformats.org/officeDocument/2006/math">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 </m:t>
                    </m:r>
                  </m:oMath>
                </a14:m>
                <a:endParaRPr lang="he-IL" dirty="0"/>
              </a:p>
              <a:p>
                <a:pPr marL="0" indent="0" algn="r" rtl="1">
                  <a:buNone/>
                </a:pPr>
                <a:r>
                  <a:rPr lang="he-IL" dirty="0"/>
                  <a:t>     </a:t>
                </a:r>
                <a:r>
                  <a:rPr lang="he-IL" u="sng" dirty="0"/>
                  <a:t>הוכחה</a:t>
                </a:r>
                <a:r>
                  <a:rPr lang="he-IL" dirty="0"/>
                  <a:t>: נוכיח זאת ע"י כך שנראה כי יש לפולינום יותר שורשים מאשר דרגתו.</a:t>
                </a:r>
              </a:p>
              <a:p>
                <a:pPr marL="0" indent="0" algn="r" rtl="1">
                  <a:buNone/>
                </a:pPr>
                <a:r>
                  <a:rPr lang="he-IL" b="0" dirty="0"/>
                  <a:t>   </a:t>
                </a:r>
                <a14:m>
                  <m:oMath xmlns:m="http://schemas.openxmlformats.org/officeDocument/2006/math">
                    <m:r>
                      <a:rPr lang="he-IL"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Sup>
                      <m:sSupPr>
                        <m:ctrlPr>
                          <a:rPr lang="en-IL"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𝑅</m:t>
                    </m:r>
                    <m:d>
                      <m:dPr>
                        <m:ctrlPr>
                          <a:rPr lang="en-US"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m:t>
                    </m:r>
                    <m:r>
                      <a:rPr lang="en-US" i="1" smtClean="0">
                        <a:latin typeface="Cambria Math" panose="02040503050406030204" pitchFamily="18" charset="0"/>
                      </a:rPr>
                      <m:t>0</m:t>
                    </m:r>
                    <m:r>
                      <a:rPr lang="he-IL" b="0" i="1" smtClean="0">
                        <a:latin typeface="Cambria Math" panose="02040503050406030204" pitchFamily="18" charset="0"/>
                      </a:rPr>
                      <m:t> </m:t>
                    </m:r>
                    <m:r>
                      <a:rPr lang="en-US" i="1" smtClean="0">
                        <a:latin typeface="Cambria Math" panose="02040503050406030204" pitchFamily="18" charset="0"/>
                      </a:rPr>
                      <m:t> </m:t>
                    </m:r>
                  </m:oMath>
                </a14:m>
                <a:endParaRPr lang="en-IL" dirty="0"/>
              </a:p>
              <a:p>
                <a:pPr marL="0" indent="0" algn="r" rtl="1">
                  <a:buNone/>
                </a:pPr>
                <a:r>
                  <a:rPr lang="he-IL" dirty="0"/>
                  <a:t>    קיבלנו כי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Sup>
                      <m:sSupPr>
                        <m:ctrlPr>
                          <a:rPr lang="en-IL"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oMath>
                </a14:m>
                <a:r>
                  <a:rPr lang="he-IL" dirty="0"/>
                  <a:t> מתקיים </a:t>
                </a:r>
                <a14:m>
                  <m:oMath xmlns:m="http://schemas.openxmlformats.org/officeDocument/2006/math">
                    <m:r>
                      <a:rPr lang="en-US" i="1">
                        <a:latin typeface="Cambria Math" panose="02040503050406030204" pitchFamily="18" charset="0"/>
                      </a:rPr>
                      <m:t>𝑅</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0</m:t>
                    </m:r>
                  </m:oMath>
                </a14:m>
                <a:r>
                  <a:rPr lang="en-US" dirty="0"/>
                  <a:t>.</a:t>
                </a:r>
                <a:endParaRPr lang="en-IL" dirty="0"/>
              </a:p>
              <a:p>
                <a:pPr marL="0" indent="0" algn="r" rtl="1">
                  <a:buNone/>
                </a:pPr>
                <a:r>
                  <a:rPr lang="he-IL" dirty="0"/>
                  <a:t>    לכן ל </a:t>
                </a:r>
                <a14:m>
                  <m:oMath xmlns:m="http://schemas.openxmlformats.org/officeDocument/2006/math">
                    <m:r>
                      <a:rPr lang="en-US" i="1">
                        <a:latin typeface="Cambria Math" panose="02040503050406030204" pitchFamily="18" charset="0"/>
                      </a:rPr>
                      <m:t>𝑅</m:t>
                    </m:r>
                  </m:oMath>
                </a14:m>
                <a:r>
                  <a:rPr lang="he-IL" dirty="0"/>
                  <a:t> יש </a:t>
                </a:r>
                <a14:m>
                  <m:oMath xmlns:m="http://schemas.openxmlformats.org/officeDocument/2006/math">
                    <m:r>
                      <a:rPr lang="he-IL" b="0" i="0" smtClean="0">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𝜏</m:t>
                    </m:r>
                  </m:oMath>
                </a14:m>
                <a:r>
                  <a:rPr lang="en-US" dirty="0"/>
                  <a:t> </a:t>
                </a:r>
                <a:r>
                  <a:rPr lang="he-IL" dirty="0"/>
                  <a:t>שורשים ומכאן שאם </a:t>
                </a:r>
                <a14:m>
                  <m:oMath xmlns:m="http://schemas.openxmlformats.org/officeDocument/2006/math">
                    <m:r>
                      <a:rPr lang="he-IL" b="0" i="0" smtClean="0">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&gt;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r>
                      <a:rPr lang="en-US">
                        <a:latin typeface="Cambria Math" panose="02040503050406030204" pitchFamily="18" charset="0"/>
                      </a:rPr>
                      <m:t> </m:t>
                    </m:r>
                  </m:oMath>
                </a14:m>
                <a:r>
                  <a:rPr lang="en-US" dirty="0"/>
                  <a:t> </a:t>
                </a:r>
                <a:r>
                  <a:rPr lang="he-IL" dirty="0"/>
                  <a:t>נוכיח את הטענה.</a:t>
                </a:r>
              </a:p>
              <a:p>
                <a:pPr marL="0" indent="0" algn="r" rtl="1">
                  <a:buNone/>
                </a:pP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&gt;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&gt;</m:t>
                    </m:r>
                    <m:r>
                      <a:rPr lang="en-US" i="1">
                        <a:latin typeface="Cambria Math" panose="02040503050406030204" pitchFamily="18" charset="0"/>
                      </a:rPr>
                      <m:t>2</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&gt;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r>
                      <a:rPr lang="he-IL" b="0" i="1" smtClean="0">
                        <a:latin typeface="Cambria Math" panose="02040503050406030204" pitchFamily="18" charset="0"/>
                      </a:rPr>
                      <m:t>    </m:t>
                    </m:r>
                  </m:oMath>
                </a14:m>
                <a:r>
                  <a:rPr lang="he-IL" dirty="0"/>
                  <a:t>  </a:t>
                </a:r>
              </a:p>
              <a:p>
                <a:pPr marL="0" indent="0" algn="r" rtl="1">
                  <a:buNone/>
                </a:pPr>
                <a:r>
                  <a:rPr lang="he-IL" dirty="0"/>
                  <a:t>   ולכן </a:t>
                </a:r>
                <a:r>
                  <a:rPr lang="en-US" dirty="0"/>
                  <a:t>  </a:t>
                </a:r>
                <a14:m>
                  <m:oMath xmlns:m="http://schemas.openxmlformats.org/officeDocument/2006/math">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0</m:t>
                    </m:r>
                  </m:oMath>
                </a14:m>
                <a:endParaRPr lang="he-IL" dirty="0"/>
              </a:p>
              <a:p>
                <a:pPr marL="0" indent="0" algn="r" rtl="1">
                  <a:buNone/>
                </a:pPr>
                <a:endParaRPr lang="en-IL" dirty="0"/>
              </a:p>
              <a:p>
                <a:pPr marL="0" indent="0" algn="r" rtl="1">
                  <a:buNone/>
                </a:pPr>
                <a:endParaRPr lang="en-IL" dirty="0"/>
              </a:p>
              <a:p>
                <a:pPr marL="0" indent="0" algn="r" rtl="1">
                  <a:buNone/>
                </a:pPr>
                <a:endParaRPr lang="en-IL" dirty="0"/>
              </a:p>
              <a:p>
                <a:pPr algn="r" rtl="1"/>
                <a:endParaRPr lang="he-IL" dirty="0"/>
              </a:p>
              <a:p>
                <a:pPr marL="0" indent="0" algn="r" rtl="1">
                  <a:buNone/>
                </a:pPr>
                <a:endParaRPr lang="en-US" dirty="0"/>
              </a:p>
              <a:p>
                <a:pPr algn="r" rtl="1"/>
                <a:endParaRPr lang="en-US" dirty="0"/>
              </a:p>
              <a:p>
                <a:pPr algn="r" rtl="1"/>
                <a:endParaRPr lang="en-US" dirty="0"/>
              </a:p>
              <a:p>
                <a:pPr algn="r" rtl="1"/>
                <a:endParaRPr lang="en-US" dirty="0"/>
              </a:p>
            </p:txBody>
          </p:sp>
        </mc:Choice>
        <mc:Fallback>
          <p:sp>
            <p:nvSpPr>
              <p:cNvPr id="8" name="Content Placeholder 2">
                <a:extLst>
                  <a:ext uri="{FF2B5EF4-FFF2-40B4-BE49-F238E27FC236}">
                    <a16:creationId xmlns:a16="http://schemas.microsoft.com/office/drawing/2014/main" id="{EB5D3689-8022-4043-8259-E63AA1CD5BDB}"/>
                  </a:ext>
                </a:extLst>
              </p:cNvPr>
              <p:cNvSpPr>
                <a:spLocks noGrp="1" noRot="1" noChangeAspect="1" noMove="1" noResize="1" noEditPoints="1" noAdjustHandles="1" noChangeArrowheads="1" noChangeShapeType="1" noTextEdit="1"/>
              </p:cNvSpPr>
              <p:nvPr>
                <p:ph idx="1"/>
              </p:nvPr>
            </p:nvSpPr>
            <p:spPr>
              <a:xfrm>
                <a:off x="-41945" y="1257737"/>
                <a:ext cx="9982899" cy="4851400"/>
              </a:xfrm>
              <a:blipFill>
                <a:blip r:embed="rId2"/>
                <a:stretch>
                  <a:fillRect r="-549" b="-26131"/>
                </a:stretch>
              </a:blipFill>
            </p:spPr>
            <p:txBody>
              <a:bodyPr/>
              <a:lstStyle/>
              <a:p>
                <a:r>
                  <a:rPr lang="en-US">
                    <a:noFill/>
                  </a:rPr>
                  <a:t> </a:t>
                </a:r>
              </a:p>
            </p:txBody>
          </p:sp>
        </mc:Fallback>
      </mc:AlternateContent>
    </p:spTree>
    <p:extLst>
      <p:ext uri="{BB962C8B-B14F-4D97-AF65-F5344CB8AC3E}">
        <p14:creationId xmlns:p14="http://schemas.microsoft.com/office/powerpoint/2010/main" val="283775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fade">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a:bodyPr>
          <a:lstStyle/>
          <a:p>
            <a:pPr algn="r" rtl="1"/>
            <a:r>
              <a:rPr lang="en-US" sz="2600" dirty="0"/>
              <a:t>RS CODES</a:t>
            </a:r>
            <a:r>
              <a:rPr lang="he-IL" sz="2600" dirty="0"/>
              <a:t> – הוכחת אלגוריתם הפיענוח</a:t>
            </a:r>
            <a:br>
              <a:rPr lang="he-IL" sz="2600" dirty="0"/>
            </a:br>
            <a:endParaRPr lang="en-US" sz="2600" dirty="0"/>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EB5D3689-8022-4043-8259-E63AA1CD5BDB}"/>
                  </a:ext>
                </a:extLst>
              </p:cNvPr>
              <p:cNvSpPr>
                <a:spLocks noGrp="1"/>
              </p:cNvSpPr>
              <p:nvPr>
                <p:ph idx="1"/>
              </p:nvPr>
            </p:nvSpPr>
            <p:spPr>
              <a:xfrm>
                <a:off x="-41945" y="1257737"/>
                <a:ext cx="9982899" cy="4851400"/>
              </a:xfrm>
            </p:spPr>
            <p:txBody>
              <a:bodyPr/>
              <a:lstStyle/>
              <a:p>
                <a:pPr algn="r" rtl="1"/>
                <a:r>
                  <a:rPr lang="he-IL" dirty="0"/>
                  <a:t>מהלמה קיבלנו כי </a:t>
                </a:r>
                <a14:m>
                  <m:oMath xmlns:m="http://schemas.openxmlformats.org/officeDocument/2006/math">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0</m:t>
                    </m:r>
                  </m:oMath>
                </a14:m>
                <a:r>
                  <a:rPr lang="en-US" dirty="0"/>
                  <a:t> </a:t>
                </a:r>
                <a:r>
                  <a:rPr lang="he-IL" dirty="0"/>
                  <a:t> נסדר אגפים ונקבל </a:t>
                </a:r>
                <a14:m>
                  <m:oMath xmlns:m="http://schemas.openxmlformats.org/officeDocument/2006/math">
                    <m:r>
                      <a:rPr lang="en-US" i="1">
                        <a:latin typeface="Cambria Math" panose="02040503050406030204" pitchFamily="18" charset="0"/>
                      </a:rPr>
                      <m:t>𝑝</m:t>
                    </m:r>
                    <m:d>
                      <m:dPr>
                        <m:ctrlPr>
                          <a:rPr lang="en-IL"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IL" i="1">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d>
                          <m:dPr>
                            <m:ctrlPr>
                              <a:rPr lang="en-IL" i="1">
                                <a:latin typeface="Cambria Math" panose="02040503050406030204" pitchFamily="18" charset="0"/>
                              </a:rPr>
                            </m:ctrlPr>
                          </m:dPr>
                          <m:e>
                            <m:r>
                              <a:rPr lang="en-US" i="1">
                                <a:latin typeface="Cambria Math" panose="02040503050406030204" pitchFamily="18" charset="0"/>
                              </a:rPr>
                              <m:t>𝑥</m:t>
                            </m:r>
                          </m:e>
                        </m:d>
                      </m:num>
                      <m:den>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d>
                          <m:dPr>
                            <m:ctrlPr>
                              <a:rPr lang="en-IL" i="1">
                                <a:latin typeface="Cambria Math" panose="02040503050406030204" pitchFamily="18" charset="0"/>
                              </a:rPr>
                            </m:ctrlPr>
                          </m:dPr>
                          <m:e>
                            <m:r>
                              <a:rPr lang="en-US" i="1">
                                <a:latin typeface="Cambria Math" panose="02040503050406030204" pitchFamily="18" charset="0"/>
                              </a:rPr>
                              <m:t>𝑥</m:t>
                            </m:r>
                          </m:e>
                        </m:d>
                      </m:den>
                    </m:f>
                  </m:oMath>
                </a14:m>
                <a:r>
                  <a:rPr lang="he-IL" dirty="0"/>
                  <a:t> כנדרש</a:t>
                </a:r>
              </a:p>
              <a:p>
                <a:pPr algn="r" rtl="1"/>
                <a:r>
                  <a:rPr lang="he-IL" u="sng" dirty="0"/>
                  <a:t>הערה</a:t>
                </a:r>
                <a:r>
                  <a:rPr lang="he-IL" dirty="0"/>
                  <a:t>: צריך להוכיח</a:t>
                </a:r>
                <a:r>
                  <a:rPr lang="en-US" dirty="0"/>
                  <a:t>  </a:t>
                </a:r>
                <a14:m>
                  <m:oMath xmlns:m="http://schemas.openxmlformats.org/officeDocument/2006/math">
                    <m:r>
                      <a:rPr lang="en-US">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d>
                      <m:dPr>
                        <m:ctrlPr>
                          <a:rPr lang="en-IL"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 </m:t>
                    </m:r>
                  </m:oMath>
                </a14:m>
                <a:endParaRPr lang="en-IL" dirty="0"/>
              </a:p>
              <a:p>
                <a:pPr marL="0" indent="0" algn="r" rtl="1">
                  <a:buNone/>
                </a:pPr>
                <a:r>
                  <a:rPr lang="he-IL" dirty="0"/>
                  <a:t>      נניח בשלילה, נקבל ש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 </m:t>
                    </m:r>
                  </m:oMath>
                </a14:m>
                <a:r>
                  <a:rPr lang="en-US" dirty="0"/>
                  <a:t> </a:t>
                </a:r>
                <a:endParaRPr lang="he-IL" dirty="0"/>
              </a:p>
              <a:p>
                <a:pPr marL="0" indent="0" algn="r" rtl="1">
                  <a:buNone/>
                </a:pPr>
                <a:r>
                  <a:rPr lang="he-IL" dirty="0"/>
                  <a:t>     לכן בגלל ש </a:t>
                </a:r>
                <a14:m>
                  <m:oMath xmlns:m="http://schemas.openxmlformats.org/officeDocument/2006/math">
                    <m:r>
                      <a:rPr lang="en-US" i="1">
                        <a:latin typeface="Cambria Math" panose="02040503050406030204" pitchFamily="18" charset="0"/>
                      </a:rPr>
                      <m:t>𝑑𝑒𝑔</m:t>
                    </m:r>
                    <m:r>
                      <a:rPr lang="en-US" i="1">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rPr>
                      <m:t>&lt;</m:t>
                    </m:r>
                    <m:r>
                      <a:rPr lang="en-US" i="1">
                        <a:latin typeface="Cambria Math" panose="02040503050406030204" pitchFamily="18" charset="0"/>
                      </a:rPr>
                      <m:t>𝑁</m:t>
                    </m:r>
                    <m:r>
                      <a:rPr lang="en-US" i="1">
                        <a:latin typeface="Cambria Math" panose="02040503050406030204" pitchFamily="18" charset="0"/>
                      </a:rPr>
                      <m:t> </m:t>
                    </m:r>
                    <m:r>
                      <a:rPr lang="en-US">
                        <a:latin typeface="Cambria Math" panose="02040503050406030204" pitchFamily="18" charset="0"/>
                      </a:rPr>
                      <m:t> </m:t>
                    </m:r>
                  </m:oMath>
                </a14:m>
                <a:r>
                  <a:rPr lang="en-US" dirty="0"/>
                  <a:t> </a:t>
                </a:r>
                <a:r>
                  <a:rPr lang="he-IL" dirty="0"/>
                  <a:t> נקבל שגם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0</m:t>
                    </m:r>
                  </m:oMath>
                </a14:m>
                <a:r>
                  <a:rPr lang="he-IL" dirty="0"/>
                  <a:t> וזו סתירה כי אז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 </m:t>
                    </m:r>
                    <m:r>
                      <a:rPr lang="en-US" i="1">
                        <a:latin typeface="Cambria Math" panose="02040503050406030204" pitchFamily="18" charset="0"/>
                      </a:rPr>
                      <m:t>0</m:t>
                    </m:r>
                  </m:oMath>
                </a14:m>
                <a:r>
                  <a:rPr lang="he-IL" dirty="0"/>
                  <a:t> בניגוד להגדרתו</a:t>
                </a:r>
                <a:endParaRPr lang="en-IL" dirty="0"/>
              </a:p>
              <a:p>
                <a:pPr algn="r" rtl="1"/>
                <a:endParaRPr lang="en-US" dirty="0"/>
              </a:p>
              <a:p>
                <a:pPr algn="r" rtl="1"/>
                <a:endParaRPr lang="en-US" dirty="0"/>
              </a:p>
              <a:p>
                <a:pPr algn="r" rtl="1"/>
                <a:endParaRPr lang="en-US" dirty="0"/>
              </a:p>
              <a:p>
                <a:pPr algn="r" rtl="1"/>
                <a:endParaRPr lang="en-US" dirty="0"/>
              </a:p>
            </p:txBody>
          </p:sp>
        </mc:Choice>
        <mc:Fallback>
          <p:sp>
            <p:nvSpPr>
              <p:cNvPr id="8" name="Content Placeholder 2">
                <a:extLst>
                  <a:ext uri="{FF2B5EF4-FFF2-40B4-BE49-F238E27FC236}">
                    <a16:creationId xmlns:a16="http://schemas.microsoft.com/office/drawing/2014/main" id="{EB5D3689-8022-4043-8259-E63AA1CD5BDB}"/>
                  </a:ext>
                </a:extLst>
              </p:cNvPr>
              <p:cNvSpPr>
                <a:spLocks noGrp="1" noRot="1" noChangeAspect="1" noMove="1" noResize="1" noEditPoints="1" noAdjustHandles="1" noChangeArrowheads="1" noChangeShapeType="1" noTextEdit="1"/>
              </p:cNvSpPr>
              <p:nvPr>
                <p:ph idx="1"/>
              </p:nvPr>
            </p:nvSpPr>
            <p:spPr>
              <a:xfrm>
                <a:off x="-41945" y="1257737"/>
                <a:ext cx="9982899" cy="4851400"/>
              </a:xfrm>
              <a:blipFill>
                <a:blip r:embed="rId2"/>
                <a:stretch>
                  <a:fillRect r="-549"/>
                </a:stretch>
              </a:blipFill>
            </p:spPr>
            <p:txBody>
              <a:bodyPr/>
              <a:lstStyle/>
              <a:p>
                <a:r>
                  <a:rPr lang="en-US">
                    <a:noFill/>
                  </a:rPr>
                  <a:t> </a:t>
                </a:r>
              </a:p>
            </p:txBody>
          </p:sp>
        </mc:Fallback>
      </mc:AlternateContent>
    </p:spTree>
    <p:extLst>
      <p:ext uri="{BB962C8B-B14F-4D97-AF65-F5344CB8AC3E}">
        <p14:creationId xmlns:p14="http://schemas.microsoft.com/office/powerpoint/2010/main" val="290456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 מבוא</a:t>
            </a:r>
            <a:r>
              <a:rPr lang="en-US" dirty="0"/>
              <a:t>RS </a:t>
            </a:r>
            <a:r>
              <a:rPr lang="he-IL" dirty="0"/>
              <a:t>פיענוח</a:t>
            </a:r>
            <a:endParaRPr lang="en-US" dirty="0"/>
          </a:p>
        </p:txBody>
      </p:sp>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677334" y="1451295"/>
            <a:ext cx="8596668" cy="4590068"/>
          </a:xfrm>
        </p:spPr>
        <p:txBody>
          <a:bodyPr/>
          <a:lstStyle/>
          <a:p>
            <a:pPr algn="r" rtl="1"/>
            <a:r>
              <a:rPr lang="en-US" dirty="0"/>
              <a:t>: Reed–Solomon code</a:t>
            </a:r>
            <a:r>
              <a:rPr lang="he-IL" dirty="0"/>
              <a:t>הוא קוד תיקון שגיאות ליניארי נפוץ ושימושי ביותר, המבוסס על אינטרפולציה באמצעות פולינומים מעל שדות סופיים. הקוד מיועד להעברה אמינה של מידע בערוץ תקשורת רועש שעלולות להיווצר בו שגיאות.</a:t>
            </a:r>
          </a:p>
          <a:p>
            <a:pPr algn="r" rtl="1"/>
            <a:r>
              <a:rPr lang="he-IL" dirty="0"/>
              <a:t>עד כה בקורס דיברנו על הבניה של הקודים לתיקון שגיאות, ומה שעניין אותנו בעיקר היה מרחק הקוד. </a:t>
            </a:r>
          </a:p>
          <a:p>
            <a:pPr algn="r" rtl="1"/>
            <a:r>
              <a:rPr lang="he-IL" dirty="0"/>
              <a:t>כתוצאה מכך, בנינו קודי</a:t>
            </a:r>
            <a:r>
              <a:rPr lang="en-US" dirty="0"/>
              <a:t>RS </a:t>
            </a:r>
            <a:r>
              <a:rPr lang="he-IL" dirty="0"/>
              <a:t> אשר הראינו כי הם אופטימליים מעל א'-ב' גדול.</a:t>
            </a:r>
            <a:br>
              <a:rPr lang="en-US" dirty="0"/>
            </a:br>
            <a:endParaRPr lang="he-IL" dirty="0"/>
          </a:p>
          <a:p>
            <a:pPr algn="r" rtl="1"/>
            <a:r>
              <a:rPr lang="he-IL" dirty="0"/>
              <a:t>כעת נתחיל לענות על השאלות החשובות הבאות: </a:t>
            </a:r>
            <a:br>
              <a:rPr lang="en-US" dirty="0"/>
            </a:br>
            <a:endParaRPr lang="he-IL" dirty="0"/>
          </a:p>
          <a:p>
            <a:pPr lvl="1" algn="r" rtl="1"/>
            <a:r>
              <a:rPr lang="he-IL" dirty="0"/>
              <a:t>כמה זמן לוקח לקודד הודעה בעזרת קוד </a:t>
            </a:r>
            <a:r>
              <a:rPr lang="en-US" dirty="0"/>
              <a:t>RS</a:t>
            </a:r>
            <a:r>
              <a:rPr lang="he-IL" dirty="0"/>
              <a:t>?</a:t>
            </a:r>
            <a:br>
              <a:rPr lang="en-US" dirty="0"/>
            </a:br>
            <a:endParaRPr lang="he-IL" dirty="0"/>
          </a:p>
          <a:p>
            <a:pPr lvl="1" algn="r" rtl="1"/>
            <a:r>
              <a:rPr lang="he-IL" dirty="0"/>
              <a:t>כמה זמן לוקח לפענח הודעה המקודדת בקוד </a:t>
            </a:r>
            <a:r>
              <a:rPr lang="en-US" dirty="0"/>
              <a:t>RS</a:t>
            </a:r>
            <a:r>
              <a:rPr lang="he-IL" dirty="0"/>
              <a:t>?</a:t>
            </a:r>
            <a:endParaRPr lang="en-US" dirty="0"/>
          </a:p>
        </p:txBody>
      </p:sp>
      <p:pic>
        <p:nvPicPr>
          <p:cNvPr id="4" name="Picture 2">
            <a:extLst>
              <a:ext uri="{FF2B5EF4-FFF2-40B4-BE49-F238E27FC236}">
                <a16:creationId xmlns:a16="http://schemas.microsoft.com/office/drawing/2014/main" id="{DB125666-743E-480A-AF0E-A35AD47217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58101" y="3965576"/>
            <a:ext cx="2378710" cy="1924050"/>
          </a:xfrm>
          <a:prstGeom prst="rect">
            <a:avLst/>
          </a:prstGeom>
          <a:noFill/>
          <a:ln>
            <a:noFill/>
          </a:ln>
        </p:spPr>
      </p:pic>
      <p:sp>
        <p:nvSpPr>
          <p:cNvPr id="5" name="תיבת טקסט 4">
            <a:extLst>
              <a:ext uri="{FF2B5EF4-FFF2-40B4-BE49-F238E27FC236}">
                <a16:creationId xmlns:a16="http://schemas.microsoft.com/office/drawing/2014/main" id="{DB5747B5-5DCF-43CA-8B24-FE801A7E5B1E}"/>
              </a:ext>
            </a:extLst>
          </p:cNvPr>
          <p:cNvSpPr txBox="1"/>
          <p:nvPr/>
        </p:nvSpPr>
        <p:spPr>
          <a:xfrm>
            <a:off x="1358101" y="5840232"/>
            <a:ext cx="2269481" cy="276999"/>
          </a:xfrm>
          <a:prstGeom prst="rect">
            <a:avLst/>
          </a:prstGeom>
          <a:noFill/>
        </p:spPr>
        <p:txBody>
          <a:bodyPr wrap="square" rtlCol="0">
            <a:spAutoFit/>
          </a:bodyPr>
          <a:lstStyle/>
          <a:p>
            <a:r>
              <a:rPr lang="he-IL" sz="1200" dirty="0"/>
              <a:t>גוסטב סולומון (מימין) </a:t>
            </a:r>
            <a:r>
              <a:rPr lang="he-IL" sz="1200" dirty="0" err="1"/>
              <a:t>ואירווינג</a:t>
            </a:r>
            <a:r>
              <a:rPr lang="he-IL" sz="1200" dirty="0"/>
              <a:t> </a:t>
            </a:r>
            <a:r>
              <a:rPr lang="he-IL" sz="1200" dirty="0" err="1"/>
              <a:t>ריד</a:t>
            </a:r>
            <a:endParaRPr lang="en-IL" sz="1200" dirty="0"/>
          </a:p>
        </p:txBody>
      </p:sp>
    </p:spTree>
    <p:extLst>
      <p:ext uri="{BB962C8B-B14F-4D97-AF65-F5344CB8AC3E}">
        <p14:creationId xmlns:p14="http://schemas.microsoft.com/office/powerpoint/2010/main" val="244916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rtl="1"/>
            <a:r>
              <a:rPr lang="en-US" sz="3600" dirty="0"/>
              <a:t>RS CODES</a:t>
            </a:r>
            <a:r>
              <a:rPr lang="he-IL" sz="3600" dirty="0"/>
              <a:t> – </a:t>
            </a:r>
            <a:r>
              <a:rPr lang="he-IL" dirty="0"/>
              <a:t>סיבוכיות זמן של קידוד הודעה</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677334" y="1451295"/>
                <a:ext cx="8596668" cy="4590068"/>
              </a:xfrm>
            </p:spPr>
            <p:txBody>
              <a:bodyPr>
                <a:normAutofit/>
              </a:bodyPr>
              <a:lstStyle/>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ניזכר כי קידוד </a:t>
                </a:r>
                <a:r>
                  <a:rPr lang="en-US" sz="1800" dirty="0">
                    <a:effectLst/>
                    <a:latin typeface="David" panose="020E0502060401010101" pitchFamily="34" charset="-79"/>
                    <a:ea typeface="Calibri" panose="020F0502020204030204" pitchFamily="34" charset="0"/>
                    <a:cs typeface="Arial" panose="020B0604020202020204" pitchFamily="34" charset="0"/>
                  </a:rPr>
                  <a:t>RS</a:t>
                </a:r>
                <a:r>
                  <a:rPr lang="he-IL" sz="1800" dirty="0">
                    <a:effectLst/>
                    <a:latin typeface="Calibri" panose="020F0502020204030204" pitchFamily="34" charset="0"/>
                    <a:ea typeface="Calibri" panose="020F0502020204030204" pitchFamily="34" charset="0"/>
                    <a:cs typeface="David" panose="020E0502060401010101" pitchFamily="34" charset="-79"/>
                  </a:rPr>
                  <a:t> מתבצע באופן הבא:</a:t>
                </a:r>
              </a:p>
              <a:p>
                <a:pPr algn="r" rtl="1">
                  <a:lnSpc>
                    <a:spcPct val="107000"/>
                  </a:lnSpc>
                  <a:spcAft>
                    <a:spcPts val="800"/>
                  </a:spcAft>
                </a:pPr>
                <a:r>
                  <a:rPr lang="en-US" sz="1800" dirty="0">
                    <a:effectLst/>
                    <a:latin typeface="David" panose="020E0502060401010101" pitchFamily="34" charset="-79"/>
                    <a:ea typeface="Calibri" panose="020F0502020204030204" pitchFamily="34" charset="0"/>
                    <a:cs typeface="Arial" panose="020B0604020202020204" pitchFamily="34" charset="0"/>
                  </a:rPr>
                  <a:t>RS</a:t>
                </a:r>
                <a:r>
                  <a:rPr lang="he-IL" sz="1800" dirty="0">
                    <a:effectLst/>
                    <a:latin typeface="Calibri" panose="020F0502020204030204" pitchFamily="34" charset="0"/>
                    <a:ea typeface="Calibri" panose="020F0502020204030204" pitchFamily="34" charset="0"/>
                    <a:cs typeface="David" panose="020E0502060401010101" pitchFamily="34" charset="-79"/>
                  </a:rPr>
                  <a:t> מקבל כקלט את המקדמים </a:t>
                </a:r>
                <a14:m>
                  <m:oMath xmlns:m="http://schemas.openxmlformats.org/officeDocument/2006/math">
                    <m:r>
                      <a:rPr lang="en-US" sz="1800" i="1">
                        <a:effectLst/>
                        <a:latin typeface="Cambria Math" panose="02040503050406030204" pitchFamily="18" charset="0"/>
                        <a:ea typeface="Calibri" panose="020F0502020204030204" pitchFamily="34" charset="0"/>
                        <a:cs typeface="David" panose="020E0502060401010101" pitchFamily="34" charset="-79"/>
                      </a:rPr>
                      <m:t>{</m:t>
                    </m:r>
                    <m:sSub>
                      <m:sSub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bPr>
                      <m:e>
                        <m:r>
                          <a:rPr lang="en-US" sz="1800" i="1">
                            <a:effectLst/>
                            <a:latin typeface="Cambria Math" panose="02040503050406030204" pitchFamily="18" charset="0"/>
                            <a:ea typeface="Calibri" panose="020F0502020204030204" pitchFamily="34" charset="0"/>
                            <a:cs typeface="David" panose="020E0502060401010101" pitchFamily="34" charset="-79"/>
                          </a:rPr>
                          <m:t>𝑚</m:t>
                        </m:r>
                      </m:e>
                      <m:sub>
                        <m:r>
                          <a:rPr lang="en-US" sz="1800" i="1">
                            <a:effectLst/>
                            <a:latin typeface="Cambria Math" panose="02040503050406030204" pitchFamily="18" charset="0"/>
                            <a:ea typeface="Calibri" panose="020F0502020204030204" pitchFamily="34" charset="0"/>
                            <a:cs typeface="David" panose="020E0502060401010101" pitchFamily="34" charset="-79"/>
                          </a:rPr>
                          <m:t>0</m:t>
                        </m:r>
                      </m:sub>
                    </m:sSub>
                    <m:r>
                      <a:rPr lang="en-US" sz="1800" i="1">
                        <a:effectLst/>
                        <a:latin typeface="Cambria Math" panose="02040503050406030204" pitchFamily="18" charset="0"/>
                        <a:ea typeface="Calibri" panose="020F0502020204030204" pitchFamily="34" charset="0"/>
                        <a:cs typeface="David" panose="020E0502060401010101" pitchFamily="34" charset="-79"/>
                      </a:rPr>
                      <m:t>, </m:t>
                    </m:r>
                    <m:sSub>
                      <m:sSub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bPr>
                      <m:e>
                        <m:r>
                          <a:rPr lang="en-US" sz="1800" i="1">
                            <a:effectLst/>
                            <a:latin typeface="Cambria Math" panose="02040503050406030204" pitchFamily="18" charset="0"/>
                            <a:ea typeface="Calibri" panose="020F0502020204030204" pitchFamily="34" charset="0"/>
                            <a:cs typeface="David" panose="020E0502060401010101" pitchFamily="34" charset="-79"/>
                          </a:rPr>
                          <m:t>𝑚</m:t>
                        </m:r>
                      </m:e>
                      <m:sub>
                        <m:r>
                          <a:rPr lang="en-US" sz="1800" i="1">
                            <a:effectLst/>
                            <a:latin typeface="Cambria Math" panose="02040503050406030204" pitchFamily="18" charset="0"/>
                            <a:ea typeface="Calibri" panose="020F0502020204030204" pitchFamily="34" charset="0"/>
                            <a:cs typeface="David" panose="020E0502060401010101" pitchFamily="34" charset="-79"/>
                          </a:rPr>
                          <m:t>1</m:t>
                        </m:r>
                      </m:sub>
                    </m:sSub>
                    <m:r>
                      <a:rPr lang="en-US" sz="1800" i="1">
                        <a:effectLst/>
                        <a:latin typeface="Cambria Math" panose="02040503050406030204" pitchFamily="18" charset="0"/>
                        <a:ea typeface="Calibri" panose="020F0502020204030204" pitchFamily="34" charset="0"/>
                        <a:cs typeface="David" panose="020E0502060401010101" pitchFamily="34" charset="-79"/>
                      </a:rPr>
                      <m:t>, …, </m:t>
                    </m:r>
                    <m:sSub>
                      <m:sSub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bPr>
                      <m:e>
                        <m:r>
                          <a:rPr lang="en-US" sz="1800" i="1">
                            <a:effectLst/>
                            <a:latin typeface="Cambria Math" panose="02040503050406030204" pitchFamily="18" charset="0"/>
                            <a:ea typeface="Calibri" panose="020F0502020204030204" pitchFamily="34" charset="0"/>
                            <a:cs typeface="David" panose="020E0502060401010101" pitchFamily="34" charset="-79"/>
                          </a:rPr>
                          <m:t>𝑚</m:t>
                        </m:r>
                      </m:e>
                      <m:sub>
                        <m:r>
                          <a:rPr lang="en-US" sz="1800" i="1">
                            <a:effectLst/>
                            <a:latin typeface="Cambria Math" panose="02040503050406030204" pitchFamily="18" charset="0"/>
                            <a:ea typeface="Calibri" panose="020F0502020204030204" pitchFamily="34" charset="0"/>
                            <a:cs typeface="David" panose="020E0502060401010101" pitchFamily="34" charset="-79"/>
                          </a:rPr>
                          <m:t>𝑘</m:t>
                        </m:r>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1</m:t>
                        </m:r>
                      </m:sub>
                    </m:sSub>
                    <m:r>
                      <a:rPr lang="en-US" sz="1800" i="1">
                        <a:effectLst/>
                        <a:latin typeface="Cambria Math" panose="02040503050406030204" pitchFamily="18" charset="0"/>
                        <a:ea typeface="Calibri" panose="020F0502020204030204" pitchFamily="34" charset="0"/>
                        <a:cs typeface="David" panose="020E0502060401010101" pitchFamily="34" charset="-79"/>
                      </a:rPr>
                      <m:t>} </m:t>
                    </m:r>
                  </m:oMath>
                </a14:m>
                <a:r>
                  <a:rPr lang="en-US" sz="1800" dirty="0">
                    <a:effectLst/>
                    <a:latin typeface="David" panose="020E0502060401010101" pitchFamily="34" charset="-79"/>
                    <a:ea typeface="Times New Roman" panose="02020603050405020304" pitchFamily="18" charset="0"/>
                    <a:cs typeface="Arial" panose="020B0604020202020204" pitchFamily="34" charset="0"/>
                  </a:rPr>
                  <a:t> </a:t>
                </a:r>
                <a:r>
                  <a:rPr lang="he-IL" sz="1800" dirty="0">
                    <a:effectLst/>
                    <a:latin typeface="David" panose="020E0502060401010101" pitchFamily="34" charset="-79"/>
                    <a:ea typeface="Times New Roman" panose="02020603050405020304" pitchFamily="18" charset="0"/>
                    <a:cs typeface="Arial" panose="020B0604020202020204" pitchFamily="34" charset="0"/>
                  </a:rPr>
                  <a:t> </a:t>
                </a:r>
                <a:r>
                  <a:rPr lang="he-IL" sz="1800" dirty="0">
                    <a:effectLst/>
                    <a:latin typeface="Calibri" panose="020F0502020204030204" pitchFamily="34" charset="0"/>
                    <a:ea typeface="Times New Roman" panose="02020603050405020304" pitchFamily="18" charset="0"/>
                    <a:cs typeface="David" panose="020E0502060401010101" pitchFamily="34" charset="-79"/>
                  </a:rPr>
                  <a:t>כאשר</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bPr>
                      <m:e>
                        <m:r>
                          <a:rPr lang="en-US" sz="1800" i="1">
                            <a:effectLst/>
                            <a:latin typeface="Cambria Math" panose="02040503050406030204" pitchFamily="18" charset="0"/>
                            <a:ea typeface="Calibri" panose="020F0502020204030204" pitchFamily="34" charset="0"/>
                            <a:cs typeface="David" panose="020E0502060401010101" pitchFamily="34" charset="-79"/>
                          </a:rPr>
                          <m:t>𝑚</m:t>
                        </m:r>
                      </m:e>
                      <m:sub>
                        <m:r>
                          <a:rPr lang="en-US" sz="1800" i="1">
                            <a:effectLst/>
                            <a:latin typeface="Cambria Math" panose="02040503050406030204" pitchFamily="18" charset="0"/>
                            <a:ea typeface="Calibri" panose="020F0502020204030204" pitchFamily="34" charset="0"/>
                            <a:cs typeface="David" panose="020E0502060401010101" pitchFamily="34" charset="-79"/>
                          </a:rPr>
                          <m:t>𝑖</m:t>
                        </m:r>
                      </m:sub>
                    </m:sSub>
                  </m:oMath>
                </a14:m>
                <a:r>
                  <a:rPr lang="en-US" sz="1800" dirty="0">
                    <a:effectLst/>
                    <a:latin typeface="David" panose="020E0502060401010101" pitchFamily="34" charset="-79"/>
                    <a:ea typeface="Calibri" panose="020F0502020204030204" pitchFamily="34" charset="0"/>
                    <a:cs typeface="Arial" panose="020B0604020202020204" pitchFamily="34" charset="0"/>
                  </a:rPr>
                  <a:t> </a:t>
                </a:r>
                <a:r>
                  <a:rPr lang="he-IL" sz="1800" dirty="0">
                    <a:effectLst/>
                    <a:latin typeface="David" panose="020E0502060401010101" pitchFamily="34" charset="-79"/>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David" panose="020E0502060401010101" pitchFamily="34" charset="-79"/>
                  </a:rPr>
                  <a:t>הינן ההודעות להצפנה, </a:t>
                </a:r>
                <a:br>
                  <a:rPr lang="en-US" dirty="0">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David" panose="020E0502060401010101" pitchFamily="34" charset="-79"/>
                  </a:rPr>
                  <a:t>בונה מהם פולינום  </a:t>
                </a:r>
                <a14:m>
                  <m:oMath xmlns:m="http://schemas.openxmlformats.org/officeDocument/2006/math">
                    <m:nary>
                      <m:naryPr>
                        <m:chr m:val="∑"/>
                        <m:limLoc m:val="undOvr"/>
                        <m:ctrlPr>
                          <a:rPr lang="en-IL" sz="1800" i="1">
                            <a:effectLst/>
                            <a:latin typeface="Cambria Math" panose="02040503050406030204" pitchFamily="18" charset="0"/>
                            <a:ea typeface="Calibri" panose="020F0502020204030204" pitchFamily="34" charset="0"/>
                            <a:cs typeface="David" panose="020E0502060401010101" pitchFamily="34" charset="-79"/>
                          </a:rPr>
                        </m:ctrlPr>
                      </m:naryPr>
                      <m:sub>
                        <m:r>
                          <a:rPr lang="en-US" sz="1800" i="1">
                            <a:effectLst/>
                            <a:latin typeface="Cambria Math" panose="02040503050406030204" pitchFamily="18" charset="0"/>
                            <a:ea typeface="Calibri" panose="020F0502020204030204" pitchFamily="34" charset="0"/>
                            <a:cs typeface="David" panose="020E0502060401010101" pitchFamily="34" charset="-79"/>
                          </a:rPr>
                          <m:t>𝑖</m:t>
                        </m:r>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0</m:t>
                        </m:r>
                      </m:sub>
                      <m:sup>
                        <m:r>
                          <a:rPr lang="en-US" sz="1800" i="1">
                            <a:effectLst/>
                            <a:latin typeface="Cambria Math" panose="02040503050406030204" pitchFamily="18" charset="0"/>
                            <a:ea typeface="Calibri" panose="020F0502020204030204" pitchFamily="34" charset="0"/>
                            <a:cs typeface="David" panose="020E0502060401010101" pitchFamily="34" charset="-79"/>
                          </a:rPr>
                          <m:t>𝑖</m:t>
                        </m:r>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𝑘</m:t>
                        </m:r>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1</m:t>
                        </m:r>
                      </m:sup>
                      <m:e>
                        <m:sSub>
                          <m:sSub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bPr>
                          <m:e>
                            <m:r>
                              <a:rPr lang="en-US" sz="1800" i="1">
                                <a:effectLst/>
                                <a:latin typeface="Cambria Math" panose="02040503050406030204" pitchFamily="18" charset="0"/>
                                <a:ea typeface="Calibri" panose="020F0502020204030204" pitchFamily="34" charset="0"/>
                                <a:cs typeface="David" panose="020E0502060401010101" pitchFamily="34" charset="-79"/>
                              </a:rPr>
                              <m:t>𝑚</m:t>
                            </m:r>
                          </m:e>
                          <m:sub>
                            <m:r>
                              <a:rPr lang="en-US" sz="1800" i="1">
                                <a:effectLst/>
                                <a:latin typeface="Cambria Math" panose="02040503050406030204" pitchFamily="18" charset="0"/>
                                <a:ea typeface="Calibri" panose="020F0502020204030204" pitchFamily="34" charset="0"/>
                                <a:cs typeface="David" panose="020E0502060401010101" pitchFamily="34" charset="-79"/>
                              </a:rPr>
                              <m:t>𝑖</m:t>
                            </m:r>
                          </m:sub>
                        </m:sSub>
                        <m:sSup>
                          <m:sSup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pPr>
                          <m:e>
                            <m:r>
                              <a:rPr lang="en-US" sz="1800" i="1">
                                <a:effectLst/>
                                <a:latin typeface="Cambria Math" panose="02040503050406030204" pitchFamily="18" charset="0"/>
                                <a:ea typeface="Calibri" panose="020F0502020204030204" pitchFamily="34" charset="0"/>
                                <a:cs typeface="David" panose="020E0502060401010101" pitchFamily="34" charset="-79"/>
                              </a:rPr>
                              <m:t>𝑥</m:t>
                            </m:r>
                          </m:e>
                          <m:sup>
                            <m:r>
                              <a:rPr lang="en-US" sz="1800" i="1">
                                <a:effectLst/>
                                <a:latin typeface="Cambria Math" panose="02040503050406030204" pitchFamily="18" charset="0"/>
                                <a:ea typeface="Calibri" panose="020F0502020204030204" pitchFamily="34" charset="0"/>
                                <a:cs typeface="David" panose="020E0502060401010101" pitchFamily="34" charset="-79"/>
                              </a:rPr>
                              <m:t>𝑖</m:t>
                            </m:r>
                          </m:sup>
                        </m:sSup>
                      </m:e>
                    </m:nary>
                    <m:r>
                      <a:rPr lang="en-US" sz="1800" i="1">
                        <a:effectLst/>
                        <a:latin typeface="Cambria Math" panose="02040503050406030204" pitchFamily="18" charset="0"/>
                        <a:ea typeface="Calibri" panose="020F0502020204030204" pitchFamily="34" charset="0"/>
                        <a:cs typeface="David" panose="020E0502060401010101" pitchFamily="34" charset="-79"/>
                      </a:rPr>
                      <m:t> = </m:t>
                    </m:r>
                    <m:r>
                      <a:rPr lang="en-US" sz="1800" i="1">
                        <a:effectLst/>
                        <a:latin typeface="Cambria Math" panose="02040503050406030204" pitchFamily="18" charset="0"/>
                        <a:ea typeface="Calibri" panose="020F0502020204030204" pitchFamily="34" charset="0"/>
                        <a:cs typeface="David" panose="020E0502060401010101" pitchFamily="34" charset="-79"/>
                      </a:rPr>
                      <m:t>𝑚</m:t>
                    </m:r>
                    <m:d>
                      <m:dPr>
                        <m:ctrlPr>
                          <a:rPr lang="en-US" sz="1800" i="1">
                            <a:effectLst/>
                            <a:latin typeface="Cambria Math" panose="02040503050406030204" pitchFamily="18" charset="0"/>
                            <a:ea typeface="Calibri" panose="020F0502020204030204" pitchFamily="34" charset="0"/>
                            <a:cs typeface="David" panose="020E0502060401010101" pitchFamily="34" charset="-79"/>
                          </a:rPr>
                        </m:ctrlPr>
                      </m:dPr>
                      <m:e>
                        <m:r>
                          <a:rPr lang="en-US" sz="1800" i="1">
                            <a:effectLst/>
                            <a:latin typeface="Cambria Math" panose="02040503050406030204" pitchFamily="18" charset="0"/>
                            <a:ea typeface="Calibri" panose="020F0502020204030204" pitchFamily="34" charset="0"/>
                            <a:cs typeface="David" panose="020E0502060401010101" pitchFamily="34" charset="-79"/>
                          </a:rPr>
                          <m:t>𝑥</m:t>
                        </m:r>
                      </m:e>
                    </m:d>
                  </m:oMath>
                </a14:m>
                <a:br>
                  <a:rPr lang="en-US" sz="1800" dirty="0">
                    <a:effectLst/>
                    <a:latin typeface="Calibri" panose="020F0502020204030204" pitchFamily="34" charset="0"/>
                    <a:ea typeface="Calibri" panose="020F0502020204030204" pitchFamily="34" charset="0"/>
                    <a:cs typeface="David" panose="020E0502060401010101" pitchFamily="34" charset="-79"/>
                  </a:rPr>
                </a:br>
                <a:r>
                  <a:rPr lang="he-IL" sz="1800" dirty="0">
                    <a:effectLst/>
                    <a:latin typeface="Calibri" panose="020F0502020204030204" pitchFamily="34" charset="0"/>
                    <a:ea typeface="Calibri" panose="020F0502020204030204" pitchFamily="34" charset="0"/>
                    <a:cs typeface="David" panose="020E0502060401010101" pitchFamily="34" charset="-79"/>
                  </a:rPr>
                  <a:t>ומחשב את ערכי </a:t>
                </a:r>
                <a14:m>
                  <m:oMath xmlns:m="http://schemas.openxmlformats.org/officeDocument/2006/math">
                    <m:r>
                      <a:rPr lang="he-IL" sz="1800">
                        <a:effectLst/>
                        <a:latin typeface="Cambria Math" panose="02040503050406030204" pitchFamily="18" charset="0"/>
                        <a:ea typeface="Calibri" panose="020F0502020204030204" pitchFamily="34" charset="0"/>
                        <a:cs typeface="David" panose="020E0502060401010101" pitchFamily="34" charset="-79"/>
                      </a:rPr>
                      <m:t> </m:t>
                    </m:r>
                    <m:r>
                      <a:rPr lang="en-US" sz="1800" i="1">
                        <a:effectLst/>
                        <a:latin typeface="Cambria Math" panose="02040503050406030204" pitchFamily="18" charset="0"/>
                        <a:ea typeface="Calibri" panose="020F0502020204030204" pitchFamily="34" charset="0"/>
                        <a:cs typeface="David" panose="020E0502060401010101" pitchFamily="34" charset="-79"/>
                      </a:rPr>
                      <m:t>𝑚</m:t>
                    </m:r>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𝑥</m:t>
                    </m:r>
                    <m:r>
                      <a:rPr lang="en-US" sz="1800" i="1">
                        <a:effectLst/>
                        <a:latin typeface="Cambria Math" panose="02040503050406030204" pitchFamily="18" charset="0"/>
                        <a:ea typeface="Calibri" panose="020F0502020204030204" pitchFamily="34" charset="0"/>
                        <a:cs typeface="David" panose="020E0502060401010101" pitchFamily="34" charset="-79"/>
                      </a:rPr>
                      <m:t>)</m:t>
                    </m:r>
                  </m:oMath>
                </a14:m>
                <a:r>
                  <a:rPr lang="en-US" sz="1800" dirty="0">
                    <a:effectLst/>
                    <a:latin typeface="David" panose="020E0502060401010101" pitchFamily="34" charset="-79"/>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David" panose="020E0502060401010101" pitchFamily="34" charset="-79"/>
                  </a:rPr>
                  <a:t>בנקודות</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bPr>
                      <m:e>
                        <m:r>
                          <a:rPr lang="he-IL" sz="1800" i="1">
                            <a:effectLst/>
                            <a:latin typeface="Cambria Math" panose="02040503050406030204" pitchFamily="18" charset="0"/>
                            <a:ea typeface="Calibri" panose="020F0502020204030204" pitchFamily="34" charset="0"/>
                            <a:cs typeface="Cambria Math" panose="02040503050406030204" pitchFamily="18" charset="0"/>
                          </a:rPr>
                          <m:t>𝛼</m:t>
                        </m:r>
                      </m:e>
                      <m:sub>
                        <m:r>
                          <a:rPr lang="en-US" sz="1800" i="1">
                            <a:effectLst/>
                            <a:latin typeface="Cambria Math" panose="02040503050406030204" pitchFamily="18" charset="0"/>
                            <a:ea typeface="Calibri" panose="020F0502020204030204" pitchFamily="34" charset="0"/>
                            <a:cs typeface="David" panose="020E0502060401010101" pitchFamily="34" charset="-79"/>
                          </a:rPr>
                          <m:t>1</m:t>
                        </m:r>
                      </m:sub>
                    </m:sSub>
                    <m:r>
                      <a:rPr lang="en-US" sz="1800" i="1">
                        <a:effectLst/>
                        <a:latin typeface="Cambria Math" panose="02040503050406030204" pitchFamily="18" charset="0"/>
                        <a:ea typeface="Calibri" panose="020F0502020204030204" pitchFamily="34" charset="0"/>
                        <a:cs typeface="David" panose="020E0502060401010101" pitchFamily="34" charset="-79"/>
                      </a:rPr>
                      <m:t>,..,</m:t>
                    </m:r>
                    <m:sSub>
                      <m:sSub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bPr>
                      <m:e>
                        <m:r>
                          <a:rPr lang="en-US" sz="1800" i="1">
                            <a:effectLst/>
                            <a:latin typeface="Cambria Math" panose="02040503050406030204" pitchFamily="18" charset="0"/>
                            <a:ea typeface="Calibri" panose="020F0502020204030204" pitchFamily="34" charset="0"/>
                            <a:cs typeface="David" panose="020E0502060401010101" pitchFamily="34" charset="-79"/>
                          </a:rPr>
                          <m:t>𝛼</m:t>
                        </m:r>
                      </m:e>
                      <m:sub>
                        <m:r>
                          <a:rPr lang="en-US" sz="1800" i="1">
                            <a:effectLst/>
                            <a:latin typeface="Cambria Math" panose="02040503050406030204" pitchFamily="18" charset="0"/>
                            <a:ea typeface="Calibri" panose="020F0502020204030204" pitchFamily="34" charset="0"/>
                            <a:cs typeface="David" panose="020E0502060401010101" pitchFamily="34" charset="-79"/>
                          </a:rPr>
                          <m:t>𝑛</m:t>
                        </m:r>
                      </m:sub>
                    </m:sSub>
                    <m:r>
                      <a:rPr lang="en-US" sz="1800" i="1">
                        <a:effectLst/>
                        <a:latin typeface="Cambria Math" panose="02040503050406030204" pitchFamily="18" charset="0"/>
                        <a:ea typeface="Calibri" panose="020F0502020204030204" pitchFamily="34" charset="0"/>
                        <a:cs typeface="David" panose="020E0502060401010101" pitchFamily="34" charset="-79"/>
                      </a:rPr>
                      <m:t> </m:t>
                    </m:r>
                  </m:oMath>
                </a14:m>
                <a:r>
                  <a:rPr lang="en-US" sz="1800" dirty="0">
                    <a:effectLst/>
                    <a:latin typeface="David" panose="020E0502060401010101" pitchFamily="34" charset="-79"/>
                    <a:ea typeface="Times New Roman" panose="02020603050405020304" pitchFamily="18" charset="0"/>
                    <a:cs typeface="Arial" panose="020B0604020202020204" pitchFamily="34" charset="0"/>
                  </a:rPr>
                  <a:t> </a:t>
                </a:r>
                <a:r>
                  <a:rPr lang="he-IL" sz="1800" dirty="0">
                    <a:effectLst/>
                    <a:latin typeface="David" panose="020E0502060401010101" pitchFamily="34" charset="-79"/>
                    <a:ea typeface="Times New Roman" panose="02020603050405020304" pitchFamily="18" charset="0"/>
                    <a:cs typeface="Arial" panose="020B0604020202020204" pitchFamily="34" charset="0"/>
                  </a:rPr>
                  <a:t> </a:t>
                </a:r>
                <a:r>
                  <a:rPr lang="he-IL" sz="1800" dirty="0">
                    <a:effectLst/>
                    <a:latin typeface="Calibri" panose="020F0502020204030204" pitchFamily="34" charset="0"/>
                    <a:ea typeface="Times New Roman" panose="02020603050405020304" pitchFamily="18" charset="0"/>
                    <a:cs typeface="David" panose="020E0502060401010101" pitchFamily="34" charset="-79"/>
                  </a:rPr>
                  <a:t>אשר הן פרמטר של האלגוריתם.</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כעת נחשב את סיבוכיות הזמן של האלגוריתם:</a:t>
                </a: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בחישוב נאיבי ניתן להציב בערכי </a:t>
                </a:r>
                <a14:m>
                  <m:oMath xmlns:m="http://schemas.openxmlformats.org/officeDocument/2006/math">
                    <m:r>
                      <a:rPr lang="en-US" sz="1800" i="1">
                        <a:effectLst/>
                        <a:latin typeface="Cambria Math" panose="02040503050406030204" pitchFamily="18" charset="0"/>
                        <a:ea typeface="Calibri" panose="020F0502020204030204" pitchFamily="34" charset="0"/>
                        <a:cs typeface="David" panose="020E0502060401010101" pitchFamily="34" charset="-79"/>
                      </a:rPr>
                      <m:t>𝑥</m:t>
                    </m:r>
                  </m:oMath>
                </a14:m>
                <a:r>
                  <a:rPr lang="he-IL" sz="1800" dirty="0">
                    <a:effectLst/>
                    <a:latin typeface="Calibri" panose="020F0502020204030204" pitchFamily="34" charset="0"/>
                    <a:ea typeface="Calibri" panose="020F0502020204030204" pitchFamily="34" charset="0"/>
                    <a:cs typeface="David" panose="020E0502060401010101" pitchFamily="34" charset="-79"/>
                  </a:rPr>
                  <a:t> אשר בהגדרת הפולינום את ערכי </a:t>
                </a:r>
                <a14:m>
                  <m:oMath xmlns:m="http://schemas.openxmlformats.org/officeDocument/2006/math">
                    <m:r>
                      <a:rPr lang="he-IL" sz="1800" i="1">
                        <a:effectLst/>
                        <a:latin typeface="Cambria Math" panose="02040503050406030204" pitchFamily="18" charset="0"/>
                        <a:ea typeface="Calibri" panose="020F0502020204030204" pitchFamily="34" charset="0"/>
                        <a:cs typeface="Cambria Math" panose="02040503050406030204" pitchFamily="18" charset="0"/>
                      </a:rPr>
                      <m:t>𝛼</m:t>
                    </m:r>
                  </m:oMath>
                </a14:m>
                <a:r>
                  <a:rPr lang="he-IL" sz="1800" dirty="0">
                    <a:effectLst/>
                    <a:latin typeface="Calibri" panose="020F0502020204030204" pitchFamily="34" charset="0"/>
                    <a:ea typeface="Calibri" panose="020F0502020204030204" pitchFamily="34" charset="0"/>
                    <a:cs typeface="David" panose="020E0502060401010101" pitchFamily="34" charset="-79"/>
                  </a:rPr>
                  <a:t> ונחשב את חזקתם בזמן </a:t>
                </a:r>
                <a14:m>
                  <m:oMath xmlns:m="http://schemas.openxmlformats.org/officeDocument/2006/math">
                    <m:r>
                      <a:rPr lang="en-US" sz="1800" b="0" i="1" smtClean="0">
                        <a:effectLst/>
                        <a:latin typeface="Cambria Math" panose="02040503050406030204" pitchFamily="18" charset="0"/>
                        <a:ea typeface="Calibri" panose="020F0502020204030204" pitchFamily="34" charset="0"/>
                        <a:cs typeface="David" panose="020E0502060401010101" pitchFamily="34" charset="-79"/>
                      </a:rPr>
                      <m:t>𝑂</m:t>
                    </m:r>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𝑘</m:t>
                    </m:r>
                    <m:r>
                      <a:rPr lang="en-US" sz="1800" i="1">
                        <a:effectLst/>
                        <a:latin typeface="Cambria Math" panose="02040503050406030204" pitchFamily="18" charset="0"/>
                        <a:ea typeface="Calibri" panose="020F0502020204030204" pitchFamily="34" charset="0"/>
                        <a:cs typeface="David" panose="020E0502060401010101" pitchFamily="34" charset="-79"/>
                      </a:rPr>
                      <m:t>)</m:t>
                    </m:r>
                  </m:oMath>
                </a14:m>
                <a:r>
                  <a:rPr lang="he-IL" sz="1800" dirty="0">
                    <a:effectLst/>
                    <a:latin typeface="Calibri" panose="020F0502020204030204" pitchFamily="34" charset="0"/>
                    <a:ea typeface="Calibri" panose="020F0502020204030204" pitchFamily="34" charset="0"/>
                    <a:cs typeface="David" panose="020E0502060401010101" pitchFamily="34" charset="-79"/>
                  </a:rPr>
                  <a:t>מכאן שחישוב</a:t>
                </a:r>
                <a14:m>
                  <m:oMath xmlns:m="http://schemas.openxmlformats.org/officeDocument/2006/math">
                    <m:r>
                      <a:rPr lang="he-IL" sz="1800" b="0" i="0" smtClean="0">
                        <a:effectLst/>
                        <a:latin typeface="Cambria Math" panose="02040503050406030204" pitchFamily="18" charset="0"/>
                        <a:ea typeface="Calibri" panose="020F0502020204030204" pitchFamily="34" charset="0"/>
                        <a:cs typeface="David" panose="020E0502060401010101" pitchFamily="34" charset="-79"/>
                      </a:rPr>
                      <m:t> </m:t>
                    </m:r>
                    <m:r>
                      <a:rPr lang="en-US" sz="1800" i="1">
                        <a:effectLst/>
                        <a:latin typeface="Cambria Math" panose="02040503050406030204" pitchFamily="18" charset="0"/>
                        <a:ea typeface="Calibri" panose="020F0502020204030204" pitchFamily="34" charset="0"/>
                        <a:cs typeface="David" panose="020E0502060401010101" pitchFamily="34" charset="-79"/>
                      </a:rPr>
                      <m:t>𝑛</m:t>
                    </m:r>
                  </m:oMath>
                </a14:m>
                <a:r>
                  <a:rPr lang="en-US" sz="1800" dirty="0">
                    <a:effectLst/>
                    <a:latin typeface="David" panose="020E0502060401010101" pitchFamily="34" charset="-79"/>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David" panose="020E0502060401010101" pitchFamily="34" charset="-79"/>
                  </a:rPr>
                  <a:t>הנקודות יתבצע בזמן </a:t>
                </a:r>
                <a14:m>
                  <m:oMath xmlns:m="http://schemas.openxmlformats.org/officeDocument/2006/math">
                    <m:r>
                      <a:rPr lang="he-IL" sz="1800" i="1">
                        <a:effectLst/>
                        <a:latin typeface="Cambria Math" panose="02040503050406030204" pitchFamily="18" charset="0"/>
                        <a:ea typeface="Calibri" panose="020F0502020204030204" pitchFamily="34" charset="0"/>
                        <a:cs typeface="Cambria Math" panose="02040503050406030204" pitchFamily="18" charset="0"/>
                      </a:rPr>
                      <m:t> </m:t>
                    </m:r>
                    <m:r>
                      <a:rPr lang="en-US" sz="1800" i="1">
                        <a:effectLst/>
                        <a:latin typeface="Cambria Math" panose="02040503050406030204" pitchFamily="18" charset="0"/>
                        <a:ea typeface="Calibri" panose="020F0502020204030204" pitchFamily="34" charset="0"/>
                        <a:cs typeface="David" panose="020E0502060401010101" pitchFamily="34" charset="-79"/>
                      </a:rPr>
                      <m:t>𝑂</m:t>
                    </m:r>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𝑘𝑛</m:t>
                    </m:r>
                    <m:r>
                      <a:rPr lang="en-US" sz="1800" i="1">
                        <a:effectLst/>
                        <a:latin typeface="Cambria Math" panose="02040503050406030204" pitchFamily="18" charset="0"/>
                        <a:ea typeface="Calibri" panose="020F0502020204030204" pitchFamily="34" charset="0"/>
                        <a:cs typeface="David" panose="020E0502060401010101" pitchFamily="34" charset="-79"/>
                      </a:rPr>
                      <m:t>)</m:t>
                    </m:r>
                  </m:oMath>
                </a14:m>
                <a:r>
                  <a:rPr lang="en-US" sz="1800" dirty="0">
                    <a:effectLst/>
                    <a:latin typeface="David" panose="020E0502060401010101" pitchFamily="34" charset="-79"/>
                    <a:ea typeface="Calibri" panose="020F0502020204030204" pitchFamily="34" charset="0"/>
                    <a:cs typeface="Arial" panose="020B0604020202020204" pitchFamily="34" charset="0"/>
                  </a:rPr>
                  <a:t> </a:t>
                </a:r>
                <a:br>
                  <a:rPr lang="en-US" dirty="0">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David" panose="020E0502060401010101" pitchFamily="34" charset="-79"/>
                  </a:rPr>
                  <a:t>ניתן לחשב בצורה יעילה יותר את ערכי הנקודות בפולינום בעזרת אלגוריתם</a:t>
                </a:r>
                <a:br>
                  <a:rPr lang="en-US" sz="1800" dirty="0">
                    <a:effectLst/>
                    <a:latin typeface="Calibri" panose="020F0502020204030204" pitchFamily="34" charset="0"/>
                    <a:ea typeface="Calibri" panose="020F0502020204030204" pitchFamily="34" charset="0"/>
                    <a:cs typeface="David" panose="020E0502060401010101" pitchFamily="34" charset="-79"/>
                  </a:rPr>
                </a:br>
                <a:r>
                  <a:rPr lang="he-IL" sz="1800" dirty="0">
                    <a:effectLst/>
                    <a:latin typeface="Calibri" panose="020F0502020204030204" pitchFamily="34" charset="0"/>
                    <a:ea typeface="Calibri" panose="020F0502020204030204" pitchFamily="34" charset="0"/>
                    <a:cs typeface="David" panose="020E0502060401010101" pitchFamily="34" charset="-79"/>
                  </a:rPr>
                  <a:t> </a:t>
                </a:r>
                <a:r>
                  <a:rPr lang="en-US" sz="1800" dirty="0">
                    <a:effectLst/>
                    <a:latin typeface="David" panose="020E0502060401010101" pitchFamily="34" charset="-79"/>
                    <a:ea typeface="Calibri" panose="020F0502020204030204" pitchFamily="34" charset="0"/>
                    <a:cs typeface="Arial" panose="020B0604020202020204" pitchFamily="34" charset="0"/>
                  </a:rPr>
                  <a:t>- Fast Fourier transform  FFT</a:t>
                </a:r>
                <a:r>
                  <a:rPr lang="he-IL" sz="1800" dirty="0">
                    <a:effectLst/>
                    <a:latin typeface="Calibri" panose="020F0502020204030204" pitchFamily="34" charset="0"/>
                    <a:ea typeface="Calibri" panose="020F0502020204030204" pitchFamily="34" charset="0"/>
                    <a:cs typeface="David" panose="020E0502060401010101" pitchFamily="34" charset="-79"/>
                  </a:rPr>
                  <a:t>בזמן </a:t>
                </a:r>
                <a14:m>
                  <m:oMath xmlns:m="http://schemas.openxmlformats.org/officeDocument/2006/math">
                    <m:r>
                      <a:rPr lang="en-US" sz="1800" b="0" i="1" smtClean="0">
                        <a:effectLst/>
                        <a:latin typeface="Cambria Math" panose="02040503050406030204" pitchFamily="18" charset="0"/>
                        <a:ea typeface="Calibri" panose="020F0502020204030204" pitchFamily="34" charset="0"/>
                        <a:cs typeface="David" panose="020E0502060401010101" pitchFamily="34" charset="-79"/>
                      </a:rPr>
                      <m:t>𝑂</m:t>
                    </m:r>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𝑛</m:t>
                    </m:r>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𝑙𝑜</m:t>
                    </m:r>
                    <m:sSup>
                      <m:sSup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pPr>
                      <m:e>
                        <m:r>
                          <a:rPr lang="en-US" sz="1800" i="1">
                            <a:effectLst/>
                            <a:latin typeface="Cambria Math" panose="02040503050406030204" pitchFamily="18" charset="0"/>
                            <a:ea typeface="Calibri" panose="020F0502020204030204" pitchFamily="34" charset="0"/>
                            <a:cs typeface="David" panose="020E0502060401010101" pitchFamily="34" charset="-79"/>
                          </a:rPr>
                          <m:t>𝑔</m:t>
                        </m:r>
                      </m:e>
                      <m:sup>
                        <m:r>
                          <a:rPr lang="en-US" sz="1800" i="1">
                            <a:effectLst/>
                            <a:latin typeface="Cambria Math" panose="02040503050406030204" pitchFamily="18" charset="0"/>
                            <a:ea typeface="Calibri" panose="020F0502020204030204" pitchFamily="34" charset="0"/>
                            <a:cs typeface="David" panose="020E0502060401010101" pitchFamily="34" charset="-79"/>
                          </a:rPr>
                          <m:t>2</m:t>
                        </m:r>
                      </m:sup>
                    </m:sSup>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𝑘</m:t>
                    </m:r>
                    <m:r>
                      <a:rPr lang="en-US" sz="1800" i="1">
                        <a:effectLst/>
                        <a:latin typeface="Cambria Math" panose="02040503050406030204" pitchFamily="18" charset="0"/>
                        <a:ea typeface="Calibri" panose="020F0502020204030204" pitchFamily="34" charset="0"/>
                        <a:cs typeface="David" panose="020E0502060401010101" pitchFamily="34" charset="-79"/>
                      </a:rPr>
                      <m:t>))</m:t>
                    </m:r>
                  </m:oMath>
                </a14:m>
                <a:endParaRPr lang="en-US" dirty="0"/>
              </a:p>
            </p:txBody>
          </p:sp>
        </mc:Choice>
        <mc:Fallback>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677334" y="1451295"/>
                <a:ext cx="8596668" cy="4590068"/>
              </a:xfrm>
              <a:blipFill>
                <a:blip r:embed="rId2"/>
                <a:stretch>
                  <a:fillRect t="-398" r="-284"/>
                </a:stretch>
              </a:blipFill>
            </p:spPr>
            <p:txBody>
              <a:bodyPr/>
              <a:lstStyle/>
              <a:p>
                <a:r>
                  <a:rPr lang="en-US">
                    <a:noFill/>
                  </a:rPr>
                  <a:t> </a:t>
                </a:r>
              </a:p>
            </p:txBody>
          </p:sp>
        </mc:Fallback>
      </mc:AlternateContent>
    </p:spTree>
    <p:extLst>
      <p:ext uri="{BB962C8B-B14F-4D97-AF65-F5344CB8AC3E}">
        <p14:creationId xmlns:p14="http://schemas.microsoft.com/office/powerpoint/2010/main" val="13428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a:bodyPr>
          <a:lstStyle/>
          <a:p>
            <a:pPr algn="r" rtl="1"/>
            <a:r>
              <a:rPr lang="en-US" sz="2600" dirty="0"/>
              <a:t>Fast Fourier transform</a:t>
            </a:r>
            <a:r>
              <a:rPr lang="he-IL" sz="2600" dirty="0"/>
              <a:t>–</a:t>
            </a:r>
            <a:r>
              <a:rPr lang="en-US" sz="2600" dirty="0"/>
              <a:t>FFT</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EB5D3689-8022-4043-8259-E63AA1CD5BDB}"/>
                  </a:ext>
                </a:extLst>
              </p:cNvPr>
              <p:cNvSpPr>
                <a:spLocks noGrp="1"/>
              </p:cNvSpPr>
              <p:nvPr>
                <p:ph idx="1"/>
              </p:nvPr>
            </p:nvSpPr>
            <p:spPr>
              <a:xfrm>
                <a:off x="436228" y="1190625"/>
                <a:ext cx="9219500" cy="4851400"/>
              </a:xfrm>
            </p:spPr>
            <p:txBody>
              <a:bodyPr/>
              <a:lstStyle/>
              <a:p>
                <a:pPr algn="r" rtl="1"/>
                <a:r>
                  <a:rPr lang="he-IL" dirty="0"/>
                  <a:t>מכפלת הפולינומים מתבצעת על ידי חישוב ערכי כל פולינום בנקודות שונות, חישוב ערכי פולינום המכפלה ואינטרפולציה לקבלת הפולינום מערכי נקודותיו, בעזרת </a:t>
                </a:r>
                <a:r>
                  <a:rPr lang="en-US" dirty="0"/>
                  <a:t>FFT</a:t>
                </a:r>
                <a:r>
                  <a:rPr lang="he-IL" dirty="0"/>
                  <a:t> נייעל את חישוב ערכי נקודות הפולינומים, ואת ביצוע האינטרפולציה:</a:t>
                </a:r>
                <a:endParaRPr lang="en-IL" dirty="0"/>
              </a:p>
              <a:p>
                <a:pPr algn="r" rtl="1"/>
                <a:r>
                  <a:rPr lang="he-IL" dirty="0"/>
                  <a:t>קלט האלגוריתם הוא וקטור מקדמים </a:t>
                </a:r>
                <a14:m>
                  <m:oMath xmlns:m="http://schemas.openxmlformats.org/officeDocument/2006/math">
                    <m:r>
                      <a:rPr lang="en-US">
                        <a:latin typeface="Cambria Math" panose="02040503050406030204" pitchFamily="18" charset="0"/>
                      </a:rPr>
                      <m:t>(</m:t>
                    </m:r>
                    <m:sSub>
                      <m:sSubPr>
                        <m:ctrlPr>
                          <a:rPr lang="en-IL" i="1">
                            <a:latin typeface="Cambria Math" panose="02040503050406030204" pitchFamily="18" charset="0"/>
                          </a:rPr>
                        </m:ctrlPr>
                      </m:sSubPr>
                      <m:e>
                        <m:r>
                          <m:rPr>
                            <m:sty m:val="p"/>
                          </m:rPr>
                          <a:rPr lang="en-US">
                            <a:latin typeface="Cambria Math" panose="02040503050406030204" pitchFamily="18" charset="0"/>
                          </a:rPr>
                          <m:t>α</m:t>
                        </m:r>
                      </m:e>
                      <m:sub>
                        <m:r>
                          <a:rPr lang="en-US">
                            <a:latin typeface="Cambria Math" panose="02040503050406030204" pitchFamily="18" charset="0"/>
                          </a:rPr>
                          <m:t>0</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oMath>
                </a14:m>
                <a:r>
                  <a:rPr lang="en-US" dirty="0"/>
                  <a:t> </a:t>
                </a:r>
                <a:r>
                  <a:rPr lang="he-IL" dirty="0"/>
                  <a:t> של פולינום </a:t>
                </a:r>
                <a14:m>
                  <m:oMath xmlns:m="http://schemas.openxmlformats.org/officeDocument/2006/math">
                    <m:r>
                      <a:rPr lang="en-US" i="1">
                        <a:latin typeface="Cambria Math" panose="02040503050406030204" pitchFamily="18" charset="0"/>
                      </a:rPr>
                      <m:t>𝑝</m:t>
                    </m:r>
                    <m:d>
                      <m:dPr>
                        <m:ctrlPr>
                          <a:rPr lang="en-IL"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nary>
                      <m:naryPr>
                        <m:chr m:val="∑"/>
                        <m:limLoc m:val="undOvr"/>
                        <m:ctrlPr>
                          <a:rPr lang="en-IL"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p>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sSup>
                          <m:sSupPr>
                            <m:ctrlPr>
                              <a:rPr lang="en-IL"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e>
                    </m:nary>
                  </m:oMath>
                </a14:m>
                <a:br>
                  <a:rPr lang="en-US" dirty="0"/>
                </a:br>
                <a:r>
                  <a:rPr lang="he-IL" dirty="0"/>
                  <a:t>פלט האלגוריתם הוא הווקטור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d>
                      <m:dPr>
                        <m:ctrlPr>
                          <a:rPr lang="en-IL" i="1">
                            <a:latin typeface="Cambria Math" panose="02040503050406030204" pitchFamily="18" charset="0"/>
                          </a:rPr>
                        </m:ctrlPr>
                      </m:dPr>
                      <m:e>
                        <m:sSubSup>
                          <m:sSubSupPr>
                            <m:ctrlPr>
                              <a:rPr lang="en-IL"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0</m:t>
                            </m:r>
                          </m:sup>
                        </m:sSubSup>
                      </m:e>
                    </m:d>
                    <m:r>
                      <a:rPr lang="en-US" i="1">
                        <a:latin typeface="Cambria Math" panose="02040503050406030204" pitchFamily="18" charset="0"/>
                      </a:rPr>
                      <m:t>,</m:t>
                    </m:r>
                    <m:d>
                      <m:dPr>
                        <m:ctrlPr>
                          <a:rPr lang="en-IL" i="1">
                            <a:latin typeface="Cambria Math" panose="02040503050406030204" pitchFamily="18" charset="0"/>
                          </a:rPr>
                        </m:ctrlPr>
                      </m:dPr>
                      <m:e>
                        <m:sSubSup>
                          <m:sSubSupPr>
                            <m:ctrlPr>
                              <a:rPr lang="en-IL"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1</m:t>
                            </m:r>
                          </m:sup>
                        </m:sSubSup>
                      </m:e>
                    </m:d>
                    <m:r>
                      <a:rPr lang="en-US" i="1">
                        <a:latin typeface="Cambria Math" panose="02040503050406030204" pitchFamily="18" charset="0"/>
                      </a:rPr>
                      <m:t>,…,</m:t>
                    </m:r>
                    <m:d>
                      <m:dPr>
                        <m:ctrlPr>
                          <a:rPr lang="en-IL" i="1">
                            <a:latin typeface="Cambria Math" panose="02040503050406030204" pitchFamily="18" charset="0"/>
                          </a:rPr>
                        </m:ctrlPr>
                      </m:dPr>
                      <m:e>
                        <m:sSubSup>
                          <m:sSubSupPr>
                            <m:ctrlPr>
                              <a:rPr lang="en-IL"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p>
                        </m:sSubSup>
                      </m:e>
                    </m:d>
                    <m:r>
                      <a:rPr lang="en-US" i="1">
                        <a:latin typeface="Cambria Math" panose="02040503050406030204" pitchFamily="18" charset="0"/>
                      </a:rPr>
                      <m:t>)</m:t>
                    </m:r>
                  </m:oMath>
                </a14:m>
                <a:r>
                  <a:rPr lang="en-US" dirty="0"/>
                  <a:t> </a:t>
                </a:r>
                <a:r>
                  <a:rPr lang="he-IL" dirty="0"/>
                  <a:t> כלומר וקטור הערכים בשורשי היחידה, המכונה </a:t>
                </a:r>
                <a:r>
                  <a:rPr lang="en-US" dirty="0"/>
                  <a:t>DFT</a:t>
                </a:r>
                <a:r>
                  <a:rPr lang="he-IL" dirty="0"/>
                  <a:t> של וקטור המקדמים.</a:t>
                </a:r>
                <a:endParaRPr lang="en-IL" dirty="0"/>
              </a:p>
              <a:p>
                <a:pPr algn="r" rtl="1"/>
                <a:r>
                  <a:rPr lang="he-IL" dirty="0"/>
                  <a:t>לאחר חישוב ערכי הנקודות ומכפלתן, ניתן לבצע אינטרפולציה בעזרת מכפלת הערכים ב- </a:t>
                </a:r>
                <a:r>
                  <a:rPr lang="en-US" dirty="0"/>
                  <a:t>DFT</a:t>
                </a:r>
                <a:r>
                  <a:rPr lang="he-IL" dirty="0"/>
                  <a:t> ההופכית.</a:t>
                </a:r>
                <a:endParaRPr lang="en-IL" dirty="0"/>
              </a:p>
              <a:p>
                <a:pPr algn="r" rtl="1"/>
                <a:r>
                  <a:rPr lang="en-IL" dirty="0"/>
                  <a:t> </a:t>
                </a:r>
                <a:r>
                  <a:rPr lang="he-IL" dirty="0"/>
                  <a:t>האלגוריתם עובד בשיטת 'הפרד ומשול' ־ הוא מחלק את הבעיה ל־2 ,פותר כל תת בעיה באופן רקורסיבי, ומחבר את שני תתי הפתרונות לכדי פתרון לבעיה הכללית. פירוק והרכבת הבעיה יוצא יעיל יותר מאשר פתרון ללא פירוק, הסיבה שניתן לפרק ולהרכיב בצורה יעילה נעוצה בכך שבוחרים את שורשי היחידה כנקודות שבהן נייצג את הפולינום לפי ערכים. </a:t>
                </a:r>
                <a:endParaRPr lang="en-IL" dirty="0"/>
              </a:p>
              <a:p>
                <a:pPr algn="r" rtl="1"/>
                <a:endParaRPr lang="en-US" dirty="0"/>
              </a:p>
              <a:p>
                <a:pPr algn="r" rtl="1"/>
                <a:endParaRPr lang="en-US" dirty="0"/>
              </a:p>
              <a:p>
                <a:pPr algn="r" rtl="1"/>
                <a:endParaRPr lang="en-US" dirty="0"/>
              </a:p>
              <a:p>
                <a:pPr algn="r" rtl="1"/>
                <a:endParaRPr lang="en-US" dirty="0"/>
              </a:p>
            </p:txBody>
          </p:sp>
        </mc:Choice>
        <mc:Fallback xmlns="">
          <p:sp>
            <p:nvSpPr>
              <p:cNvPr id="8" name="Content Placeholder 2">
                <a:extLst>
                  <a:ext uri="{FF2B5EF4-FFF2-40B4-BE49-F238E27FC236}">
                    <a16:creationId xmlns:a16="http://schemas.microsoft.com/office/drawing/2014/main" id="{EB5D3689-8022-4043-8259-E63AA1CD5BDB}"/>
                  </a:ext>
                </a:extLst>
              </p:cNvPr>
              <p:cNvSpPr>
                <a:spLocks noGrp="1" noRot="1" noChangeAspect="1" noMove="1" noResize="1" noEditPoints="1" noAdjustHandles="1" noChangeArrowheads="1" noChangeShapeType="1" noTextEdit="1"/>
              </p:cNvSpPr>
              <p:nvPr>
                <p:ph idx="1"/>
              </p:nvPr>
            </p:nvSpPr>
            <p:spPr>
              <a:xfrm>
                <a:off x="436228" y="1190625"/>
                <a:ext cx="9219500" cy="4851400"/>
              </a:xfrm>
              <a:blipFill>
                <a:blip r:embed="rId2"/>
                <a:stretch>
                  <a:fillRect l="-198" t="-628" r="-198"/>
                </a:stretch>
              </a:blipFill>
            </p:spPr>
            <p:txBody>
              <a:bodyPr/>
              <a:lstStyle/>
              <a:p>
                <a:r>
                  <a:rPr lang="en-IL">
                    <a:noFill/>
                  </a:rPr>
                  <a:t> </a:t>
                </a:r>
              </a:p>
            </p:txBody>
          </p:sp>
        </mc:Fallback>
      </mc:AlternateContent>
      <p:pic>
        <p:nvPicPr>
          <p:cNvPr id="4" name="Picture 10">
            <a:extLst>
              <a:ext uri="{FF2B5EF4-FFF2-40B4-BE49-F238E27FC236}">
                <a16:creationId xmlns:a16="http://schemas.microsoft.com/office/drawing/2014/main" id="{DC1639FC-F8BB-40CC-8468-4C93D930544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8232" y="4748944"/>
            <a:ext cx="2098040" cy="1705610"/>
          </a:xfrm>
          <a:prstGeom prst="rect">
            <a:avLst/>
          </a:prstGeom>
          <a:noFill/>
          <a:ln>
            <a:noFill/>
          </a:ln>
        </p:spPr>
      </p:pic>
    </p:spTree>
    <p:extLst>
      <p:ext uri="{BB962C8B-B14F-4D97-AF65-F5344CB8AC3E}">
        <p14:creationId xmlns:p14="http://schemas.microsoft.com/office/powerpoint/2010/main" val="257206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a:bodyPr>
          <a:lstStyle/>
          <a:p>
            <a:pPr algn="r" rtl="1"/>
            <a:r>
              <a:rPr lang="en-US" sz="2600" dirty="0"/>
              <a:t>RS CODES</a:t>
            </a:r>
            <a:r>
              <a:rPr lang="he-IL" sz="2600" dirty="0"/>
              <a:t> – סיבוכיות זמן של פיענוח הודעה:</a:t>
            </a:r>
            <a:endParaRPr lang="en-US" sz="2600"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EB5D3689-8022-4043-8259-E63AA1CD5BDB}"/>
                  </a:ext>
                </a:extLst>
              </p:cNvPr>
              <p:cNvSpPr>
                <a:spLocks noGrp="1"/>
              </p:cNvSpPr>
              <p:nvPr>
                <p:ph idx="1"/>
              </p:nvPr>
            </p:nvSpPr>
            <p:spPr>
              <a:xfrm>
                <a:off x="436228" y="1190625"/>
                <a:ext cx="9219500" cy="4851400"/>
              </a:xfrm>
            </p:spPr>
            <p:txBody>
              <a:bodyPr/>
              <a:lstStyle/>
              <a:p>
                <a:pPr algn="r" rtl="1"/>
                <a:r>
                  <a:rPr lang="he-IL" b="1" u="sng" dirty="0"/>
                  <a:t>פיענוח מחיקות:</a:t>
                </a:r>
                <a:endParaRPr lang="en-IL" dirty="0"/>
              </a:p>
              <a:p>
                <a:pPr algn="r" rtl="1"/>
                <a:r>
                  <a:rPr lang="he-IL" dirty="0"/>
                  <a:t>במקרה זה מקבלים כפלט מאלגוריתם</a:t>
                </a:r>
                <a:r>
                  <a:rPr lang="en-US" dirty="0"/>
                  <a:t>RS </a:t>
                </a:r>
                <a:r>
                  <a:rPr lang="he-IL" dirty="0"/>
                  <a:t> את הערכים </a:t>
                </a:r>
                <a14:m>
                  <m:oMath xmlns:m="http://schemas.openxmlformats.org/officeDocument/2006/math">
                    <m:r>
                      <a:rPr lang="en-US" i="1">
                        <a:latin typeface="Cambria Math" panose="02040503050406030204" pitchFamily="18" charset="0"/>
                      </a:rPr>
                      <m:t>𝑝</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m:t>
                            </m:r>
                          </m:sub>
                        </m:sSub>
                      </m:e>
                    </m:d>
                    <m:r>
                      <a:rPr lang="en-US" i="1">
                        <a:latin typeface="Cambria Math" panose="02040503050406030204" pitchFamily="18" charset="0"/>
                      </a:rPr>
                      <m:t>,</m:t>
                    </m:r>
                    <m:r>
                      <m:rPr>
                        <m:nor/>
                      </m:rPr>
                      <a:rPr lang="en-US"/>
                      <m:t>?</m:t>
                    </m:r>
                    <m:r>
                      <a:rPr lang="en-US" i="1">
                        <a:latin typeface="Cambria Math" panose="02040503050406030204" pitchFamily="18" charset="0"/>
                      </a:rPr>
                      <m:t>,</m:t>
                    </m:r>
                    <m:r>
                      <m:rPr>
                        <m:nor/>
                      </m:rPr>
                      <a:rPr lang="en-US"/>
                      <m:t>?</m:t>
                    </m:r>
                    <m:r>
                      <a:rPr lang="en-US" i="1">
                        <a:latin typeface="Cambria Math" panose="02040503050406030204" pitchFamily="18" charset="0"/>
                      </a:rPr>
                      <m:t>,</m:t>
                    </m:r>
                    <m:r>
                      <a:rPr lang="en-US" i="1">
                        <a:latin typeface="Cambria Math" panose="02040503050406030204" pitchFamily="18" charset="0"/>
                      </a:rPr>
                      <m:t>𝑝</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4</m:t>
                            </m:r>
                          </m:sub>
                        </m:sSub>
                      </m:e>
                    </m:d>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𝑛</m:t>
                        </m:r>
                      </m:sub>
                    </m:sSub>
                    <m:r>
                      <a:rPr lang="en-US" i="1">
                        <a:latin typeface="Cambria Math" panose="02040503050406030204" pitchFamily="18" charset="0"/>
                      </a:rPr>
                      <m:t>)</m:t>
                    </m:r>
                  </m:oMath>
                </a14:m>
                <a:r>
                  <a:rPr lang="en-US" dirty="0"/>
                  <a:t> </a:t>
                </a:r>
                <a:r>
                  <a:rPr lang="he-IL" dirty="0"/>
                  <a:t>כלומר, אנו יודעים את הערך בהרבה מקומות, אבל בתאים בהם התבצעה מחיקה נקבל סימון מיוחד –</a:t>
                </a:r>
                <a14:m>
                  <m:oMath xmlns:m="http://schemas.openxmlformats.org/officeDocument/2006/math">
                    <m:r>
                      <a:rPr lang="en-US" i="1">
                        <a:latin typeface="Cambria Math" panose="02040503050406030204" pitchFamily="18" charset="0"/>
                      </a:rPr>
                      <m:t> "?"</m:t>
                    </m:r>
                  </m:oMath>
                </a14:m>
                <a:endParaRPr lang="en-IL" dirty="0"/>
              </a:p>
              <a:p>
                <a:pPr algn="r" rtl="1"/>
                <a:r>
                  <a:rPr lang="he-IL" dirty="0"/>
                  <a:t>על מנת למצוא את הפולינום נבנה מטריצה בה לכל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 </m:t>
                    </m:r>
                  </m:oMath>
                </a14:m>
                <a:r>
                  <a:rPr lang="he-IL" dirty="0"/>
                  <a:t> כך ש </a:t>
                </a:r>
                <a14:m>
                  <m:oMath xmlns:m="http://schemas.openxmlformats.org/officeDocument/2006/math">
                    <m:r>
                      <a:rPr lang="en-US" i="1">
                        <a:latin typeface="Cambria Math" panose="02040503050406030204" pitchFamily="18" charset="0"/>
                      </a:rPr>
                      <m:t>𝑝</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oMath>
                </a14:m>
                <a:r>
                  <a:rPr lang="he-IL" dirty="0"/>
                  <a:t> ידוע, השורה ה-</a:t>
                </a:r>
                <a14:m>
                  <m:oMath xmlns:m="http://schemas.openxmlformats.org/officeDocument/2006/math">
                    <m:r>
                      <a:rPr lang="he-IL" b="0" i="0" smtClean="0">
                        <a:latin typeface="Cambria Math" panose="02040503050406030204" pitchFamily="18" charset="0"/>
                      </a:rPr>
                      <m:t> </m:t>
                    </m:r>
                    <m:r>
                      <a:rPr lang="en-US" i="1">
                        <a:latin typeface="Cambria Math" panose="02040503050406030204" pitchFamily="18" charset="0"/>
                      </a:rPr>
                      <m:t>𝑖</m:t>
                    </m:r>
                  </m:oMath>
                </a14:m>
                <a:r>
                  <a:rPr lang="en-US" dirty="0"/>
                  <a:t> </a:t>
                </a:r>
                <a:r>
                  <a:rPr lang="he-IL" dirty="0"/>
                  <a:t>תהיה ההעתקה הלינארית עבור </a:t>
                </a:r>
                <a14:m>
                  <m:oMath xmlns:m="http://schemas.openxmlformats.org/officeDocument/2006/math">
                    <m:sSub>
                      <m:sSubPr>
                        <m:ctrlPr>
                          <a:rPr lang="en-IL" i="1">
                            <a:latin typeface="Cambria Math" panose="02040503050406030204" pitchFamily="18" charset="0"/>
                          </a:rPr>
                        </m:ctrlPr>
                      </m:sSubPr>
                      <m:e>
                        <m:r>
                          <a:rPr lang="he-IL" i="1">
                            <a:latin typeface="Cambria Math" panose="02040503050406030204" pitchFamily="18" charset="0"/>
                          </a:rPr>
                          <m:t>𝛼</m:t>
                        </m:r>
                      </m:e>
                      <m:sub>
                        <m:r>
                          <a:rPr lang="en-US" i="1">
                            <a:latin typeface="Cambria Math" panose="02040503050406030204" pitchFamily="18" charset="0"/>
                          </a:rPr>
                          <m:t>𝑖</m:t>
                        </m:r>
                      </m:sub>
                    </m:sSub>
                  </m:oMath>
                </a14:m>
                <a:endParaRPr lang="en-IL" dirty="0"/>
              </a:p>
              <a:p>
                <a:pPr marL="0" indent="0" rtl="1">
                  <a:buNone/>
                </a:pPr>
                <a14:m>
                  <m:oMathPara xmlns:m="http://schemas.openxmlformats.org/officeDocument/2006/math">
                    <m:oMathParaPr>
                      <m:jc m:val="right"/>
                    </m:oMathParaPr>
                    <m:oMath xmlns:m="http://schemas.openxmlformats.org/officeDocument/2006/math">
                      <m:d>
                        <m:dPr>
                          <m:ctrlPr>
                            <a:rPr lang="en-IL" i="1">
                              <a:latin typeface="Cambria Math" panose="02040503050406030204" pitchFamily="18" charset="0"/>
                            </a:rPr>
                          </m:ctrlPr>
                        </m:dPr>
                        <m:e>
                          <m:m>
                            <m:mPr>
                              <m:mcs>
                                <m:mc>
                                  <m:mcPr>
                                    <m:count m:val="1"/>
                                    <m:mcJc m:val="center"/>
                                  </m:mcPr>
                                </m:mc>
                              </m:mcs>
                              <m:ctrlPr>
                                <a:rPr lang="en-IL" i="1">
                                  <a:latin typeface="Cambria Math" panose="02040503050406030204" pitchFamily="18" charset="0"/>
                                </a:rPr>
                              </m:ctrlPr>
                            </m:mPr>
                            <m:mr>
                              <m:e>
                                <m:r>
                                  <a:rPr lang="en-US" i="1">
                                    <a:latin typeface="Cambria Math" panose="02040503050406030204" pitchFamily="18" charset="0"/>
                                  </a:rPr>
                                  <m:t>𝑝</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m:t>
                                        </m:r>
                                      </m:sub>
                                    </m:sSub>
                                  </m:e>
                                </m:d>
                              </m:e>
                            </m:mr>
                            <m:mr>
                              <m:e>
                                <m:r>
                                  <a:rPr lang="en-US" i="1">
                                    <a:latin typeface="Cambria Math" panose="02040503050406030204" pitchFamily="18" charset="0"/>
                                  </a:rPr>
                                  <m:t>𝑝</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3</m:t>
                                        </m:r>
                                      </m:sub>
                                    </m:sSub>
                                  </m:e>
                                </m:d>
                              </m:e>
                            </m:mr>
                            <m:mr>
                              <m:e>
                                <m:r>
                                  <a:rPr lang="en-US" i="1">
                                    <a:latin typeface="Cambria Math" panose="02040503050406030204" pitchFamily="18" charset="0"/>
                                  </a:rPr>
                                  <m:t>⋮</m:t>
                                </m:r>
                              </m:e>
                            </m:mr>
                            <m:mr>
                              <m:e>
                                <m:r>
                                  <a:rPr lang="en-US" i="1">
                                    <a:latin typeface="Cambria Math" panose="02040503050406030204" pitchFamily="18" charset="0"/>
                                  </a:rPr>
                                  <m:t>𝑝</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𝑛</m:t>
                                        </m:r>
                                      </m:sub>
                                    </m:sSub>
                                  </m:e>
                                </m:d>
                              </m:e>
                            </m:mr>
                          </m:m>
                        </m:e>
                      </m:d>
                      <m:r>
                        <a:rPr lang="en-US" i="1">
                          <a:latin typeface="Cambria Math" panose="02040503050406030204" pitchFamily="18" charset="0"/>
                        </a:rPr>
                        <m:t>=</m:t>
                      </m:r>
                      <m:d>
                        <m:dPr>
                          <m:ctrlPr>
                            <a:rPr lang="en-IL" i="1">
                              <a:latin typeface="Cambria Math" panose="02040503050406030204" pitchFamily="18" charset="0"/>
                            </a:rPr>
                          </m:ctrlPr>
                        </m:dPr>
                        <m:e>
                          <m:m>
                            <m:mPr>
                              <m:mcs>
                                <m:mc>
                                  <m:mcPr>
                                    <m:count m:val="3"/>
                                    <m:mcJc m:val="center"/>
                                  </m:mcPr>
                                </m:mc>
                              </m:mcs>
                              <m:ctrlPr>
                                <a:rPr lang="en-IL" i="1">
                                  <a:latin typeface="Cambria Math" panose="02040503050406030204" pitchFamily="18" charset="0"/>
                                </a:rPr>
                              </m:ctrlPr>
                            </m:mPr>
                            <m:mr>
                              <m:e>
                                <m:sSub>
                                  <m:sSubPr>
                                    <m:ctrlPr>
                                      <a:rPr lang="en-IL"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sub>
                                </m:sSub>
                                <m:sSubSup>
                                  <m:sSubSupPr>
                                    <m:ctrlPr>
                                      <a:rPr lang="en-IL"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1</m:t>
                                    </m:r>
                                  </m:sub>
                                  <m:sup>
                                    <m:r>
                                      <a:rPr lang="en-US" i="1">
                                        <a:latin typeface="Cambria Math" panose="02040503050406030204" pitchFamily="18" charset="0"/>
                                      </a:rPr>
                                      <m:t>0</m:t>
                                    </m:r>
                                  </m:sup>
                                </m:sSubSup>
                              </m:e>
                              <m:e>
                                <m:r>
                                  <a:rPr lang="en-US" i="1">
                                    <a:latin typeface="Cambria Math" panose="02040503050406030204" pitchFamily="18" charset="0"/>
                                  </a:rPr>
                                  <m:t>⋯</m:t>
                                </m:r>
                              </m:e>
                              <m:e>
                                <m:sSub>
                                  <m:sSubPr>
                                    <m:ctrlPr>
                                      <a:rPr lang="en-IL"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sSubSup>
                                  <m:sSubSupPr>
                                    <m:ctrlPr>
                                      <a:rPr lang="en-IL"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1</m:t>
                                    </m:r>
                                  </m:sub>
                                  <m:sup>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p>
                                </m:sSubSup>
                              </m:e>
                            </m:mr>
                            <m:mr>
                              <m:e>
                                <m:sSub>
                                  <m:sSubPr>
                                    <m:ctrlPr>
                                      <a:rPr lang="en-IL"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sub>
                                </m:sSub>
                                <m:sSubSup>
                                  <m:sSubSupPr>
                                    <m:ctrlPr>
                                      <a:rPr lang="en-IL"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3</m:t>
                                    </m:r>
                                  </m:sub>
                                  <m:sup>
                                    <m:r>
                                      <a:rPr lang="en-US" i="1">
                                        <a:latin typeface="Cambria Math" panose="02040503050406030204" pitchFamily="18" charset="0"/>
                                      </a:rPr>
                                      <m:t>0</m:t>
                                    </m:r>
                                  </m:sup>
                                </m:sSubSup>
                              </m:e>
                              <m:e>
                                <m:r>
                                  <a:rPr lang="en-US" i="1">
                                    <a:latin typeface="Cambria Math" panose="02040503050406030204" pitchFamily="18" charset="0"/>
                                  </a:rPr>
                                  <m:t>…</m:t>
                                </m:r>
                              </m:e>
                              <m:e>
                                <m:sSub>
                                  <m:sSubPr>
                                    <m:ctrlPr>
                                      <a:rPr lang="en-IL"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sSubSup>
                                  <m:sSubSupPr>
                                    <m:ctrlPr>
                                      <a:rPr lang="en-IL"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3</m:t>
                                    </m:r>
                                  </m:sub>
                                  <m:sup>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p>
                                </m:sSubSup>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sSub>
                                  <m:sSubPr>
                                    <m:ctrlPr>
                                      <a:rPr lang="en-IL"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sub>
                                </m:sSub>
                                <m:sSubSup>
                                  <m:sSubSupPr>
                                    <m:ctrlPr>
                                      <a:rPr lang="en-IL"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𝑛</m:t>
                                    </m:r>
                                  </m:sub>
                                  <m:sup>
                                    <m:r>
                                      <a:rPr lang="en-US" i="1">
                                        <a:latin typeface="Cambria Math" panose="02040503050406030204" pitchFamily="18" charset="0"/>
                                      </a:rPr>
                                      <m:t>0</m:t>
                                    </m:r>
                                  </m:sup>
                                </m:sSubSup>
                              </m:e>
                              <m:e>
                                <m:r>
                                  <a:rPr lang="en-US" i="1">
                                    <a:latin typeface="Cambria Math" panose="02040503050406030204" pitchFamily="18" charset="0"/>
                                  </a:rPr>
                                  <m:t>⋯</m:t>
                                </m:r>
                              </m:e>
                              <m:e>
                                <m:sSub>
                                  <m:sSubPr>
                                    <m:ctrlPr>
                                      <a:rPr lang="en-IL"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sSubSup>
                                  <m:sSubSupPr>
                                    <m:ctrlPr>
                                      <a:rPr lang="en-IL"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𝑛</m:t>
                                    </m:r>
                                  </m:sub>
                                  <m:sup>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p>
                                </m:sSubSup>
                              </m:e>
                            </m:mr>
                          </m:m>
                        </m:e>
                      </m:d>
                    </m:oMath>
                  </m:oMathPara>
                </a14:m>
                <a:endParaRPr lang="en-US" dirty="0"/>
              </a:p>
              <a:p>
                <a:pPr algn="r" rtl="1"/>
                <a:r>
                  <a:rPr lang="he-IL" dirty="0"/>
                  <a:t>נציב את ערכי </a:t>
                </a:r>
                <a14:m>
                  <m:oMath xmlns:m="http://schemas.openxmlformats.org/officeDocument/2006/math">
                    <m:sSub>
                      <m:sSubPr>
                        <m:ctrlPr>
                          <a:rPr lang="en-IL" i="1">
                            <a:latin typeface="Cambria Math" panose="02040503050406030204" pitchFamily="18" charset="0"/>
                          </a:rPr>
                        </m:ctrlPr>
                      </m:sSubPr>
                      <m:e>
                        <m:r>
                          <a:rPr lang="he-IL" i="1">
                            <a:latin typeface="Cambria Math" panose="02040503050406030204" pitchFamily="18" charset="0"/>
                          </a:rPr>
                          <m:t>𝛼</m:t>
                        </m:r>
                      </m:e>
                      <m:sub>
                        <m:r>
                          <a:rPr lang="en-US" i="1">
                            <a:latin typeface="Cambria Math" panose="02040503050406030204" pitchFamily="18" charset="0"/>
                          </a:rPr>
                          <m:t>𝑖</m:t>
                        </m:r>
                      </m:sub>
                    </m:sSub>
                  </m:oMath>
                </a14:m>
                <a:r>
                  <a:rPr lang="en-US" dirty="0"/>
                  <a:t> </a:t>
                </a:r>
                <a:r>
                  <a:rPr lang="he-IL" dirty="0"/>
                  <a:t>בכל שורות המטריצה ונקבל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he-IL">
                        <a:latin typeface="Cambria Math" panose="02040503050406030204" pitchFamily="18" charset="0"/>
                      </a:rPr>
                      <m:t>המחיקות</m:t>
                    </m:r>
                    <m:r>
                      <a:rPr lang="he-IL" i="1">
                        <a:latin typeface="Cambria Math" panose="02040503050406030204" pitchFamily="18" charset="0"/>
                      </a:rPr>
                      <m:t> </m:t>
                    </m:r>
                    <m:r>
                      <a:rPr lang="he-IL">
                        <a:latin typeface="Cambria Math" panose="02040503050406030204" pitchFamily="18" charset="0"/>
                      </a:rPr>
                      <m:t>מספר</m:t>
                    </m:r>
                    <m:r>
                      <a:rPr lang="en-US" i="1">
                        <a:latin typeface="Cambria Math" panose="02040503050406030204" pitchFamily="18" charset="0"/>
                      </a:rPr>
                      <m:t>)</m:t>
                    </m:r>
                  </m:oMath>
                </a14:m>
                <a:r>
                  <a:rPr lang="he-IL" dirty="0"/>
                  <a:t> משוואות לינאריות. מרחק הקוד הוא</a:t>
                </a:r>
                <a14:m>
                  <m:oMath xmlns:m="http://schemas.openxmlformats.org/officeDocument/2006/math">
                    <m:r>
                      <a:rPr lang="he-IL">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r>
                      <a:rPr lang="en-US">
                        <a:latin typeface="Cambria Math" panose="02040503050406030204" pitchFamily="18" charset="0"/>
                      </a:rPr>
                      <m:t> </m:t>
                    </m:r>
                  </m:oMath>
                </a14:m>
                <a:r>
                  <a:rPr lang="he-IL" dirty="0"/>
                  <a:t> ולכן עבור מספר מחיקות </a:t>
                </a:r>
                <a:r>
                  <a:rPr lang="en-US" dirty="0"/>
                  <a:t> </a:t>
                </a:r>
                <a14:m>
                  <m:oMath xmlns:m="http://schemas.openxmlformats.org/officeDocument/2006/math">
                    <m:r>
                      <a:rPr lang="en-US" i="1">
                        <a:latin typeface="Cambria Math" panose="02040503050406030204" pitchFamily="18" charset="0"/>
                      </a:rPr>
                      <m:t>≥</m:t>
                    </m:r>
                  </m:oMath>
                </a14:m>
                <a:r>
                  <a:rPr lang="he-IL" dirty="0"/>
                  <a:t>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oMath>
                </a14:m>
                <a:r>
                  <a:rPr lang="he-IL" dirty="0"/>
                  <a:t> יש פתרון יחיד למערכת המשוואות. ומכאן נסיק כי ניתן לפענח את הקוד באופן חד משמעי. נחשב את מערכת המשוואות בעזרת </a:t>
                </a:r>
                <a:r>
                  <a:rPr lang="en-US" dirty="0"/>
                  <a:t>Gauss elimination</a:t>
                </a:r>
                <a:r>
                  <a:rPr lang="he-IL" dirty="0"/>
                  <a:t> בזמן של </a:t>
                </a:r>
                <a14:m>
                  <m:oMath xmlns:m="http://schemas.openxmlformats.org/officeDocument/2006/math">
                    <m:r>
                      <a:rPr lang="en-US" b="0" i="1" smtClean="0">
                        <a:latin typeface="Cambria Math" panose="02040503050406030204" pitchFamily="18" charset="0"/>
                      </a:rPr>
                      <m:t>𝑂</m:t>
                    </m:r>
                    <m:r>
                      <a:rPr lang="en-US" i="1">
                        <a:latin typeface="Cambria Math" panose="02040503050406030204" pitchFamily="18" charset="0"/>
                      </a:rPr>
                      <m:t>(</m:t>
                    </m:r>
                    <m:sSup>
                      <m:sSupPr>
                        <m:ctrlPr>
                          <a:rPr lang="en-IL"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3</m:t>
                        </m:r>
                      </m:sup>
                    </m:sSup>
                    <m:r>
                      <a:rPr lang="en-US" i="1">
                        <a:latin typeface="Cambria Math" panose="02040503050406030204" pitchFamily="18" charset="0"/>
                      </a:rPr>
                      <m:t>) </m:t>
                    </m:r>
                  </m:oMath>
                </a14:m>
                <a:r>
                  <a:rPr lang="he-IL" dirty="0"/>
                  <a:t>.</a:t>
                </a:r>
                <a:endParaRPr lang="en-IL" dirty="0"/>
              </a:p>
              <a:p>
                <a:pPr marL="0" indent="0" algn="r" rtl="1">
                  <a:buNone/>
                </a:pPr>
                <a:endParaRPr lang="en-IL" dirty="0"/>
              </a:p>
              <a:p>
                <a:pPr algn="r" rtl="1"/>
                <a:endParaRPr lang="en-US" dirty="0"/>
              </a:p>
            </p:txBody>
          </p:sp>
        </mc:Choice>
        <mc:Fallback xmlns="">
          <p:sp>
            <p:nvSpPr>
              <p:cNvPr id="8" name="Content Placeholder 2">
                <a:extLst>
                  <a:ext uri="{FF2B5EF4-FFF2-40B4-BE49-F238E27FC236}">
                    <a16:creationId xmlns:a16="http://schemas.microsoft.com/office/drawing/2014/main" id="{EB5D3689-8022-4043-8259-E63AA1CD5BDB}"/>
                  </a:ext>
                </a:extLst>
              </p:cNvPr>
              <p:cNvSpPr>
                <a:spLocks noGrp="1" noRot="1" noChangeAspect="1" noMove="1" noResize="1" noEditPoints="1" noAdjustHandles="1" noChangeArrowheads="1" noChangeShapeType="1" noTextEdit="1"/>
              </p:cNvSpPr>
              <p:nvPr>
                <p:ph idx="1"/>
              </p:nvPr>
            </p:nvSpPr>
            <p:spPr>
              <a:xfrm>
                <a:off x="436228" y="1190625"/>
                <a:ext cx="9219500" cy="4851400"/>
              </a:xfrm>
              <a:blipFill>
                <a:blip r:embed="rId2"/>
                <a:stretch>
                  <a:fillRect t="-628" r="-198"/>
                </a:stretch>
              </a:blipFill>
            </p:spPr>
            <p:txBody>
              <a:bodyPr/>
              <a:lstStyle/>
              <a:p>
                <a:r>
                  <a:rPr lang="en-IL">
                    <a:noFill/>
                  </a:rPr>
                  <a:t> </a:t>
                </a:r>
              </a:p>
            </p:txBody>
          </p:sp>
        </mc:Fallback>
      </mc:AlternateContent>
    </p:spTree>
    <p:extLst>
      <p:ext uri="{BB962C8B-B14F-4D97-AF65-F5344CB8AC3E}">
        <p14:creationId xmlns:p14="http://schemas.microsoft.com/office/powerpoint/2010/main" val="124910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a:xfrm>
            <a:off x="752835" y="597337"/>
            <a:ext cx="8596668" cy="1320800"/>
          </a:xfrm>
        </p:spPr>
        <p:txBody>
          <a:bodyPr>
            <a:normAutofit/>
          </a:bodyPr>
          <a:lstStyle/>
          <a:p>
            <a:pPr algn="r" rtl="1"/>
            <a:r>
              <a:rPr lang="he-IL" sz="2600" dirty="0"/>
              <a:t>אינטרפלציית לגראנג'</a:t>
            </a:r>
            <a:endParaRPr lang="en-US" sz="2600"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EB5D3689-8022-4043-8259-E63AA1CD5BDB}"/>
                  </a:ext>
                </a:extLst>
              </p:cNvPr>
              <p:cNvSpPr>
                <a:spLocks noGrp="1"/>
              </p:cNvSpPr>
              <p:nvPr>
                <p:ph idx="1"/>
              </p:nvPr>
            </p:nvSpPr>
            <p:spPr>
              <a:xfrm>
                <a:off x="-41945" y="1257737"/>
                <a:ext cx="9982899" cy="4851400"/>
              </a:xfrm>
            </p:spPr>
            <p:txBody>
              <a:bodyPr/>
              <a:lstStyle/>
              <a:p>
                <a:pPr algn="r" rtl="1"/>
                <a:r>
                  <a:rPr lang="he-IL" dirty="0"/>
                  <a:t>כיוון שאנו יודעים את ערכי פולינום מדרגה </a:t>
                </a:r>
                <a14:m>
                  <m:oMath xmlns:m="http://schemas.openxmlformats.org/officeDocument/2006/math">
                    <m:r>
                      <a:rPr lang="en-US" i="1">
                        <a:latin typeface="Cambria Math" panose="02040503050406030204" pitchFamily="18" charset="0"/>
                      </a:rPr>
                      <m:t>𝑘</m:t>
                    </m:r>
                  </m:oMath>
                </a14:m>
                <a:r>
                  <a:rPr lang="he-IL" dirty="0"/>
                  <a:t> ב- </a:t>
                </a:r>
                <a14:m>
                  <m:oMath xmlns:m="http://schemas.openxmlformats.org/officeDocument/2006/math">
                    <m:r>
                      <a:rPr lang="en-US" i="1">
                        <a:latin typeface="Cambria Math" panose="02040503050406030204" pitchFamily="18" charset="0"/>
                      </a:rPr>
                      <m:t>𝑘</m:t>
                    </m:r>
                  </m:oMath>
                </a14:m>
                <a:r>
                  <a:rPr lang="he-IL" dirty="0"/>
                  <a:t> מקומות נוכל לשחזר את הפולינום בעזרת אינטרפלציית לגראנג', אשר נתאר כעת</a:t>
                </a:r>
                <a:endParaRPr lang="en-US" dirty="0"/>
              </a:p>
              <a:p>
                <a:pPr algn="r" rtl="1"/>
                <a:r>
                  <a:rPr lang="he-IL" dirty="0"/>
                  <a:t>נבנה פולינום באופן הבא: </a:t>
                </a:r>
                <a:endParaRPr lang="en-US" dirty="0"/>
              </a:p>
              <a:p>
                <a:pPr marL="0" indent="0" algn="r" rtl="1">
                  <a:buNone/>
                </a:pP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  ⇐         </m:t>
                        </m:r>
                        <m:r>
                          <a:rPr lang="en-US" i="1">
                            <a:latin typeface="Cambria Math" panose="02040503050406030204" pitchFamily="18" charset="0"/>
                          </a:rPr>
                          <m:t>𝑝</m:t>
                        </m:r>
                      </m:e>
                      <m:sub>
                        <m:r>
                          <a:rPr lang="en-US" i="1">
                            <a:latin typeface="Cambria Math" panose="02040503050406030204" pitchFamily="18" charset="0"/>
                          </a:rPr>
                          <m:t>𝑗</m:t>
                        </m:r>
                      </m:sub>
                    </m:sSub>
                    <m:r>
                      <a:rPr lang="en-US" i="1">
                        <a:latin typeface="Cambria Math" panose="02040503050406030204" pitchFamily="18" charset="0"/>
                      </a:rPr>
                      <m:t>= </m:t>
                    </m:r>
                    <m:nary>
                      <m:naryPr>
                        <m:chr m:val="∏"/>
                        <m:limLoc m:val="undOvr"/>
                        <m:ctrlPr>
                          <a:rPr lang="en-IL"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m:t>
                        </m:r>
                      </m:sup>
                      <m:e>
                        <m:f>
                          <m:fPr>
                            <m:ctrlPr>
                              <a:rPr lang="en-IL"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num>
                          <m:den>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den>
                        </m:f>
                        <m:r>
                          <a:rPr lang="en-US" i="1">
                            <a:latin typeface="Cambria Math" panose="02040503050406030204" pitchFamily="18" charset="0"/>
                          </a:rPr>
                          <m:t> </m:t>
                        </m:r>
                      </m:e>
                    </m:nary>
                  </m:oMath>
                </a14:m>
                <a:r>
                  <a:rPr lang="en-US" dirty="0"/>
                  <a:t>     </a:t>
                </a:r>
              </a:p>
              <a:p>
                <a:pPr algn="r" rtl="1"/>
                <a:endParaRPr lang="en-US" dirty="0"/>
              </a:p>
              <a:p>
                <a:pPr algn="r" rtl="1"/>
                <a:r>
                  <a:rPr lang="he-IL" dirty="0"/>
                  <a:t>נבחין כי מתקיים:</a:t>
                </a:r>
                <a:r>
                  <a:rPr lang="en-US" dirty="0"/>
                  <a:t>          </a:t>
                </a:r>
                <a:endParaRPr lang="en-IL" dirty="0"/>
              </a:p>
              <a:p>
                <a:pPr marL="0" indent="0" algn="r" rtl="1">
                  <a:buNone/>
                </a:pPr>
                <a14:m>
                  <m:oMathPara xmlns:m="http://schemas.openxmlformats.org/officeDocument/2006/math">
                    <m:oMathParaPr>
                      <m:jc m:val="right"/>
                    </m:oMathParaPr>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 </m:t>
                      </m:r>
                      <m:r>
                        <a:rPr lang="en-US" i="1" smtClean="0">
                          <a:latin typeface="Cambria Math" panose="02040503050406030204" pitchFamily="18" charset="0"/>
                        </a:rPr>
                        <m:t>0</m:t>
                      </m:r>
                      <m:r>
                        <a:rPr lang="en-US" b="0" i="1" smtClean="0">
                          <a:latin typeface="Cambria Math" panose="02040503050406030204" pitchFamily="18" charset="0"/>
                        </a:rPr>
                        <m:t>       </m:t>
                      </m:r>
                    </m:oMath>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𝑗</m:t>
                              </m:r>
                            </m:sub>
                          </m:sSub>
                        </m:e>
                      </m:d>
                      <m:r>
                        <a:rPr lang="en-US" i="1">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      </m:t>
                      </m:r>
                    </m:oMath>
                  </m:oMathPara>
                </a14:m>
                <a:endParaRPr lang="en-IL" dirty="0"/>
              </a:p>
              <a:p>
                <a:pPr algn="r" rtl="1"/>
                <a:r>
                  <a:rPr lang="he-IL" dirty="0"/>
                  <a:t>נסמן את ערכי</a:t>
                </a:r>
                <a14:m>
                  <m:oMath xmlns:m="http://schemas.openxmlformats.org/officeDocument/2006/math">
                    <m:r>
                      <a:rPr lang="he-IL" i="1">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𝑗</m:t>
                        </m:r>
                      </m:sub>
                    </m:sSub>
                    <m:r>
                      <a:rPr lang="en-US">
                        <a:latin typeface="Cambria Math" panose="02040503050406030204" pitchFamily="18" charset="0"/>
                      </a:rPr>
                      <m:t> </m:t>
                    </m:r>
                  </m:oMath>
                </a14:m>
                <a:r>
                  <a:rPr lang="en-US" dirty="0"/>
                  <a:t> </a:t>
                </a:r>
                <a:r>
                  <a:rPr lang="he-IL" dirty="0"/>
                  <a:t>בפולינום להיות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oMath>
                </a14:m>
                <a:r>
                  <a:rPr lang="he-IL" dirty="0"/>
                  <a:t>, נגדיר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nary>
                      <m:naryPr>
                        <m:chr m:val="∑"/>
                        <m:limLoc m:val="undOvr"/>
                        <m:ctrlPr>
                          <a:rPr lang="en-IL"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p>
                      <m:e>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nary>
                  </m:oMath>
                </a14:m>
                <a:endParaRPr lang="en-US" dirty="0"/>
              </a:p>
              <a:p>
                <a:pPr algn="r" rtl="1"/>
                <a:r>
                  <a:rPr lang="en-IL" dirty="0"/>
                  <a: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𝑗</m:t>
                        </m:r>
                      </m:sub>
                    </m:sSub>
                    <m:r>
                      <a:rPr lang="en-US" i="1">
                        <a:latin typeface="Cambria Math" panose="02040503050406030204" pitchFamily="18" charset="0"/>
                      </a:rPr>
                      <m:t>) = </m:t>
                    </m:r>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oMath>
                </a14:m>
                <a:r>
                  <a:rPr lang="en-US" dirty="0"/>
                  <a:t> </a:t>
                </a:r>
                <a:r>
                  <a:rPr lang="he-IL" dirty="0"/>
                  <a:t>– מתקיים כיוון שלפי הגדרה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𝑗</m:t>
                        </m:r>
                      </m:sub>
                    </m:sSub>
                    <m:r>
                      <a:rPr lang="en-US" i="1">
                        <a:latin typeface="Cambria Math" panose="02040503050406030204" pitchFamily="18" charset="0"/>
                      </a:rPr>
                      <m:t>) = </m:t>
                    </m:r>
                    <m:nary>
                      <m:naryPr>
                        <m:chr m:val="∑"/>
                        <m:limLoc m:val="undOvr"/>
                        <m:ctrlPr>
                          <a:rPr lang="en-IL"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m:t>
                        </m:r>
                      </m:sup>
                      <m:e>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𝑗</m:t>
                            </m:r>
                          </m:sub>
                        </m:sSub>
                        <m:r>
                          <a:rPr lang="en-US" i="1">
                            <a:latin typeface="Cambria Math" panose="02040503050406030204" pitchFamily="18" charset="0"/>
                          </a:rPr>
                          <m:t>)</m:t>
                        </m:r>
                      </m:e>
                    </m:nary>
                  </m:oMath>
                </a14:m>
                <a:r>
                  <a:rPr lang="en-US" dirty="0"/>
                  <a:t>  </a:t>
                </a:r>
                <a:r>
                  <a:rPr lang="he-IL" dirty="0"/>
                  <a:t> ושווה אפס מלבד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a14:m>
                <a:r>
                  <a:rPr lang="he-IL" dirty="0"/>
                  <a:t> כנדרש.</a:t>
                </a:r>
                <a:endParaRPr lang="en-IL" dirty="0"/>
              </a:p>
              <a:p>
                <a:pPr marL="0" indent="0" algn="r" rtl="1">
                  <a:buNone/>
                </a:pPr>
                <a:endParaRPr lang="en-IL" dirty="0"/>
              </a:p>
              <a:p>
                <a:pPr marL="0" indent="0" algn="r" rtl="1">
                  <a:buNone/>
                </a:pPr>
                <a:endParaRPr lang="en-US" dirty="0"/>
              </a:p>
            </p:txBody>
          </p:sp>
        </mc:Choice>
        <mc:Fallback xmlns="">
          <p:sp>
            <p:nvSpPr>
              <p:cNvPr id="8" name="Content Placeholder 2">
                <a:extLst>
                  <a:ext uri="{FF2B5EF4-FFF2-40B4-BE49-F238E27FC236}">
                    <a16:creationId xmlns:a16="http://schemas.microsoft.com/office/drawing/2014/main" id="{EB5D3689-8022-4043-8259-E63AA1CD5BDB}"/>
                  </a:ext>
                </a:extLst>
              </p:cNvPr>
              <p:cNvSpPr>
                <a:spLocks noGrp="1" noRot="1" noChangeAspect="1" noMove="1" noResize="1" noEditPoints="1" noAdjustHandles="1" noChangeArrowheads="1" noChangeShapeType="1" noTextEdit="1"/>
              </p:cNvSpPr>
              <p:nvPr>
                <p:ph idx="1"/>
              </p:nvPr>
            </p:nvSpPr>
            <p:spPr>
              <a:xfrm>
                <a:off x="-41945" y="1257737"/>
                <a:ext cx="9982899" cy="4851400"/>
              </a:xfrm>
              <a:blipFill>
                <a:blip r:embed="rId2"/>
                <a:stretch>
                  <a:fillRect t="-628" r="-244"/>
                </a:stretch>
              </a:blipFill>
            </p:spPr>
            <p:txBody>
              <a:bodyPr/>
              <a:lstStyle/>
              <a:p>
                <a:r>
                  <a:rPr lang="en-IL">
                    <a:noFill/>
                  </a:rPr>
                  <a:t> </a:t>
                </a:r>
              </a:p>
            </p:txBody>
          </p:sp>
        </mc:Fallback>
      </mc:AlternateContent>
      <p:sp>
        <p:nvSpPr>
          <p:cNvPr id="32" name="Flowchart: Connector 8">
            <a:extLst>
              <a:ext uri="{FF2B5EF4-FFF2-40B4-BE49-F238E27FC236}">
                <a16:creationId xmlns:a16="http://schemas.microsoft.com/office/drawing/2014/main" id="{BEC97E60-2EF8-442D-934D-393A2270843C}"/>
              </a:ext>
            </a:extLst>
          </p:cNvPr>
          <p:cNvSpPr/>
          <p:nvPr/>
        </p:nvSpPr>
        <p:spPr>
          <a:xfrm>
            <a:off x="2684209" y="2740144"/>
            <a:ext cx="45085" cy="4508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sp>
        <p:nvSpPr>
          <p:cNvPr id="33" name="Flowchart: Connector 9">
            <a:extLst>
              <a:ext uri="{FF2B5EF4-FFF2-40B4-BE49-F238E27FC236}">
                <a16:creationId xmlns:a16="http://schemas.microsoft.com/office/drawing/2014/main" id="{A68C765D-8FD1-430D-B244-0E15471585A8}"/>
              </a:ext>
            </a:extLst>
          </p:cNvPr>
          <p:cNvSpPr/>
          <p:nvPr/>
        </p:nvSpPr>
        <p:spPr>
          <a:xfrm>
            <a:off x="3180779" y="2742684"/>
            <a:ext cx="45085" cy="45085"/>
          </a:xfrm>
          <a:prstGeom prst="flowChartConnector">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sp>
        <p:nvSpPr>
          <p:cNvPr id="34" name="Flowchart: Connector 11">
            <a:extLst>
              <a:ext uri="{FF2B5EF4-FFF2-40B4-BE49-F238E27FC236}">
                <a16:creationId xmlns:a16="http://schemas.microsoft.com/office/drawing/2014/main" id="{C30B420A-BBAC-4518-B87C-6CEE3831151A}"/>
              </a:ext>
            </a:extLst>
          </p:cNvPr>
          <p:cNvSpPr/>
          <p:nvPr/>
        </p:nvSpPr>
        <p:spPr>
          <a:xfrm>
            <a:off x="3700209" y="2740144"/>
            <a:ext cx="45085" cy="45085"/>
          </a:xfrm>
          <a:prstGeom prst="flowChartConnector">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sp>
        <p:nvSpPr>
          <p:cNvPr id="35" name="Flowchart: Connector 13">
            <a:extLst>
              <a:ext uri="{FF2B5EF4-FFF2-40B4-BE49-F238E27FC236}">
                <a16:creationId xmlns:a16="http://schemas.microsoft.com/office/drawing/2014/main" id="{87B46F14-29F0-4F6F-9F22-6A339CF0DFC4}"/>
              </a:ext>
            </a:extLst>
          </p:cNvPr>
          <p:cNvSpPr/>
          <p:nvPr/>
        </p:nvSpPr>
        <p:spPr>
          <a:xfrm>
            <a:off x="4072319" y="2354064"/>
            <a:ext cx="45085" cy="45085"/>
          </a:xfrm>
          <a:prstGeom prst="flowChartConnector">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sp>
        <p:nvSpPr>
          <p:cNvPr id="36" name="Flowchart: Connector 14">
            <a:extLst>
              <a:ext uri="{FF2B5EF4-FFF2-40B4-BE49-F238E27FC236}">
                <a16:creationId xmlns:a16="http://schemas.microsoft.com/office/drawing/2014/main" id="{49A86364-843A-47DA-B08D-9A00CC7FF71A}"/>
              </a:ext>
            </a:extLst>
          </p:cNvPr>
          <p:cNvSpPr/>
          <p:nvPr/>
        </p:nvSpPr>
        <p:spPr>
          <a:xfrm>
            <a:off x="4436809" y="2719824"/>
            <a:ext cx="45085" cy="45085"/>
          </a:xfrm>
          <a:prstGeom prst="flowChartConnector">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sp>
        <p:nvSpPr>
          <p:cNvPr id="37" name="Flowchart: Connector 16">
            <a:extLst>
              <a:ext uri="{FF2B5EF4-FFF2-40B4-BE49-F238E27FC236}">
                <a16:creationId xmlns:a16="http://schemas.microsoft.com/office/drawing/2014/main" id="{92CA16FD-E244-41B4-A41F-8F7CBB63F86B}"/>
              </a:ext>
            </a:extLst>
          </p:cNvPr>
          <p:cNvSpPr/>
          <p:nvPr/>
        </p:nvSpPr>
        <p:spPr>
          <a:xfrm>
            <a:off x="4877499" y="2722999"/>
            <a:ext cx="45085" cy="45085"/>
          </a:xfrm>
          <a:prstGeom prst="flowChartConnector">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L"/>
          </a:p>
        </p:txBody>
      </p:sp>
      <p:cxnSp>
        <p:nvCxnSpPr>
          <p:cNvPr id="38" name="Straight Arrow Connector 3" descr="X">
            <a:extLst>
              <a:ext uri="{FF2B5EF4-FFF2-40B4-BE49-F238E27FC236}">
                <a16:creationId xmlns:a16="http://schemas.microsoft.com/office/drawing/2014/main" id="{408CD48D-69D9-48E3-9862-AF13B4A7F2DB}"/>
              </a:ext>
            </a:extLst>
          </p:cNvPr>
          <p:cNvCxnSpPr/>
          <p:nvPr/>
        </p:nvCxnSpPr>
        <p:spPr>
          <a:xfrm>
            <a:off x="1884109" y="2764909"/>
            <a:ext cx="3632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 Box 2">
            <a:extLst>
              <a:ext uri="{FF2B5EF4-FFF2-40B4-BE49-F238E27FC236}">
                <a16:creationId xmlns:a16="http://schemas.microsoft.com/office/drawing/2014/main" id="{ECDA6AFD-8950-42C8-A4BD-F1E80AB75158}"/>
              </a:ext>
            </a:extLst>
          </p:cNvPr>
          <p:cNvSpPr txBox="1">
            <a:spLocks noChangeArrowheads="1"/>
          </p:cNvSpPr>
          <p:nvPr/>
        </p:nvSpPr>
        <p:spPr bwMode="auto">
          <a:xfrm>
            <a:off x="5051169" y="2802109"/>
            <a:ext cx="236538"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IL"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x</a:t>
            </a:r>
            <a:endParaRPr kumimoji="0" lang="en-US" altLang="en-IL" sz="1800" b="0" i="0" u="none" strike="noStrike" cap="none" normalizeH="0" baseline="0" dirty="0">
              <a:ln>
                <a:noFill/>
              </a:ln>
              <a:solidFill>
                <a:schemeClr val="tx1"/>
              </a:solidFill>
              <a:effectLst/>
              <a:latin typeface="Arial" panose="020B0604020202020204" pitchFamily="34" charset="0"/>
            </a:endParaRPr>
          </a:p>
        </p:txBody>
      </p:sp>
      <p:sp>
        <p:nvSpPr>
          <p:cNvPr id="40" name="Text Box 38">
            <a:extLst>
              <a:ext uri="{FF2B5EF4-FFF2-40B4-BE49-F238E27FC236}">
                <a16:creationId xmlns:a16="http://schemas.microsoft.com/office/drawing/2014/main" id="{FA148698-EE3F-4550-88CA-06F5EFE0C34B}"/>
              </a:ext>
            </a:extLst>
          </p:cNvPr>
          <p:cNvSpPr txBox="1">
            <a:spLocks noChangeArrowheads="1"/>
          </p:cNvSpPr>
          <p:nvPr/>
        </p:nvSpPr>
        <p:spPr bwMode="auto">
          <a:xfrm>
            <a:off x="2147691" y="1988622"/>
            <a:ext cx="236538"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IL"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y</a:t>
            </a:r>
            <a:endParaRPr kumimoji="0" lang="en-US" altLang="en-IL" sz="1800" b="0" i="0" u="none" strike="noStrike" cap="none" normalizeH="0" baseline="0">
              <a:ln>
                <a:noFill/>
              </a:ln>
              <a:solidFill>
                <a:schemeClr val="tx1"/>
              </a:solidFill>
              <a:effectLst/>
              <a:latin typeface="Arial" panose="020B0604020202020204" pitchFamily="34" charset="0"/>
            </a:endParaRPr>
          </a:p>
        </p:txBody>
      </p:sp>
      <p:cxnSp>
        <p:nvCxnSpPr>
          <p:cNvPr id="41" name="Straight Arrow Connector 19">
            <a:extLst>
              <a:ext uri="{FF2B5EF4-FFF2-40B4-BE49-F238E27FC236}">
                <a16:creationId xmlns:a16="http://schemas.microsoft.com/office/drawing/2014/main" id="{F4058883-1F7A-4F7C-B8BD-FABB37208E4F}"/>
              </a:ext>
            </a:extLst>
          </p:cNvPr>
          <p:cNvCxnSpPr/>
          <p:nvPr/>
        </p:nvCxnSpPr>
        <p:spPr>
          <a:xfrm flipH="1" flipV="1">
            <a:off x="2413699" y="1888609"/>
            <a:ext cx="25400" cy="1379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70921F5A-CB05-4543-9124-AA8D7080F22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Tree>
    <p:extLst>
      <p:ext uri="{BB962C8B-B14F-4D97-AF65-F5344CB8AC3E}">
        <p14:creationId xmlns:p14="http://schemas.microsoft.com/office/powerpoint/2010/main" val="352234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fade">
                                      <p:cBhvr>
                                        <p:cTn id="3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a:bodyPr>
          <a:lstStyle/>
          <a:p>
            <a:pPr algn="r" rtl="1">
              <a:lnSpc>
                <a:spcPct val="107000"/>
              </a:lnSpc>
              <a:spcAft>
                <a:spcPts val="800"/>
              </a:spcAft>
            </a:pPr>
            <a:r>
              <a:rPr lang="en-US" sz="2800" dirty="0"/>
              <a:t>RS CODES</a:t>
            </a:r>
            <a:r>
              <a:rPr lang="he-IL" sz="2800" dirty="0"/>
              <a:t> – </a:t>
            </a:r>
            <a:r>
              <a:rPr lang="he-IL" sz="2800" dirty="0">
                <a:effectLst/>
                <a:latin typeface="Calibri" panose="020F0502020204030204" pitchFamily="34" charset="0"/>
                <a:ea typeface="Calibri" panose="020F0502020204030204" pitchFamily="34" charset="0"/>
                <a:cs typeface="David" panose="020E0502060401010101" pitchFamily="34" charset="-79"/>
              </a:rPr>
              <a:t>סיבוכיות זמן של פיענוח הודעה</a:t>
            </a:r>
            <a:r>
              <a:rPr lang="he-IL" sz="2400" dirty="0">
                <a:latin typeface="Calibri" panose="020F0502020204030204" pitchFamily="34" charset="0"/>
                <a:ea typeface="Calibri" panose="020F0502020204030204" pitchFamily="34" charset="0"/>
                <a:cs typeface="Arial" panose="020B0604020202020204" pitchFamily="34" charset="0"/>
              </a:rPr>
              <a:t> </a:t>
            </a:r>
            <a:br>
              <a:rPr lang="he-IL" sz="2400" dirty="0">
                <a:latin typeface="Calibri" panose="020F0502020204030204" pitchFamily="34" charset="0"/>
                <a:ea typeface="Calibri" panose="020F0502020204030204" pitchFamily="34" charset="0"/>
                <a:cs typeface="Arial" panose="020B0604020202020204" pitchFamily="34" charset="0"/>
              </a:rPr>
            </a:br>
            <a:endParaRPr lang="en-IL" sz="24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EB5D3689-8022-4043-8259-E63AA1CD5BDB}"/>
                  </a:ext>
                </a:extLst>
              </p:cNvPr>
              <p:cNvSpPr>
                <a:spLocks noGrp="1"/>
              </p:cNvSpPr>
              <p:nvPr>
                <p:ph idx="1"/>
              </p:nvPr>
            </p:nvSpPr>
            <p:spPr>
              <a:xfrm>
                <a:off x="-108061" y="1397000"/>
                <a:ext cx="9982899" cy="4851400"/>
              </a:xfrm>
            </p:spPr>
            <p:txBody>
              <a:bodyPr/>
              <a:lstStyle/>
              <a:p>
                <a:pPr algn="r" rtl="1"/>
                <a:r>
                  <a:rPr lang="he-IL" sz="1800" b="1" u="sng" dirty="0">
                    <a:effectLst/>
                    <a:latin typeface="Calibri" panose="020F0502020204030204" pitchFamily="34" charset="0"/>
                    <a:ea typeface="Calibri" panose="020F0502020204030204" pitchFamily="34" charset="0"/>
                  </a:rPr>
                  <a:t>פיענוח מחיקות:</a:t>
                </a:r>
                <a:endParaRPr lang="he-IL" b="1" u="sng" dirty="0"/>
              </a:p>
              <a:p>
                <a:pPr algn="r" rtl="1"/>
                <a:r>
                  <a:rPr lang="he-IL" dirty="0"/>
                  <a:t>חישוב כל פולינומים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oMath>
                </a14:m>
                <a:r>
                  <a:rPr lang="en-US" dirty="0"/>
                  <a:t> </a:t>
                </a:r>
                <a:r>
                  <a:rPr lang="he-IL" dirty="0"/>
                  <a:t>יעלה </a:t>
                </a:r>
                <a14:m>
                  <m:oMath xmlns:m="http://schemas.openxmlformats.org/officeDocument/2006/math">
                    <m:r>
                      <a:rPr lang="en-US" b="0" i="1" smtClean="0">
                        <a:latin typeface="Cambria Math" panose="02040503050406030204" pitchFamily="18" charset="0"/>
                      </a:rPr>
                      <m:t>𝑂</m:t>
                    </m:r>
                    <m:r>
                      <a:rPr lang="en-US" i="1">
                        <a:latin typeface="Cambria Math" panose="02040503050406030204" pitchFamily="18" charset="0"/>
                      </a:rPr>
                      <m:t>(</m:t>
                    </m:r>
                    <m:sSup>
                      <m:sSupPr>
                        <m:ctrlPr>
                          <a:rPr lang="en-IL"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𝑙𝑜</m:t>
                    </m:r>
                    <m:sSup>
                      <m:sSupPr>
                        <m:ctrlPr>
                          <a:rPr lang="en-IL"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he-IL" dirty="0"/>
                  <a:t> כיוון שיש </a:t>
                </a:r>
                <a14:m>
                  <m:oMath xmlns:m="http://schemas.openxmlformats.org/officeDocument/2006/math">
                    <m:r>
                      <m:rPr>
                        <m:sty m:val="p"/>
                      </m:rPr>
                      <a:rPr lang="en-US">
                        <a:latin typeface="Cambria Math" panose="02040503050406030204" pitchFamily="18" charset="0"/>
                      </a:rPr>
                      <m:t>log</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he-IL" dirty="0"/>
                  <a:t> מכפלות.</a:t>
                </a:r>
                <a:endParaRPr lang="en-US" dirty="0"/>
              </a:p>
              <a:p>
                <a:pPr marL="0" indent="0" algn="r" rtl="1">
                  <a:buNone/>
                </a:pPr>
                <a:endParaRPr lang="en-US" dirty="0"/>
              </a:p>
              <a:p>
                <a:pPr algn="r" rtl="1"/>
                <a:r>
                  <a:rPr lang="he-IL" sz="1800" dirty="0">
                    <a:effectLst/>
                    <a:latin typeface="Calibri" panose="020F0502020204030204" pitchFamily="34" charset="0"/>
                    <a:ea typeface="Calibri" panose="020F0502020204030204" pitchFamily="34" charset="0"/>
                    <a:cs typeface="David" panose="020E0502060401010101" pitchFamily="34" charset="-79"/>
                  </a:rPr>
                  <a:t>חישוב </a:t>
                </a:r>
                <a14:m>
                  <m:oMath xmlns:m="http://schemas.openxmlformats.org/officeDocument/2006/math">
                    <m:r>
                      <a:rPr lang="en-US" sz="1800" i="1">
                        <a:effectLst/>
                        <a:latin typeface="Cambria Math" panose="02040503050406030204" pitchFamily="18" charset="0"/>
                        <a:ea typeface="Calibri" panose="020F0502020204030204" pitchFamily="34" charset="0"/>
                        <a:cs typeface="David" panose="020E0502060401010101" pitchFamily="34" charset="-79"/>
                      </a:rPr>
                      <m:t>𝑝</m:t>
                    </m:r>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𝑥</m:t>
                    </m:r>
                    <m:r>
                      <a:rPr lang="en-US" sz="1800" i="1">
                        <a:effectLst/>
                        <a:latin typeface="Cambria Math" panose="02040503050406030204" pitchFamily="18" charset="0"/>
                        <a:ea typeface="Calibri" panose="020F0502020204030204" pitchFamily="34" charset="0"/>
                        <a:cs typeface="David" panose="020E0502060401010101" pitchFamily="34" charset="-79"/>
                      </a:rPr>
                      <m:t>)</m:t>
                    </m:r>
                  </m:oMath>
                </a14:m>
                <a:r>
                  <a:rPr lang="en-US" sz="1800" dirty="0">
                    <a:effectLst/>
                    <a:latin typeface="David" panose="020E0502060401010101" pitchFamily="34" charset="-79"/>
                    <a:ea typeface="Calibri" panose="020F0502020204030204" pitchFamily="34" charset="0"/>
                    <a:cs typeface="Arial" panose="020B0604020202020204" pitchFamily="34" charset="0"/>
                  </a:rPr>
                  <a:t> </a:t>
                </a:r>
                <a:r>
                  <a:rPr lang="he-IL" sz="1800" dirty="0">
                    <a:effectLst/>
                    <a:latin typeface="David" panose="020E0502060401010101" pitchFamily="34" charset="-79"/>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David" panose="020E0502060401010101" pitchFamily="34" charset="-79"/>
                  </a:rPr>
                  <a:t>מתבצע בזמן לינארי, ולכן סך הכל ניתן לחשב בסיבוכיות זמן של </a:t>
                </a:r>
                <a14:m>
                  <m:oMath xmlns:m="http://schemas.openxmlformats.org/officeDocument/2006/math">
                    <m:r>
                      <a:rPr lang="en-US" sz="1800" b="0" i="1" smtClean="0">
                        <a:effectLst/>
                        <a:latin typeface="Cambria Math" panose="02040503050406030204" pitchFamily="18" charset="0"/>
                        <a:ea typeface="Calibri" panose="020F0502020204030204" pitchFamily="34" charset="0"/>
                        <a:cs typeface="David" panose="020E0502060401010101" pitchFamily="34" charset="-79"/>
                      </a:rPr>
                      <m:t>𝑂</m:t>
                    </m:r>
                    <m:r>
                      <a:rPr lang="en-US" sz="1800" i="1">
                        <a:effectLst/>
                        <a:latin typeface="Cambria Math" panose="02040503050406030204" pitchFamily="18" charset="0"/>
                        <a:ea typeface="Calibri" panose="020F0502020204030204" pitchFamily="34" charset="0"/>
                        <a:cs typeface="David" panose="020E0502060401010101" pitchFamily="34" charset="-79"/>
                      </a:rPr>
                      <m:t>(</m:t>
                    </m:r>
                    <m:sSup>
                      <m:sSup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pPr>
                      <m:e>
                        <m:r>
                          <a:rPr lang="en-US" sz="1800" i="1">
                            <a:effectLst/>
                            <a:latin typeface="Cambria Math" panose="02040503050406030204" pitchFamily="18" charset="0"/>
                            <a:ea typeface="Calibri" panose="020F0502020204030204" pitchFamily="34" charset="0"/>
                            <a:cs typeface="David" panose="020E0502060401010101" pitchFamily="34" charset="-79"/>
                          </a:rPr>
                          <m:t>𝑛</m:t>
                        </m:r>
                      </m:e>
                      <m:sup>
                        <m:r>
                          <a:rPr lang="en-US" sz="1800" i="1">
                            <a:effectLst/>
                            <a:latin typeface="Cambria Math" panose="02040503050406030204" pitchFamily="18" charset="0"/>
                            <a:ea typeface="Calibri" panose="020F0502020204030204" pitchFamily="34" charset="0"/>
                            <a:cs typeface="David" panose="020E0502060401010101" pitchFamily="34" charset="-79"/>
                          </a:rPr>
                          <m:t>2</m:t>
                        </m:r>
                      </m:sup>
                    </m:sSup>
                    <m:r>
                      <a:rPr lang="en-US" sz="1800" i="1">
                        <a:effectLst/>
                        <a:latin typeface="Cambria Math" panose="02040503050406030204" pitchFamily="18" charset="0"/>
                        <a:ea typeface="Calibri" panose="020F0502020204030204" pitchFamily="34" charset="0"/>
                        <a:cs typeface="David" panose="020E0502060401010101" pitchFamily="34" charset="-79"/>
                      </a:rPr>
                      <m:t>𝑙𝑜</m:t>
                    </m:r>
                    <m:sSup>
                      <m:sSup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pPr>
                      <m:e>
                        <m:r>
                          <a:rPr lang="en-US" sz="1800" i="1">
                            <a:effectLst/>
                            <a:latin typeface="Cambria Math" panose="02040503050406030204" pitchFamily="18" charset="0"/>
                            <a:ea typeface="Calibri" panose="020F0502020204030204" pitchFamily="34" charset="0"/>
                            <a:cs typeface="David" panose="020E0502060401010101" pitchFamily="34" charset="-79"/>
                          </a:rPr>
                          <m:t>𝑔</m:t>
                        </m:r>
                      </m:e>
                      <m:sup>
                        <m:r>
                          <a:rPr lang="en-US" sz="1800" i="1">
                            <a:effectLst/>
                            <a:latin typeface="Cambria Math" panose="02040503050406030204" pitchFamily="18" charset="0"/>
                            <a:ea typeface="Calibri" panose="020F0502020204030204" pitchFamily="34" charset="0"/>
                            <a:cs typeface="David" panose="020E0502060401010101" pitchFamily="34" charset="-79"/>
                          </a:rPr>
                          <m:t>2</m:t>
                        </m:r>
                      </m:sup>
                    </m:sSup>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𝑛</m:t>
                    </m:r>
                    <m:r>
                      <a:rPr lang="en-US" sz="1800" i="1">
                        <a:effectLst/>
                        <a:latin typeface="Cambria Math" panose="02040503050406030204" pitchFamily="18" charset="0"/>
                        <a:ea typeface="Calibri" panose="020F0502020204030204" pitchFamily="34" charset="0"/>
                        <a:cs typeface="David" panose="020E0502060401010101" pitchFamily="34" charset="-79"/>
                      </a:rPr>
                      <m:t>))</m:t>
                    </m:r>
                  </m:oMath>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1800" dirty="0">
                    <a:effectLst/>
                    <a:latin typeface="Calibri" panose="020F0502020204030204" pitchFamily="34" charset="0"/>
                    <a:ea typeface="Times New Roman" panose="02020603050405020304" pitchFamily="18" charset="0"/>
                    <a:cs typeface="David" panose="020E0502060401010101" pitchFamily="34" charset="-79"/>
                  </a:rPr>
                  <a:t>כפי שהראינו, ניתן לחשב זאת בעזרת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David" panose="020E0502060401010101" pitchFamily="34" charset="-79"/>
                      </a:rPr>
                      <m:t>𝐹𝐹𝑇</m:t>
                    </m:r>
                  </m:oMath>
                </a14:m>
                <a:r>
                  <a:rPr lang="he-IL" sz="1800" dirty="0">
                    <a:effectLst/>
                    <a:latin typeface="Calibri" panose="020F0502020204030204" pitchFamily="34" charset="0"/>
                    <a:ea typeface="Times New Roman" panose="02020603050405020304" pitchFamily="18" charset="0"/>
                    <a:cs typeface="David" panose="020E0502060401010101" pitchFamily="34" charset="-79"/>
                  </a:rPr>
                  <a:t> בזמן יעיל יותר </a:t>
                </a:r>
                <a:r>
                  <a:rPr lang="he-IL" sz="1800" dirty="0">
                    <a:effectLst/>
                    <a:latin typeface="Calibri" panose="020F0502020204030204" pitchFamily="34" charset="0"/>
                    <a:ea typeface="Calibri" panose="020F0502020204030204" pitchFamily="34" charset="0"/>
                    <a:cs typeface="David" panose="020E0502060401010101" pitchFamily="34" charset="-79"/>
                  </a:rPr>
                  <a:t>של </a:t>
                </a:r>
                <a14:m>
                  <m:oMath xmlns:m="http://schemas.openxmlformats.org/officeDocument/2006/math">
                    <m:r>
                      <m:rPr>
                        <m:sty m:val="p"/>
                      </m:rPr>
                      <a:rPr lang="en-US" sz="1800" b="0" i="0" smtClean="0">
                        <a:effectLst/>
                        <a:latin typeface="Cambria Math" panose="02040503050406030204" pitchFamily="18" charset="0"/>
                        <a:ea typeface="Calibri" panose="020F0502020204030204" pitchFamily="34" charset="0"/>
                        <a:cs typeface="David" panose="020E0502060401010101" pitchFamily="34" charset="-79"/>
                      </a:rPr>
                      <m:t>O</m:t>
                    </m:r>
                    <m:r>
                      <a:rPr lang="en-US" sz="1800" b="0" i="1" smtClean="0">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𝑛𝑙𝑜</m:t>
                    </m:r>
                    <m:sSup>
                      <m:sSup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pPr>
                      <m:e>
                        <m:r>
                          <a:rPr lang="en-US" sz="1800" i="1">
                            <a:effectLst/>
                            <a:latin typeface="Cambria Math" panose="02040503050406030204" pitchFamily="18" charset="0"/>
                            <a:ea typeface="Calibri" panose="020F0502020204030204" pitchFamily="34" charset="0"/>
                            <a:cs typeface="David" panose="020E0502060401010101" pitchFamily="34" charset="-79"/>
                          </a:rPr>
                          <m:t>𝑔</m:t>
                        </m:r>
                      </m:e>
                      <m:sup>
                        <m:r>
                          <a:rPr lang="en-US" sz="1800" i="1">
                            <a:effectLst/>
                            <a:latin typeface="Cambria Math" panose="02040503050406030204" pitchFamily="18" charset="0"/>
                            <a:ea typeface="Calibri" panose="020F0502020204030204" pitchFamily="34" charset="0"/>
                            <a:cs typeface="David" panose="020E0502060401010101" pitchFamily="34" charset="-79"/>
                          </a:rPr>
                          <m:t>2</m:t>
                        </m:r>
                      </m:sup>
                    </m:sSup>
                    <m:r>
                      <a:rPr lang="en-US" sz="1800" i="1">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𝑛</m:t>
                    </m:r>
                    <m:r>
                      <a:rPr lang="en-US" sz="1800" b="0" i="1" smtClean="0">
                        <a:effectLst/>
                        <a:latin typeface="Cambria Math" panose="02040503050406030204" pitchFamily="18" charset="0"/>
                        <a:ea typeface="Calibri" panose="020F0502020204030204" pitchFamily="34" charset="0"/>
                        <a:cs typeface="David" panose="020E0502060401010101" pitchFamily="34" charset="-79"/>
                      </a:rPr>
                      <m:t>)</m:t>
                    </m:r>
                    <m:r>
                      <a:rPr lang="en-US" sz="1800" i="1">
                        <a:effectLst/>
                        <a:latin typeface="Cambria Math" panose="02040503050406030204" pitchFamily="18" charset="0"/>
                        <a:ea typeface="Calibri" panose="020F0502020204030204" pitchFamily="34" charset="0"/>
                        <a:cs typeface="David" panose="020E0502060401010101" pitchFamily="34" charset="-79"/>
                      </a:rPr>
                      <m:t>)</m:t>
                    </m:r>
                  </m:oMath>
                </a14:m>
                <a:r>
                  <a:rPr lang="en-US" sz="1800" dirty="0">
                    <a:effectLst/>
                    <a:latin typeface="David" panose="020E0502060401010101" pitchFamily="34" charset="-79"/>
                    <a:ea typeface="Times New Roman" panose="02020603050405020304" pitchFamily="18" charset="0"/>
                    <a:cs typeface="Arial" panose="020B0604020202020204" pitchFamily="34" charset="0"/>
                  </a:rPr>
                  <a:t>.</a:t>
                </a:r>
              </a:p>
              <a:p>
                <a:pPr marL="0" indent="0" algn="r" rtl="1">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1800" dirty="0">
                    <a:effectLst/>
                    <a:latin typeface="Calibri" panose="020F0502020204030204" pitchFamily="34" charset="0"/>
                    <a:ea typeface="Calibri" panose="020F0502020204030204" pitchFamily="34" charset="0"/>
                    <a:cs typeface="David" panose="020E0502060401010101" pitchFamily="34" charset="-79"/>
                  </a:rPr>
                  <a:t>בנוסף, ניתן לחשב את הפולינומים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David" panose="020E0502060401010101" pitchFamily="34" charset="-79"/>
                          </a:rPr>
                        </m:ctrlPr>
                      </m:sSubPr>
                      <m:e>
                        <m:r>
                          <a:rPr lang="en-US" sz="1800" i="1">
                            <a:effectLst/>
                            <a:latin typeface="Cambria Math" panose="02040503050406030204" pitchFamily="18" charset="0"/>
                            <a:ea typeface="Calibri" panose="020F0502020204030204" pitchFamily="34" charset="0"/>
                            <a:cs typeface="David" panose="020E0502060401010101" pitchFamily="34" charset="-79"/>
                          </a:rPr>
                          <m:t>𝑝</m:t>
                        </m:r>
                      </m:e>
                      <m:sub>
                        <m:r>
                          <a:rPr lang="en-US" sz="1800" i="1">
                            <a:effectLst/>
                            <a:latin typeface="Cambria Math" panose="02040503050406030204" pitchFamily="18" charset="0"/>
                            <a:ea typeface="Calibri" panose="020F0502020204030204" pitchFamily="34" charset="0"/>
                            <a:cs typeface="David" panose="020E0502060401010101" pitchFamily="34" charset="-79"/>
                          </a:rPr>
                          <m:t>𝑗</m:t>
                        </m:r>
                      </m:sub>
                    </m:sSub>
                  </m:oMath>
                </a14:m>
                <a:r>
                  <a:rPr lang="he-IL" sz="1800" dirty="0">
                    <a:effectLst/>
                    <a:latin typeface="Calibri" panose="020F0502020204030204" pitchFamily="34" charset="0"/>
                    <a:ea typeface="Calibri" panose="020F0502020204030204" pitchFamily="34" charset="0"/>
                    <a:cs typeface="David" panose="020E0502060401010101" pitchFamily="34" charset="-79"/>
                  </a:rPr>
                  <a:t> מראש, ואז זמן הריצה בפועל יהיה לינארי ב – </a:t>
                </a:r>
                <a14:m>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David" panose="020E0502060401010101" pitchFamily="34" charset="-79"/>
                      </a:rPr>
                      <m:t>n</m:t>
                    </m:r>
                  </m:oMath>
                </a14:m>
                <a:r>
                  <a:rPr lang="en-US" sz="1800" dirty="0">
                    <a:effectLst/>
                    <a:latin typeface="David" panose="020E0502060401010101" pitchFamily="34" charset="-79"/>
                    <a:ea typeface="Times New Roman" panose="02020603050405020304" pitchFamily="18" charset="0"/>
                    <a:cs typeface="Arial" panose="020B0604020202020204" pitchFamily="34" charset="0"/>
                  </a:rPr>
                  <a:t> </a:t>
                </a:r>
                <a:r>
                  <a:rPr lang="he-IL" sz="1800" dirty="0">
                    <a:effectLst/>
                    <a:latin typeface="Calibri" panose="020F0502020204030204" pitchFamily="34" charset="0"/>
                    <a:ea typeface="Times New Roman" panose="02020603050405020304" pitchFamily="18" charset="0"/>
                    <a:cs typeface="David" panose="020E0502060401010101" pitchFamily="34" charset="-79"/>
                  </a:rPr>
                  <a:t>, כלומר </a:t>
                </a:r>
                <a14:m>
                  <m:oMath xmlns:m="http://schemas.openxmlformats.org/officeDocument/2006/math">
                    <m:r>
                      <a:rPr lang="en-US" sz="1800" b="0" i="1" smtClean="0">
                        <a:effectLst/>
                        <a:latin typeface="Cambria Math" panose="02040503050406030204" pitchFamily="18" charset="0"/>
                        <a:ea typeface="Times New Roman" panose="02020603050405020304" pitchFamily="18" charset="0"/>
                        <a:cs typeface="David" panose="020E0502060401010101" pitchFamily="34" charset="-79"/>
                      </a:rPr>
                      <m:t>𝑂</m:t>
                    </m:r>
                    <m:r>
                      <a:rPr lang="en-US" sz="1800" i="1">
                        <a:effectLst/>
                        <a:latin typeface="Cambria Math" panose="02040503050406030204" pitchFamily="18" charset="0"/>
                        <a:ea typeface="Times New Roman" panose="02020603050405020304" pitchFamily="18" charset="0"/>
                        <a:cs typeface="David" panose="020E0502060401010101" pitchFamily="34" charset="-79"/>
                      </a:rPr>
                      <m:t>(</m:t>
                    </m:r>
                    <m:r>
                      <a:rPr lang="en-US" sz="1800" i="1">
                        <a:effectLst/>
                        <a:latin typeface="Cambria Math" panose="02040503050406030204" pitchFamily="18" charset="0"/>
                        <a:ea typeface="Times New Roman" panose="02020603050405020304" pitchFamily="18" charset="0"/>
                        <a:cs typeface="David" panose="020E0502060401010101" pitchFamily="34" charset="-79"/>
                      </a:rPr>
                      <m:t>𝑛</m:t>
                    </m:r>
                    <m:r>
                      <a:rPr lang="en-US" sz="1800" i="1">
                        <a:effectLst/>
                        <a:latin typeface="Cambria Math" panose="02040503050406030204" pitchFamily="18" charset="0"/>
                        <a:ea typeface="Times New Roman" panose="02020603050405020304" pitchFamily="18" charset="0"/>
                        <a:cs typeface="David" panose="020E0502060401010101" pitchFamily="34" charset="-79"/>
                      </a:rPr>
                      <m:t>)</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en-IL" dirty="0"/>
              </a:p>
              <a:p>
                <a:pPr algn="r" rtl="1"/>
                <a:endParaRPr lang="en-US" dirty="0"/>
              </a:p>
              <a:p>
                <a:pPr algn="r" rtl="1"/>
                <a:endParaRPr lang="en-US" dirty="0"/>
              </a:p>
              <a:p>
                <a:pPr algn="r" rtl="1"/>
                <a:endParaRPr lang="en-US" dirty="0"/>
              </a:p>
              <a:p>
                <a:pPr algn="r" rtl="1"/>
                <a:endParaRPr lang="en-US" dirty="0"/>
              </a:p>
            </p:txBody>
          </p:sp>
        </mc:Choice>
        <mc:Fallback xmlns="">
          <p:sp>
            <p:nvSpPr>
              <p:cNvPr id="8" name="Content Placeholder 2">
                <a:extLst>
                  <a:ext uri="{FF2B5EF4-FFF2-40B4-BE49-F238E27FC236}">
                    <a16:creationId xmlns:a16="http://schemas.microsoft.com/office/drawing/2014/main" id="{EB5D3689-8022-4043-8259-E63AA1CD5BDB}"/>
                  </a:ext>
                </a:extLst>
              </p:cNvPr>
              <p:cNvSpPr>
                <a:spLocks noGrp="1" noRot="1" noChangeAspect="1" noMove="1" noResize="1" noEditPoints="1" noAdjustHandles="1" noChangeArrowheads="1" noChangeShapeType="1" noTextEdit="1"/>
              </p:cNvSpPr>
              <p:nvPr>
                <p:ph idx="1"/>
              </p:nvPr>
            </p:nvSpPr>
            <p:spPr>
              <a:xfrm>
                <a:off x="-108061" y="1397000"/>
                <a:ext cx="9982899" cy="4851400"/>
              </a:xfrm>
              <a:blipFill>
                <a:blip r:embed="rId2"/>
                <a:stretch>
                  <a:fillRect t="-628" r="-244"/>
                </a:stretch>
              </a:blipFill>
            </p:spPr>
            <p:txBody>
              <a:bodyPr/>
              <a:lstStyle/>
              <a:p>
                <a:r>
                  <a:rPr lang="en-IL">
                    <a:noFill/>
                  </a:rPr>
                  <a:t> </a:t>
                </a:r>
              </a:p>
            </p:txBody>
          </p:sp>
        </mc:Fallback>
      </mc:AlternateContent>
    </p:spTree>
    <p:extLst>
      <p:ext uri="{BB962C8B-B14F-4D97-AF65-F5344CB8AC3E}">
        <p14:creationId xmlns:p14="http://schemas.microsoft.com/office/powerpoint/2010/main" val="39305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a:bodyPr>
          <a:lstStyle/>
          <a:p>
            <a:pPr algn="r" rtl="1">
              <a:lnSpc>
                <a:spcPct val="107000"/>
              </a:lnSpc>
              <a:spcAft>
                <a:spcPts val="800"/>
              </a:spcAft>
            </a:pPr>
            <a:r>
              <a:rPr lang="en-US" sz="2400" dirty="0"/>
              <a:t>RS CODES</a:t>
            </a:r>
            <a:r>
              <a:rPr lang="he-IL" sz="2400" dirty="0"/>
              <a:t> – </a:t>
            </a:r>
            <a:r>
              <a:rPr lang="he-IL" sz="2400" dirty="0">
                <a:latin typeface="Calibri" panose="020F0502020204030204" pitchFamily="34" charset="0"/>
                <a:ea typeface="Calibri" panose="020F0502020204030204" pitchFamily="34" charset="0"/>
                <a:cs typeface="Arial" panose="020B0604020202020204" pitchFamily="34" charset="0"/>
              </a:rPr>
              <a:t>פיענוח משגיאות</a:t>
            </a:r>
            <a:br>
              <a:rPr lang="en-IL" sz="2400" dirty="0">
                <a:latin typeface="Calibri" panose="020F0502020204030204" pitchFamily="34" charset="0"/>
                <a:ea typeface="Calibri" panose="020F0502020204030204" pitchFamily="34" charset="0"/>
                <a:cs typeface="Arial" panose="020B0604020202020204" pitchFamily="34" charset="0"/>
              </a:rPr>
            </a:br>
            <a:endParaRPr lang="en-US" sz="2600"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EB5D3689-8022-4043-8259-E63AA1CD5BDB}"/>
                  </a:ext>
                </a:extLst>
              </p:cNvPr>
              <p:cNvSpPr>
                <a:spLocks noGrp="1"/>
              </p:cNvSpPr>
              <p:nvPr>
                <p:ph idx="1"/>
              </p:nvPr>
            </p:nvSpPr>
            <p:spPr>
              <a:xfrm>
                <a:off x="-41945" y="1257737"/>
                <a:ext cx="9982899" cy="4851400"/>
              </a:xfrm>
            </p:spPr>
            <p:txBody>
              <a:bodyPr/>
              <a:lstStyle/>
              <a:p>
                <a:pPr algn="r" rtl="1"/>
                <a:r>
                  <a:rPr lang="he-IL" dirty="0"/>
                  <a:t>כאמור אלגוריתם </a:t>
                </a:r>
                <a:r>
                  <a:rPr lang="en-US" dirty="0"/>
                  <a:t>RS</a:t>
                </a:r>
                <a:r>
                  <a:rPr lang="he-IL" dirty="0"/>
                  <a:t> מקבל פולינום מדרגה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oMath>
                </a14:m>
                <a:r>
                  <a:rPr lang="he-IL" dirty="0"/>
                  <a:t> ומחזיר </a:t>
                </a:r>
                <a14:m>
                  <m:oMath xmlns:m="http://schemas.openxmlformats.org/officeDocument/2006/math">
                    <m:r>
                      <a:rPr lang="en-US" i="1">
                        <a:latin typeface="Cambria Math" panose="02040503050406030204" pitchFamily="18" charset="0"/>
                      </a:rPr>
                      <m:t>𝑛</m:t>
                    </m:r>
                  </m:oMath>
                </a14:m>
                <a:r>
                  <a:rPr lang="he-IL" dirty="0"/>
                  <a:t> ערכים: </a:t>
                </a:r>
                <a:r>
                  <a:rPr lang="en-US" dirty="0"/>
                  <a:t>   </a:t>
                </a:r>
                <a14:m>
                  <m:oMath xmlns:m="http://schemas.openxmlformats.org/officeDocument/2006/math">
                    <m:r>
                      <a:rPr lang="en-US" i="1">
                        <a:latin typeface="Cambria Math" panose="02040503050406030204" pitchFamily="18" charset="0"/>
                      </a:rPr>
                      <m:t>𝑅𝑆</m:t>
                    </m:r>
                    <m:r>
                      <a:rPr lang="en-US" i="1">
                        <a:latin typeface="Cambria Math" panose="02040503050406030204" pitchFamily="18" charset="0"/>
                      </a:rPr>
                      <m:t>: </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−&gt; </m:t>
                    </m:r>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m:t>
                            </m:r>
                          </m:sub>
                        </m:sSub>
                      </m:e>
                    </m:d>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𝑛</m:t>
                            </m:r>
                          </m:sub>
                        </m:sSub>
                      </m:e>
                    </m:d>
                  </m:oMath>
                </a14:m>
                <a:endParaRPr lang="en-IL" dirty="0"/>
              </a:p>
              <a:p>
                <a:pPr algn="r" rtl="1"/>
                <a:r>
                  <a:rPr lang="he-IL" dirty="0"/>
                  <a:t>אם האורך הוא</a:t>
                </a:r>
                <a14:m>
                  <m:oMath xmlns:m="http://schemas.openxmlformats.org/officeDocument/2006/math">
                    <m:r>
                      <a:rPr lang="he-IL" b="0" i="0" smtClean="0">
                        <a:latin typeface="Cambria Math" panose="02040503050406030204" pitchFamily="18" charset="0"/>
                      </a:rPr>
                      <m:t> </m:t>
                    </m:r>
                    <m:r>
                      <a:rPr lang="en-US" i="1">
                        <a:latin typeface="Cambria Math" panose="02040503050406030204" pitchFamily="18" charset="0"/>
                      </a:rPr>
                      <m:t>𝑛</m:t>
                    </m:r>
                  </m:oMath>
                </a14:m>
                <a:r>
                  <a:rPr lang="en-US" dirty="0"/>
                  <a:t> </a:t>
                </a:r>
                <a:r>
                  <a:rPr lang="he-IL" dirty="0"/>
                  <a:t>והמימד</a:t>
                </a:r>
                <a14:m>
                  <m:oMath xmlns:m="http://schemas.openxmlformats.org/officeDocument/2006/math">
                    <m:r>
                      <a:rPr lang="en-US" i="1">
                        <a:latin typeface="Cambria Math" panose="02040503050406030204" pitchFamily="18" charset="0"/>
                      </a:rPr>
                      <m:t>𝑘</m:t>
                    </m:r>
                  </m:oMath>
                </a14:m>
                <a:r>
                  <a:rPr lang="en-US" dirty="0"/>
                  <a:t> </a:t>
                </a:r>
                <a:r>
                  <a:rPr lang="he-IL" dirty="0"/>
                  <a:t> אז מרחק הקוד הוא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oMath>
                </a14:m>
                <a:r>
                  <a:rPr lang="he-IL" dirty="0"/>
                  <a:t> ולכן אפשר לפענח </a:t>
                </a:r>
                <a14:m>
                  <m:oMath xmlns:m="http://schemas.openxmlformats.org/officeDocument/2006/math">
                    <m:r>
                      <a:rPr lang="he-IL" b="0" i="0"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d>
                      <m:dPr>
                        <m:begChr m:val="⌊"/>
                        <m:endChr m:val="⌋"/>
                        <m:ctrlPr>
                          <a:rPr lang="en-IL" i="1">
                            <a:latin typeface="Cambria Math" panose="02040503050406030204" pitchFamily="18" charset="0"/>
                          </a:rPr>
                        </m:ctrlPr>
                      </m:dPr>
                      <m:e>
                        <m:f>
                          <m:fPr>
                            <m:ctrlPr>
                              <a:rPr lang="en-IL"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1</m:t>
                            </m:r>
                          </m:num>
                          <m:den>
                            <m:r>
                              <a:rPr lang="en-US" i="1">
                                <a:latin typeface="Cambria Math" panose="02040503050406030204" pitchFamily="18" charset="0"/>
                              </a:rPr>
                              <m:t>2</m:t>
                            </m:r>
                          </m:den>
                        </m:f>
                      </m:e>
                    </m:d>
                  </m:oMath>
                </a14:m>
                <a:r>
                  <a:rPr lang="en-US" dirty="0"/>
                  <a:t> </a:t>
                </a:r>
                <a:r>
                  <a:rPr lang="he-IL" dirty="0"/>
                  <a:t>שגיאות.</a:t>
                </a:r>
                <a:endParaRPr lang="en-IL" dirty="0"/>
              </a:p>
              <a:p>
                <a:pPr algn="r" rtl="1"/>
                <a:r>
                  <a:rPr lang="he-IL" dirty="0"/>
                  <a:t>אנו מקבלים ערכים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𝑚</m:t>
                        </m:r>
                      </m:sub>
                    </m:sSub>
                  </m:oMath>
                </a14:m>
                <a:r>
                  <a:rPr lang="en-US" dirty="0"/>
                  <a:t> </a:t>
                </a:r>
                <a:r>
                  <a:rPr lang="he-IL" dirty="0"/>
                  <a:t>כקלט, וידוע שלכל </a:t>
                </a:r>
                <a14:m>
                  <m:oMath xmlns:m="http://schemas.openxmlformats.org/officeDocument/2006/math">
                    <m:r>
                      <a:rPr lang="he-IL">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a:t>
                </a:r>
                <a:r>
                  <a:rPr lang="he-IL" dirty="0"/>
                  <a:t>מלבד </a:t>
                </a:r>
                <a14:m>
                  <m:oMath xmlns:m="http://schemas.openxmlformats.org/officeDocument/2006/math">
                    <m:r>
                      <a:rPr lang="en-US" i="1">
                        <a:latin typeface="Cambria Math" panose="02040503050406030204" pitchFamily="18" charset="0"/>
                      </a:rPr>
                      <m:t>𝜏</m:t>
                    </m:r>
                  </m:oMath>
                </a14:m>
                <a:r>
                  <a:rPr lang="en-US" dirty="0"/>
                  <a:t> </a:t>
                </a:r>
                <a:r>
                  <a:rPr lang="he-IL" dirty="0"/>
                  <a:t>כאלו, מתקיים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a:t>
                </a:r>
                <a:br>
                  <a:rPr lang="en-US" dirty="0"/>
                </a:br>
                <a:r>
                  <a:rPr lang="he-IL" dirty="0"/>
                  <a:t>כאשר ערכי</a:t>
                </a:r>
                <a14:m>
                  <m:oMath xmlns:m="http://schemas.openxmlformats.org/officeDocument/2006/math">
                    <m:sSub>
                      <m:sSubPr>
                        <m:ctrlPr>
                          <a:rPr lang="en-IL" i="1">
                            <a:latin typeface="Cambria Math" panose="02040503050406030204" pitchFamily="18" charset="0"/>
                          </a:rPr>
                        </m:ctrlPr>
                      </m:sSubPr>
                      <m:e>
                        <m:r>
                          <a:rPr lang="he-IL" i="1">
                            <a:latin typeface="Cambria Math" panose="02040503050406030204" pitchFamily="18" charset="0"/>
                          </a:rPr>
                          <m:t>𝛼</m:t>
                        </m:r>
                      </m:e>
                      <m:sub>
                        <m:r>
                          <a:rPr lang="en-US" i="1">
                            <a:latin typeface="Cambria Math" panose="02040503050406030204" pitchFamily="18" charset="0"/>
                          </a:rPr>
                          <m:t>𝑖</m:t>
                        </m:r>
                      </m:sub>
                    </m:sSub>
                  </m:oMath>
                </a14:m>
                <a:r>
                  <a:rPr lang="en-US" dirty="0"/>
                  <a:t> </a:t>
                </a:r>
                <a:r>
                  <a:rPr lang="he-IL" dirty="0"/>
                  <a:t> ידועים, אבל הפולינום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t>
                </a:r>
                <a:r>
                  <a:rPr lang="he-IL" dirty="0"/>
                  <a:t> ו- </a:t>
                </a:r>
                <a14:m>
                  <m:oMath xmlns:m="http://schemas.openxmlformats.org/officeDocument/2006/math">
                    <m:r>
                      <a:rPr lang="he-IL" b="0" i="0" smtClean="0">
                        <a:latin typeface="Cambria Math" panose="02040503050406030204" pitchFamily="18" charset="0"/>
                      </a:rPr>
                      <m:t> </m:t>
                    </m:r>
                    <m:r>
                      <a:rPr lang="en-US" i="1">
                        <a:latin typeface="Cambria Math" panose="02040503050406030204" pitchFamily="18" charset="0"/>
                      </a:rPr>
                      <m:t>𝜏</m:t>
                    </m:r>
                  </m:oMath>
                </a14:m>
                <a:r>
                  <a:rPr lang="en-US" dirty="0"/>
                  <a:t> </a:t>
                </a:r>
                <a:r>
                  <a:rPr lang="he-IL" dirty="0"/>
                  <a:t>המקומות בהם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oMath>
                </a14:m>
                <a:r>
                  <a:rPr lang="he-IL" dirty="0"/>
                  <a:t> אינם ידועים.</a:t>
                </a:r>
                <a:endParaRPr lang="en-IL" dirty="0"/>
              </a:p>
              <a:p>
                <a:pPr marL="0" indent="0" algn="ctr" rtl="1">
                  <a:buNone/>
                </a:pPr>
                <a:r>
                  <a:rPr lang="he-IL" b="1" u="sng" dirty="0"/>
                  <a:t>נשתמש באלגוריתם </a:t>
                </a:r>
                <a:r>
                  <a:rPr lang="en-US" b="1" u="sng" dirty="0" err="1"/>
                  <a:t>Berlekamp</a:t>
                </a:r>
                <a:r>
                  <a:rPr lang="en-US" b="1" u="sng" dirty="0"/>
                  <a:t> – welch</a:t>
                </a:r>
                <a:r>
                  <a:rPr lang="he-IL" b="1" u="sng" dirty="0"/>
                  <a:t> (הצגה של אלגוריתם זה ע"י </a:t>
                </a:r>
                <a:r>
                  <a:rPr lang="en-US" b="1" u="sng" dirty="0" err="1"/>
                  <a:t>Gemmel-Sadan</a:t>
                </a:r>
                <a:r>
                  <a:rPr lang="en-US" b="1" u="sng" dirty="0"/>
                  <a:t>)</a:t>
                </a:r>
                <a:r>
                  <a:rPr lang="he-IL" b="1" u="sng" dirty="0"/>
                  <a:t>)</a:t>
                </a:r>
              </a:p>
              <a:p>
                <a:pPr algn="r" rtl="1"/>
                <a:r>
                  <a:rPr lang="he-IL" dirty="0"/>
                  <a:t>נסמן  </a:t>
                </a:r>
                <a14:m>
                  <m:oMath xmlns:m="http://schemas.openxmlformats.org/officeDocument/2006/math">
                    <m:r>
                      <a:rPr lang="he-IL" b="0" i="0" smtClean="0">
                        <a:latin typeface="Cambria Math" panose="02040503050406030204" pitchFamily="18" charset="0"/>
                      </a:rPr>
                      <m:t> </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m:t>
                    </m:r>
                  </m:oMath>
                </a14:m>
                <a:r>
                  <a:rPr lang="he-IL" dirty="0"/>
                  <a:t>כלומר המקומות של השגיאות. את הקבוצה </a:t>
                </a: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oMath>
                </a14:m>
                <a:r>
                  <a:rPr lang="he-IL" dirty="0"/>
                  <a:t> אנחנו כמובן לא יודעים </a:t>
                </a:r>
                <a:endParaRPr lang="en-IL" dirty="0"/>
              </a:p>
              <a:p>
                <a:pPr algn="r" rtl="1"/>
                <a:r>
                  <a:rPr lang="he-IL" dirty="0"/>
                  <a:t>נגדיר את פולינומים באופן הבא:</a:t>
                </a:r>
                <a:br>
                  <a:rPr lang="en-US" dirty="0"/>
                </a:br>
                <a:r>
                  <a:rPr lang="he-IL" dirty="0"/>
                  <a:t> </a:t>
                </a: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nary>
                      <m:naryPr>
                        <m:chr m:val="∏"/>
                        <m:limLoc m:val="undOvr"/>
                        <m:supHide m:val="on"/>
                        <m:ctrlPr>
                          <a:rPr lang="en-IL"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ub>
                      <m:sup/>
                      <m:e>
                        <m:r>
                          <a:rPr lang="en-US" i="1">
                            <a:latin typeface="Cambria Math" panose="02040503050406030204" pitchFamily="18" charset="0"/>
                          </a:rPr>
                          <m:t>𝑥</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nary>
                  </m:oMath>
                </a14:m>
                <a:r>
                  <a:rPr lang="he-IL" i="1" dirty="0"/>
                  <a:t> </a:t>
                </a:r>
                <a14:m>
                  <m:oMath xmlns:m="http://schemas.openxmlformats.org/officeDocument/2006/math">
                    <m:func>
                      <m:funcPr>
                        <m:ctrlPr>
                          <a:rPr lang="en-IL" i="1">
                            <a:latin typeface="Cambria Math" panose="02040503050406030204" pitchFamily="18" charset="0"/>
                          </a:rPr>
                        </m:ctrlPr>
                      </m:funcPr>
                      <m:fName>
                        <m:r>
                          <m:rPr>
                            <m:sty m:val="p"/>
                          </m:rPr>
                          <a:rPr lang="en-US">
                            <a:latin typeface="Cambria Math" panose="02040503050406030204" pitchFamily="18" charset="0"/>
                          </a:rPr>
                          <m:t>deg</m:t>
                        </m:r>
                      </m:fName>
                      <m:e>
                        <m:r>
                          <a:rPr lang="en-US" i="1">
                            <a:latin typeface="Cambria Math" panose="02040503050406030204" pitchFamily="18" charset="0"/>
                          </a:rPr>
                          <m:t>𝐸</m:t>
                        </m:r>
                        <m:d>
                          <m:dPr>
                            <m:ctrlPr>
                              <a:rPr lang="en-IL"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 </m:t>
                        </m:r>
                        <m:r>
                          <a:rPr lang="he-IL">
                            <a:latin typeface="Cambria Math" panose="02040503050406030204" pitchFamily="18" charset="0"/>
                          </a:rPr>
                          <m:t>מתקיים</m:t>
                        </m:r>
                        <m:r>
                          <a:rPr lang="he-IL" i="1">
                            <a:latin typeface="Cambria Math" panose="02040503050406030204" pitchFamily="18" charset="0"/>
                          </a:rPr>
                          <m:t> </m:t>
                        </m:r>
                      </m:e>
                    </m:func>
                  </m:oMath>
                </a14:m>
                <a:endParaRPr lang="he-IL" i="1" dirty="0"/>
              </a:p>
              <a:p>
                <a:pPr marL="0" indent="0" algn="r" rtl="1">
                  <a:buNone/>
                </a:pPr>
                <a:r>
                  <a:rPr lang="he-IL" b="0" dirty="0"/>
                  <a:t>     </a:t>
                </a:r>
                <a14:m>
                  <m:oMath xmlns:m="http://schemas.openxmlformats.org/officeDocument/2006/math">
                    <m:r>
                      <a:rPr lang="he-IL" b="0" i="1" smtClean="0">
                        <a:latin typeface="Cambria Math" panose="02040503050406030204" pitchFamily="18" charset="0"/>
                      </a:rPr>
                      <m:t>        </m:t>
                    </m:r>
                    <m:func>
                      <m:funcPr>
                        <m:ctrlPr>
                          <a:rPr lang="en-IL" i="1">
                            <a:latin typeface="Cambria Math" panose="02040503050406030204" pitchFamily="18" charset="0"/>
                          </a:rPr>
                        </m:ctrlPr>
                      </m:funcPr>
                      <m:fName>
                        <m:r>
                          <m:rPr>
                            <m:sty m:val="p"/>
                          </m:rPr>
                          <a:rPr lang="en-US">
                            <a:latin typeface="Cambria Math" panose="02040503050406030204" pitchFamily="18" charset="0"/>
                          </a:rPr>
                          <m:t>deg</m:t>
                        </m:r>
                      </m:fName>
                      <m:e>
                        <m:r>
                          <a:rPr lang="en-US" i="1">
                            <a:latin typeface="Cambria Math" panose="02040503050406030204" pitchFamily="18" charset="0"/>
                          </a:rPr>
                          <m:t>𝑁</m:t>
                        </m:r>
                        <m:d>
                          <m:dPr>
                            <m:ctrlPr>
                              <a:rPr lang="en-IL"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r>
                          <a:rPr lang="he-IL">
                            <a:latin typeface="Cambria Math" panose="02040503050406030204" pitchFamily="18" charset="0"/>
                          </a:rPr>
                          <m:t>מתקיים</m:t>
                        </m:r>
                        <m:r>
                          <a:rPr lang="he-IL" i="1">
                            <a:latin typeface="Cambria Math" panose="02040503050406030204" pitchFamily="18" charset="0"/>
                          </a:rPr>
                          <m:t> </m:t>
                        </m:r>
                      </m:e>
                    </m:func>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𝑋</m:t>
                    </m:r>
                    <m:r>
                      <a:rPr lang="en-US" i="1" smtClean="0">
                        <a:latin typeface="Cambria Math" panose="02040503050406030204" pitchFamily="18" charset="0"/>
                      </a:rPr>
                      <m:t>)</m:t>
                    </m:r>
                  </m:oMath>
                </a14:m>
                <a:r>
                  <a:rPr lang="he-IL" dirty="0"/>
                  <a:t> </a:t>
                </a:r>
                <a:endParaRPr lang="en-IL" dirty="0"/>
              </a:p>
              <a:p>
                <a:pPr algn="r" rtl="1"/>
                <a:endParaRPr lang="en-IL" dirty="0"/>
              </a:p>
              <a:p>
                <a:pPr algn="r" rtl="1"/>
                <a:endParaRPr lang="en-US" dirty="0"/>
              </a:p>
            </p:txBody>
          </p:sp>
        </mc:Choice>
        <mc:Fallback xmlns="">
          <p:sp>
            <p:nvSpPr>
              <p:cNvPr id="8" name="Content Placeholder 2">
                <a:extLst>
                  <a:ext uri="{FF2B5EF4-FFF2-40B4-BE49-F238E27FC236}">
                    <a16:creationId xmlns:a16="http://schemas.microsoft.com/office/drawing/2014/main" id="{EB5D3689-8022-4043-8259-E63AA1CD5BDB}"/>
                  </a:ext>
                </a:extLst>
              </p:cNvPr>
              <p:cNvSpPr>
                <a:spLocks noGrp="1" noRot="1" noChangeAspect="1" noMove="1" noResize="1" noEditPoints="1" noAdjustHandles="1" noChangeArrowheads="1" noChangeShapeType="1" noTextEdit="1"/>
              </p:cNvSpPr>
              <p:nvPr>
                <p:ph idx="1"/>
              </p:nvPr>
            </p:nvSpPr>
            <p:spPr>
              <a:xfrm>
                <a:off x="-41945" y="1257737"/>
                <a:ext cx="9982899" cy="4851400"/>
              </a:xfrm>
              <a:blipFill>
                <a:blip r:embed="rId2"/>
                <a:stretch>
                  <a:fillRect t="-754" r="-549"/>
                </a:stretch>
              </a:blipFill>
            </p:spPr>
            <p:txBody>
              <a:bodyPr/>
              <a:lstStyle/>
              <a:p>
                <a:r>
                  <a:rPr lang="en-IL">
                    <a:noFill/>
                  </a:rPr>
                  <a:t> </a:t>
                </a:r>
              </a:p>
            </p:txBody>
          </p:sp>
        </mc:Fallback>
      </mc:AlternateContent>
    </p:spTree>
    <p:extLst>
      <p:ext uri="{BB962C8B-B14F-4D97-AF65-F5344CB8AC3E}">
        <p14:creationId xmlns:p14="http://schemas.microsoft.com/office/powerpoint/2010/main" val="350567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normAutofit/>
          </a:bodyPr>
          <a:lstStyle/>
          <a:p>
            <a:pPr algn="r" rtl="1"/>
            <a:r>
              <a:rPr lang="en-US" sz="2600" dirty="0"/>
              <a:t>RS CODES</a:t>
            </a:r>
            <a:r>
              <a:rPr lang="he-IL" sz="2600" dirty="0"/>
              <a:t> – </a:t>
            </a:r>
            <a:r>
              <a:rPr lang="he-IL" sz="2800" dirty="0">
                <a:latin typeface="Calibri" panose="020F0502020204030204" pitchFamily="34" charset="0"/>
                <a:ea typeface="Calibri" panose="020F0502020204030204" pitchFamily="34" charset="0"/>
                <a:cs typeface="Arial" panose="020B0604020202020204" pitchFamily="34" charset="0"/>
              </a:rPr>
              <a:t>פיענוח משגיאות</a:t>
            </a:r>
            <a:endParaRPr lang="en-US" sz="2600" dirty="0"/>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EB5D3689-8022-4043-8259-E63AA1CD5BDB}"/>
                  </a:ext>
                </a:extLst>
              </p:cNvPr>
              <p:cNvSpPr>
                <a:spLocks noGrp="1"/>
              </p:cNvSpPr>
              <p:nvPr>
                <p:ph idx="1"/>
              </p:nvPr>
            </p:nvSpPr>
            <p:spPr>
              <a:xfrm>
                <a:off x="-41945" y="1257737"/>
                <a:ext cx="9982899" cy="4851400"/>
              </a:xfrm>
            </p:spPr>
            <p:txBody>
              <a:bodyPr>
                <a:normAutofit fontScale="92500" lnSpcReduction="10000"/>
              </a:bodyPr>
              <a:lstStyle/>
              <a:p>
                <a:pPr algn="r" rtl="1"/>
                <a:r>
                  <a:rPr lang="he-IL" u="sng" dirty="0"/>
                  <a:t>טענה: </a:t>
                </a:r>
                <a:r>
                  <a:rPr lang="he-IL" dirty="0"/>
                  <a:t>לכל </a:t>
                </a:r>
                <a14:m>
                  <m:oMath xmlns:m="http://schemas.openxmlformats.org/officeDocument/2006/math">
                    <m:r>
                      <a:rPr lang="en-US" i="1">
                        <a:latin typeface="Cambria Math" panose="02040503050406030204" pitchFamily="18" charset="0"/>
                      </a:rPr>
                      <m:t>𝐸</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𝐸</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 </m:t>
                    </m:r>
                    <m:r>
                      <a:rPr lang="en-US" i="1">
                        <a:latin typeface="Cambria Math" panose="02040503050406030204" pitchFamily="18" charset="0"/>
                      </a:rPr>
                      <m:t>𝑝</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  </m:t>
                    </m:r>
                    <m:r>
                      <a:rPr lang="he-IL">
                        <a:latin typeface="Cambria Math" panose="02040503050406030204" pitchFamily="18" charset="0"/>
                      </a:rPr>
                      <m:t>מתקיים</m:t>
                    </m:r>
                    <m:r>
                      <a:rPr lang="he-IL" i="1">
                        <a:latin typeface="Cambria Math" panose="02040503050406030204" pitchFamily="18" charset="0"/>
                      </a:rPr>
                      <m:t> </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oMath>
                </a14:m>
                <a:endParaRPr lang="en-IL" dirty="0"/>
              </a:p>
              <a:p>
                <a:pPr algn="r" rtl="1"/>
                <a:r>
                  <a:rPr lang="he-IL" u="sng" dirty="0"/>
                  <a:t>הוכחה</a:t>
                </a:r>
                <a:r>
                  <a:rPr lang="he-IL" dirty="0"/>
                  <a:t>:  אם מתקיים ש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a:t>
                </a:r>
                <a:r>
                  <a:rPr lang="he-IL" dirty="0"/>
                  <a:t> סיימנו, אם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𝐸</m:t>
                    </m:r>
                  </m:oMath>
                </a14:m>
                <a:r>
                  <a:rPr lang="en-US" dirty="0"/>
                  <a:t> </a:t>
                </a:r>
                <a:r>
                  <a:rPr lang="he-IL" dirty="0"/>
                  <a:t>מההגדרה נובע ש: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 </m:t>
                    </m:r>
                    <m:r>
                      <a:rPr lang="en-US">
                        <a:latin typeface="Cambria Math" panose="02040503050406030204" pitchFamily="18" charset="0"/>
                      </a:rPr>
                      <m:t> </m:t>
                    </m:r>
                  </m:oMath>
                </a14:m>
                <a:br>
                  <a:rPr lang="en-US" dirty="0"/>
                </a:br>
                <a:r>
                  <a:rPr lang="he-IL" dirty="0"/>
                  <a:t>מכאן מתקיים :  </a:t>
                </a:r>
                <a14:m>
                  <m:oMath xmlns:m="http://schemas.openxmlformats.org/officeDocument/2006/math">
                    <m:r>
                      <a:rPr lang="he-IL" b="0" i="0" smtClean="0">
                        <a:latin typeface="Cambria Math" panose="02040503050406030204" pitchFamily="18" charset="0"/>
                      </a:rPr>
                      <m:t> </m:t>
                    </m:r>
                    <m:r>
                      <a:rPr lang="en-US" i="1">
                        <a:latin typeface="Cambria Math" panose="02040503050406030204" pitchFamily="18" charset="0"/>
                      </a:rPr>
                      <m:t>𝐸</m:t>
                    </m:r>
                    <m:d>
                      <m:dPr>
                        <m:ctrlPr>
                          <a:rPr lang="en-IL" i="1">
                            <a:latin typeface="Cambria Math" panose="02040503050406030204" pitchFamily="18" charset="0"/>
                          </a:rPr>
                        </m:ctrlPr>
                      </m:dPr>
                      <m:e>
                        <m:r>
                          <a:rPr lang="en-US" i="1">
                            <a:latin typeface="Cambria Math" panose="02040503050406030204" pitchFamily="18" charset="0"/>
                          </a:rPr>
                          <m:t>𝑥</m:t>
                        </m:r>
                      </m:e>
                    </m:d>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i="1">
                        <a:latin typeface="Cambria Math" panose="02040503050406030204" pitchFamily="18" charset="0"/>
                      </a:rPr>
                      <m:t>𝐸</m:t>
                    </m:r>
                    <m:d>
                      <m:dPr>
                        <m:ctrlPr>
                          <a:rPr lang="en-IL" i="1">
                            <a:latin typeface="Cambria Math" panose="02040503050406030204" pitchFamily="18" charset="0"/>
                          </a:rPr>
                        </m:ctrlPr>
                      </m:dPr>
                      <m:e>
                        <m:r>
                          <a:rPr lang="en-US" i="1">
                            <a:latin typeface="Cambria Math" panose="02040503050406030204" pitchFamily="18" charset="0"/>
                          </a:rPr>
                          <m:t>𝑥</m:t>
                        </m:r>
                      </m:e>
                    </m:d>
                  </m:oMath>
                </a14:m>
                <a:r>
                  <a:rPr lang="he-IL" dirty="0"/>
                  <a:t>כנדרש.</a:t>
                </a:r>
                <a:endParaRPr lang="en-IL" dirty="0"/>
              </a:p>
              <a:p>
                <a:pPr algn="r" rtl="1"/>
                <a:r>
                  <a:rPr lang="he-IL" dirty="0"/>
                  <a:t>קיבלנו שיש שני פולינומים</a:t>
                </a:r>
                <a14:m>
                  <m:oMath xmlns:m="http://schemas.openxmlformats.org/officeDocument/2006/math">
                    <m:r>
                      <a:rPr lang="he-IL">
                        <a:latin typeface="Cambria Math" panose="02040503050406030204" pitchFamily="18" charset="0"/>
                      </a:rPr>
                      <m:t> </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a:latin typeface="Cambria Math" panose="02040503050406030204" pitchFamily="18" charset="0"/>
                      </a:rPr>
                      <m:t> </m:t>
                    </m:r>
                  </m:oMath>
                </a14:m>
                <a:r>
                  <a:rPr lang="he-IL" dirty="0"/>
                  <a:t>המקיימים:</a:t>
                </a:r>
                <a:endParaRPr lang="en-IL" dirty="0"/>
              </a:p>
              <a:p>
                <a:pPr lvl="1" algn="r" rtl="1">
                  <a:buFont typeface="Arial" panose="020B0604020202020204" pitchFamily="34" charset="0"/>
                  <a:buChar char="•"/>
                </a:pPr>
                <a14:m>
                  <m:oMath xmlns:m="http://schemas.openxmlformats.org/officeDocument/2006/math">
                    <m:r>
                      <a:rPr lang="en-US" i="1">
                        <a:latin typeface="Cambria Math" panose="02040503050406030204" pitchFamily="18" charset="0"/>
                      </a:rPr>
                      <m:t>𝐷𝑒𝑔𝐸</m:t>
                    </m:r>
                    <m:d>
                      <m:dPr>
                        <m:ctrlPr>
                          <a:rPr lang="en-IL"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 </m:t>
                    </m:r>
                  </m:oMath>
                </a14:m>
                <a:endParaRPr lang="en-IL" dirty="0"/>
              </a:p>
              <a:p>
                <a:pPr lvl="1" algn="r" rtl="1">
                  <a:buFont typeface="Arial" panose="020B0604020202020204" pitchFamily="34" charset="0"/>
                  <a:buChar char="•"/>
                </a:pPr>
                <a14:m>
                  <m:oMath xmlns:m="http://schemas.openxmlformats.org/officeDocument/2006/math">
                    <m:r>
                      <a:rPr lang="en-US" i="1">
                        <a:latin typeface="Cambria Math" panose="02040503050406030204" pitchFamily="18" charset="0"/>
                      </a:rPr>
                      <m:t>𝐷𝑒𝑔𝑁</m:t>
                    </m:r>
                    <m:d>
                      <m:dPr>
                        <m:ctrlPr>
                          <a:rPr lang="en-IL"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𝜏</m:t>
                    </m:r>
                  </m:oMath>
                </a14:m>
                <a:endParaRPr lang="en-IL" dirty="0"/>
              </a:p>
              <a:p>
                <a:pPr lvl="1" algn="r" rtl="1">
                  <a:buFont typeface="Arial" panose="020B0604020202020204" pitchFamily="34" charset="0"/>
                  <a:buChar char="•"/>
                </a:pPr>
                <a14:m>
                  <m:oMath xmlns:m="http://schemas.openxmlformats.org/officeDocument/2006/math">
                    <m:r>
                      <a:rPr lang="en-US" i="1">
                        <a:latin typeface="Cambria Math" panose="02040503050406030204" pitchFamily="18" charset="0"/>
                      </a:rPr>
                      <m:t>𝐸</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 </a:t>
                </a:r>
                <a:r>
                  <a:rPr lang="he-IL" dirty="0"/>
                  <a:t>לכל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oMath>
                </a14:m>
                <a:endParaRPr lang="en-US" dirty="0"/>
              </a:p>
              <a:p>
                <a:pPr algn="r" rtl="1"/>
                <a:r>
                  <a:rPr lang="en-US" dirty="0"/>
                  <a:t> </a:t>
                </a:r>
                <a:r>
                  <a:rPr lang="he-IL" dirty="0"/>
                  <a:t>אם נסמן:</a:t>
                </a:r>
                <a:endParaRPr lang="en-IL" dirty="0"/>
              </a:p>
              <a:p>
                <a:pPr algn="r" rtl="1">
                  <a:buFont typeface="Arial" panose="020B0604020202020204" pitchFamily="34" charset="0"/>
                  <a:buChar char="•"/>
                </a:pPr>
                <a:r>
                  <a:rPr lang="en-US" dirty="0"/>
                  <a:t>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 </m:t>
                    </m:r>
                    <m:nary>
                      <m:naryPr>
                        <m:chr m:val="∑"/>
                        <m:limLoc m:val="undOvr"/>
                        <m:ctrlPr>
                          <a:rPr lang="en-IL"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p>
                      <m:e>
                        <m:sSub>
                          <m:sSubPr>
                            <m:ctrlPr>
                              <a:rPr lang="en-IL"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sSup>
                          <m:sSupPr>
                            <m:ctrlPr>
                              <a:rPr lang="en-IL"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e>
                    </m:nary>
                  </m:oMath>
                </a14:m>
                <a:endParaRPr lang="en-IL" dirty="0"/>
              </a:p>
              <a:p>
                <a:pPr algn="r" rtl="1">
                  <a:buFont typeface="Arial" panose="020B0604020202020204" pitchFamily="34" charset="0"/>
                  <a:buChar char="•"/>
                </a:pP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nary>
                      <m:naryPr>
                        <m:chr m:val="∑"/>
                        <m:limLoc m:val="undOvr"/>
                        <m:ctrlPr>
                          <a:rPr lang="en-IL"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𝜏</m:t>
                        </m:r>
                      </m:sup>
                      <m:e>
                        <m:sSub>
                          <m:sSubPr>
                            <m:ctrlPr>
                              <a:rPr lang="en-IL"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sSup>
                          <m:sSupPr>
                            <m:ctrlPr>
                              <a:rPr lang="en-IL"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e>
                    </m:nary>
                    <m:r>
                      <a:rPr lang="en-US" i="1">
                        <a:latin typeface="Cambria Math" panose="02040503050406030204" pitchFamily="18" charset="0"/>
                      </a:rPr>
                      <m:t> </m:t>
                    </m:r>
                  </m:oMath>
                </a14:m>
                <a:endParaRPr lang="he-IL" dirty="0"/>
              </a:p>
              <a:p>
                <a:pPr algn="r" rtl="1">
                  <a:buFont typeface="Arial" panose="020B0604020202020204" pitchFamily="34" charset="0"/>
                  <a:buChar char="•"/>
                </a:pPr>
                <a14:m>
                  <m:oMath xmlns:m="http://schemas.openxmlformats.org/officeDocument/2006/math">
                    <m:r>
                      <a:rPr lang="en-US" i="1">
                        <a:latin typeface="Cambria Math" panose="02040503050406030204" pitchFamily="18" charset="0"/>
                      </a:rPr>
                      <m:t>𝐸</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sSub>
                      <m:sSubPr>
                        <m:ctrlPr>
                          <a:rPr lang="en-IL"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a:t>
                </a:r>
                <a:r>
                  <a:rPr lang="he-IL" dirty="0"/>
                  <a:t> לכל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oMath>
                </a14:m>
                <a:r>
                  <a:rPr lang="en-US" dirty="0"/>
                  <a:t> </a:t>
                </a:r>
                <a:r>
                  <a:rPr lang="he-IL" dirty="0"/>
                  <a:t>נותן לנו </a:t>
                </a:r>
                <a14:m>
                  <m:oMath xmlns:m="http://schemas.openxmlformats.org/officeDocument/2006/math">
                    <m:r>
                      <m:rPr>
                        <m:sty m:val="p"/>
                      </m:rPr>
                      <a:rPr lang="en-US">
                        <a:latin typeface="Cambria Math" panose="02040503050406030204" pitchFamily="18" charset="0"/>
                      </a:rPr>
                      <m:t>n</m:t>
                    </m:r>
                  </m:oMath>
                </a14:m>
                <a:r>
                  <a:rPr lang="he-IL" dirty="0"/>
                  <a:t> משוואות על המקדמים של </a:t>
                </a: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 </m:t>
                    </m:r>
                    <m:r>
                      <a:rPr lang="he-IL">
                        <a:latin typeface="Cambria Math" panose="02040503050406030204" pitchFamily="18" charset="0"/>
                      </a:rPr>
                      <m:t>ו</m:t>
                    </m:r>
                    <m:r>
                      <a:rPr lang="he-IL" i="1">
                        <a:latin typeface="Cambria Math" panose="02040503050406030204" pitchFamily="18" charset="0"/>
                      </a:rPr>
                      <m:t> </m:t>
                    </m:r>
                    <m:r>
                      <a:rPr lang="en-US" i="1">
                        <a:latin typeface="Cambria Math" panose="02040503050406030204" pitchFamily="18" charset="0"/>
                      </a:rPr>
                      <m:t>𝑁</m:t>
                    </m:r>
                  </m:oMath>
                </a14:m>
                <a:br>
                  <a:rPr lang="en-US" dirty="0"/>
                </a:br>
                <a:r>
                  <a:rPr lang="he-IL" dirty="0"/>
                  <a:t>יש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r>
                      <a:rPr lang="en-US">
                        <a:latin typeface="Cambria Math" panose="02040503050406030204" pitchFamily="18" charset="0"/>
                      </a:rPr>
                      <m:t> </m:t>
                    </m:r>
                  </m:oMath>
                </a14:m>
                <a:r>
                  <a:rPr lang="en-US" dirty="0"/>
                  <a:t> </a:t>
                </a:r>
                <a:r>
                  <a:rPr lang="he-IL" dirty="0"/>
                  <a:t> נעלמים</a:t>
                </a:r>
                <a:r>
                  <a:rPr lang="en-US" dirty="0"/>
                  <a:t>, </a:t>
                </a:r>
                <a14:m>
                  <m:oMath xmlns:m="http://schemas.openxmlformats.org/officeDocument/2006/math">
                    <m:r>
                      <a:rPr lang="en-US" i="1">
                        <a:latin typeface="Cambria Math" panose="02040503050406030204" pitchFamily="18" charset="0"/>
                      </a:rPr>
                      <m:t>𝜏</m:t>
                    </m:r>
                    <m:r>
                      <a:rPr lang="en-US" i="1">
                        <a:latin typeface="Cambria Math" panose="02040503050406030204" pitchFamily="18" charset="0"/>
                      </a:rPr>
                      <m:t>=</m:t>
                    </m:r>
                    <m:d>
                      <m:dPr>
                        <m:begChr m:val="⌊"/>
                        <m:endChr m:val="⌋"/>
                        <m:ctrlPr>
                          <a:rPr lang="en-IL" i="1">
                            <a:latin typeface="Cambria Math" panose="02040503050406030204" pitchFamily="18" charset="0"/>
                          </a:rPr>
                        </m:ctrlPr>
                      </m:dPr>
                      <m:e>
                        <m:f>
                          <m:fPr>
                            <m:ctrlPr>
                              <a:rPr lang="en-IL"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1</m:t>
                            </m:r>
                          </m:num>
                          <m:den>
                            <m:r>
                              <a:rPr lang="en-US" i="1">
                                <a:latin typeface="Cambria Math" panose="02040503050406030204" pitchFamily="18" charset="0"/>
                              </a:rPr>
                              <m:t>2</m:t>
                            </m:r>
                          </m:den>
                        </m:f>
                      </m:e>
                    </m:d>
                  </m:oMath>
                </a14:m>
                <a:r>
                  <a:rPr lang="en-US" dirty="0"/>
                  <a:t> </a:t>
                </a:r>
                <a:r>
                  <a:rPr lang="he-IL" dirty="0"/>
                  <a:t>אז סך הנעלמים שווה  </a:t>
                </a:r>
                <a14:m>
                  <m:oMath xmlns:m="http://schemas.openxmlformats.org/officeDocument/2006/math">
                    <m:r>
                      <a:rPr lang="he-IL">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𝑘</m:t>
                    </m:r>
                  </m:oMath>
                </a14:m>
                <a:r>
                  <a:rPr lang="he-IL" dirty="0"/>
                  <a:t>השווה</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oMath>
                </a14:m>
                <a:r>
                  <a:rPr lang="en-US" dirty="0"/>
                  <a:t> </a:t>
                </a:r>
                <a:r>
                  <a:rPr lang="he-IL" dirty="0"/>
                  <a:t> לכן תמיד ניתן למצוא פתרון למערכת משוואות, הבעיה שיכול להיות שיהיו לנו הרבה פתרונות, לכן נמצא פתרון כלשהו. נוכיח כי עבור פתרון כלשהו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d>
                      <m:dPr>
                        <m:ctrlPr>
                          <a:rPr lang="en-IL"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d>
                      <m:dPr>
                        <m:ctrlPr>
                          <a:rPr lang="en-IL" i="1">
                            <a:latin typeface="Cambria Math" panose="02040503050406030204" pitchFamily="18" charset="0"/>
                          </a:rPr>
                        </m:ctrlPr>
                      </m:dPr>
                      <m:e>
                        <m:r>
                          <a:rPr lang="en-US" i="1">
                            <a:latin typeface="Cambria Math" panose="02040503050406030204" pitchFamily="18" charset="0"/>
                          </a:rPr>
                          <m:t>𝑥</m:t>
                        </m:r>
                      </m:e>
                    </m:d>
                  </m:oMath>
                </a14:m>
                <a:r>
                  <a:rPr lang="en-US" dirty="0"/>
                  <a:t> </a:t>
                </a:r>
                <a:r>
                  <a:rPr lang="he-IL" dirty="0"/>
                  <a:t> מתקיים ש: </a:t>
                </a:r>
                <a14:m>
                  <m:oMath xmlns:m="http://schemas.openxmlformats.org/officeDocument/2006/math">
                    <m:r>
                      <a:rPr lang="en-US" i="1">
                        <a:latin typeface="Cambria Math" panose="02040503050406030204" pitchFamily="18" charset="0"/>
                      </a:rPr>
                      <m:t>𝑝</m:t>
                    </m:r>
                    <m:d>
                      <m:dPr>
                        <m:ctrlPr>
                          <a:rPr lang="en-IL"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IL" i="1">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d>
                          <m:dPr>
                            <m:ctrlPr>
                              <a:rPr lang="en-IL" i="1">
                                <a:latin typeface="Cambria Math" panose="02040503050406030204" pitchFamily="18" charset="0"/>
                              </a:rPr>
                            </m:ctrlPr>
                          </m:dPr>
                          <m:e>
                            <m:r>
                              <a:rPr lang="en-US" i="1">
                                <a:latin typeface="Cambria Math" panose="02040503050406030204" pitchFamily="18" charset="0"/>
                              </a:rPr>
                              <m:t>𝑥</m:t>
                            </m:r>
                          </m:e>
                        </m:d>
                      </m:num>
                      <m:den>
                        <m:sSub>
                          <m:sSubPr>
                            <m:ctrlPr>
                              <a:rPr lang="en-IL"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d>
                          <m:dPr>
                            <m:ctrlPr>
                              <a:rPr lang="en-IL" i="1">
                                <a:latin typeface="Cambria Math" panose="02040503050406030204" pitchFamily="18" charset="0"/>
                              </a:rPr>
                            </m:ctrlPr>
                          </m:dPr>
                          <m:e>
                            <m:r>
                              <a:rPr lang="en-US" i="1">
                                <a:latin typeface="Cambria Math" panose="02040503050406030204" pitchFamily="18" charset="0"/>
                              </a:rPr>
                              <m:t>𝑥</m:t>
                            </m:r>
                          </m:e>
                        </m:d>
                      </m:den>
                    </m:f>
                  </m:oMath>
                </a14:m>
                <a:endParaRPr lang="en-IL" dirty="0"/>
              </a:p>
              <a:p>
                <a:pPr algn="r" rtl="1"/>
                <a:endParaRPr lang="en-IL" dirty="0"/>
              </a:p>
              <a:p>
                <a:pPr algn="r" rtl="1"/>
                <a:endParaRPr lang="en-IL" dirty="0"/>
              </a:p>
              <a:p>
                <a:pPr algn="r" rtl="1"/>
                <a:endParaRPr lang="en-IL" dirty="0"/>
              </a:p>
              <a:p>
                <a:pPr algn="r" rtl="1"/>
                <a:endParaRPr lang="en-US" dirty="0"/>
              </a:p>
              <a:p>
                <a:pPr algn="r" rtl="1"/>
                <a:endParaRPr lang="en-US" dirty="0"/>
              </a:p>
              <a:p>
                <a:pPr algn="r" rtl="1"/>
                <a:endParaRPr lang="en-US" dirty="0"/>
              </a:p>
            </p:txBody>
          </p:sp>
        </mc:Choice>
        <mc:Fallback>
          <p:sp>
            <p:nvSpPr>
              <p:cNvPr id="8" name="Content Placeholder 2">
                <a:extLst>
                  <a:ext uri="{FF2B5EF4-FFF2-40B4-BE49-F238E27FC236}">
                    <a16:creationId xmlns:a16="http://schemas.microsoft.com/office/drawing/2014/main" id="{EB5D3689-8022-4043-8259-E63AA1CD5BDB}"/>
                  </a:ext>
                </a:extLst>
              </p:cNvPr>
              <p:cNvSpPr>
                <a:spLocks noGrp="1" noRot="1" noChangeAspect="1" noMove="1" noResize="1" noEditPoints="1" noAdjustHandles="1" noChangeArrowheads="1" noChangeShapeType="1" noTextEdit="1"/>
              </p:cNvSpPr>
              <p:nvPr>
                <p:ph idx="1"/>
              </p:nvPr>
            </p:nvSpPr>
            <p:spPr>
              <a:xfrm>
                <a:off x="-41945" y="1257737"/>
                <a:ext cx="9982899" cy="4851400"/>
              </a:xfrm>
              <a:blipFill>
                <a:blip r:embed="rId2"/>
                <a:stretch>
                  <a:fillRect t="-251" r="-183"/>
                </a:stretch>
              </a:blipFill>
            </p:spPr>
            <p:txBody>
              <a:bodyPr/>
              <a:lstStyle/>
              <a:p>
                <a:r>
                  <a:rPr lang="en-US">
                    <a:noFill/>
                  </a:rPr>
                  <a:t> </a:t>
                </a:r>
              </a:p>
            </p:txBody>
          </p:sp>
        </mc:Fallback>
      </mc:AlternateContent>
    </p:spTree>
    <p:extLst>
      <p:ext uri="{BB962C8B-B14F-4D97-AF65-F5344CB8AC3E}">
        <p14:creationId xmlns:p14="http://schemas.microsoft.com/office/powerpoint/2010/main" val="44552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500"/>
                                        <p:tgtEl>
                                          <p:spTgt spid="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Effect transition="in" filter="fade">
                                      <p:cBhvr>
                                        <p:cTn id="36" dur="500"/>
                                        <p:tgtEl>
                                          <p:spTgt spid="8">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Effect transition="in" filter="fade">
                                      <p:cBhvr>
                                        <p:cTn id="41" dur="500"/>
                                        <p:tgtEl>
                                          <p:spTgt spid="8">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xEl>
                                              <p:pRg st="9" end="9"/>
                                            </p:txEl>
                                          </p:spTgt>
                                        </p:tgtEl>
                                        <p:attrNameLst>
                                          <p:attrName>style.visibility</p:attrName>
                                        </p:attrNameLst>
                                      </p:cBhvr>
                                      <p:to>
                                        <p:strVal val="visible"/>
                                      </p:to>
                                    </p:set>
                                    <p:animEffect transition="in" filter="fade">
                                      <p:cBhvr>
                                        <p:cTn id="46"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130</TotalTime>
  <Words>1503</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David</vt:lpstr>
      <vt:lpstr>Trebuchet MS</vt:lpstr>
      <vt:lpstr>Wingdings 3</vt:lpstr>
      <vt:lpstr>Facet</vt:lpstr>
      <vt:lpstr>קודים לתיקון שגיאות ושימושיהם במדעי המחשב הרצאה 14</vt:lpstr>
      <vt:lpstr> - מבואRS פיענוח</vt:lpstr>
      <vt:lpstr>RS CODES – סיבוכיות זמן של קידוד הודעה</vt:lpstr>
      <vt:lpstr>Fast Fourier transform–FFT</vt:lpstr>
      <vt:lpstr>RS CODES – סיבוכיות זמן של פיענוח הודעה:</vt:lpstr>
      <vt:lpstr>אינטרפלציית לגראנג'</vt:lpstr>
      <vt:lpstr>RS CODES – סיבוכיות זמן של פיענוח הודעה  </vt:lpstr>
      <vt:lpstr>RS CODES – פיענוח משגיאות </vt:lpstr>
      <vt:lpstr>RS CODES – פיענוח משגיאות</vt:lpstr>
      <vt:lpstr>RS CODES – תיאור אלגוריתם הפיענוח</vt:lpstr>
      <vt:lpstr>RS CODES – הוכחת אלגוריתם הפיענוח</vt:lpstr>
      <vt:lpstr>RS CODES – הוכחת אלגוריתם הפיענוח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קודים לתיקון שגיאות ושימושיהם במדעי המחשב הרצאה 12</dc:title>
  <dc:creator>Noam Atia (natia)</dc:creator>
  <cp:lastModifiedBy>Noam</cp:lastModifiedBy>
  <cp:revision>39</cp:revision>
  <dcterms:created xsi:type="dcterms:W3CDTF">2020-12-05T11:51:48Z</dcterms:created>
  <dcterms:modified xsi:type="dcterms:W3CDTF">2021-02-11T17:18:35Z</dcterms:modified>
</cp:coreProperties>
</file>