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7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er" initials="t" lastIdx="1" clrIdx="0">
    <p:extLst>
      <p:ext uri="{19B8F6BF-5375-455C-9EA6-DF929625EA0E}">
        <p15:presenceInfo xmlns:p15="http://schemas.microsoft.com/office/powerpoint/2012/main" userId="tom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2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8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2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6736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01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815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2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59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7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7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3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1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4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4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7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8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0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156D-2607-48CC-81FC-4D89AA6FF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78133"/>
            <a:ext cx="4335468" cy="28755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e-IL" sz="4200" dirty="0"/>
              <a:t>קודים לתיקון שגיאות ושימושיהם במדעי המחשב</a:t>
            </a:r>
            <a:br>
              <a:rPr lang="he-IL" sz="4200" dirty="0"/>
            </a:br>
            <a:r>
              <a:rPr lang="he-IL" sz="4200" b="1" dirty="0"/>
              <a:t>הרצאה 15</a:t>
            </a:r>
            <a:endParaRPr lang="en-US" sz="4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6879C-C555-4668-8E38-6A8A83E14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453667"/>
            <a:ext cx="4335468" cy="10968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e-IL" dirty="0"/>
              <a:t>מרצה: ד"ר קלים יפרמנקו</a:t>
            </a:r>
          </a:p>
          <a:p>
            <a:pPr>
              <a:lnSpc>
                <a:spcPct val="90000"/>
              </a:lnSpc>
            </a:pPr>
            <a:r>
              <a:rPr lang="he-IL" dirty="0"/>
              <a:t>סמסטר: סתיו תשפ"א</a:t>
            </a:r>
          </a:p>
          <a:p>
            <a:pPr>
              <a:lnSpc>
                <a:spcPct val="90000"/>
              </a:lnSpc>
            </a:pPr>
            <a:r>
              <a:rPr lang="he-IL" dirty="0"/>
              <a:t>תאריך: 06/12/2020</a:t>
            </a:r>
            <a:endParaRPr lang="en-US" dirty="0"/>
          </a:p>
        </p:txBody>
      </p:sp>
      <p:pic>
        <p:nvPicPr>
          <p:cNvPr id="4" name="Picture 3" descr="אוניברסיטת בן גוריון - מוזיאון הילדים של באר שבע ע&quot;ש ג'ק, ג'וזף ומורטון מנדל">
            <a:extLst>
              <a:ext uri="{FF2B5EF4-FFF2-40B4-BE49-F238E27FC236}">
                <a16:creationId xmlns:a16="http://schemas.microsoft.com/office/drawing/2014/main" id="{F69370C1-F1DE-4FC0-A5F9-27A894600F4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8" y="1924043"/>
            <a:ext cx="3280613" cy="32806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8151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2800" dirty="0"/>
              <a:t>concatenated codes decoding</a:t>
            </a:r>
            <a:r>
              <a:rPr lang="he-IL" sz="2800" dirty="0"/>
              <a:t> –אלגוריתם אקראי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41945" y="1257737"/>
                <a:ext cx="9982899" cy="4851400"/>
              </a:xfrm>
            </p:spPr>
            <p:txBody>
              <a:bodyPr/>
              <a:lstStyle/>
              <a:p>
                <a:pPr algn="r" rtl="1"/>
                <a:r>
                  <a:rPr lang="he-IL" dirty="0"/>
                  <a:t>האלגוריתם הנאיבי מפענח מספר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dD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he-IL" dirty="0"/>
                  <a:t> שגיאות, נטען כי </a:t>
                </a:r>
                <a:r>
                  <a:rPr lang="he-IL" b="1" dirty="0"/>
                  <a:t>ניתן גם לפענח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L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𝐝𝐃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b="1" dirty="0"/>
                  <a:t> </a:t>
                </a:r>
                <a:r>
                  <a:rPr lang="he-IL" b="1" dirty="0"/>
                  <a:t> שגיאות.</a:t>
                </a:r>
              </a:p>
              <a:p>
                <a:pPr marL="0" indent="0" algn="r" rtl="1">
                  <a:buNone/>
                </a:pPr>
                <a:r>
                  <a:rPr lang="he-IL" b="1" dirty="0"/>
                  <a:t>      </a:t>
                </a:r>
                <a:r>
                  <a:rPr lang="he-IL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David" panose="020E0502060401010101" pitchFamily="34" charset="-79"/>
                  </a:rPr>
                  <a:t>על מנת ש-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in</m:t>
                        </m:r>
                      </m:sub>
                    </m:sSub>
                    <m:d>
                      <m:d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L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avid" panose="020E0502060401010101" pitchFamily="34" charset="-79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avid" panose="020E0502060401010101" pitchFamily="34" charset="-79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avid" panose="020E0502060401010101" pitchFamily="34" charset="-79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r>
                  <a:rPr lang="he-IL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David" panose="020E0502060401010101" pitchFamily="34" charset="-79"/>
                  </a:rPr>
                  <a:t> יטעה, מספיקות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d</m:t>
                        </m:r>
                      </m:num>
                      <m:den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effectLst/>
                    <a:latin typeface="David" panose="020E0502060401010101" pitchFamily="34" charset="-79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he-IL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David" panose="020E0502060401010101" pitchFamily="34" charset="-79"/>
                  </a:rPr>
                  <a:t> שגיאות.</a:t>
                </a:r>
                <a:endParaRPr lang="he-IL" dirty="0">
                  <a:latin typeface="Calibri" panose="020F0502020204030204" pitchFamily="34" charset="0"/>
                  <a:ea typeface="Times New Roman" panose="02020603050405020304" pitchFamily="18" charset="0"/>
                  <a:cs typeface="David" panose="020E0502060401010101" pitchFamily="34" charset="-79"/>
                </a:endParaRPr>
              </a:p>
              <a:p>
                <a:pPr marL="0" indent="0" algn="r" rtl="1">
                  <a:buNone/>
                </a:pPr>
                <a:r>
                  <a:rPr lang="he-IL" dirty="0">
                    <a:latin typeface="Calibri" panose="020F0502020204030204" pitchFamily="34" charset="0"/>
                    <a:cs typeface="David" panose="020E0502060401010101" pitchFamily="34" charset="-79"/>
                  </a:rPr>
                  <a:t>       </a:t>
                </a:r>
                <a:r>
                  <a:rPr lang="he-IL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David" panose="020E0502060401010101" pitchFamily="34" charset="-79"/>
                  </a:rPr>
                  <a:t>נניח שיש שתי מילים במרחק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d</m:t>
                        </m:r>
                      </m:num>
                      <m:den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2</m:t>
                        </m:r>
                      </m:den>
                    </m:f>
                  </m:oMath>
                </a14:m>
                <a:r>
                  <a:rPr lang="he-IL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David" panose="020E0502060401010101" pitchFamily="34" charset="-79"/>
                  </a:rPr>
                  <a:t>,  </a:t>
                </a:r>
              </a:p>
              <a:p>
                <a:pPr marL="0" indent="0" algn="r" rtl="1">
                  <a:buNone/>
                </a:pPr>
                <a:endParaRPr lang="en-IL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algn="r" rtl="1">
                  <a:buNone/>
                </a:pPr>
                <a:r>
                  <a:rPr lang="he-IL" dirty="0">
                    <a:latin typeface="Calibri" panose="020F0502020204030204" pitchFamily="34" charset="0"/>
                    <a:cs typeface="David" panose="020E0502060401010101" pitchFamily="34" charset="-79"/>
                  </a:rPr>
                  <a:t>       </a:t>
                </a:r>
                <a:r>
                  <a:rPr lang="he-IL" sz="1800" dirty="0">
                    <a:effectLst/>
                    <a:ea typeface="Times New Roman" panose="02020603050405020304" pitchFamily="18" charset="0"/>
                    <a:cs typeface="David" panose="020E0502060401010101" pitchFamily="34" charset="-79"/>
                  </a:rPr>
                  <a:t>במקרה כזה שגיאה קטנה תגרום לפיענוח לא נכון.</a:t>
                </a:r>
              </a:p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David" panose="020E0502060401010101" pitchFamily="34" charset="-79"/>
                  </a:rPr>
                  <a:t>באלגוריתם החדש, נתייחס ל- הודעה כזו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z</m:t>
                    </m:r>
                  </m:oMath>
                </a14:m>
                <a:r>
                  <a:rPr lang="he-IL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David" panose="020E0502060401010101" pitchFamily="34" charset="-79"/>
                  </a:rPr>
                  <a:t>), כאל הודעה שאנחנו לא יודעים לפענח.</a:t>
                </a:r>
                <a:b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</a:br>
                <a:r>
                  <a:rPr lang="he-IL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David" panose="020E0502060401010101" pitchFamily="34" charset="-79"/>
                  </a:rPr>
                  <a:t>לכל אחד מהסימבולים שנפענח ניתן משקל, המתאר עד כמה אנו בטוחים שזה הסימבול הנכון.</a:t>
                </a:r>
                <a:endParaRPr lang="en-IL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algn="r" rtl="1">
                  <a:buNone/>
                </a:pPr>
                <a:endParaRPr lang="en-IL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1945" y="1257737"/>
                <a:ext cx="9982899" cy="4851400"/>
              </a:xfrm>
              <a:blipFill>
                <a:blip r:embed="rId2"/>
                <a:stretch>
                  <a:fillRect r="-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4B35C1C-1348-465A-9150-53343235C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856" y="1792724"/>
            <a:ext cx="3964568" cy="181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8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2400" dirty="0"/>
              <a:t>concatenated codes decoding</a:t>
            </a:r>
            <a:r>
              <a:rPr lang="he-IL" sz="2400" dirty="0"/>
              <a:t> –אלגוריתם אקראי</a:t>
            </a:r>
            <a:endParaRPr lang="en-US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41945" y="1257737"/>
                <a:ext cx="9982899" cy="4851400"/>
              </a:xfrm>
            </p:spPr>
            <p:txBody>
              <a:bodyPr/>
              <a:lstStyle/>
              <a:p>
                <a:pPr algn="r" rtl="1"/>
                <a:r>
                  <a:rPr lang="he-IL" b="1" u="sng" dirty="0"/>
                  <a:t>תיאור כללי:</a:t>
                </a:r>
                <a:endParaRPr lang="en-IL" b="1" dirty="0"/>
              </a:p>
              <a:p>
                <a:pPr algn="r" rtl="1"/>
                <a:r>
                  <a:rPr lang="he-IL" dirty="0"/>
                  <a:t>נקבל כקלט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z</m:t>
                        </m:r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  <m:r>
                      <a:rPr lang="en-US"/>
                      <m:t>,…,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/>
                          <m:t>n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 ונפענח אותם, לאחר מכן באופן הסתברותי ובהתאם לכמה שגיאות היו בפענוח (המרחק מהמילת קוד שפענחנו אליה), נבצע מחיקות - חלק מהסימבולים יימחקו.</a:t>
                </a:r>
                <a:endParaRPr lang="en-US" dirty="0"/>
              </a:p>
              <a:p>
                <a:pPr marL="0" indent="0" rtl="1">
                  <a:buNone/>
                </a:pPr>
                <a:r>
                  <a:rPr lang="he-IL" dirty="0"/>
                  <a:t> </a:t>
                </a:r>
                <a:endParaRPr lang="en-IL" dirty="0"/>
              </a:p>
              <a:p>
                <a:pPr algn="r" rtl="1"/>
                <a:r>
                  <a:rPr lang="he-IL" dirty="0"/>
                  <a:t>כפי שהראינו בתרגיל הבית, אם יש </a:t>
                </a:r>
                <a14:m>
                  <m:oMath xmlns:m="http://schemas.openxmlformats.org/officeDocument/2006/math">
                    <m:r>
                      <a:rPr lang="he-I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he-IL" dirty="0"/>
                  <a:t>שגיאות,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 מחיקות ו-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  <m:r>
                      <a:rPr lang="he-IL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he-IL" dirty="0"/>
                  <a:t> אז אפשר לפענח מ-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 מחיקות ו</a:t>
                </a:r>
                <a:r>
                  <a:rPr lang="en-US" dirty="0"/>
                  <a:t>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 שגיאות, לכן </a:t>
                </a:r>
                <a:r>
                  <a:rPr lang="he-IL" b="1" dirty="0"/>
                  <a:t>כל שגיאה שקולה לשתי מחיקות.</a:t>
                </a:r>
                <a:endParaRPr lang="en-IL" dirty="0"/>
              </a:p>
              <a:p>
                <a:pPr marL="0" indent="0" rtl="1">
                  <a:buNone/>
                </a:pPr>
                <a:r>
                  <a:rPr lang="he-IL" b="1" dirty="0"/>
                  <a:t> </a:t>
                </a:r>
                <a:endParaRPr lang="en-IL" dirty="0"/>
              </a:p>
              <a:p>
                <a:pPr algn="r" rtl="1"/>
                <a:r>
                  <a:rPr lang="he-IL" b="1" u="sng" dirty="0"/>
                  <a:t>תיאור האלגוריתם של </a:t>
                </a:r>
                <a:r>
                  <a:rPr lang="en-US" b="1" u="sng" dirty="0"/>
                  <a:t>Forney</a:t>
                </a:r>
                <a:r>
                  <a:rPr lang="he-IL" b="1" u="sng" dirty="0"/>
                  <a:t>:</a:t>
                </a:r>
                <a:endParaRPr lang="en-IL" b="1" dirty="0"/>
              </a:p>
              <a:p>
                <a:pPr marL="0" indent="0" algn="r" rtl="1">
                  <a:buNone/>
                </a:pPr>
                <a:r>
                  <a:rPr lang="he-IL" dirty="0"/>
                  <a:t>     אלגוריתם אקראי העובד בשיטת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Generalized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Minimum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distance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 </m:t>
                    </m:r>
                  </m:oMath>
                </a14:m>
                <a:r>
                  <a:rPr lang="he-IL" dirty="0"/>
                  <a:t> </a:t>
                </a:r>
                <a:br>
                  <a:rPr lang="en-US" dirty="0"/>
                </a:br>
                <a:r>
                  <a:rPr lang="he-IL" dirty="0"/>
                  <a:t>    (אלגוריתם יעיל לפענוח קודים   משורשרים, המבוסס על שימוש במפענח שגיאות ומחיקה עבור הקוד </a:t>
                </a:r>
                <a:br>
                  <a:rPr lang="en-US" dirty="0"/>
                </a:br>
                <a:r>
                  <a:rPr lang="he-IL" dirty="0"/>
                  <a:t>    החיצוני).</a:t>
                </a:r>
                <a:endParaRPr lang="en-IL" dirty="0"/>
              </a:p>
              <a:p>
                <a:pPr algn="r" rtl="1"/>
                <a:endParaRPr lang="he-IL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1945" y="1257737"/>
                <a:ext cx="9982899" cy="4851400"/>
              </a:xfrm>
              <a:blipFill>
                <a:blip r:embed="rId2"/>
                <a:stretch>
                  <a:fillRect l="-488" t="-628" r="-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75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2800" dirty="0"/>
              <a:t>concatenated codes decoding</a:t>
            </a:r>
            <a:r>
              <a:rPr lang="he-IL" sz="2800" dirty="0"/>
              <a:t> –אלגוריתם אקראי</a:t>
            </a:r>
            <a:endParaRPr lang="en-US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41945" y="1257737"/>
                <a:ext cx="9982899" cy="4851400"/>
              </a:xfrm>
            </p:spPr>
            <p:txBody>
              <a:bodyPr/>
              <a:lstStyle/>
              <a:p>
                <a:pPr algn="r" rtl="1"/>
                <a:r>
                  <a:rPr lang="he-IL" dirty="0"/>
                  <a:t>מקבל כקלט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IL" dirty="0"/>
              </a:p>
              <a:p>
                <a:pPr algn="r" rtl="1"/>
                <a:r>
                  <a:rPr lang="he-IL" b="1" dirty="0"/>
                  <a:t>שלב ראשון: </a:t>
                </a:r>
                <a:r>
                  <a:rPr lang="he-IL" dirty="0"/>
                  <a:t>לכל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 מצא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he-IL" dirty="0"/>
                  <a:t> כך ש </a:t>
                </a:r>
                <a14:m>
                  <m:oMath xmlns:m="http://schemas.openxmlformats.org/officeDocument/2006/math">
                    <m:r>
                      <a:rPr lang="he-IL">
                        <a:latin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  <m:d>
                          <m:d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he-IL" dirty="0"/>
                  <a:t> מינימאלי</a:t>
                </a:r>
                <a:endParaRPr lang="en-IL" dirty="0"/>
              </a:p>
              <a:p>
                <a:pPr algn="r" rtl="1"/>
                <a:r>
                  <a:rPr lang="he-IL" b="1" dirty="0"/>
                  <a:t>שלב שני: </a:t>
                </a:r>
                <a:r>
                  <a:rPr lang="he-IL" dirty="0"/>
                  <a:t>נגדיר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=∆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  <m:d>
                          <m:d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endParaRPr lang="en-IL" dirty="0"/>
              </a:p>
              <a:p>
                <a:pPr algn="r" rtl="1"/>
                <a:r>
                  <a:rPr lang="he-IL" b="1" dirty="0"/>
                  <a:t>שלב שלישי: </a:t>
                </a:r>
                <a:r>
                  <a:rPr lang="he-IL" dirty="0"/>
                  <a:t>בסיכוי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he-IL" dirty="0"/>
                  <a:t> נחליף סימבול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 בסימן '?' (כלומר במחיקה)</a:t>
                </a:r>
                <a:endParaRPr lang="en-IL" dirty="0"/>
              </a:p>
              <a:p>
                <a:pPr algn="r" rtl="1"/>
                <a:r>
                  <a:rPr lang="he-IL" b="1" dirty="0"/>
                  <a:t>שלב רביעי: </a:t>
                </a:r>
                <a:r>
                  <a:rPr lang="he-IL" dirty="0"/>
                  <a:t>נריץ אלגוריתם פיענוח על מילת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 כשאר קיימים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 כך 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/>
                      <m:t>?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 - נמחקו.</a:t>
                </a:r>
                <a:endParaRPr lang="en-IL" dirty="0"/>
              </a:p>
              <a:p>
                <a:pPr algn="r" rtl="1"/>
                <a:r>
                  <a:rPr lang="he-IL" dirty="0"/>
                  <a:t>האלגוריתם מפענח כל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ובהסתברות שגדלה ככל שהיו שגיאות רבות יותר בפיענוח, מחליף את הפיענוח במחיקה. לאחר מכן מריץ אלגוריתם פיענוח על ה-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IL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1945" y="1257737"/>
                <a:ext cx="9982899" cy="4851400"/>
              </a:xfrm>
              <a:blipFill>
                <a:blip r:embed="rId2"/>
                <a:stretch>
                  <a:fillRect t="-628" r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5F40C37-4851-45CD-8887-746C86658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43" y="3962400"/>
            <a:ext cx="7847532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6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2400" dirty="0"/>
              <a:t>concatenated codes decoding</a:t>
            </a:r>
            <a:r>
              <a:rPr lang="he-IL" sz="2400" dirty="0"/>
              <a:t> –אלגוריתם אקראי הוכחה</a:t>
            </a:r>
            <a:endParaRPr 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670" y="1257737"/>
                <a:ext cx="9689284" cy="4851400"/>
              </a:xfrm>
            </p:spPr>
            <p:txBody>
              <a:bodyPr/>
              <a:lstStyle/>
              <a:p>
                <a:pPr algn="r" rtl="1"/>
                <a:r>
                  <a:rPr lang="he-IL" b="1" u="sng" dirty="0"/>
                  <a:t>משפט:</a:t>
                </a:r>
                <a:r>
                  <a:rPr lang="he-IL" b="1" dirty="0"/>
                  <a:t> </a:t>
                </a:r>
                <a:r>
                  <a:rPr lang="he-IL" dirty="0"/>
                  <a:t>אם מספר השגיאות קטן מ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dD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he-IL" dirty="0"/>
                  <a:t> ונסמן במשתנה אקראי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 את מספר השגיאות ב-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 ובמשתנה אקראי-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 את מספר המחיקות ב-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he-IL" dirty="0"/>
                  <a:t>  אז מתקיים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IL" dirty="0"/>
              </a:p>
              <a:p>
                <a:pPr algn="r" rtl="1"/>
                <a:r>
                  <a:rPr lang="he-IL" b="1" u="sng" dirty="0"/>
                  <a:t>הוכחה:</a:t>
                </a:r>
                <a:r>
                  <a:rPr lang="he-IL" b="1" dirty="0"/>
                  <a:t> </a:t>
                </a:r>
                <a:r>
                  <a:rPr lang="he-IL" dirty="0"/>
                  <a:t>נניח כי מספר השגיאות קטן מ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dD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he-IL" dirty="0"/>
                  <a:t>.</a:t>
                </a:r>
                <a:br>
                  <a:rPr lang="he-IL" dirty="0"/>
                </a:br>
                <a:r>
                  <a:rPr lang="he-IL" dirty="0"/>
                  <a:t> לכל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he-IL" dirty="0"/>
                  <a:t> נסמן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he-IL" dirty="0"/>
                  <a:t> כלומר משתנה אינדיקטור לשגיאה</a:t>
                </a:r>
                <a:endParaRPr lang="en-IL" dirty="0"/>
              </a:p>
              <a:p>
                <a:pPr marL="0" indent="0" algn="r" rtl="1">
                  <a:buNone/>
                </a:pPr>
                <a:r>
                  <a:rPr lang="he-IL" dirty="0"/>
                  <a:t>      ונסמן לכל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he-IL" dirty="0"/>
                  <a:t> נסמן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he-IL" dirty="0"/>
                  <a:t> כלומר משתנה אינדיקטור למחיקה</a:t>
                </a:r>
                <a:endParaRPr lang="en-IL" dirty="0"/>
              </a:p>
              <a:p>
                <a:pPr marL="0" indent="0" algn="r" rtl="1">
                  <a:buNone/>
                </a:pPr>
                <a:r>
                  <a:rPr lang="he-IL" dirty="0"/>
                  <a:t>      לפי הגדרה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, 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he-IL" dirty="0"/>
                  <a:t> ולכן מתקיים:</a:t>
                </a:r>
                <a:endParaRPr lang="en-IL" dirty="0"/>
              </a:p>
              <a:p>
                <a:pPr marL="0" indent="0" algn="r" rtl="1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limLoc m:val="undOvr"/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he-IL" b="0" i="0" smtClean="0">
                            <a:latin typeface="Cambria Math" panose="02040503050406030204" pitchFamily="18" charset="0"/>
                          </a:rPr>
                          <m:t>     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he-IL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limLoc m:val="undOvr"/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 </a:t>
                </a:r>
                <a:r>
                  <a:rPr lang="he-IL" dirty="0"/>
                  <a:t>ומליניאריות התוחלת נקבל </a:t>
                </a:r>
                <a:endParaRPr lang="en-IL" dirty="0"/>
              </a:p>
              <a:p>
                <a:pPr marL="0" indent="0" algn="r" rtl="1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he-IL" b="0" i="0" smtClean="0">
                            <a:latin typeface="Cambria Math" panose="02040503050406030204" pitchFamily="18" charset="0"/>
                          </a:rPr>
                          <m:t>    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he-IL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L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670" y="1257737"/>
                <a:ext cx="9689284" cy="4851400"/>
              </a:xfrm>
              <a:blipFill>
                <a:blip r:embed="rId2"/>
                <a:stretch>
                  <a:fillRect r="-5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79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09" y="161925"/>
            <a:ext cx="8596668" cy="1320800"/>
          </a:xfrm>
        </p:spPr>
        <p:txBody>
          <a:bodyPr>
            <a:normAutofit/>
          </a:bodyPr>
          <a:lstStyle/>
          <a:p>
            <a:pPr algn="r" rtl="1"/>
            <a:r>
              <a:rPr lang="en-US" sz="2800" dirty="0"/>
              <a:t>concatenated codes decoding</a:t>
            </a:r>
            <a:r>
              <a:rPr lang="he-IL" sz="2800" dirty="0"/>
              <a:t> –אלגוריתם אקראי הוכחה</a:t>
            </a:r>
            <a:endParaRPr 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52500"/>
                <a:ext cx="10020300" cy="5657850"/>
              </a:xfrm>
            </p:spPr>
            <p:txBody>
              <a:bodyPr>
                <a:normAutofit lnSpcReduction="10000"/>
              </a:bodyPr>
              <a:lstStyle/>
              <a:p>
                <a:pPr marL="400050" lvl="1" indent="0" algn="r" rtl="1">
                  <a:buNone/>
                </a:pPr>
                <a:r>
                  <a:rPr lang="he-IL" b="1" u="sng" dirty="0"/>
                  <a:t>למה: </a:t>
                </a:r>
                <a:r>
                  <a:rPr lang="he-IL" dirty="0"/>
                  <a:t>אם 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 היו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 שגיאות, אז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endParaRPr lang="en-IL" dirty="0"/>
              </a:p>
              <a:p>
                <a:pPr marL="400050" lvl="1" indent="0" algn="r" rtl="1">
                  <a:buNone/>
                </a:pPr>
                <a:r>
                  <a:rPr lang="he-IL" b="1" u="sng" dirty="0"/>
                  <a:t>הוכחת הלמה:</a:t>
                </a:r>
                <a:endParaRPr lang="en-IL" b="1" u="sng" dirty="0"/>
              </a:p>
              <a:p>
                <a:pPr marL="400050" lvl="1" indent="0" algn="r" rtl="1">
                  <a:buNone/>
                </a:pPr>
                <a:r>
                  <a:rPr lang="he-IL" dirty="0"/>
                  <a:t> כפי שהגדרנו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=∆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  <m:d>
                          <m:d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endParaRPr lang="en-IL" dirty="0"/>
              </a:p>
              <a:p>
                <a:pPr marL="400050" lvl="1" indent="0" algn="r" rtl="1">
                  <a:buNone/>
                </a:pPr>
                <a:r>
                  <a:rPr lang="he-IL" dirty="0"/>
                  <a:t>נחלק למקרים:</a:t>
                </a:r>
                <a:endParaRPr lang="en-IL" dirty="0"/>
              </a:p>
              <a:p>
                <a:pPr marL="400050" lvl="1" indent="0" algn="r" rtl="1">
                  <a:buNone/>
                </a:pPr>
                <a:r>
                  <a:rPr lang="he-IL" u="sng" dirty="0"/>
                  <a:t>מקרה ראשון </a:t>
                </a:r>
                <a:r>
                  <a:rPr lang="he-IL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 כי אין שגיאה אז מתקיים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L" dirty="0"/>
              </a:p>
              <a:p>
                <a:pPr marL="400050" lvl="1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I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e-IL">
                          <a:latin typeface="Cambria Math" panose="02040503050406030204" pitchFamily="18" charset="0"/>
                        </a:rPr>
                        <m:t>מההגדר</m:t>
                      </m:r>
                      <m:r>
                        <a:rPr lang="he-IL" smtClean="0">
                          <a:latin typeface="Cambria Math" panose="02040503050406030204" pitchFamily="18" charset="0"/>
                        </a:rPr>
                        <m:t>ה</m:t>
                      </m:r>
                    </m:oMath>
                  </m:oMathPara>
                </a14:m>
                <a:endParaRPr lang="en-IL" dirty="0"/>
              </a:p>
              <a:p>
                <a:pPr marL="400050" lvl="1" indent="0" algn="r" rtl="1">
                  <a:buNone/>
                </a:pPr>
                <a:r>
                  <a:rPr lang="he-IL" dirty="0"/>
                  <a:t>מכיוון ש</a:t>
                </a:r>
                <a14:m>
                  <m:oMath xmlns:m="http://schemas.openxmlformats.org/officeDocument/2006/math">
                    <m:r>
                      <a:rPr lang="he-IL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he-IL" dirty="0"/>
                  <a:t>מתקיים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  <m:d>
                          <m:d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=∆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  <m:d>
                          <m:d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he-IL" dirty="0"/>
                  <a:t> ו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  <m:d>
                          <m:d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 מהגדרה</a:t>
                </a:r>
                <a:endParaRPr lang="en-IL" dirty="0"/>
              </a:p>
              <a:p>
                <a:pPr marL="400050" lvl="1" indent="0" algn="r" rtl="1">
                  <a:buNone/>
                </a:pPr>
                <a:r>
                  <a:rPr lang="he-IL" dirty="0"/>
                  <a:t>ולכן מתקיים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den>
                    </m:f>
                    <m:r>
                      <a:rPr lang="he-IL">
                        <a:latin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he-IL" dirty="0"/>
                  <a:t>  </a:t>
                </a:r>
                <a:endParaRPr lang="en-IL" dirty="0"/>
              </a:p>
              <a:p>
                <a:pPr marL="400050" lvl="1" indent="0" algn="r" rtl="1">
                  <a:buNone/>
                </a:pPr>
                <a:r>
                  <a:rPr lang="he-IL" dirty="0"/>
                  <a:t>לכן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den>
                    </m:f>
                  </m:oMath>
                </a14:m>
                <a:endParaRPr lang="en-IL" dirty="0"/>
              </a:p>
              <a:p>
                <a:pPr marL="400050" lvl="1" indent="0" algn="r" rtl="1">
                  <a:buNone/>
                </a:pPr>
                <a:r>
                  <a:rPr lang="he-IL" dirty="0"/>
                  <a:t>סה"כ קיבלנו כי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he-IL" dirty="0"/>
                  <a:t> כנדרש.</a:t>
                </a:r>
                <a:endParaRPr lang="en-IL" dirty="0"/>
              </a:p>
              <a:p>
                <a:pPr marL="400050" lvl="1" indent="0" algn="r" rtl="1">
                  <a:buNone/>
                </a:pPr>
                <a:r>
                  <a:rPr lang="he-IL" u="sng" dirty="0"/>
                  <a:t>מקרה שני </a:t>
                </a:r>
                <a:r>
                  <a:rPr lang="he-IL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:(</m:t>
                        </m:r>
                        <m:r>
                          <a:rPr lang="he-IL">
                            <a:latin typeface="Cambria Math" panose="02040503050406030204" pitchFamily="18" charset="0"/>
                          </a:rPr>
                          <m:t>מחיקה</m:t>
                        </m:r>
                        <m:r>
                          <a:rPr lang="he-IL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e-IL">
                            <a:latin typeface="Cambria Math" panose="02040503050406030204" pitchFamily="18" charset="0"/>
                          </a:rPr>
                          <m:t>או</m:t>
                        </m:r>
                        <m:r>
                          <a:rPr lang="he-IL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e-IL">
                            <a:latin typeface="Cambria Math" panose="02040503050406030204" pitchFamily="18" charset="0"/>
                          </a:rPr>
                          <m:t>שגיאה</m:t>
                        </m:r>
                        <m:r>
                          <a:rPr lang="he-IL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e-IL">
                            <a:latin typeface="Cambria Math" panose="02040503050406030204" pitchFamily="18" charset="0"/>
                          </a:rPr>
                          <m:t>יש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  <a:endParaRPr lang="en-IL" dirty="0"/>
              </a:p>
              <a:p>
                <a:pPr marL="400050" lvl="1" indent="0" algn="r" rtl="1">
                  <a:buNone/>
                </a:pPr>
                <a:r>
                  <a:rPr lang="he-IL" dirty="0"/>
                  <a:t>כמו במקרה הקודם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den>
                    </m:f>
                  </m:oMath>
                </a14:m>
                <a:r>
                  <a:rPr lang="he-IL" dirty="0"/>
                  <a:t> ותוחלת השגיאה היא המשלים כי אנו במקרה בו יש שגיאה או מחיקה ולכן: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den>
                    </m:f>
                  </m:oMath>
                </a14:m>
                <a:r>
                  <a:rPr lang="he-IL" dirty="0"/>
                  <a:t>. </a:t>
                </a:r>
                <a:endParaRPr lang="en-IL" dirty="0"/>
              </a:p>
              <a:p>
                <a:pPr marL="400050" lvl="1" indent="0" algn="r" rtl="1">
                  <a:buNone/>
                </a:pPr>
                <a:r>
                  <a:rPr lang="he-IL" dirty="0"/>
                  <a:t>מכאן: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d</m:t>
                            </m:r>
                          </m:den>
                        </m:f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den>
                    </m:f>
                  </m:oMath>
                </a14:m>
                <a:endParaRPr lang="en-IL" dirty="0"/>
              </a:p>
              <a:p>
                <a:pPr marL="400050" lvl="1" indent="0" algn="r" rtl="1">
                  <a:buNone/>
                </a:pPr>
                <a:endParaRPr lang="en-US" dirty="0"/>
              </a:p>
              <a:p>
                <a:pPr marL="400050" lvl="1" indent="0" algn="r" rtl="1">
                  <a:buNone/>
                </a:pPr>
                <a:endParaRPr lang="en-US" dirty="0"/>
              </a:p>
              <a:p>
                <a:pPr marL="400050" lvl="1" indent="0" algn="r" rtl="1">
                  <a:buNone/>
                </a:pPr>
                <a:endParaRPr lang="en-US" dirty="0"/>
              </a:p>
              <a:p>
                <a:pPr marL="400050" lvl="1" indent="0" algn="r" rtl="1">
                  <a:buNone/>
                </a:pPr>
                <a:endParaRPr lang="en-US" dirty="0"/>
              </a:p>
              <a:p>
                <a:pPr marL="400050" lvl="1" indent="0" algn="r" rtl="1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52500"/>
                <a:ext cx="10020300" cy="56578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88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2400" dirty="0"/>
              <a:t>concatenated codes decoding</a:t>
            </a:r>
            <a:r>
              <a:rPr lang="he-IL" sz="2400" dirty="0"/>
              <a:t> –אלגוריתם אקראי הוכחה</a:t>
            </a:r>
            <a:endParaRPr 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1026" y="1502592"/>
                <a:ext cx="9689284" cy="2996820"/>
              </a:xfrm>
            </p:spPr>
            <p:txBody>
              <a:bodyPr>
                <a:normAutofit fontScale="92500" lnSpcReduction="20000"/>
              </a:bodyPr>
              <a:lstStyle/>
              <a:p>
                <a:pPr algn="r" rtl="1"/>
                <a:r>
                  <a:rPr lang="he-IL" b="1" u="sng" dirty="0"/>
                  <a:t>טענת עזר: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u="sng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u="sng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IL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u="sng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u="sng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i="1" u="sng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L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L" u="sng" dirty="0"/>
              </a:p>
              <a:p>
                <a:pPr marL="0" indent="0" algn="r" rtl="1">
                  <a:buNone/>
                </a:pPr>
                <a:r>
                  <a:rPr lang="he-IL" dirty="0"/>
                  <a:t>     </a:t>
                </a:r>
                <a:r>
                  <a:rPr lang="he-IL" b="1" u="sng" dirty="0"/>
                  <a:t>הוכחת טענת עזר: </a:t>
                </a:r>
                <a:endParaRPr lang="en-IL" b="1" u="sng" dirty="0"/>
              </a:p>
              <a:p>
                <a:pPr marL="0" indent="0" algn="r" rtl="1">
                  <a:buNone/>
                </a:pPr>
                <a:r>
                  <a:rPr lang="he-IL" dirty="0"/>
                  <a:t>     במקרה של שגיאה המרחק הינו לפחות </a:t>
                </a:r>
                <a:r>
                  <a:rPr lang="en-US" dirty="0"/>
                  <a:t>d</a:t>
                </a:r>
                <a:r>
                  <a:rPr lang="he-IL" dirty="0"/>
                  <a:t> לכן מתקיים: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.</a:t>
                </a:r>
                <a:endParaRPr lang="en-IL" dirty="0"/>
              </a:p>
              <a:p>
                <a:pPr marL="0" indent="0" algn="r" rtl="1">
                  <a:buNone/>
                </a:pPr>
                <a:r>
                  <a:rPr lang="he-IL" dirty="0"/>
                  <a:t>     מאי שוויון המשולש נקבל: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≤∆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+∆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IL" dirty="0"/>
              </a:p>
              <a:p>
                <a:pPr marL="0" indent="0" algn="r" rtl="1">
                  <a:buNone/>
                </a:pPr>
                <a:r>
                  <a:rPr lang="he-IL" dirty="0"/>
                  <a:t>     לפי הגדרה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=∆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  <m:d>
                          <m:d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r>
                  <a:rPr lang="he-IL" dirty="0"/>
                  <a:t> ו-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  <m:d>
                          <m:d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IL" dirty="0"/>
              </a:p>
              <a:p>
                <a:pPr marL="0" indent="0" algn="r" rtl="1">
                  <a:buNone/>
                </a:pPr>
                <a:r>
                  <a:rPr lang="he-IL" dirty="0"/>
                  <a:t>    ולכן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≤∆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+∆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>
                        <a:latin typeface="Cambria Math" panose="02040503050406030204" pitchFamily="18" charset="0"/>
                      </a:rPr>
                      <m:t>⇐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/>
                  <a:t> כנדרש.</a:t>
                </a:r>
                <a:endParaRPr lang="en-IL" dirty="0"/>
              </a:p>
              <a:p>
                <a:pPr marL="0" indent="0" algn="r" rtl="1">
                  <a:buNone/>
                </a:pPr>
                <a:r>
                  <a:rPr lang="he-IL" dirty="0"/>
                  <a:t>    מטענת העזר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 ומכאן קיבלנו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d</m:t>
                            </m:r>
                          </m:den>
                        </m:f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IL" dirty="0"/>
              </a:p>
              <a:p>
                <a:pPr marL="0" indent="0" algn="r" rtl="1">
                  <a:buNone/>
                </a:pPr>
                <a:r>
                  <a:rPr lang="he-IL" i="1" dirty="0"/>
                  <a:t> </a:t>
                </a:r>
                <a:r>
                  <a:rPr lang="he-IL" dirty="0"/>
                  <a:t> </a:t>
                </a:r>
                <a:r>
                  <a:rPr lang="he-IL" i="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i="1" dirty="0"/>
                  <a:t> </a:t>
                </a:r>
                <a:r>
                  <a:rPr lang="he-IL" dirty="0"/>
                  <a:t>כנדרש.</a:t>
                </a:r>
                <a:endParaRPr lang="en-IL" dirty="0"/>
              </a:p>
              <a:p>
                <a:pPr algn="r" rtl="1"/>
                <a:endParaRPr lang="en-US" u="sng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026" y="1502592"/>
                <a:ext cx="9689284" cy="2996820"/>
              </a:xfrm>
              <a:blipFill>
                <a:blip r:embed="rId2"/>
                <a:stretch>
                  <a:fillRect t="-2033" r="-3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8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2800" dirty="0"/>
              <a:t>concatenated codes decoding</a:t>
            </a:r>
            <a:r>
              <a:rPr lang="he-IL" sz="2800" dirty="0"/>
              <a:t> –אלגוריתם אקראי - הסבר</a:t>
            </a:r>
            <a:endParaRPr 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257737"/>
                <a:ext cx="9639300" cy="4851400"/>
              </a:xfrm>
            </p:spPr>
            <p:txBody>
              <a:bodyPr/>
              <a:lstStyle/>
              <a:p>
                <a:pPr algn="r" rtl="1"/>
                <a:r>
                  <a:rPr lang="he-IL" dirty="0"/>
                  <a:t>הסתכלנו על שני מקרים:</a:t>
                </a:r>
              </a:p>
              <a:p>
                <a:pPr algn="r" rtl="1"/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r>
                  <a:rPr lang="he-IL" dirty="0"/>
                  <a:t>כשאר המרחק בין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 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 מייצג את מספר השגיאות, במקרה בו המרחק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 </a:t>
                </a:r>
                <a:r>
                  <a:rPr lang="he-IL" dirty="0"/>
                  <a:t> אנו נקבל ש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   </m:t>
                        </m:r>
                      </m:sub>
                    </m:sSub>
                  </m:oMath>
                </a14:m>
                <a:endParaRPr lang="en-IL" dirty="0"/>
              </a:p>
              <a:p>
                <a:pPr algn="r" rtl="1"/>
                <a:r>
                  <a:rPr lang="he-IL" dirty="0"/>
                  <a:t>במקרה בו המרחק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 </a:t>
                </a:r>
                <a:r>
                  <a:rPr lang="he-IL" dirty="0"/>
                  <a:t> ככל 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 קטן יותר, כך נסיק כי יש יותר שגיאות. וכל 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 גדול יותר, כך הסיכוי למחוק את הסימבול הלא נכון גבוהה יותר.</a:t>
                </a:r>
                <a:endParaRPr lang="en-IL" dirty="0"/>
              </a:p>
              <a:p>
                <a:pPr marL="0" indent="0" algn="r" rtl="1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57737"/>
                <a:ext cx="9639300" cy="4851400"/>
              </a:xfrm>
              <a:blipFill>
                <a:blip r:embed="rId2"/>
                <a:stretch>
                  <a:fillRect t="-628" r="-1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584AE5E4-613C-4A3A-AA50-3C8BE01C7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883" y="1473171"/>
            <a:ext cx="4847196" cy="204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7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2400" dirty="0"/>
              <a:t>concatenated codes decoding</a:t>
            </a:r>
            <a:r>
              <a:rPr lang="he-IL" sz="2400" dirty="0"/>
              <a:t> –אלגוריתם דטרמיניסטי</a:t>
            </a:r>
            <a:endParaRPr 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257737"/>
                <a:ext cx="9940954" cy="4851400"/>
              </a:xfrm>
            </p:spPr>
            <p:txBody>
              <a:bodyPr/>
              <a:lstStyle/>
              <a:p>
                <a:pPr algn="r" rtl="1"/>
                <a:r>
                  <a:rPr lang="he-IL" b="1" dirty="0"/>
                  <a:t>אלגוריתם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𝑮𝒆𝒏𝒆𝒓𝒂𝒍𝒊𝒛𝒆𝒅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 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𝑴𝒊𝒏𝒊𝒎𝒖𝒎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 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𝒅𝒊𝒔𝒕𝒂𝒏𝒄𝒆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 </m:t>
                    </m:r>
                  </m:oMath>
                </a14:m>
                <a:r>
                  <a:rPr lang="he-IL" b="1" dirty="0"/>
                  <a:t> דטרמיניסטי:</a:t>
                </a:r>
                <a:endParaRPr lang="en-IL" dirty="0"/>
              </a:p>
              <a:p>
                <a:pPr algn="r" rtl="1"/>
                <a:r>
                  <a:rPr lang="he-IL" dirty="0"/>
                  <a:t>אנחנו יכולים לבחור מספר אקראי בין אפס ל1  -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/>
                  <a:t> ואם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 נבצע מחיקה.</a:t>
                </a:r>
                <a:endParaRPr lang="en-IL" dirty="0"/>
              </a:p>
              <a:p>
                <a:pPr algn="r" rtl="1"/>
                <a:r>
                  <a:rPr lang="he-IL" dirty="0"/>
                  <a:t>אנו יודעים שקיים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he-IL" dirty="0"/>
                  <a:t> ככה שהמשתנים המקריים מקיימים את האי שוויון על התוחלת, אחרת אם לכל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IL" dirty="0"/>
              </a:p>
              <a:p>
                <a:pPr marL="0" indent="0" algn="r" rtl="1">
                  <a:buNone/>
                </a:pPr>
                <a:r>
                  <a:rPr lang="he-IL" dirty="0"/>
                  <a:t>      האי שוויון לא היה מתקיים, זו לא הייתה התוחלת. כלומר קיים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he-IL" dirty="0"/>
                  <a:t> כך ש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.</a:t>
                </a:r>
                <a:endParaRPr lang="en-IL" dirty="0"/>
              </a:p>
              <a:p>
                <a:pPr algn="r" rtl="1"/>
                <a:r>
                  <a:rPr lang="he-IL" dirty="0"/>
                  <a:t>היינו רוצים לעבור כל ערכי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he-IL" dirty="0"/>
                  <a:t> האפשריים אך קיימים אינסוף.</a:t>
                </a:r>
                <a:endParaRPr lang="en-IL" dirty="0"/>
              </a:p>
              <a:p>
                <a:pPr algn="r" rtl="1"/>
                <a:r>
                  <a:rPr lang="he-IL" dirty="0"/>
                  <a:t>נמיין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 ונניח  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 הינו מערך ממוין.</a:t>
                </a:r>
                <a:endParaRPr lang="en-IL" dirty="0"/>
              </a:p>
              <a:p>
                <a:pPr marL="0" indent="0" algn="r" rtl="1">
                  <a:buNone/>
                </a:pPr>
                <a:r>
                  <a:rPr lang="he-IL" dirty="0"/>
                  <a:t>      לכל 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∈[</m:t>
                    </m:r>
                    <m:f>
                      <m:f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נקבל את אותם המחיקות, לכן לא צריכים למנות את כל ערכי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he-IL" dirty="0"/>
                  <a:t>, אלא לכל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/>
                  <a:t> </a:t>
                </a:r>
                <a:br>
                  <a:rPr lang="en-US" dirty="0"/>
                </a:br>
                <a:r>
                  <a:rPr lang="he-IL" dirty="0"/>
                  <a:t>     מספיק למנות ערך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he-IL" dirty="0"/>
                  <a:t> בטווח הזה. </a:t>
                </a:r>
                <a:endParaRPr lang="en-IL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57737"/>
                <a:ext cx="9940954" cy="4851400"/>
              </a:xfrm>
              <a:blipFill>
                <a:blip r:embed="rId2"/>
                <a:stretch>
                  <a:fillRect t="-628" r="-4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94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2800" dirty="0"/>
              <a:t>concatenated codes decoding</a:t>
            </a:r>
            <a:r>
              <a:rPr lang="he-IL" sz="2800" dirty="0"/>
              <a:t> –אלגוריתם דטרמיניסטי</a:t>
            </a:r>
            <a:endParaRPr 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257737"/>
                <a:ext cx="9940954" cy="4851400"/>
              </a:xfrm>
            </p:spPr>
            <p:txBody>
              <a:bodyPr/>
              <a:lstStyle/>
              <a:p>
                <a:pPr algn="r" rtl="1"/>
                <a:r>
                  <a:rPr lang="he-IL" b="1" u="sng" dirty="0"/>
                  <a:t>תיאור האלגוריתם:</a:t>
                </a:r>
                <a:endParaRPr lang="en-IL" b="1" dirty="0"/>
              </a:p>
              <a:p>
                <a:pPr marL="0" indent="0" algn="r" rtl="1">
                  <a:buNone/>
                </a:pPr>
                <a:r>
                  <a:rPr lang="he-IL" dirty="0"/>
                  <a:t>     מקבל כקלט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IL" dirty="0"/>
              </a:p>
              <a:p>
                <a:pPr marL="0" indent="0" algn="r" rtl="1">
                  <a:buNone/>
                </a:pPr>
                <a:r>
                  <a:rPr lang="he-IL" dirty="0"/>
                  <a:t>     נמיין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 ונסמנם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 ונסמן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∪{</m:t>
                    </m:r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IL" dirty="0"/>
              </a:p>
              <a:p>
                <a:pPr marL="0" indent="0" algn="r" rtl="1">
                  <a:buNone/>
                </a:pPr>
                <a:r>
                  <a:rPr lang="he-IL" dirty="0"/>
                  <a:t>     לכל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 בצע:</a:t>
                </a:r>
                <a:endParaRPr lang="en-IL" dirty="0"/>
              </a:p>
              <a:p>
                <a:pPr algn="r" rtl="1"/>
                <a:r>
                  <a:rPr lang="he-IL" b="1" dirty="0"/>
                  <a:t>שלב ראשון: </a:t>
                </a:r>
                <a:r>
                  <a:rPr lang="he-IL" dirty="0"/>
                  <a:t>לכל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מצא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he-IL" dirty="0"/>
                  <a:t> כך ש </a:t>
                </a:r>
                <a14:m>
                  <m:oMath xmlns:m="http://schemas.openxmlformats.org/officeDocument/2006/math">
                    <m:r>
                      <a:rPr lang="he-IL">
                        <a:latin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  <m:d>
                          <m:d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he-IL" dirty="0"/>
                  <a:t>מינימאלי</a:t>
                </a:r>
                <a:endParaRPr lang="en-IL" dirty="0"/>
              </a:p>
              <a:p>
                <a:pPr algn="r" rtl="1"/>
                <a:r>
                  <a:rPr lang="he-IL" b="1" dirty="0"/>
                  <a:t>שלב שני: </a:t>
                </a:r>
                <a:r>
                  <a:rPr lang="he-IL" dirty="0"/>
                  <a:t>נגדיר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=∆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  <m:d>
                          <m:d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IL" dirty="0"/>
              </a:p>
              <a:p>
                <a:pPr algn="r" rtl="1"/>
                <a:r>
                  <a:rPr lang="he-IL" b="1" dirty="0"/>
                  <a:t>שלב שלישי:</a:t>
                </a:r>
                <a:r>
                  <a:rPr lang="en-US" dirty="0"/>
                  <a:t> </a:t>
                </a:r>
                <a:r>
                  <a:rPr lang="he-IL" dirty="0"/>
                  <a:t>אם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he-IL" dirty="0"/>
                  <a:t>נסמן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?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 אחרת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L" dirty="0"/>
              </a:p>
              <a:p>
                <a:pPr algn="r" rtl="1"/>
                <a:r>
                  <a:rPr lang="he-IL" b="1" dirty="0"/>
                  <a:t>שלב רביעי: </a:t>
                </a:r>
                <a:r>
                  <a:rPr lang="he-IL" dirty="0"/>
                  <a:t>הרץ את אלגוריתם הפענוח של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 עבור כל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he-IL" dirty="0"/>
                  <a:t> נסמן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°</m:t>
                    </m:r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IL" dirty="0"/>
              </a:p>
              <a:p>
                <a:pPr algn="r" rtl="1"/>
                <a:r>
                  <a:rPr lang="he-IL" b="1" dirty="0"/>
                  <a:t>שלב חמישי: </a:t>
                </a:r>
                <a:r>
                  <a:rPr lang="he-IL" dirty="0"/>
                  <a:t>החזר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he-IL" dirty="0"/>
                  <a:t> הקרוב ביותר 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IL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57737"/>
                <a:ext cx="9940954" cy="4851400"/>
              </a:xfrm>
              <a:blipFill>
                <a:blip r:embed="rId2"/>
                <a:stretch>
                  <a:fillRect t="-628" r="-4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13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concatenated codes decoding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51295"/>
                <a:ext cx="8596668" cy="4590068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he-IL" dirty="0"/>
                  <a:t>שיעור שעבר ראינו אלגוריתם המפענח קוד </a:t>
                </a:r>
                <a:r>
                  <a:rPr lang="en-US" dirty="0"/>
                  <a:t>RS </a:t>
                </a:r>
                <a:r>
                  <a:rPr lang="he-IL" dirty="0"/>
                  <a:t> עם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he-IL" dirty="0"/>
                  <a:t> שגיאות הרץ בסיבוכיות זמן של </a:t>
                </a:r>
                <a:r>
                  <a:rPr lang="en-US" dirty="0"/>
                  <a:t>O(nlog^2 n)</a:t>
                </a:r>
                <a:r>
                  <a:rPr lang="he-IL" dirty="0"/>
                  <a:t>.</a:t>
                </a:r>
              </a:p>
              <a:p>
                <a:pPr algn="r" rtl="1"/>
                <a:r>
                  <a:rPr lang="he-IL" dirty="0"/>
                  <a:t>הבעיה היא שאלגוריתם </a:t>
                </a:r>
                <a:r>
                  <a:rPr lang="en-US" dirty="0"/>
                  <a:t>RS </a:t>
                </a:r>
                <a:r>
                  <a:rPr lang="he-IL" dirty="0"/>
                  <a:t> אינו לקודים בינאריים אלא קודים מעל א'ב' גדול </a:t>
                </a:r>
              </a:p>
              <a:p>
                <a:pPr algn="r" rtl="1"/>
                <a:r>
                  <a:rPr lang="he-IL" dirty="0"/>
                  <a:t>הדרך להתמודד עם א'ב' גדול היא באמצעות שרשור של קודים.</a:t>
                </a:r>
                <a:br>
                  <a:rPr lang="en-US" dirty="0"/>
                </a:br>
                <a:r>
                  <a:rPr lang="he-IL" dirty="0"/>
                  <a:t>היום נרצה להראות אלגוריתם לפיענוח של קודים משורשרים:</a:t>
                </a:r>
              </a:p>
              <a:p>
                <a:pPr algn="r" rtl="1"/>
                <a:r>
                  <a:rPr lang="he-IL" dirty="0"/>
                  <a:t>קוד משורשר עובד בצורה הבאה:</a:t>
                </a:r>
              </a:p>
              <a:p>
                <a:pPr marL="0" indent="0" algn="r" rtl="1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51295"/>
                <a:ext cx="8596668" cy="4590068"/>
              </a:xfrm>
              <a:blipFill>
                <a:blip r:embed="rId2"/>
                <a:stretch>
                  <a:fillRect r="-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16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concatenated codes decoding</a:t>
            </a:r>
          </a:p>
        </p:txBody>
      </p:sp>
      <p:pic>
        <p:nvPicPr>
          <p:cNvPr id="43" name="Content Placeholder 42">
            <a:extLst>
              <a:ext uri="{FF2B5EF4-FFF2-40B4-BE49-F238E27FC236}">
                <a16:creationId xmlns:a16="http://schemas.microsoft.com/office/drawing/2014/main" id="{EBA3ECB0-1D1A-42CE-870D-0402A2B1E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709" y="1404045"/>
            <a:ext cx="8726041" cy="4379363"/>
          </a:xfrm>
        </p:spPr>
      </p:pic>
    </p:spTree>
    <p:extLst>
      <p:ext uri="{BB962C8B-B14F-4D97-AF65-F5344CB8AC3E}">
        <p14:creationId xmlns:p14="http://schemas.microsoft.com/office/powerpoint/2010/main" val="13428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/>
              <a:t>concatenated codes decoding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5441" y="1397000"/>
                <a:ext cx="9360453" cy="4851400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he-IL" dirty="0"/>
                  <a:t>אם מרחק הקוד של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 ומרחק הקוד של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 אז מרחק הקוד המשורשר:</a:t>
                </a:r>
                <a:r>
                  <a:rPr lang="he-IL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𝐨𝐮𝐭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°</m:t>
                    </m:r>
                    <m:sSub>
                      <m:sSubPr>
                        <m:ctrlPr>
                          <a:rPr lang="en-IL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𝐢𝐧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𝐃𝐝</m:t>
                    </m:r>
                  </m:oMath>
                </a14:m>
                <a:endParaRPr lang="en-IL" dirty="0"/>
              </a:p>
              <a:p>
                <a:pPr marL="0" indent="0" algn="r" rtl="1">
                  <a:buNone/>
                </a:pPr>
                <a:r>
                  <a:rPr lang="he-IL" dirty="0"/>
                  <a:t>      ולכן ניתן לתקן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dD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he-IL" dirty="0"/>
                  <a:t> שגיאות.</a:t>
                </a:r>
                <a:endParaRPr lang="en-IL" dirty="0"/>
              </a:p>
              <a:p>
                <a:pPr algn="r" rtl="1"/>
                <a:r>
                  <a:rPr lang="he-IL" dirty="0"/>
                  <a:t>השיעור נענה על השאלה איך עושים זאת באופן יעיל.</a:t>
                </a:r>
                <a:br>
                  <a:rPr lang="en-US" dirty="0"/>
                </a:br>
                <a:br>
                  <a:rPr lang="en-US" dirty="0"/>
                </a:br>
                <a:r>
                  <a:rPr lang="he-IL" dirty="0"/>
                  <a:t>בהנחה שאנו יודעים איך עושים את קוד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 </m:t>
                    </m:r>
                  </m:oMath>
                </a14:m>
                <a:r>
                  <a:rPr lang="he-IL" dirty="0"/>
                  <a:t> וקוד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he-IL" dirty="0"/>
                  <a:t> נתאר אלגוריתם נאיבי ואלגוריתם יעיל.</a:t>
                </a:r>
              </a:p>
              <a:p>
                <a:pPr algn="r" rtl="1"/>
                <a:endParaRPr lang="en-IL" dirty="0"/>
              </a:p>
              <a:p>
                <a:pPr marL="0" indent="0" rtl="1">
                  <a:buNone/>
                </a:pPr>
                <a:r>
                  <a:rPr lang="he-IL" dirty="0"/>
                  <a:t> </a:t>
                </a:r>
                <a:endParaRPr lang="en-IL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5441" y="1397000"/>
                <a:ext cx="9360453" cy="4851400"/>
              </a:xfrm>
              <a:blipFill>
                <a:blip r:embed="rId2"/>
                <a:stretch>
                  <a:fillRect l="-521" t="-628" r="-52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06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3200" dirty="0"/>
              <a:t>concatenated codes decoding</a:t>
            </a:r>
            <a:r>
              <a:rPr lang="he-IL" sz="3200" dirty="0"/>
              <a:t> – אלגוריתם נאיבי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228" y="1190624"/>
                <a:ext cx="9219500" cy="5591176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he-IL" dirty="0"/>
                  <a:t>מקבל כקלט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IL" dirty="0"/>
              </a:p>
              <a:p>
                <a:pPr algn="r" rtl="1"/>
                <a:r>
                  <a:rPr lang="he-IL" b="1" dirty="0"/>
                  <a:t>שלב ראשון: </a:t>
                </a:r>
                <a:r>
                  <a:rPr lang="he-IL" dirty="0"/>
                  <a:t>לכל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r>
                  <a:rPr lang="he-IL" dirty="0"/>
                  <a:t> מצא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 כך ש </a:t>
                </a:r>
                <a14:m>
                  <m:oMath xmlns:m="http://schemas.openxmlformats.org/officeDocument/2006/math">
                    <m:r>
                      <a:rPr lang="he-IL">
                        <a:latin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  <m:d>
                          <m:d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r>
                  <a:rPr lang="he-IL" dirty="0"/>
                  <a:t> מינימלי, כלומר כך שהמרחק בין הפעלת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he-IL" dirty="0"/>
                  <a:t> על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he-IL" dirty="0"/>
                  <a:t> ל-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הינו מינימאלי.</a:t>
                </a:r>
                <a:endParaRPr lang="en-IL" dirty="0"/>
              </a:p>
              <a:p>
                <a:pPr marL="0" indent="0" algn="r" rtl="1">
                  <a:buNone/>
                </a:pPr>
                <a:r>
                  <a:rPr lang="he-IL" dirty="0"/>
                  <a:t>     האלגוריתם מקבל את האותיות המשובשות ומנסה עבור כל אות לזהות את הסימבול עבורה, </a:t>
                </a:r>
                <a:br>
                  <a:rPr lang="en-US" dirty="0"/>
                </a:br>
                <a:r>
                  <a:rPr lang="he-IL" dirty="0"/>
                  <a:t>     ובכך לזהות את הסימבולים: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endParaRPr lang="en-IL" dirty="0"/>
              </a:p>
              <a:p>
                <a:pPr algn="r" rtl="1"/>
                <a:r>
                  <a:rPr lang="he-IL" b="1" dirty="0"/>
                  <a:t>שלב שני: </a:t>
                </a:r>
                <a:r>
                  <a:rPr lang="he-IL" dirty="0"/>
                  <a:t>נפעיל אלגוריתם פיענוח של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r>
                  <a:rPr lang="he-IL" dirty="0"/>
                  <a:t> על ערכי 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sub>
                    </m:sSub>
                  </m:oMath>
                </a14:m>
                <a:r>
                  <a:rPr lang="he-IL" dirty="0"/>
                  <a:t>שקיבלנו בשלב הקודם, ונחזיר את מה שקיבלנו.</a:t>
                </a:r>
                <a:endParaRPr lang="en-IL" dirty="0"/>
              </a:p>
              <a:p>
                <a:pPr algn="r" rtl="1"/>
                <a:r>
                  <a:rPr lang="he-IL" dirty="0"/>
                  <a:t>האלגוריתם הנאיבי לוקח כל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he-IL" dirty="0"/>
                  <a:t> (אות משובשת) ומוצא את מילות הקוד המתאימות: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he-IL" dirty="0"/>
                  <a:t> ומפעיל עליהן את הפיענוח של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r>
                  <a:rPr lang="he-IL" dirty="0"/>
                  <a:t> לקבלת ההודעה המקורית. 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228" y="1190624"/>
                <a:ext cx="9219500" cy="5591176"/>
              </a:xfrm>
              <a:blipFill>
                <a:blip r:embed="rId2"/>
                <a:stretch>
                  <a:fillRect l="-1124" t="-545" r="-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10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3200" dirty="0"/>
              <a:t>concatenated codes decoding</a:t>
            </a:r>
            <a:r>
              <a:rPr lang="he-IL" sz="3200" dirty="0"/>
              <a:t> – אלגוריתם נאיבי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41945" y="1257737"/>
                <a:ext cx="9982899" cy="4851400"/>
              </a:xfrm>
            </p:spPr>
            <p:txBody>
              <a:bodyPr/>
              <a:lstStyle/>
              <a:p>
                <a:pPr algn="r" rtl="1"/>
                <a:r>
                  <a:rPr lang="he-IL" dirty="0"/>
                  <a:t>אם עבור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he-IL" dirty="0"/>
                  <a:t> מספר השגיאות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he-IL" dirty="0"/>
                  <a:t> אז אלגוריתם הפיענוח של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he-IL" dirty="0"/>
                  <a:t> יחזיר את הדבר הנכון: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br>
                  <a:rPr lang="en-US" dirty="0"/>
                </a:br>
                <a:r>
                  <a:rPr lang="he-IL" dirty="0"/>
                  <a:t>ואם עבור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he-IL" dirty="0"/>
                  <a:t> מספר השגיאות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he-IL" dirty="0"/>
                  <a:t> אז אלגוריתם הפיענוח של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he-IL" dirty="0"/>
                  <a:t> יחזיר: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 </m:t>
                    </m:r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he-IL" dirty="0"/>
                  <a:t>, לדוגמה:</a:t>
                </a:r>
                <a:endParaRPr lang="en-IL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1945" y="1257737"/>
                <a:ext cx="9982899" cy="4851400"/>
              </a:xfrm>
              <a:blipFill>
                <a:blip r:embed="rId2"/>
                <a:stretch>
                  <a:fillRect r="-24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A3E1860-4DC5-4C34-A1C0-05FB95FC7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29" y="2768569"/>
            <a:ext cx="8752387" cy="229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4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2800" dirty="0"/>
              <a:t>concatenated codes decoding</a:t>
            </a:r>
            <a:r>
              <a:rPr lang="he-IL" sz="2800" dirty="0"/>
              <a:t> – הוכחת אלגוריתם נאיבי</a:t>
            </a:r>
            <a:endParaRPr lang="en-US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41945" y="1257737"/>
                <a:ext cx="9982899" cy="4851400"/>
              </a:xfrm>
            </p:spPr>
            <p:txBody>
              <a:bodyPr>
                <a:normAutofit fontScale="92500"/>
              </a:bodyPr>
              <a:lstStyle/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David" panose="020E0502060401010101" pitchFamily="34" charset="-79"/>
                  </a:rPr>
                  <a:t>אם מספר ה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i</m:t>
                        </m:r>
                      </m:sub>
                    </m:sSub>
                  </m:oMath>
                </a14:m>
                <a:r>
                  <a:rPr lang="he-IL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David" panose="020E0502060401010101" pitchFamily="34" charset="-79"/>
                  </a:rPr>
                  <a:t> הלא נכונים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L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avid" panose="020E0502060401010101" pitchFamily="34" charset="-79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avid" panose="020E0502060401010101" pitchFamily="34" charset="-79"/>
                              </a:rPr>
                              <m:t>D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avid" panose="020E0502060401010101" pitchFamily="34" charset="-79"/>
                              </a:rPr>
                              <m:t>−</m:t>
                            </m:r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avid" panose="020E0502060401010101" pitchFamily="34" charset="-79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avid" panose="020E0502060401010101" pitchFamily="34" charset="-79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 &gt; </m:t>
                    </m:r>
                  </m:oMath>
                </a14:m>
                <a:r>
                  <a:rPr lang="he-IL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David" panose="020E0502060401010101" pitchFamily="34" charset="-79"/>
                  </a:rPr>
                  <a:t> האלגוריתם יחזיר תשובה נכונה.</a:t>
                </a:r>
                <a:endParaRPr lang="en-IL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1800" b="1" u="sng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David" panose="020E0502060401010101" pitchFamily="34" charset="-79"/>
                  </a:rPr>
                  <a:t>משפט: </a:t>
                </a:r>
                <a:r>
                  <a:rPr lang="he-IL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David" panose="020E0502060401010101" pitchFamily="34" charset="-79"/>
                  </a:rPr>
                  <a:t>אם מספר השגיאות &lt; </a:t>
                </a:r>
                <a:r>
                  <a:rPr lang="en-US" sz="1800" dirty="0">
                    <a:effectLst/>
                    <a:latin typeface="David" panose="020E0502060401010101" pitchFamily="34" charset="-79"/>
                    <a:ea typeface="Times New Roman" panose="02020603050405020304" pitchFamily="18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dD</m:t>
                        </m:r>
                      </m:num>
                      <m:den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4</m:t>
                        </m:r>
                      </m:den>
                    </m:f>
                  </m:oMath>
                </a14:m>
                <a:r>
                  <a:rPr lang="he-IL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David" panose="020E0502060401010101" pitchFamily="34" charset="-79"/>
                  </a:rPr>
                  <a:t> אז האלגוריתם הנאיבי יחזיר תשובה נכונה</a:t>
                </a:r>
                <a:endParaRPr lang="en-IL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1800" b="1" u="sng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David" panose="020E0502060401010101" pitchFamily="34" charset="-79"/>
                  </a:rPr>
                  <a:t>הוכחה: </a:t>
                </a:r>
                <a:r>
                  <a:rPr lang="he-IL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David" panose="020E0502060401010101" pitchFamily="34" charset="-79"/>
                  </a:rPr>
                  <a:t>נניח כי מספר השגיאות </a:t>
                </a:r>
                <a:r>
                  <a:rPr lang="he-IL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David" panose="020E0502060401010101" pitchFamily="34" charset="-79"/>
                  </a:rPr>
                  <a:t>&lt;</a:t>
                </a:r>
                <a:r>
                  <a:rPr lang="he-IL" dirty="0">
                    <a:latin typeface="David" panose="020E0502060401010101" pitchFamily="34" charset="-79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>
                    <a:effectLst/>
                    <a:latin typeface="David" panose="020E0502060401010101" pitchFamily="34" charset="-79"/>
                    <a:ea typeface="Times New Roman" panose="02020603050405020304" pitchFamily="18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dD</m:t>
                        </m:r>
                      </m:num>
                      <m:den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4</m:t>
                        </m:r>
                      </m:den>
                    </m:f>
                  </m:oMath>
                </a14:m>
                <a:r>
                  <a:rPr lang="he-IL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David" panose="020E0502060401010101" pitchFamily="34" charset="-79"/>
                  </a:rPr>
                  <a:t>.</a:t>
                </a:r>
                <a:endParaRPr lang="en-IL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algn="r" rtl="1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he-IL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David" panose="020E0502060401010101" pitchFamily="34" charset="-79"/>
                  </a:rPr>
                  <a:t>       נתבונן בשלב הראשון ונסתכל על הקבוצה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S</m:t>
                    </m:r>
                    <m:r>
                      <a:rPr lang="en-US"/>
                      <m:t>={</m:t>
                    </m:r>
                    <m:r>
                      <m:rPr>
                        <m:sty m:val="p"/>
                      </m:rPr>
                      <a:rPr lang="en-US"/>
                      <m:t>i</m:t>
                    </m:r>
                    <m:r>
                      <a:rPr lang="en-US"/>
                      <m:t>: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/>
                          <m:t>i</m:t>
                        </m:r>
                      </m:sub>
                    </m:sSub>
                    <m:r>
                      <a:rPr lang="en-US"/>
                      <m:t>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𝑐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/>
                      <m:t>}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</a:t>
                </a:r>
                <a:endParaRPr lang="en-IL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algn="r" rtl="1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he-IL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David" panose="020E0502060401010101" pitchFamily="34" charset="-79"/>
                  </a:rPr>
                  <a:t>       לכל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i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∈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S</m:t>
                    </m:r>
                  </m:oMath>
                </a14:m>
                <a:r>
                  <a:rPr lang="en-US" sz="1800" dirty="0">
                    <a:effectLst/>
                    <a:latin typeface="David" panose="020E0502060401010101" pitchFamily="34" charset="-79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he-IL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David" panose="020E0502060401010101" pitchFamily="34" charset="-79"/>
                  </a:rPr>
                  <a:t> מכיוון שהאלגוריתם מוצא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i</m:t>
                        </m:r>
                      </m:sub>
                    </m:sSub>
                  </m:oMath>
                </a14:m>
                <a:r>
                  <a:rPr lang="he-IL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David" panose="020E0502060401010101" pitchFamily="34" charset="-79"/>
                  </a:rPr>
                  <a:t> כך שהמרחק בין הפעלת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in</m:t>
                        </m:r>
                      </m:sub>
                    </m:sSub>
                  </m:oMath>
                </a14:m>
                <a:r>
                  <a:rPr lang="he-IL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David" panose="020E0502060401010101" pitchFamily="34" charset="-79"/>
                  </a:rPr>
                  <a:t> על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i</m:t>
                        </m:r>
                      </m:sub>
                    </m:sSub>
                  </m:oMath>
                </a14:m>
                <a:r>
                  <a:rPr lang="he-IL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David" panose="020E0502060401010101" pitchFamily="34" charset="-79"/>
                  </a:rPr>
                  <a:t> ל-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David" panose="020E0502060401010101" pitchFamily="34" charset="-79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he-IL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David" panose="020E0502060401010101" pitchFamily="34" charset="-79"/>
                  </a:rPr>
                  <a:t>הינו מינימאלי אז מתקיים                 </a:t>
                </a:r>
                <a14:m>
                  <m:oMath xmlns:m="http://schemas.openxmlformats.org/officeDocument/2006/math">
                    <m:r>
                      <a:rPr lang="he-IL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∆</m:t>
                    </m:r>
                    <m:d>
                      <m:d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L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in</m:t>
                            </m:r>
                          </m:sub>
                        </m:sSub>
                        <m:d>
                          <m:dPr>
                            <m:ctrlPr>
                              <a:rPr lang="en-IL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L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David" panose="020E0502060401010101" pitchFamily="34" charset="-79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David" panose="020E0502060401010101" pitchFamily="34" charset="-79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David" panose="020E0502060401010101" pitchFamily="34" charset="-79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, </m:t>
                        </m:r>
                        <m:sSub>
                          <m:sSubPr>
                            <m:ctrlPr>
                              <a:rPr lang="en-IL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&lt;</m:t>
                    </m:r>
                    <m:r>
                      <a:rPr lang="he-IL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∆</m:t>
                    </m:r>
                    <m:d>
                      <m:dPr>
                        <m:ctrlPr>
                          <a:rPr lang="en-I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L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in</m:t>
                            </m:r>
                          </m:sub>
                        </m:sSub>
                        <m:d>
                          <m:dPr>
                            <m:ctrlPr>
                              <a:rPr lang="en-IL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L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David" panose="020E0502060401010101" pitchFamily="34" charset="-79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David" panose="020E0502060401010101" pitchFamily="34" charset="-79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David" panose="020E0502060401010101" pitchFamily="34" charset="-79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,</m:t>
                        </m:r>
                        <m:sSub>
                          <m:sSubPr>
                            <m:ctrlPr>
                              <a:rPr lang="en-IL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he-IL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      </m:t>
                    </m:r>
                  </m:oMath>
                </a14:m>
                <a:r>
                  <a:rPr lang="he-IL" sz="1800" dirty="0">
                    <a:effectLst/>
                    <a:latin typeface="David" panose="020E0502060401010101" pitchFamily="34" charset="-79"/>
                    <a:ea typeface="Times New Roman" panose="02020603050405020304" pitchFamily="18" charset="0"/>
                    <a:cs typeface="Arial" panose="020B0604020202020204" pitchFamily="34" charset="0"/>
                  </a:rPr>
                  <a:t>  </a:t>
                </a:r>
                <a:r>
                  <a:rPr lang="en-US" sz="1800" dirty="0">
                    <a:effectLst/>
                    <a:latin typeface="David" panose="020E0502060401010101" pitchFamily="34" charset="-79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endParaRPr lang="en-IL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algn="r" rtl="1">
                  <a:buNone/>
                </a:pPr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1945" y="1257737"/>
                <a:ext cx="9982899" cy="4851400"/>
              </a:xfrm>
              <a:blipFill>
                <a:blip r:embed="rId2"/>
                <a:stretch>
                  <a:fillRect r="-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5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2800" dirty="0"/>
              <a:t>concatenated codes decoding</a:t>
            </a:r>
            <a:r>
              <a:rPr lang="he-IL" sz="2800" dirty="0"/>
              <a:t> – הוכחת אלגוריתם נאיבי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41945" y="1257736"/>
                <a:ext cx="9982899" cy="5600263"/>
              </a:xfrm>
            </p:spPr>
            <p:txBody>
              <a:bodyPr>
                <a:normAutofit fontScale="92500" lnSpcReduction="10000"/>
              </a:bodyPr>
              <a:lstStyle/>
              <a:p>
                <a:pPr algn="r" rtl="1"/>
                <a:r>
                  <a:rPr lang="he-IL" dirty="0"/>
                  <a:t> אנו יודעים כי לא פענחנו נכון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/>
                          <m:t>i</m:t>
                        </m:r>
                      </m:sub>
                    </m:sSub>
                  </m:oMath>
                </a14:m>
                <a:r>
                  <a:rPr lang="he-IL" dirty="0"/>
                  <a:t>, מכאן שמספר השגיאות הינו לפחות </a:t>
                </a:r>
                <a14:m>
                  <m:oMath xmlns:m="http://schemas.openxmlformats.org/officeDocument/2006/math">
                    <m:r>
                      <a:rPr lang="en-US" i="1"/>
                      <m:t>𝑑</m:t>
                    </m:r>
                  </m:oMath>
                </a14:m>
                <a:r>
                  <a:rPr lang="he-IL" dirty="0"/>
                  <a:t>. כלומר:</a:t>
                </a:r>
                <a:endParaRPr lang="en-US" dirty="0"/>
              </a:p>
              <a:p>
                <a:pPr algn="r" rt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d</m:t>
                    </m:r>
                    <m:r>
                      <a:rPr lang="en-US"/>
                      <m:t>≤∆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/>
                      <m:t> 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 </m:t>
                    </m:r>
                  </m:oMath>
                </a14:m>
                <a:r>
                  <a:rPr lang="he-IL" dirty="0"/>
                  <a:t>. </a:t>
                </a:r>
              </a:p>
              <a:p>
                <a:pPr algn="r" rtl="1"/>
                <a:r>
                  <a:rPr lang="he-IL" dirty="0"/>
                  <a:t> כמו כן מאי שוויון המשולש:  </a:t>
                </a:r>
                <a14:m>
                  <m:oMath xmlns:m="http://schemas.openxmlformats.org/officeDocument/2006/math">
                    <m:r>
                      <a:rPr lang="he-IL">
                        <a:latin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  <m:d>
                          <m:d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  <m:d>
                          <m:d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he-IL">
                        <a:latin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  <m:d>
                          <m:d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he-IL">
                        <a:latin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  <m:d>
                          <m:d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r>
                  <a:rPr lang="he-IL" dirty="0"/>
                  <a:t>.</a:t>
                </a:r>
                <a:endParaRPr lang="en-IL" dirty="0"/>
              </a:p>
              <a:p>
                <a:pPr algn="r" rtl="1"/>
                <a:r>
                  <a:rPr lang="he-IL" dirty="0"/>
                  <a:t>מכאן קיבלנו כי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  <m:d>
                          <m:d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he-IL">
                        <a:latin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  <m:d>
                          <m:d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endParaRPr lang="en-IL" dirty="0"/>
              </a:p>
              <a:p>
                <a:pPr algn="r" rtl="1"/>
                <a:r>
                  <a:rPr lang="he-IL" dirty="0"/>
                  <a:t>המרחק בין הפעלת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he-IL" dirty="0"/>
                  <a:t> על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he-IL" dirty="0"/>
                  <a:t> ל-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הינו מינימאלי אז מתקיים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he-IL">
                        <a:latin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  <m:d>
                          <m:d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>
                        <a:latin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  <m:d>
                          <m:d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 ולכן קיבלנו כי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>
                      <a:rPr lang="he-IL">
                        <a:latin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  <m:d>
                          <m:d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 </m:t>
                    </m:r>
                    <m:f>
                      <m:f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he-IL">
                        <a:latin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  <m:d>
                          <m:d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he-IL">
                        <a:latin typeface="Cambria Math" panose="02040503050406030204" pitchFamily="18" charset="0"/>
                      </a:rPr>
                      <m:t>⇐</m:t>
                    </m:r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כיוון שהשגיאה לכל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 היא לפחות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 ,</m:t>
                    </m:r>
                    <m:f>
                      <m:f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he-IL" dirty="0"/>
                  <a:t>מספר השגיאות בקוד הוא לפחות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  <a:endParaRPr lang="en-IL" dirty="0"/>
              </a:p>
              <a:p>
                <a:pPr algn="r" rtl="1"/>
                <a:r>
                  <a:rPr lang="he-IL" dirty="0"/>
                  <a:t>בגלל שמספר השגיאות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dD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&gt; </m:t>
                    </m:r>
                  </m:oMath>
                </a14:m>
                <a:r>
                  <a:rPr lang="he-IL" dirty="0"/>
                  <a:t> נקבל ש: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he-IL" dirty="0"/>
                  <a:t>, ו-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he-IL" dirty="0"/>
                  <a:t> מספר שלם לכן 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⌊"/>
                        <m:endChr m:val="⌋"/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 </m:t>
                    </m:r>
                  </m:oMath>
                </a14:m>
                <a:r>
                  <a:rPr lang="he-IL" dirty="0"/>
                  <a:t>.</a:t>
                </a:r>
              </a:p>
              <a:p>
                <a:pPr marL="0" indent="0" algn="r" rtl="1">
                  <a:buNone/>
                </a:pPr>
                <a:r>
                  <a:rPr lang="he-IL" dirty="0"/>
                  <a:t>      כיוון שיש ב-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יש לכל היותר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he-IL" dirty="0"/>
                  <a:t> שגיאות, אלגוריתם הפיענוח של השלב השני יחזיר תשובה נכונה,</a:t>
                </a:r>
                <a:endParaRPr lang="en-IL" dirty="0"/>
              </a:p>
              <a:p>
                <a:pPr marL="0" indent="0" algn="r" rtl="1">
                  <a:buNone/>
                </a:pPr>
                <a:r>
                  <a:rPr lang="he-IL" dirty="0"/>
                  <a:t>     ומכאן שהאלגוריתם החזיר תשובה נכונה.</a:t>
                </a:r>
                <a:br>
                  <a:rPr lang="he-IL" dirty="0"/>
                </a:br>
                <a:endParaRPr lang="en-US" dirty="0"/>
              </a:p>
              <a:p>
                <a:pPr algn="r" rtl="1"/>
                <a:endParaRPr lang="he-IL" dirty="0"/>
              </a:p>
              <a:p>
                <a:pPr marL="0" indent="0" algn="r" rtl="1">
                  <a:buNone/>
                </a:pPr>
                <a:r>
                  <a:rPr lang="he-IL" dirty="0"/>
                  <a:t> </a:t>
                </a:r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1945" y="1257736"/>
                <a:ext cx="9982899" cy="5600263"/>
              </a:xfrm>
              <a:blipFill>
                <a:blip r:embed="rId2"/>
                <a:stretch>
                  <a:fillRect t="-653" r="-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567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2400" dirty="0"/>
              <a:t>concatenated codes decoding</a:t>
            </a:r>
            <a:r>
              <a:rPr lang="he-IL" sz="2400" dirty="0"/>
              <a:t> – ניתוח זמן הריצה - אלגוריתם נאיבי</a:t>
            </a:r>
            <a:endParaRPr lang="en-US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41945" y="1257737"/>
                <a:ext cx="9982899" cy="4851400"/>
              </a:xfrm>
            </p:spPr>
            <p:txBody>
              <a:bodyPr/>
              <a:lstStyle/>
              <a:p>
                <a:pPr algn="r" rtl="1"/>
                <a:r>
                  <a:rPr lang="he-IL" b="1" u="sng" dirty="0"/>
                  <a:t>ניתוח זמן ריצה:</a:t>
                </a:r>
                <a:endParaRPr lang="en-IL" b="1" dirty="0"/>
              </a:p>
              <a:p>
                <a:pPr algn="r" rtl="1"/>
                <a:r>
                  <a:rPr lang="he-IL" dirty="0"/>
                  <a:t>ראינו כעת אלגוריתם שמחזיר תשובה נכונה, על מנת שיהיה יעיל אנו רוצים שזמן הריצה יהיה פולינומיאלי.</a:t>
                </a:r>
                <a:endParaRPr lang="en-IL" dirty="0"/>
              </a:p>
              <a:p>
                <a:pPr algn="r" rtl="1"/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he-IL" dirty="0"/>
                  <a:t> מקודד מספר קטן של ביטים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logn</m:t>
                        </m:r>
                      </m:e>
                    </m:d>
                  </m:oMath>
                </a14:m>
                <a:r>
                  <a:rPr lang="he-IL" dirty="0"/>
                  <a:t> וכיוון שזמן הריצה של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 הוא כמספר ההודעות שיכולות להיות, ניתן לחסום ב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r>
                  <a:rPr lang="he-IL" dirty="0"/>
                  <a:t>.</a:t>
                </a:r>
                <a:br>
                  <a:rPr lang="he-IL" dirty="0"/>
                </a:br>
                <a:r>
                  <a:rPr lang="he-IL" dirty="0"/>
                  <a:t>כלומר מספר ה-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he-IL" dirty="0"/>
                  <a:t> האפשריים פרופורציונאלי ב-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. </a:t>
                </a:r>
                <a:br>
                  <a:rPr lang="he-IL" dirty="0"/>
                </a:br>
                <a:r>
                  <a:rPr lang="he-IL" dirty="0"/>
                  <a:t>עבור על כל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he-IL" dirty="0"/>
                  <a:t> ניתן לחשב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 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 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 ואת המרחק של זה ב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br>
                  <a:rPr lang="en-US" dirty="0"/>
                </a:br>
                <a:r>
                  <a:rPr lang="he-IL" dirty="0"/>
                  <a:t>ולכן סך הכל השלב הראשון, בו עוברים כל ה-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he-IL" dirty="0"/>
                  <a:t> מתבצע בסיבוכיות זמן של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nlog</m:t>
                        </m:r>
                        <m:d>
                          <m:d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.</a:t>
                </a:r>
                <a:endParaRPr lang="en-IL" dirty="0"/>
              </a:p>
              <a:p>
                <a:pPr marL="0" indent="0" rtl="1">
                  <a:buNone/>
                </a:pPr>
                <a:r>
                  <a:rPr lang="he-IL" dirty="0"/>
                  <a:t> </a:t>
                </a:r>
                <a:endParaRPr lang="en-IL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1945" y="1257737"/>
                <a:ext cx="9982899" cy="4851400"/>
              </a:xfrm>
              <a:blipFill>
                <a:blip r:embed="rId2"/>
                <a:stretch>
                  <a:fillRect l="-488" t="-628" r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52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1662</Words>
  <Application>Microsoft Office PowerPoint</Application>
  <PresentationFormat>Widescreen</PresentationFormat>
  <Paragraphs>152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David</vt:lpstr>
      <vt:lpstr>Trebuchet MS</vt:lpstr>
      <vt:lpstr>Wingdings 3</vt:lpstr>
      <vt:lpstr>Facet</vt:lpstr>
      <vt:lpstr>קודים לתיקון שגיאות ושימושיהם במדעי המחשב הרצאה 15</vt:lpstr>
      <vt:lpstr>concatenated codes decoding</vt:lpstr>
      <vt:lpstr>concatenated codes decoding</vt:lpstr>
      <vt:lpstr>concatenated codes decoding</vt:lpstr>
      <vt:lpstr>concatenated codes decoding – אלגוריתם נאיבי</vt:lpstr>
      <vt:lpstr>concatenated codes decoding – אלגוריתם נאיבי</vt:lpstr>
      <vt:lpstr>concatenated codes decoding – הוכחת אלגוריתם נאיבי</vt:lpstr>
      <vt:lpstr>concatenated codes decoding – הוכחת אלגוריתם נאיבי</vt:lpstr>
      <vt:lpstr>concatenated codes decoding – ניתוח זמן הריצה - אלגוריתם נאיבי</vt:lpstr>
      <vt:lpstr>concatenated codes decoding –אלגוריתם אקראי</vt:lpstr>
      <vt:lpstr>concatenated codes decoding –אלגוריתם אקראי</vt:lpstr>
      <vt:lpstr>concatenated codes decoding –אלגוריתם אקראי</vt:lpstr>
      <vt:lpstr>concatenated codes decoding –אלגוריתם אקראי הוכחה</vt:lpstr>
      <vt:lpstr>concatenated codes decoding –אלגוריתם אקראי הוכחה</vt:lpstr>
      <vt:lpstr>concatenated codes decoding –אלגוריתם אקראי הוכחה</vt:lpstr>
      <vt:lpstr>concatenated codes decoding –אלגוריתם אקראי - הסבר</vt:lpstr>
      <vt:lpstr>concatenated codes decoding –אלגוריתם דטרמיניסטי</vt:lpstr>
      <vt:lpstr>concatenated codes decoding –אלגוריתם דטרמיניסטי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קודים לתיקון שגיאות ושימושיהם במדעי המחשב הרצאה 12</dc:title>
  <dc:creator>Noam Atia (natia)</dc:creator>
  <cp:lastModifiedBy>Noam</cp:lastModifiedBy>
  <cp:revision>48</cp:revision>
  <dcterms:created xsi:type="dcterms:W3CDTF">2020-12-05T11:51:48Z</dcterms:created>
  <dcterms:modified xsi:type="dcterms:W3CDTF">2021-02-11T18:22:12Z</dcterms:modified>
</cp:coreProperties>
</file>