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2" r:id="rId7"/>
    <p:sldId id="263" r:id="rId8"/>
    <p:sldId id="265" r:id="rId9"/>
    <p:sldId id="266" r:id="rId10"/>
    <p:sldId id="264" r:id="rId11"/>
    <p:sldId id="268" r:id="rId12"/>
    <p:sldId id="269" r:id="rId13"/>
    <p:sldId id="267"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017" autoAdjust="0"/>
    <p:restoredTop sz="94660"/>
  </p:normalViewPr>
  <p:slideViewPr>
    <p:cSldViewPr snapToGrid="0">
      <p:cViewPr varScale="1">
        <p:scale>
          <a:sx n="67" d="100"/>
          <a:sy n="67" d="100"/>
        </p:scale>
        <p:origin x="756"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EE77A9B-9FA8-4741-8B66-95CD401AA801}" type="datetimeFigureOut">
              <a:rPr lang="en-US" smtClean="0"/>
              <a:t>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90CA1F-B31E-425F-954D-7E49159DA49F}" type="slidenum">
              <a:rPr lang="en-US" smtClean="0"/>
              <a:t>‹#›</a:t>
            </a:fld>
            <a:endParaRPr lang="en-US"/>
          </a:p>
        </p:txBody>
      </p:sp>
    </p:spTree>
    <p:extLst>
      <p:ext uri="{BB962C8B-B14F-4D97-AF65-F5344CB8AC3E}">
        <p14:creationId xmlns:p14="http://schemas.microsoft.com/office/powerpoint/2010/main" val="3789387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E77A9B-9FA8-4741-8B66-95CD401AA801}" type="datetimeFigureOut">
              <a:rPr lang="en-US" smtClean="0"/>
              <a:t>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90CA1F-B31E-425F-954D-7E49159DA49F}" type="slidenum">
              <a:rPr lang="en-US" smtClean="0"/>
              <a:t>‹#›</a:t>
            </a:fld>
            <a:endParaRPr lang="en-US"/>
          </a:p>
        </p:txBody>
      </p:sp>
    </p:spTree>
    <p:extLst>
      <p:ext uri="{BB962C8B-B14F-4D97-AF65-F5344CB8AC3E}">
        <p14:creationId xmlns:p14="http://schemas.microsoft.com/office/powerpoint/2010/main" val="2957520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E77A9B-9FA8-4741-8B66-95CD401AA801}" type="datetimeFigureOut">
              <a:rPr lang="en-US" smtClean="0"/>
              <a:t>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90CA1F-B31E-425F-954D-7E49159DA49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767367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E77A9B-9FA8-4741-8B66-95CD401AA801}" type="datetimeFigureOut">
              <a:rPr lang="en-US" smtClean="0"/>
              <a:t>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90CA1F-B31E-425F-954D-7E49159DA49F}" type="slidenum">
              <a:rPr lang="en-US" smtClean="0"/>
              <a:t>‹#›</a:t>
            </a:fld>
            <a:endParaRPr lang="en-US"/>
          </a:p>
        </p:txBody>
      </p:sp>
    </p:spTree>
    <p:extLst>
      <p:ext uri="{BB962C8B-B14F-4D97-AF65-F5344CB8AC3E}">
        <p14:creationId xmlns:p14="http://schemas.microsoft.com/office/powerpoint/2010/main" val="25398012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E77A9B-9FA8-4741-8B66-95CD401AA801}" type="datetimeFigureOut">
              <a:rPr lang="en-US" smtClean="0"/>
              <a:t>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90CA1F-B31E-425F-954D-7E49159DA49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718159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E77A9B-9FA8-4741-8B66-95CD401AA801}" type="datetimeFigureOut">
              <a:rPr lang="en-US" smtClean="0"/>
              <a:t>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90CA1F-B31E-425F-954D-7E49159DA49F}" type="slidenum">
              <a:rPr lang="en-US" smtClean="0"/>
              <a:t>‹#›</a:t>
            </a:fld>
            <a:endParaRPr lang="en-US"/>
          </a:p>
        </p:txBody>
      </p:sp>
    </p:spTree>
    <p:extLst>
      <p:ext uri="{BB962C8B-B14F-4D97-AF65-F5344CB8AC3E}">
        <p14:creationId xmlns:p14="http://schemas.microsoft.com/office/powerpoint/2010/main" val="1393328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E77A9B-9FA8-4741-8B66-95CD401AA801}" type="datetimeFigureOut">
              <a:rPr lang="en-US" smtClean="0"/>
              <a:t>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90CA1F-B31E-425F-954D-7E49159DA49F}" type="slidenum">
              <a:rPr lang="en-US" smtClean="0"/>
              <a:t>‹#›</a:t>
            </a:fld>
            <a:endParaRPr lang="en-US"/>
          </a:p>
        </p:txBody>
      </p:sp>
    </p:spTree>
    <p:extLst>
      <p:ext uri="{BB962C8B-B14F-4D97-AF65-F5344CB8AC3E}">
        <p14:creationId xmlns:p14="http://schemas.microsoft.com/office/powerpoint/2010/main" val="32197596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E77A9B-9FA8-4741-8B66-95CD401AA801}" type="datetimeFigureOut">
              <a:rPr lang="en-US" smtClean="0"/>
              <a:t>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90CA1F-B31E-425F-954D-7E49159DA49F}" type="slidenum">
              <a:rPr lang="en-US" smtClean="0"/>
              <a:t>‹#›</a:t>
            </a:fld>
            <a:endParaRPr lang="en-US"/>
          </a:p>
        </p:txBody>
      </p:sp>
    </p:spTree>
    <p:extLst>
      <p:ext uri="{BB962C8B-B14F-4D97-AF65-F5344CB8AC3E}">
        <p14:creationId xmlns:p14="http://schemas.microsoft.com/office/powerpoint/2010/main" val="1758371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E77A9B-9FA8-4741-8B66-95CD401AA801}" type="datetimeFigureOut">
              <a:rPr lang="en-US" smtClean="0"/>
              <a:t>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90CA1F-B31E-425F-954D-7E49159DA49F}" type="slidenum">
              <a:rPr lang="en-US" smtClean="0"/>
              <a:t>‹#›</a:t>
            </a:fld>
            <a:endParaRPr lang="en-US"/>
          </a:p>
        </p:txBody>
      </p:sp>
    </p:spTree>
    <p:extLst>
      <p:ext uri="{BB962C8B-B14F-4D97-AF65-F5344CB8AC3E}">
        <p14:creationId xmlns:p14="http://schemas.microsoft.com/office/powerpoint/2010/main" val="1283070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E77A9B-9FA8-4741-8B66-95CD401AA801}" type="datetimeFigureOut">
              <a:rPr lang="en-US" smtClean="0"/>
              <a:t>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90CA1F-B31E-425F-954D-7E49159DA49F}" type="slidenum">
              <a:rPr lang="en-US" smtClean="0"/>
              <a:t>‹#›</a:t>
            </a:fld>
            <a:endParaRPr lang="en-US"/>
          </a:p>
        </p:txBody>
      </p:sp>
    </p:spTree>
    <p:extLst>
      <p:ext uri="{BB962C8B-B14F-4D97-AF65-F5344CB8AC3E}">
        <p14:creationId xmlns:p14="http://schemas.microsoft.com/office/powerpoint/2010/main" val="3201339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E77A9B-9FA8-4741-8B66-95CD401AA801}" type="datetimeFigureOut">
              <a:rPr lang="en-US" smtClean="0"/>
              <a:t>2/11/2021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90CA1F-B31E-425F-954D-7E49159DA49F}" type="slidenum">
              <a:rPr lang="en-US" smtClean="0"/>
              <a:t>‹#›</a:t>
            </a:fld>
            <a:endParaRPr lang="en-US"/>
          </a:p>
        </p:txBody>
      </p:sp>
    </p:spTree>
    <p:extLst>
      <p:ext uri="{BB962C8B-B14F-4D97-AF65-F5344CB8AC3E}">
        <p14:creationId xmlns:p14="http://schemas.microsoft.com/office/powerpoint/2010/main" val="1413018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E77A9B-9FA8-4741-8B66-95CD401AA801}" type="datetimeFigureOut">
              <a:rPr lang="en-US" smtClean="0"/>
              <a:t>2/11/2021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90CA1F-B31E-425F-954D-7E49159DA49F}" type="slidenum">
              <a:rPr lang="en-US" smtClean="0"/>
              <a:t>‹#›</a:t>
            </a:fld>
            <a:endParaRPr lang="en-US"/>
          </a:p>
        </p:txBody>
      </p:sp>
    </p:spTree>
    <p:extLst>
      <p:ext uri="{BB962C8B-B14F-4D97-AF65-F5344CB8AC3E}">
        <p14:creationId xmlns:p14="http://schemas.microsoft.com/office/powerpoint/2010/main" val="2514040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E77A9B-9FA8-4741-8B66-95CD401AA801}" type="datetimeFigureOut">
              <a:rPr lang="en-US" smtClean="0"/>
              <a:t>2/11/2021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90CA1F-B31E-425F-954D-7E49159DA49F}" type="slidenum">
              <a:rPr lang="en-US" smtClean="0"/>
              <a:t>‹#›</a:t>
            </a:fld>
            <a:endParaRPr lang="en-US"/>
          </a:p>
        </p:txBody>
      </p:sp>
    </p:spTree>
    <p:extLst>
      <p:ext uri="{BB962C8B-B14F-4D97-AF65-F5344CB8AC3E}">
        <p14:creationId xmlns:p14="http://schemas.microsoft.com/office/powerpoint/2010/main" val="54379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E77A9B-9FA8-4741-8B66-95CD401AA801}" type="datetimeFigureOut">
              <a:rPr lang="en-US" smtClean="0"/>
              <a:t>2/11/2021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90CA1F-B31E-425F-954D-7E49159DA49F}" type="slidenum">
              <a:rPr lang="en-US" smtClean="0"/>
              <a:t>‹#›</a:t>
            </a:fld>
            <a:endParaRPr lang="en-US"/>
          </a:p>
        </p:txBody>
      </p:sp>
    </p:spTree>
    <p:extLst>
      <p:ext uri="{BB962C8B-B14F-4D97-AF65-F5344CB8AC3E}">
        <p14:creationId xmlns:p14="http://schemas.microsoft.com/office/powerpoint/2010/main" val="507546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E77A9B-9FA8-4741-8B66-95CD401AA801}" type="datetimeFigureOut">
              <a:rPr lang="en-US" smtClean="0"/>
              <a:t>2/11/2021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90CA1F-B31E-425F-954D-7E49159DA49F}" type="slidenum">
              <a:rPr lang="en-US" smtClean="0"/>
              <a:t>‹#›</a:t>
            </a:fld>
            <a:endParaRPr lang="en-US"/>
          </a:p>
        </p:txBody>
      </p:sp>
    </p:spTree>
    <p:extLst>
      <p:ext uri="{BB962C8B-B14F-4D97-AF65-F5344CB8AC3E}">
        <p14:creationId xmlns:p14="http://schemas.microsoft.com/office/powerpoint/2010/main" val="3783175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E77A9B-9FA8-4741-8B66-95CD401AA801}" type="datetimeFigureOut">
              <a:rPr lang="en-US" smtClean="0"/>
              <a:t>2/11/2021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90CA1F-B31E-425F-954D-7E49159DA49F}" type="slidenum">
              <a:rPr lang="en-US" smtClean="0"/>
              <a:t>‹#›</a:t>
            </a:fld>
            <a:endParaRPr lang="en-US"/>
          </a:p>
        </p:txBody>
      </p:sp>
    </p:spTree>
    <p:extLst>
      <p:ext uri="{BB962C8B-B14F-4D97-AF65-F5344CB8AC3E}">
        <p14:creationId xmlns:p14="http://schemas.microsoft.com/office/powerpoint/2010/main" val="4098587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EE77A9B-9FA8-4741-8B66-95CD401AA801}" type="datetimeFigureOut">
              <a:rPr lang="en-US" smtClean="0"/>
              <a:t>2/11/2021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C90CA1F-B31E-425F-954D-7E49159DA49F}" type="slidenum">
              <a:rPr lang="en-US" smtClean="0"/>
              <a:t>‹#›</a:t>
            </a:fld>
            <a:endParaRPr lang="en-US"/>
          </a:p>
        </p:txBody>
      </p:sp>
    </p:spTree>
    <p:extLst>
      <p:ext uri="{BB962C8B-B14F-4D97-AF65-F5344CB8AC3E}">
        <p14:creationId xmlns:p14="http://schemas.microsoft.com/office/powerpoint/2010/main" val="19897035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he.wikipedia.org/w/index.php?title=%D7%A4%D7%99%D7%98%D7%A8_%D7%90%D7%9C%D7%99%D7%90%D7%A1&amp;action=edit&amp;redlink=1"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2156D-2607-48CC-81FC-4D89AA6FFBE9}"/>
              </a:ext>
            </a:extLst>
          </p:cNvPr>
          <p:cNvSpPr>
            <a:spLocks noGrp="1"/>
          </p:cNvSpPr>
          <p:nvPr>
            <p:ph type="ctrTitle"/>
          </p:nvPr>
        </p:nvSpPr>
        <p:spPr>
          <a:xfrm>
            <a:off x="1507067" y="1578133"/>
            <a:ext cx="4335468" cy="2875534"/>
          </a:xfrm>
        </p:spPr>
        <p:txBody>
          <a:bodyPr>
            <a:normAutofit/>
          </a:bodyPr>
          <a:lstStyle/>
          <a:p>
            <a:pPr>
              <a:lnSpc>
                <a:spcPct val="90000"/>
              </a:lnSpc>
            </a:pPr>
            <a:r>
              <a:rPr lang="he-IL" sz="4200" dirty="0"/>
              <a:t>קודים לתיקון שגיאות ושימושיהם במדעי המחשב</a:t>
            </a:r>
            <a:br>
              <a:rPr lang="he-IL" sz="4200" dirty="0"/>
            </a:br>
            <a:r>
              <a:rPr lang="he-IL" sz="4200" b="1" dirty="0"/>
              <a:t>הרצאה 16</a:t>
            </a:r>
            <a:endParaRPr lang="en-US" sz="4200" b="1" dirty="0"/>
          </a:p>
        </p:txBody>
      </p:sp>
      <p:sp>
        <p:nvSpPr>
          <p:cNvPr id="3" name="Subtitle 2">
            <a:extLst>
              <a:ext uri="{FF2B5EF4-FFF2-40B4-BE49-F238E27FC236}">
                <a16:creationId xmlns:a16="http://schemas.microsoft.com/office/drawing/2014/main" id="{3D66879C-C555-4668-8E38-6A8A83E144BA}"/>
              </a:ext>
            </a:extLst>
          </p:cNvPr>
          <p:cNvSpPr>
            <a:spLocks noGrp="1"/>
          </p:cNvSpPr>
          <p:nvPr>
            <p:ph type="subTitle" idx="1"/>
          </p:nvPr>
        </p:nvSpPr>
        <p:spPr>
          <a:xfrm>
            <a:off x="1507067" y="4453667"/>
            <a:ext cx="4335468" cy="1096899"/>
          </a:xfrm>
        </p:spPr>
        <p:txBody>
          <a:bodyPr>
            <a:normAutofit/>
          </a:bodyPr>
          <a:lstStyle/>
          <a:p>
            <a:pPr>
              <a:lnSpc>
                <a:spcPct val="90000"/>
              </a:lnSpc>
            </a:pPr>
            <a:r>
              <a:rPr lang="he-IL" dirty="0"/>
              <a:t>מרצה: ד"ר קלים יפרמנקו</a:t>
            </a:r>
          </a:p>
          <a:p>
            <a:pPr>
              <a:lnSpc>
                <a:spcPct val="90000"/>
              </a:lnSpc>
            </a:pPr>
            <a:r>
              <a:rPr lang="he-IL" dirty="0"/>
              <a:t>סמסטר: סתיו תשפ"א</a:t>
            </a:r>
          </a:p>
          <a:p>
            <a:pPr>
              <a:lnSpc>
                <a:spcPct val="90000"/>
              </a:lnSpc>
            </a:pPr>
            <a:r>
              <a:rPr lang="he-IL" dirty="0"/>
              <a:t>תאריך: 08/12/2020</a:t>
            </a:r>
            <a:endParaRPr lang="en-US" dirty="0"/>
          </a:p>
        </p:txBody>
      </p:sp>
      <p:pic>
        <p:nvPicPr>
          <p:cNvPr id="4" name="Picture 3" descr="אוניברסיטת בן גוריון - מוזיאון הילדים של באר שבע ע&quot;ש ג'ק, ג'וזף ומורטון מנדל">
            <a:extLst>
              <a:ext uri="{FF2B5EF4-FFF2-40B4-BE49-F238E27FC236}">
                <a16:creationId xmlns:a16="http://schemas.microsoft.com/office/drawing/2014/main" id="{F69370C1-F1DE-4FC0-A5F9-27A894600F4A}"/>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6095998" y="1924043"/>
            <a:ext cx="3280613" cy="3280613"/>
          </a:xfrm>
          <a:prstGeom prst="rect">
            <a:avLst/>
          </a:prstGeom>
          <a:noFill/>
        </p:spPr>
      </p:pic>
    </p:spTree>
    <p:extLst>
      <p:ext uri="{BB962C8B-B14F-4D97-AF65-F5344CB8AC3E}">
        <p14:creationId xmlns:p14="http://schemas.microsoft.com/office/powerpoint/2010/main" val="598151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0C8BE-09F0-4690-9349-7379C0A4DE66}"/>
              </a:ext>
            </a:extLst>
          </p:cNvPr>
          <p:cNvSpPr>
            <a:spLocks noGrp="1"/>
          </p:cNvSpPr>
          <p:nvPr>
            <p:ph type="title"/>
          </p:nvPr>
        </p:nvSpPr>
        <p:spPr>
          <a:xfrm>
            <a:off x="696187" y="241955"/>
            <a:ext cx="8596668" cy="1320800"/>
          </a:xfrm>
        </p:spPr>
        <p:txBody>
          <a:bodyPr/>
          <a:lstStyle/>
          <a:p>
            <a:pPr algn="r"/>
            <a:r>
              <a:rPr lang="en-US" dirty="0"/>
              <a:t>List-decoding capacity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E90BA40-2ECC-4B0C-ACF8-7A489A932EF9}"/>
                  </a:ext>
                </a:extLst>
              </p:cNvPr>
              <p:cNvSpPr>
                <a:spLocks noGrp="1"/>
              </p:cNvSpPr>
              <p:nvPr>
                <p:ph idx="1"/>
              </p:nvPr>
            </p:nvSpPr>
            <p:spPr>
              <a:xfrm>
                <a:off x="0" y="895546"/>
                <a:ext cx="9620250" cy="5791003"/>
              </a:xfrm>
            </p:spPr>
            <p:txBody>
              <a:bodyPr>
                <a:normAutofit/>
              </a:bodyPr>
              <a:lstStyle/>
              <a:p>
                <a:pPr marL="0" indent="0" algn="r" rtl="1">
                  <a:buNone/>
                </a:pPr>
                <a:r>
                  <a:rPr lang="he-IL" dirty="0"/>
                  <a:t>נניח שקיים קוד </a:t>
                </a:r>
                <a:r>
                  <a:rPr lang="en-US" dirty="0"/>
                  <a:t>c</a:t>
                </a:r>
                <a:r>
                  <a:rPr lang="he-IL" dirty="0"/>
                  <a:t> ונתון שקצב העברת המידע הוא: </a:t>
                </a:r>
                <a14:m>
                  <m:oMath xmlns:m="http://schemas.openxmlformats.org/officeDocument/2006/math">
                    <m:r>
                      <a:rPr lang="en-US" i="1">
                        <a:latin typeface="Cambria Math" panose="02040503050406030204" pitchFamily="18" charset="0"/>
                      </a:rPr>
                      <m:t>𝑅</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𝑘</m:t>
                        </m:r>
                      </m:num>
                      <m:den>
                        <m:r>
                          <a:rPr lang="en-US" i="1">
                            <a:latin typeface="Cambria Math" panose="02040503050406030204" pitchFamily="18" charset="0"/>
                          </a:rPr>
                          <m:t>𝑛</m:t>
                        </m:r>
                      </m:den>
                    </m:f>
                  </m:oMath>
                </a14:m>
                <a:r>
                  <a:rPr lang="he-IL" dirty="0"/>
                  <a:t>. מה מספר השגיאות המקסימלי שנוכל לפענח ? כלומר מה ה- </a:t>
                </a:r>
                <a14:m>
                  <m:oMath xmlns:m="http://schemas.openxmlformats.org/officeDocument/2006/math">
                    <m:r>
                      <a:rPr lang="en-US" i="1">
                        <a:latin typeface="Cambria Math" panose="02040503050406030204" pitchFamily="18" charset="0"/>
                      </a:rPr>
                      <m:t>𝜌</m:t>
                    </m:r>
                  </m:oMath>
                </a14:m>
                <a:r>
                  <a:rPr lang="he-IL" dirty="0"/>
                  <a:t> המקסימלי כך שהקוד </a:t>
                </a:r>
                <a:r>
                  <a:rPr lang="en-US" dirty="0"/>
                  <a:t>c</a:t>
                </a:r>
                <a:r>
                  <a:rPr lang="he-IL" dirty="0"/>
                  <a:t> הוא: </a:t>
                </a:r>
                <a14:m>
                  <m:oMath xmlns:m="http://schemas.openxmlformats.org/officeDocument/2006/math">
                    <m:r>
                      <a:rPr lang="en-US" i="1">
                        <a:latin typeface="Cambria Math" panose="02040503050406030204" pitchFamily="18" charset="0"/>
                      </a:rPr>
                      <m:t> (</m:t>
                    </m:r>
                    <m:r>
                      <a:rPr lang="en-US" i="1">
                        <a:latin typeface="Cambria Math" panose="02040503050406030204" pitchFamily="18" charset="0"/>
                      </a:rPr>
                      <m:t>𝜌</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 ,</m:t>
                    </m:r>
                    <m:r>
                      <a:rPr lang="en-US" i="1">
                        <a:latin typeface="Cambria Math" panose="02040503050406030204" pitchFamily="18" charset="0"/>
                      </a:rPr>
                      <m:t>𝑝𝑜𝑙𝑦</m:t>
                    </m:r>
                    <m:r>
                      <a:rPr lang="en-US">
                        <a:latin typeface="Cambria Math" panose="02040503050406030204" pitchFamily="18" charset="0"/>
                      </a:rPr>
                      <m:t>(</m:t>
                    </m:r>
                    <m:r>
                      <m:rPr>
                        <m:sty m:val="p"/>
                      </m:rPr>
                      <a:rPr lang="en-US">
                        <a:latin typeface="Cambria Math" panose="02040503050406030204" pitchFamily="18" charset="0"/>
                      </a:rPr>
                      <m:t>k</m:t>
                    </m:r>
                    <m:r>
                      <a:rPr lang="en-US">
                        <a:latin typeface="Cambria Math" panose="02040503050406030204" pitchFamily="18" charset="0"/>
                      </a:rPr>
                      <m:t>) </m:t>
                    </m:r>
                    <m:r>
                      <a:rPr lang="en-US" i="1">
                        <a:latin typeface="Cambria Math" panose="02040503050406030204" pitchFamily="18" charset="0"/>
                      </a:rPr>
                      <m:t>)−</m:t>
                    </m:r>
                    <m:r>
                      <m:rPr>
                        <m:sty m:val="p"/>
                      </m:rPr>
                      <a:rPr lang="en-US">
                        <a:latin typeface="Cambria Math" panose="02040503050406030204" pitchFamily="18" charset="0"/>
                      </a:rPr>
                      <m:t>List</m:t>
                    </m:r>
                    <m:r>
                      <a:rPr lang="en-US">
                        <a:latin typeface="Cambria Math" panose="02040503050406030204" pitchFamily="18" charset="0"/>
                      </a:rPr>
                      <m:t> </m:t>
                    </m:r>
                    <m:r>
                      <m:rPr>
                        <m:sty m:val="p"/>
                      </m:rPr>
                      <a:rPr lang="en-US">
                        <a:latin typeface="Cambria Math" panose="02040503050406030204" pitchFamily="18" charset="0"/>
                      </a:rPr>
                      <m:t>decodable</m:t>
                    </m:r>
                  </m:oMath>
                </a14:m>
                <a:r>
                  <a:rPr lang="he-IL" dirty="0"/>
                  <a:t>?</a:t>
                </a:r>
                <a:endParaRPr lang="en-US" dirty="0"/>
              </a:p>
              <a:p>
                <a:pPr algn="r" rtl="1"/>
                <a:r>
                  <a:rPr lang="he-IL" dirty="0"/>
                  <a:t> </a:t>
                </a:r>
                <a:r>
                  <a:rPr lang="he-IL" u="sng" dirty="0"/>
                  <a:t>נענה על זה באמצעות המשפט הבא:</a:t>
                </a:r>
                <a:endParaRPr lang="en-US" dirty="0"/>
              </a:p>
              <a:p>
                <a:pPr marL="0" indent="0" algn="r" rtl="1">
                  <a:buNone/>
                </a:pPr>
                <a:r>
                  <a:rPr lang="he-IL" u="sng" dirty="0"/>
                  <a:t>משפט:</a:t>
                </a:r>
                <a:r>
                  <a:rPr lang="he-IL" dirty="0"/>
                  <a:t> עבור </a:t>
                </a:r>
                <a14:m>
                  <m:oMath xmlns:m="http://schemas.openxmlformats.org/officeDocument/2006/math">
                    <m:r>
                      <a:rPr lang="en-US" i="1">
                        <a:latin typeface="Cambria Math" panose="02040503050406030204" pitchFamily="18" charset="0"/>
                      </a:rPr>
                      <m:t>𝑞</m:t>
                    </m:r>
                    <m:r>
                      <a:rPr lang="en-US" i="1">
                        <a:latin typeface="Cambria Math" panose="02040503050406030204" pitchFamily="18" charset="0"/>
                      </a:rPr>
                      <m:t>=</m:t>
                    </m:r>
                    <m:r>
                      <a:rPr lang="en-US" i="1">
                        <a:latin typeface="Cambria Math" panose="02040503050406030204" pitchFamily="18" charset="0"/>
                      </a:rPr>
                      <m:t>2</m:t>
                    </m:r>
                  </m:oMath>
                </a14:m>
                <a:r>
                  <a:rPr lang="en-US" dirty="0"/>
                  <a:t> </a:t>
                </a:r>
                <a:r>
                  <a:rPr lang="he-IL" dirty="0"/>
                  <a:t> ו- </a:t>
                </a:r>
                <a14:m>
                  <m:oMath xmlns:m="http://schemas.openxmlformats.org/officeDocument/2006/math">
                    <m:r>
                      <a:rPr lang="en-US" i="1">
                        <a:latin typeface="Cambria Math" panose="02040503050406030204" pitchFamily="18" charset="0"/>
                      </a:rPr>
                      <m:t>0</m:t>
                    </m:r>
                    <m:r>
                      <a:rPr lang="en-US">
                        <a:latin typeface="Cambria Math" panose="02040503050406030204" pitchFamily="18" charset="0"/>
                      </a:rPr>
                      <m:t>≤</m:t>
                    </m:r>
                    <m:r>
                      <a:rPr lang="en-US" i="1">
                        <a:latin typeface="Cambria Math" panose="02040503050406030204" pitchFamily="18" charset="0"/>
                      </a:rPr>
                      <m:t>𝜌</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oMath>
                </a14:m>
                <a:r>
                  <a:rPr lang="he-IL" dirty="0"/>
                  <a:t> ולכל </a:t>
                </a:r>
                <a14:m>
                  <m:oMath xmlns:m="http://schemas.openxmlformats.org/officeDocument/2006/math">
                    <m:r>
                      <a:rPr lang="he-IL" i="1">
                        <a:latin typeface="Cambria Math" panose="02040503050406030204" pitchFamily="18" charset="0"/>
                      </a:rPr>
                      <m:t>𝜀</m:t>
                    </m:r>
                    <m:r>
                      <a:rPr lang="he-IL">
                        <a:latin typeface="Cambria Math" panose="02040503050406030204" pitchFamily="18" charset="0"/>
                      </a:rPr>
                      <m:t>&gt;</m:t>
                    </m:r>
                    <m:r>
                      <a:rPr lang="en-US" i="1">
                        <a:latin typeface="Cambria Math" panose="02040503050406030204" pitchFamily="18" charset="0"/>
                      </a:rPr>
                      <m:t>0</m:t>
                    </m:r>
                  </m:oMath>
                </a14:m>
                <a:r>
                  <a:rPr lang="he-IL" dirty="0"/>
                  <a:t>, קיים </a:t>
                </a:r>
                <a:r>
                  <a:rPr lang="en-US" dirty="0"/>
                  <a:t>N</a:t>
                </a:r>
                <a:r>
                  <a:rPr lang="he-IL" dirty="0"/>
                  <a:t> כך שלכל </a:t>
                </a:r>
                <a14:m>
                  <m:oMath xmlns:m="http://schemas.openxmlformats.org/officeDocument/2006/math">
                    <m:r>
                      <a:rPr lang="en-US" i="1">
                        <a:latin typeface="Cambria Math" panose="02040503050406030204" pitchFamily="18" charset="0"/>
                      </a:rPr>
                      <m:t>𝑛</m:t>
                    </m:r>
                    <m:r>
                      <a:rPr lang="he-IL">
                        <a:latin typeface="Cambria Math" panose="02040503050406030204" pitchFamily="18" charset="0"/>
                      </a:rPr>
                      <m:t>&gt;</m:t>
                    </m:r>
                    <m:r>
                      <a:rPr lang="en-US" i="1">
                        <a:latin typeface="Cambria Math" panose="02040503050406030204" pitchFamily="18" charset="0"/>
                      </a:rPr>
                      <m:t>𝑁</m:t>
                    </m:r>
                  </m:oMath>
                </a14:m>
                <a:r>
                  <a:rPr lang="he-IL" dirty="0"/>
                  <a:t> מתקיים:</a:t>
                </a:r>
                <a:endParaRPr lang="en-US" dirty="0"/>
              </a:p>
              <a:p>
                <a:pPr marL="0" lvl="0" indent="0" algn="r" rtl="1">
                  <a:buNone/>
                </a:pPr>
                <a:r>
                  <a:rPr lang="he-IL" dirty="0"/>
                  <a:t>(1) אם </a:t>
                </a:r>
                <a14:m>
                  <m:oMath xmlns:m="http://schemas.openxmlformats.org/officeDocument/2006/math">
                    <m:r>
                      <a:rPr lang="en-US" i="1">
                        <a:latin typeface="Cambria Math" panose="02040503050406030204" pitchFamily="18" charset="0"/>
                      </a:rPr>
                      <m:t>𝑅</m:t>
                    </m:r>
                    <m:r>
                      <a:rPr lang="en-US" i="1">
                        <a:latin typeface="Cambria Math" panose="02040503050406030204" pitchFamily="18" charset="0"/>
                      </a:rPr>
                      <m:t>&lt;</m:t>
                    </m:r>
                    <m:r>
                      <a:rPr lang="en-US" i="1">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𝐻</m:t>
                    </m:r>
                    <m:r>
                      <a:rPr lang="en-US" i="1">
                        <a:latin typeface="Cambria Math" panose="02040503050406030204" pitchFamily="18" charset="0"/>
                      </a:rPr>
                      <m:t>(</m:t>
                    </m:r>
                    <m:r>
                      <a:rPr lang="en-US" i="1">
                        <a:latin typeface="Cambria Math" panose="02040503050406030204" pitchFamily="18" charset="0"/>
                      </a:rPr>
                      <m:t>𝜌</m:t>
                    </m:r>
                    <m:r>
                      <a:rPr lang="en-US" i="1">
                        <a:latin typeface="Cambria Math" panose="02040503050406030204" pitchFamily="18" charset="0"/>
                      </a:rPr>
                      <m:t>) – </m:t>
                    </m:r>
                    <m:r>
                      <a:rPr lang="en-US" i="1">
                        <a:latin typeface="Cambria Math" panose="02040503050406030204" pitchFamily="18" charset="0"/>
                      </a:rPr>
                      <m:t>𝜀</m:t>
                    </m:r>
                  </m:oMath>
                </a14:m>
                <a:r>
                  <a:rPr lang="en-US" i="1" dirty="0"/>
                  <a:t>  </a:t>
                </a:r>
                <a:r>
                  <a:rPr lang="he-IL" dirty="0"/>
                  <a:t>אז קיים קוד שהוא: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𝜌</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 ,</m:t>
                    </m:r>
                    <m:r>
                      <a:rPr lang="en-US" i="1">
                        <a:latin typeface="Cambria Math" panose="02040503050406030204" pitchFamily="18" charset="0"/>
                      </a:rPr>
                      <m:t>𝑂</m:t>
                    </m:r>
                    <m:r>
                      <a:rPr lang="en-US">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𝜀</m:t>
                        </m:r>
                      </m:den>
                    </m:f>
                    <m:r>
                      <a:rPr lang="en-US">
                        <a:latin typeface="Cambria Math" panose="02040503050406030204" pitchFamily="18" charset="0"/>
                      </a:rPr>
                      <m:t>)</m:t>
                    </m:r>
                    <m:r>
                      <a:rPr lang="en-US" i="1">
                        <a:latin typeface="Cambria Math" panose="02040503050406030204" pitchFamily="18" charset="0"/>
                      </a:rPr>
                      <m:t>)−</m:t>
                    </m:r>
                    <m:r>
                      <m:rPr>
                        <m:sty m:val="p"/>
                      </m:rPr>
                      <a:rPr lang="en-US">
                        <a:latin typeface="Cambria Math" panose="02040503050406030204" pitchFamily="18" charset="0"/>
                      </a:rPr>
                      <m:t>List</m:t>
                    </m:r>
                    <m:r>
                      <a:rPr lang="en-US">
                        <a:latin typeface="Cambria Math" panose="02040503050406030204" pitchFamily="18" charset="0"/>
                      </a:rPr>
                      <m:t> </m:t>
                    </m:r>
                    <m:r>
                      <m:rPr>
                        <m:sty m:val="p"/>
                      </m:rPr>
                      <a:rPr lang="en-US">
                        <a:latin typeface="Cambria Math" panose="02040503050406030204" pitchFamily="18" charset="0"/>
                      </a:rPr>
                      <m:t>decodable</m:t>
                    </m:r>
                  </m:oMath>
                </a14:m>
                <a:endParaRPr lang="en-US" dirty="0"/>
              </a:p>
              <a:p>
                <a:pPr algn="r" rtl="1"/>
                <a:r>
                  <a:rPr lang="he-IL" b="1" dirty="0"/>
                  <a:t>הערה:</a:t>
                </a:r>
                <a:r>
                  <a:rPr lang="he-IL" dirty="0"/>
                  <a:t> זה אומר שהיחס בין ה-</a:t>
                </a:r>
                <a:r>
                  <a:rPr lang="en-US" i="1" dirty="0"/>
                  <a:t>Rate</a:t>
                </a:r>
                <a:r>
                  <a:rPr lang="he-IL" dirty="0"/>
                  <a:t> של הקוד למספר השגיאות שהוא יכול להתמודד איתן, הוא כמו היחס בין ה-</a:t>
                </a:r>
                <a:r>
                  <a:rPr lang="en-US" i="1" dirty="0"/>
                  <a:t>Rate</a:t>
                </a:r>
                <a:r>
                  <a:rPr lang="en-US" dirty="0"/>
                  <a:t> </a:t>
                </a:r>
                <a:r>
                  <a:rPr lang="he-IL" dirty="0"/>
                  <a:t> של הקוד למספר השגיאות שהוא יכול להתמודד איתן, במקרה של רעש אקראי.</a:t>
                </a:r>
                <a:endParaRPr lang="en-US" dirty="0"/>
              </a:p>
              <a:p>
                <a:pPr marL="0" lvl="0" indent="0" algn="r" rtl="1">
                  <a:buNone/>
                </a:pPr>
                <a:r>
                  <a:rPr lang="he-IL" dirty="0"/>
                  <a:t>(2) אם </a:t>
                </a:r>
                <a14:m>
                  <m:oMath xmlns:m="http://schemas.openxmlformats.org/officeDocument/2006/math">
                    <m:r>
                      <a:rPr lang="en-US" i="1">
                        <a:latin typeface="Cambria Math" panose="02040503050406030204" pitchFamily="18" charset="0"/>
                      </a:rPr>
                      <m:t>𝑅</m:t>
                    </m:r>
                    <m:r>
                      <a:rPr lang="en-US" i="1">
                        <a:latin typeface="Cambria Math" panose="02040503050406030204" pitchFamily="18" charset="0"/>
                      </a:rPr>
                      <m:t>&gt;</m:t>
                    </m:r>
                    <m:r>
                      <a:rPr lang="en-US" i="1">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𝐻</m:t>
                    </m:r>
                    <m:r>
                      <a:rPr lang="en-US" i="1">
                        <a:latin typeface="Cambria Math" panose="02040503050406030204" pitchFamily="18" charset="0"/>
                      </a:rPr>
                      <m:t>(</m:t>
                    </m:r>
                    <m:r>
                      <a:rPr lang="en-US" i="1">
                        <a:latin typeface="Cambria Math" panose="02040503050406030204" pitchFamily="18" charset="0"/>
                      </a:rPr>
                      <m:t>𝜌</m:t>
                    </m:r>
                    <m:r>
                      <a:rPr lang="en-US" i="1">
                        <a:latin typeface="Cambria Math" panose="02040503050406030204" pitchFamily="18" charset="0"/>
                      </a:rPr>
                      <m:t>) + </m:t>
                    </m:r>
                    <m:r>
                      <a:rPr lang="en-US" i="1">
                        <a:latin typeface="Cambria Math" panose="02040503050406030204" pitchFamily="18" charset="0"/>
                      </a:rPr>
                      <m:t>𝜀</m:t>
                    </m:r>
                  </m:oMath>
                </a14:m>
                <a:r>
                  <a:rPr lang="he-IL" dirty="0"/>
                  <a:t> אז לכל קוד שהוא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𝜌</m:t>
                    </m:r>
                    <m:r>
                      <a:rPr lang="en-US" i="1">
                        <a:latin typeface="Cambria Math" panose="02040503050406030204" pitchFamily="18" charset="0"/>
                      </a:rPr>
                      <m:t> ,</m:t>
                    </m:r>
                    <m:r>
                      <a:rPr lang="en-US" i="1">
                        <a:latin typeface="Cambria Math" panose="02040503050406030204" pitchFamily="18" charset="0"/>
                      </a:rPr>
                      <m:t>𝐿</m:t>
                    </m:r>
                    <m:r>
                      <a:rPr lang="en-US" i="1">
                        <a:latin typeface="Cambria Math" panose="02040503050406030204" pitchFamily="18" charset="0"/>
                      </a:rPr>
                      <m:t>)−</m:t>
                    </m:r>
                    <m:r>
                      <m:rPr>
                        <m:sty m:val="p"/>
                      </m:rPr>
                      <a:rPr lang="en-US">
                        <a:latin typeface="Cambria Math" panose="02040503050406030204" pitchFamily="18" charset="0"/>
                      </a:rPr>
                      <m:t>List</m:t>
                    </m:r>
                    <m:r>
                      <a:rPr lang="en-US">
                        <a:latin typeface="Cambria Math" panose="02040503050406030204" pitchFamily="18" charset="0"/>
                      </a:rPr>
                      <m:t> </m:t>
                    </m:r>
                    <m:r>
                      <m:rPr>
                        <m:sty m:val="p"/>
                      </m:rPr>
                      <a:rPr lang="en-US">
                        <a:latin typeface="Cambria Math" panose="02040503050406030204" pitchFamily="18" charset="0"/>
                      </a:rPr>
                      <m:t>decodable</m:t>
                    </m:r>
                  </m:oMath>
                </a14:m>
                <a:r>
                  <a:rPr lang="he-IL" dirty="0"/>
                  <a:t> מתקיים: </a:t>
                </a:r>
                <a14:m>
                  <m:oMath xmlns:m="http://schemas.openxmlformats.org/officeDocument/2006/math">
                    <m:r>
                      <a:rPr lang="en-US" i="1">
                        <a:latin typeface="Cambria Math" panose="02040503050406030204" pitchFamily="18" charset="0"/>
                      </a:rPr>
                      <m:t>𝐿</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m:rPr>
                            <m:sty m:val="p"/>
                          </m:rPr>
                          <a:rPr lang="en-US">
                            <a:latin typeface="Cambria Math" panose="02040503050406030204" pitchFamily="18" charset="0"/>
                          </a:rPr>
                          <m:t>Ω</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sup>
                    </m:sSup>
                  </m:oMath>
                </a14:m>
                <a:r>
                  <a:rPr lang="en-US" i="1" dirty="0"/>
                  <a:t>    </a:t>
                </a:r>
                <a:endParaRPr lang="he-IL" i="1" dirty="0"/>
              </a:p>
              <a:p>
                <a:pPr algn="r" rtl="1"/>
                <a:r>
                  <a:rPr lang="he-IL" u="sng" dirty="0"/>
                  <a:t>משמעות המשפט</a:t>
                </a:r>
                <a:r>
                  <a:rPr lang="he-IL" b="1" u="sng" dirty="0"/>
                  <a:t>:</a:t>
                </a:r>
                <a:r>
                  <a:rPr lang="he-IL" u="sng" dirty="0"/>
                  <a:t> </a:t>
                </a:r>
                <a:endParaRPr lang="en-US" dirty="0"/>
              </a:p>
              <a:p>
                <a:pPr marL="0" indent="0" algn="r" rtl="1">
                  <a:buNone/>
                </a:pPr>
                <a:r>
                  <a:rPr lang="he-IL" dirty="0"/>
                  <a:t>משפט זה אומר שעבור </a:t>
                </a:r>
                <a:r>
                  <a:rPr lang="en-US" i="1" dirty="0"/>
                  <a:t>Rate</a:t>
                </a:r>
                <a:r>
                  <a:rPr lang="he-IL" dirty="0"/>
                  <a:t> שמתקרב ל-</a:t>
                </a:r>
                <a14:m>
                  <m:oMath xmlns:m="http://schemas.openxmlformats.org/officeDocument/2006/math">
                    <m:r>
                      <a:rPr lang="en-US">
                        <a:latin typeface="Cambria Math" panose="02040503050406030204" pitchFamily="18" charset="0"/>
                      </a:rPr>
                      <m:t> </m:t>
                    </m:r>
                    <m:r>
                      <m:rPr>
                        <m:sty m:val="p"/>
                      </m:rPr>
                      <a:rPr lang="en-US">
                        <a:latin typeface="Cambria Math" panose="02040503050406030204" pitchFamily="18" charset="0"/>
                      </a:rPr>
                      <m:t>capacity</m:t>
                    </m:r>
                  </m:oMath>
                </a14:m>
                <a:r>
                  <a:rPr lang="he-IL" dirty="0"/>
                  <a:t>, אך עדין מתחתיו, נוכל לקבל </a:t>
                </a:r>
                <a14:m>
                  <m:oMath xmlns:m="http://schemas.openxmlformats.org/officeDocument/2006/math">
                    <m:r>
                      <a:rPr lang="en-US" i="1">
                        <a:latin typeface="Cambria Math" panose="02040503050406030204" pitchFamily="18" charset="0"/>
                      </a:rPr>
                      <m:t>𝜌</m:t>
                    </m:r>
                  </m:oMath>
                </a14:m>
                <a:r>
                  <a:rPr lang="he-IL" dirty="0"/>
                  <a:t> שהוא לא </a:t>
                </a:r>
                <a:r>
                  <a:rPr lang="en-US" i="1" dirty="0"/>
                  <a:t>n</a:t>
                </a:r>
                <a:r>
                  <a:rPr lang="he-IL" dirty="0"/>
                  <a:t> עם אורך רשימה שהוא פחות או יותר קבוע </a:t>
                </a:r>
                <a14:m>
                  <m:oMath xmlns:m="http://schemas.openxmlformats.org/officeDocument/2006/math">
                    <m:r>
                      <a:rPr lang="en-US">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𝜀</m:t>
                        </m:r>
                      </m:den>
                    </m:f>
                    <m:r>
                      <a:rPr lang="en-US" i="1">
                        <a:latin typeface="Cambria Math" panose="02040503050406030204" pitchFamily="18" charset="0"/>
                      </a:rPr>
                      <m:t>)</m:t>
                    </m:r>
                  </m:oMath>
                </a14:m>
                <a:r>
                  <a:rPr lang="en-US" dirty="0"/>
                  <a:t> </a:t>
                </a:r>
                <a:r>
                  <a:rPr lang="he-IL" dirty="0"/>
                  <a:t>, כלומר לכל היותר באורך </a:t>
                </a:r>
                <a:r>
                  <a:rPr lang="he-IL" dirty="0" err="1"/>
                  <a:t>פולינומי</a:t>
                </a:r>
                <a:r>
                  <a:rPr lang="he-IL" dirty="0"/>
                  <a:t>. דבר המאפשר אלגוריתמי פענוח יעילים. ואילו עבור </a:t>
                </a:r>
                <a:r>
                  <a:rPr lang="en-US" i="1" dirty="0"/>
                  <a:t>Rate</a:t>
                </a:r>
                <a:r>
                  <a:rPr lang="he-IL" dirty="0"/>
                  <a:t> שעולה על  ה-</a:t>
                </a:r>
                <a14:m>
                  <m:oMath xmlns:m="http://schemas.openxmlformats.org/officeDocument/2006/math">
                    <m:r>
                      <a:rPr lang="en-US">
                        <a:latin typeface="Cambria Math" panose="02040503050406030204" pitchFamily="18" charset="0"/>
                      </a:rPr>
                      <m:t> </m:t>
                    </m:r>
                    <m:r>
                      <m:rPr>
                        <m:sty m:val="p"/>
                      </m:rPr>
                      <a:rPr lang="en-US">
                        <a:latin typeface="Cambria Math" panose="02040503050406030204" pitchFamily="18" charset="0"/>
                      </a:rPr>
                      <m:t>capacity</m:t>
                    </m:r>
                  </m:oMath>
                </a14:m>
                <a:r>
                  <a:rPr lang="en-US" i="1" dirty="0"/>
                  <a:t>,</a:t>
                </a:r>
                <a:r>
                  <a:rPr lang="en-US" dirty="0"/>
                  <a:t> </a:t>
                </a:r>
                <a:r>
                  <a:rPr lang="he-IL" dirty="0"/>
                  <a:t>נקבל שאורך הרשימה הופך </a:t>
                </a:r>
                <a:r>
                  <a:rPr lang="he-IL" dirty="0" err="1"/>
                  <a:t>לאקספוננציאלי</a:t>
                </a:r>
                <a:r>
                  <a:rPr lang="he-IL" dirty="0"/>
                  <a:t>, דבר הפוסל את קיומם של אלגוריתמי פענוח יעילים.</a:t>
                </a:r>
                <a:endParaRPr lang="en-US" dirty="0"/>
              </a:p>
              <a:p>
                <a:pPr lvl="0" algn="r" rtl="1"/>
                <a:endParaRPr lang="en-US" dirty="0"/>
              </a:p>
              <a:p>
                <a:pPr rtl="1"/>
                <a:endParaRPr lang="en-US" dirty="0"/>
              </a:p>
              <a:p>
                <a:pPr algn="r" rtl="1"/>
                <a:endParaRPr lang="en-US" dirty="0"/>
              </a:p>
              <a:p>
                <a:pPr marL="0" indent="0" algn="r" rtl="1">
                  <a:buNone/>
                </a:pPr>
                <a:endParaRPr lang="he-IL" dirty="0"/>
              </a:p>
              <a:p>
                <a:pPr algn="r" rtl="1"/>
                <a:endParaRPr lang="en-US" dirty="0"/>
              </a:p>
              <a:p>
                <a:pPr marL="0" indent="0" algn="r" rtl="1">
                  <a:buNone/>
                </a:pPr>
                <a:endParaRPr lang="en-US" dirty="0"/>
              </a:p>
            </p:txBody>
          </p:sp>
        </mc:Choice>
        <mc:Fallback xmlns="">
          <p:sp>
            <p:nvSpPr>
              <p:cNvPr id="3" name="Content Placeholder 2">
                <a:extLst>
                  <a:ext uri="{FF2B5EF4-FFF2-40B4-BE49-F238E27FC236}">
                    <a16:creationId xmlns:a16="http://schemas.microsoft.com/office/drawing/2014/main" id="{EE90BA40-2ECC-4B0C-ACF8-7A489A932EF9}"/>
                  </a:ext>
                </a:extLst>
              </p:cNvPr>
              <p:cNvSpPr>
                <a:spLocks noGrp="1" noRot="1" noChangeAspect="1" noMove="1" noResize="1" noEditPoints="1" noAdjustHandles="1" noChangeArrowheads="1" noChangeShapeType="1" noTextEdit="1"/>
              </p:cNvSpPr>
              <p:nvPr>
                <p:ph idx="1"/>
              </p:nvPr>
            </p:nvSpPr>
            <p:spPr>
              <a:xfrm>
                <a:off x="0" y="895546"/>
                <a:ext cx="9620250" cy="5791003"/>
              </a:xfrm>
              <a:blipFill>
                <a:blip r:embed="rId2"/>
                <a:stretch>
                  <a:fillRect l="-253" r="-507" b="-16105"/>
                </a:stretch>
              </a:blipFill>
            </p:spPr>
            <p:txBody>
              <a:bodyPr/>
              <a:lstStyle/>
              <a:p>
                <a:r>
                  <a:rPr lang="he-IL">
                    <a:noFill/>
                  </a:rPr>
                  <a:t> </a:t>
                </a:r>
              </a:p>
            </p:txBody>
          </p:sp>
        </mc:Fallback>
      </mc:AlternateContent>
      <p:pic>
        <p:nvPicPr>
          <p:cNvPr id="4" name="תמונה 3">
            <a:extLst>
              <a:ext uri="{FF2B5EF4-FFF2-40B4-BE49-F238E27FC236}">
                <a16:creationId xmlns:a16="http://schemas.microsoft.com/office/drawing/2014/main" id="{AF006EDE-7BFA-4958-A78B-01CCF95163F7}"/>
              </a:ext>
            </a:extLst>
          </p:cNvPr>
          <p:cNvPicPr/>
          <p:nvPr/>
        </p:nvPicPr>
        <p:blipFill rotWithShape="1">
          <a:blip r:embed="rId3"/>
          <a:srcRect l="33974" t="41026" r="32585" b="26115"/>
          <a:stretch/>
        </p:blipFill>
        <p:spPr bwMode="auto">
          <a:xfrm>
            <a:off x="3129231" y="5587999"/>
            <a:ext cx="1987550" cy="109855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175494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0C8BE-09F0-4690-9349-7379C0A4DE66}"/>
              </a:ext>
            </a:extLst>
          </p:cNvPr>
          <p:cNvSpPr>
            <a:spLocks noGrp="1"/>
          </p:cNvSpPr>
          <p:nvPr>
            <p:ph type="title"/>
          </p:nvPr>
        </p:nvSpPr>
        <p:spPr/>
        <p:txBody>
          <a:bodyPr/>
          <a:lstStyle/>
          <a:p>
            <a:pPr algn="r"/>
            <a:r>
              <a:rPr lang="en-US" dirty="0"/>
              <a:t>List-decoding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E90BA40-2ECC-4B0C-ACF8-7A489A932EF9}"/>
                  </a:ext>
                </a:extLst>
              </p:cNvPr>
              <p:cNvSpPr>
                <a:spLocks noGrp="1"/>
              </p:cNvSpPr>
              <p:nvPr>
                <p:ph idx="1"/>
              </p:nvPr>
            </p:nvSpPr>
            <p:spPr>
              <a:xfrm>
                <a:off x="0" y="1451294"/>
                <a:ext cx="9620250" cy="5235255"/>
              </a:xfrm>
            </p:spPr>
            <p:txBody>
              <a:bodyPr>
                <a:normAutofit fontScale="92500"/>
              </a:bodyPr>
              <a:lstStyle/>
              <a:p>
                <a:pPr algn="r" rtl="1"/>
                <a:r>
                  <a:rPr lang="he-IL" u="sng" dirty="0"/>
                  <a:t>הוכחת המשפט:</a:t>
                </a:r>
                <a:r>
                  <a:rPr lang="he-IL" dirty="0"/>
                  <a:t> </a:t>
                </a:r>
                <a:endParaRPr lang="en-US" dirty="0"/>
              </a:p>
              <a:p>
                <a:pPr marL="0" indent="0" algn="r" rtl="1">
                  <a:buNone/>
                </a:pPr>
                <a:r>
                  <a:rPr lang="he-IL" b="1" dirty="0"/>
                  <a:t>הערה:</a:t>
                </a:r>
                <a:r>
                  <a:rPr lang="he-IL" dirty="0"/>
                  <a:t> הוכחה זו דומה להוכחה של משפט </a:t>
                </a:r>
                <a:r>
                  <a:rPr lang="en-US" dirty="0"/>
                  <a:t>Shannon</a:t>
                </a:r>
                <a:r>
                  <a:rPr lang="he-IL" dirty="0"/>
                  <a:t> לקיבולת של הערוץ הסימטרי הבינארי </a:t>
                </a:r>
                <a:r>
                  <a:rPr lang="en-US" dirty="0"/>
                  <a:t>BSC(p)</a:t>
                </a:r>
                <a:r>
                  <a:rPr lang="he-IL" dirty="0"/>
                  <a:t>.</a:t>
                </a:r>
                <a:endParaRPr lang="en-US" dirty="0"/>
              </a:p>
              <a:p>
                <a:pPr algn="r" rtl="1"/>
                <a:r>
                  <a:rPr lang="he-IL" u="sng" dirty="0"/>
                  <a:t>הוכחה של (1): </a:t>
                </a:r>
                <a:r>
                  <a:rPr lang="he-IL" dirty="0"/>
                  <a:t> נניח ש- </a:t>
                </a:r>
                <a14:m>
                  <m:oMath xmlns:m="http://schemas.openxmlformats.org/officeDocument/2006/math">
                    <m:r>
                      <a:rPr lang="en-US" i="1">
                        <a:latin typeface="Cambria Math" panose="02040503050406030204" pitchFamily="18" charset="0"/>
                      </a:rPr>
                      <m:t>𝑅</m:t>
                    </m:r>
                    <m:r>
                      <a:rPr lang="en-US" i="1">
                        <a:latin typeface="Cambria Math" panose="02040503050406030204" pitchFamily="18" charset="0"/>
                      </a:rPr>
                      <m:t>&lt;</m:t>
                    </m:r>
                    <m:r>
                      <a:rPr lang="en-US" i="1">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𝐻</m:t>
                    </m:r>
                    <m:r>
                      <a:rPr lang="en-US" i="1">
                        <a:latin typeface="Cambria Math" panose="02040503050406030204" pitchFamily="18" charset="0"/>
                      </a:rPr>
                      <m:t>(</m:t>
                    </m:r>
                    <m:r>
                      <a:rPr lang="en-US" i="1">
                        <a:latin typeface="Cambria Math" panose="02040503050406030204" pitchFamily="18" charset="0"/>
                      </a:rPr>
                      <m:t>𝜌</m:t>
                    </m:r>
                    <m:r>
                      <a:rPr lang="en-US" i="1">
                        <a:latin typeface="Cambria Math" panose="02040503050406030204" pitchFamily="18" charset="0"/>
                      </a:rPr>
                      <m:t>) – </m:t>
                    </m:r>
                    <m:r>
                      <a:rPr lang="en-US" i="1">
                        <a:latin typeface="Cambria Math" panose="02040503050406030204" pitchFamily="18" charset="0"/>
                      </a:rPr>
                      <m:t>𝜀</m:t>
                    </m:r>
                  </m:oMath>
                </a14:m>
                <a:r>
                  <a:rPr lang="en-US" i="1" dirty="0"/>
                  <a:t>  </a:t>
                </a:r>
                <a:r>
                  <a:rPr lang="he-IL" i="1" dirty="0"/>
                  <a:t> </a:t>
                </a:r>
                <a:r>
                  <a:rPr lang="he-IL" dirty="0"/>
                  <a:t>וצ"ל שקיים קוד שהוא: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𝜌</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 ,</m:t>
                    </m:r>
                    <m:r>
                      <a:rPr lang="en-US" i="1">
                        <a:latin typeface="Cambria Math" panose="02040503050406030204" pitchFamily="18" charset="0"/>
                      </a:rPr>
                      <m:t>𝑂</m:t>
                    </m:r>
                    <m:r>
                      <a:rPr lang="en-US">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𝜀</m:t>
                        </m:r>
                      </m:den>
                    </m:f>
                    <m:r>
                      <a:rPr lang="en-US">
                        <a:latin typeface="Cambria Math" panose="02040503050406030204" pitchFamily="18" charset="0"/>
                      </a:rPr>
                      <m:t>)</m:t>
                    </m:r>
                    <m:r>
                      <a:rPr lang="en-US" i="1">
                        <a:latin typeface="Cambria Math" panose="02040503050406030204" pitchFamily="18" charset="0"/>
                      </a:rPr>
                      <m:t>)−</m:t>
                    </m:r>
                    <m:r>
                      <m:rPr>
                        <m:sty m:val="p"/>
                      </m:rPr>
                      <a:rPr lang="en-US">
                        <a:latin typeface="Cambria Math" panose="02040503050406030204" pitchFamily="18" charset="0"/>
                      </a:rPr>
                      <m:t>List</m:t>
                    </m:r>
                    <m:r>
                      <a:rPr lang="en-US" i="1">
                        <a:latin typeface="Cambria Math" panose="02040503050406030204" pitchFamily="18" charset="0"/>
                      </a:rPr>
                      <m:t>−</m:t>
                    </m:r>
                    <m:r>
                      <m:rPr>
                        <m:sty m:val="p"/>
                      </m:rPr>
                      <a:rPr lang="en-US">
                        <a:latin typeface="Cambria Math" panose="02040503050406030204" pitchFamily="18" charset="0"/>
                      </a:rPr>
                      <m:t>decodable</m:t>
                    </m:r>
                  </m:oMath>
                </a14:m>
                <a:r>
                  <a:rPr lang="he-IL" dirty="0"/>
                  <a:t>:</a:t>
                </a:r>
                <a:endParaRPr lang="en-US" dirty="0"/>
              </a:p>
              <a:p>
                <a:pPr marL="0" indent="0" algn="r" rtl="1">
                  <a:buNone/>
                </a:pPr>
                <a:r>
                  <a:rPr lang="he-IL" dirty="0"/>
                  <a:t>נבחר קוד מקרי, ונוכיח שההסתברות שהקוד הזה הוא </a:t>
                </a:r>
                <a14:m>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𝜌</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𝐿</m:t>
                        </m:r>
                      </m:e>
                    </m:d>
                    <m:r>
                      <a:rPr lang="en-US" i="1">
                        <a:latin typeface="Cambria Math" panose="02040503050406030204" pitchFamily="18" charset="0"/>
                      </a:rPr>
                      <m:t>−</m:t>
                    </m:r>
                    <m:r>
                      <m:rPr>
                        <m:sty m:val="p"/>
                      </m:rPr>
                      <a:rPr lang="en-US">
                        <a:latin typeface="Cambria Math" panose="02040503050406030204" pitchFamily="18" charset="0"/>
                      </a:rPr>
                      <m:t>List</m:t>
                    </m:r>
                    <m:r>
                      <a:rPr lang="en-US" i="1">
                        <a:latin typeface="Cambria Math" panose="02040503050406030204" pitchFamily="18" charset="0"/>
                      </a:rPr>
                      <m:t>−</m:t>
                    </m:r>
                    <m:r>
                      <m:rPr>
                        <m:sty m:val="p"/>
                      </m:rPr>
                      <a:rPr lang="en-US">
                        <a:latin typeface="Cambria Math" panose="02040503050406030204" pitchFamily="18" charset="0"/>
                      </a:rPr>
                      <m:t>decodable</m:t>
                    </m:r>
                  </m:oMath>
                </a14:m>
                <a:r>
                  <a:rPr lang="he-IL" dirty="0"/>
                  <a:t> היא חיובית, כלומר בסיכוי טוב. אז זה אומר בפרט, שקיים קוד שהוא </a:t>
                </a:r>
                <a14:m>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𝜌</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𝐿</m:t>
                        </m:r>
                      </m:e>
                    </m:d>
                    <m:r>
                      <a:rPr lang="en-US" i="1">
                        <a:latin typeface="Cambria Math" panose="02040503050406030204" pitchFamily="18" charset="0"/>
                      </a:rPr>
                      <m:t>−</m:t>
                    </m:r>
                    <m:r>
                      <m:rPr>
                        <m:sty m:val="p"/>
                      </m:rPr>
                      <a:rPr lang="en-US">
                        <a:latin typeface="Cambria Math" panose="02040503050406030204" pitchFamily="18" charset="0"/>
                      </a:rPr>
                      <m:t>List</m:t>
                    </m:r>
                    <m:r>
                      <a:rPr lang="en-US" i="1">
                        <a:latin typeface="Cambria Math" panose="02040503050406030204" pitchFamily="18" charset="0"/>
                      </a:rPr>
                      <m:t>−</m:t>
                    </m:r>
                    <m:r>
                      <m:rPr>
                        <m:sty m:val="p"/>
                      </m:rPr>
                      <a:rPr lang="en-US">
                        <a:latin typeface="Cambria Math" panose="02040503050406030204" pitchFamily="18" charset="0"/>
                      </a:rPr>
                      <m:t>decodable</m:t>
                    </m:r>
                  </m:oMath>
                </a14:m>
                <a:endParaRPr lang="en-US" dirty="0"/>
              </a:p>
              <a:p>
                <a:pPr algn="r" rtl="1"/>
                <a:r>
                  <a:rPr lang="he-IL" u="sng" dirty="0"/>
                  <a:t>איך נוכיח את זה?</a:t>
                </a:r>
                <a:endParaRPr lang="en-US" dirty="0"/>
              </a:p>
              <a:p>
                <a:pPr marL="0" indent="0" algn="r" rtl="1">
                  <a:buNone/>
                </a:pPr>
                <a:r>
                  <a:rPr lang="he-IL" dirty="0"/>
                  <a:t>נבחר את גודל הקוד </a:t>
                </a:r>
                <a:r>
                  <a:rPr lang="en-US" dirty="0"/>
                  <a:t> c</a:t>
                </a:r>
                <a:r>
                  <a:rPr lang="he-IL" dirty="0"/>
                  <a:t>להיות: </a:t>
                </a:r>
                <a14:m>
                  <m:oMath xmlns:m="http://schemas.openxmlformats.org/officeDocument/2006/math">
                    <m:r>
                      <a:rPr lang="he-IL" i="1">
                        <a:latin typeface="Cambria Math" panose="02040503050406030204" pitchFamily="18" charset="0"/>
                      </a:rPr>
                      <m:t> </m:t>
                    </m:r>
                    <m:d>
                      <m:dPr>
                        <m:begChr m:val="|"/>
                        <m:endChr m:val="|"/>
                        <m:ctrlPr>
                          <a:rPr lang="en-US" i="1">
                            <a:latin typeface="Cambria Math" panose="02040503050406030204" pitchFamily="18" charset="0"/>
                          </a:rPr>
                        </m:ctrlPr>
                      </m:dPr>
                      <m:e>
                        <m:r>
                          <a:rPr lang="en-US" i="1">
                            <a:latin typeface="Cambria Math" panose="02040503050406030204" pitchFamily="18" charset="0"/>
                          </a:rPr>
                          <m:t>𝑐</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m:rPr>
                            <m:sty m:val="p"/>
                          </m:rPr>
                          <a:rPr lang="en-US">
                            <a:latin typeface="Cambria Math" panose="02040503050406030204" pitchFamily="18" charset="0"/>
                          </a:rPr>
                          <m:t>k</m:t>
                        </m:r>
                      </m:sup>
                    </m:sSup>
                  </m:oMath>
                </a14:m>
                <a:r>
                  <a:rPr lang="he-IL" dirty="0"/>
                  <a:t>כאשר כל מילת קוד נבחרת בצורה אחידה מכל מילות הקוד ובאופן בלתי תלוי . </a:t>
                </a:r>
                <a:endParaRPr lang="en-US" dirty="0"/>
              </a:p>
              <a:p>
                <a:pPr algn="r" rtl="1"/>
                <a:r>
                  <a:rPr lang="he-IL" u="sng" dirty="0"/>
                  <a:t>מה צריך לקרות כדי ש-</a:t>
                </a:r>
                <a:r>
                  <a:rPr lang="en-US" u="sng" dirty="0"/>
                  <a:t>c</a:t>
                </a:r>
                <a:r>
                  <a:rPr lang="he-IL" u="sng" dirty="0"/>
                  <a:t> לא יהיה </a:t>
                </a:r>
                <a14:m>
                  <m:oMath xmlns:m="http://schemas.openxmlformats.org/officeDocument/2006/math">
                    <m:r>
                      <m:rPr>
                        <m:sty m:val="p"/>
                      </m:rPr>
                      <a:rPr lang="en-US" u="sng">
                        <a:latin typeface="Cambria Math" panose="02040503050406030204" pitchFamily="18" charset="0"/>
                      </a:rPr>
                      <m:t>List</m:t>
                    </m:r>
                    <m:r>
                      <a:rPr lang="en-US" i="1" u="sng">
                        <a:latin typeface="Cambria Math" panose="02040503050406030204" pitchFamily="18" charset="0"/>
                      </a:rPr>
                      <m:t>−</m:t>
                    </m:r>
                    <m:r>
                      <m:rPr>
                        <m:sty m:val="p"/>
                      </m:rPr>
                      <a:rPr lang="en-US" u="sng">
                        <a:latin typeface="Cambria Math" panose="02040503050406030204" pitchFamily="18" charset="0"/>
                      </a:rPr>
                      <m:t>decodable</m:t>
                    </m:r>
                  </m:oMath>
                </a14:m>
                <a:r>
                  <a:rPr lang="he-IL" u="sng" dirty="0"/>
                  <a:t>? כלומר לא יהיה </a:t>
                </a:r>
                <a14:m>
                  <m:oMath xmlns:m="http://schemas.openxmlformats.org/officeDocument/2006/math">
                    <m:d>
                      <m:dPr>
                        <m:ctrlPr>
                          <a:rPr lang="en-US" i="1" u="sng">
                            <a:latin typeface="Cambria Math" panose="02040503050406030204" pitchFamily="18" charset="0"/>
                          </a:rPr>
                        </m:ctrlPr>
                      </m:dPr>
                      <m:e>
                        <m:r>
                          <a:rPr lang="en-US" i="1" u="sng">
                            <a:latin typeface="Cambria Math" panose="02040503050406030204" pitchFamily="18" charset="0"/>
                          </a:rPr>
                          <m:t>𝜌</m:t>
                        </m:r>
                        <m:r>
                          <a:rPr lang="en-US" i="1" u="sng">
                            <a:latin typeface="Cambria Math" panose="02040503050406030204" pitchFamily="18" charset="0"/>
                          </a:rPr>
                          <m:t>∙</m:t>
                        </m:r>
                        <m:r>
                          <a:rPr lang="en-US" i="1" u="sng">
                            <a:latin typeface="Cambria Math" panose="02040503050406030204" pitchFamily="18" charset="0"/>
                          </a:rPr>
                          <m:t>𝑛</m:t>
                        </m:r>
                        <m:r>
                          <a:rPr lang="en-US" i="1" u="sng">
                            <a:latin typeface="Cambria Math" panose="02040503050406030204" pitchFamily="18" charset="0"/>
                          </a:rPr>
                          <m:t>,</m:t>
                        </m:r>
                        <m:r>
                          <a:rPr lang="en-US" i="1" u="sng">
                            <a:latin typeface="Cambria Math" panose="02040503050406030204" pitchFamily="18" charset="0"/>
                          </a:rPr>
                          <m:t>𝑐</m:t>
                        </m:r>
                      </m:e>
                    </m:d>
                    <m:r>
                      <a:rPr lang="en-US" i="1" u="sng">
                        <a:latin typeface="Cambria Math" panose="02040503050406030204" pitchFamily="18" charset="0"/>
                      </a:rPr>
                      <m:t>−</m:t>
                    </m:r>
                    <m:r>
                      <m:rPr>
                        <m:sty m:val="p"/>
                      </m:rPr>
                      <a:rPr lang="en-US" u="sng">
                        <a:latin typeface="Cambria Math" panose="02040503050406030204" pitchFamily="18" charset="0"/>
                      </a:rPr>
                      <m:t>List</m:t>
                    </m:r>
                    <m:r>
                      <a:rPr lang="en-US" i="1" u="sng">
                        <a:latin typeface="Cambria Math" panose="02040503050406030204" pitchFamily="18" charset="0"/>
                      </a:rPr>
                      <m:t>−</m:t>
                    </m:r>
                    <m:r>
                      <m:rPr>
                        <m:sty m:val="p"/>
                      </m:rPr>
                      <a:rPr lang="en-US" u="sng">
                        <a:latin typeface="Cambria Math" panose="02040503050406030204" pitchFamily="18" charset="0"/>
                      </a:rPr>
                      <m:t>decodable</m:t>
                    </m:r>
                  </m:oMath>
                </a14:m>
                <a:r>
                  <a:rPr lang="he-IL" u="sng" dirty="0"/>
                  <a:t>?</a:t>
                </a:r>
                <a:endParaRPr lang="en-US" dirty="0"/>
              </a:p>
              <a:p>
                <a:pPr marL="0" indent="0" algn="r" rtl="1">
                  <a:buNone/>
                </a:pPr>
                <a:r>
                  <a:rPr lang="he-IL" dirty="0"/>
                  <a:t>מהגדרת </a:t>
                </a:r>
                <a14:m>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𝜌</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𝑐</m:t>
                        </m:r>
                      </m:e>
                    </m:d>
                    <m:r>
                      <a:rPr lang="en-US" i="1">
                        <a:latin typeface="Cambria Math" panose="02040503050406030204" pitchFamily="18" charset="0"/>
                      </a:rPr>
                      <m:t>−</m:t>
                    </m:r>
                    <m:r>
                      <m:rPr>
                        <m:sty m:val="p"/>
                      </m:rPr>
                      <a:rPr lang="en-US">
                        <a:latin typeface="Cambria Math" panose="02040503050406030204" pitchFamily="18" charset="0"/>
                      </a:rPr>
                      <m:t>List</m:t>
                    </m:r>
                    <m:r>
                      <a:rPr lang="en-US" i="1">
                        <a:latin typeface="Cambria Math" panose="02040503050406030204" pitchFamily="18" charset="0"/>
                      </a:rPr>
                      <m:t>−</m:t>
                    </m:r>
                    <m:r>
                      <m:rPr>
                        <m:sty m:val="p"/>
                      </m:rPr>
                      <a:rPr lang="en-US">
                        <a:latin typeface="Cambria Math" panose="02040503050406030204" pitchFamily="18" charset="0"/>
                      </a:rPr>
                      <m:t>decodable</m:t>
                    </m:r>
                  </m:oMath>
                </a14:m>
                <a:r>
                  <a:rPr lang="he-IL" dirty="0"/>
                  <a:t> :    </a:t>
                </a:r>
                <a14:m>
                  <m:oMath xmlns:m="http://schemas.openxmlformats.org/officeDocument/2006/math">
                    <m:d>
                      <m:dPr>
                        <m:begChr m:val="|"/>
                        <m:endChr m:val="|"/>
                        <m:ctrlPr>
                          <a:rPr lang="en-US" i="1">
                            <a:latin typeface="Cambria Math" panose="02040503050406030204" pitchFamily="18" charset="0"/>
                          </a:rPr>
                        </m:ctrlPr>
                      </m:dPr>
                      <m:e>
                        <m:d>
                          <m:dPr>
                            <m:begChr m:val="{"/>
                            <m:endChr m:val="}"/>
                            <m:ctrlPr>
                              <a:rPr lang="en-US" i="1">
                                <a:latin typeface="Cambria Math" panose="02040503050406030204" pitchFamily="18" charset="0"/>
                              </a:rPr>
                            </m:ctrlPr>
                          </m:dPr>
                          <m:e>
                            <m:d>
                              <m:dPr>
                                <m:begChr m:val=""/>
                                <m:endChr m:val="|"/>
                                <m:ctrlPr>
                                  <a:rPr lang="en-US" i="1">
                                    <a:latin typeface="Cambria Math" panose="02040503050406030204" pitchFamily="18" charset="0"/>
                                  </a:rPr>
                                </m:ctrlPr>
                              </m:dPr>
                              <m:e>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𝐶</m:t>
                                </m:r>
                                <m:r>
                                  <a:rPr lang="en-US" i="1">
                                    <a:latin typeface="Cambria Math" panose="02040503050406030204" pitchFamily="18" charset="0"/>
                                  </a:rPr>
                                  <m:t> </m:t>
                                </m:r>
                              </m:e>
                            </m:d>
                            <m:r>
                              <a:rPr lang="en-US" i="1">
                                <a:latin typeface="Cambria Math" panose="02040503050406030204" pitchFamily="18" charset="0"/>
                              </a:rPr>
                              <m:t> ∆(</m:t>
                            </m:r>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𝜌</m:t>
                            </m:r>
                            <m:r>
                              <a:rPr lang="en-US" i="1">
                                <a:latin typeface="Cambria Math" panose="02040503050406030204" pitchFamily="18" charset="0"/>
                              </a:rPr>
                              <m:t>∙</m:t>
                            </m:r>
                            <m:r>
                              <a:rPr lang="en-US" i="1">
                                <a:latin typeface="Cambria Math" panose="02040503050406030204" pitchFamily="18" charset="0"/>
                              </a:rPr>
                              <m:t>𝑛</m:t>
                            </m:r>
                          </m:e>
                        </m:d>
                      </m:e>
                    </m:d>
                    <m:r>
                      <a:rPr lang="en-US" i="1">
                        <a:latin typeface="Cambria Math" panose="02040503050406030204" pitchFamily="18" charset="0"/>
                      </a:rPr>
                      <m:t>≤</m:t>
                    </m:r>
                    <m:r>
                      <a:rPr lang="en-US" i="1">
                        <a:latin typeface="Cambria Math" panose="02040503050406030204" pitchFamily="18" charset="0"/>
                      </a:rPr>
                      <m:t>𝐿</m:t>
                    </m:r>
                  </m:oMath>
                </a14:m>
                <a:endParaRPr lang="en-US" dirty="0"/>
              </a:p>
              <a:p>
                <a:pPr marL="0" indent="0" algn="r" rtl="1">
                  <a:buNone/>
                </a:pPr>
                <a:r>
                  <a:rPr lang="he-IL" dirty="0"/>
                  <a:t>צריך להיות איזשהו </a:t>
                </a:r>
                <a:r>
                  <a:rPr lang="en-US" dirty="0"/>
                  <a:t>y</a:t>
                </a:r>
                <a:r>
                  <a:rPr lang="he-IL" dirty="0"/>
                  <a:t> כך שבכדור שמסביבו ברדיוס </a:t>
                </a:r>
                <a14:m>
                  <m:oMath xmlns:m="http://schemas.openxmlformats.org/officeDocument/2006/math">
                    <m:r>
                      <a:rPr lang="en-US" i="1">
                        <a:latin typeface="Cambria Math" panose="02040503050406030204" pitchFamily="18" charset="0"/>
                      </a:rPr>
                      <m:t>𝜌</m:t>
                    </m:r>
                    <m:r>
                      <a:rPr lang="en-US" i="1">
                        <a:latin typeface="Cambria Math" panose="02040503050406030204" pitchFamily="18" charset="0"/>
                      </a:rPr>
                      <m:t>∙</m:t>
                    </m:r>
                    <m:r>
                      <a:rPr lang="en-US" i="1">
                        <a:latin typeface="Cambria Math" panose="02040503050406030204" pitchFamily="18" charset="0"/>
                      </a:rPr>
                      <m:t>𝑛</m:t>
                    </m:r>
                  </m:oMath>
                </a14:m>
                <a:r>
                  <a:rPr lang="he-IL" dirty="0"/>
                  <a:t> מספר מילות הקוד יהיו: </a:t>
                </a:r>
                <a14:m>
                  <m:oMath xmlns:m="http://schemas.openxmlformats.org/officeDocument/2006/math">
                    <m:r>
                      <a:rPr lang="en-US" i="1">
                        <a:latin typeface="Cambria Math" panose="02040503050406030204" pitchFamily="18" charset="0"/>
                      </a:rPr>
                      <m:t>𝐿</m:t>
                    </m:r>
                    <m:r>
                      <a:rPr lang="en-US" i="1">
                        <a:latin typeface="Cambria Math" panose="02040503050406030204" pitchFamily="18" charset="0"/>
                      </a:rPr>
                      <m:t>+</m:t>
                    </m:r>
                    <m:r>
                      <a:rPr lang="en-US" i="1">
                        <a:latin typeface="Cambria Math" panose="02040503050406030204" pitchFamily="18" charset="0"/>
                      </a:rPr>
                      <m:t>1</m:t>
                    </m:r>
                  </m:oMath>
                </a14:m>
                <a:r>
                  <a:rPr lang="he-IL" dirty="0"/>
                  <a:t> .</a:t>
                </a:r>
                <a:endParaRPr lang="en-US" dirty="0"/>
              </a:p>
              <a:p>
                <a:pPr marL="0" indent="0" algn="r" rtl="1">
                  <a:buNone/>
                </a:pPr>
                <a:r>
                  <a:rPr lang="he-IL" dirty="0"/>
                  <a:t>במילים אחרות קיים  </a:t>
                </a:r>
                <a:r>
                  <a:rPr lang="en-US" dirty="0"/>
                  <a:t>y</a:t>
                </a:r>
                <a:r>
                  <a:rPr lang="he-IL" dirty="0"/>
                  <a:t> כך ש:</a:t>
                </a:r>
                <a14:m>
                  <m:oMath xmlns:m="http://schemas.openxmlformats.org/officeDocument/2006/math">
                    <m:d>
                      <m:dPr>
                        <m:begChr m:val="|"/>
                        <m:endChr m:val="|"/>
                        <m:ctrlPr>
                          <a:rPr lang="en-US" i="1">
                            <a:latin typeface="Cambria Math" panose="02040503050406030204" pitchFamily="18" charset="0"/>
                          </a:rPr>
                        </m:ctrlPr>
                      </m:dPr>
                      <m:e>
                        <m:d>
                          <m:dPr>
                            <m:begChr m:val="{"/>
                            <m:endChr m:val="}"/>
                            <m:ctrlPr>
                              <a:rPr lang="en-US" i="1">
                                <a:latin typeface="Cambria Math" panose="02040503050406030204" pitchFamily="18" charset="0"/>
                              </a:rPr>
                            </m:ctrlPr>
                          </m:dPr>
                          <m:e>
                            <m:d>
                              <m:dPr>
                                <m:begChr m:val=""/>
                                <m:endChr m:val="|"/>
                                <m:ctrlPr>
                                  <a:rPr lang="en-US" i="1">
                                    <a:latin typeface="Cambria Math" panose="02040503050406030204" pitchFamily="18" charset="0"/>
                                  </a:rPr>
                                </m:ctrlPr>
                              </m:dPr>
                              <m:e>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𝐶</m:t>
                                </m:r>
                                <m:r>
                                  <a:rPr lang="en-US" i="1">
                                    <a:latin typeface="Cambria Math" panose="02040503050406030204" pitchFamily="18" charset="0"/>
                                  </a:rPr>
                                  <m:t> </m:t>
                                </m:r>
                              </m:e>
                            </m:d>
                            <m:r>
                              <a:rPr lang="en-US" i="1">
                                <a:latin typeface="Cambria Math" panose="02040503050406030204" pitchFamily="18" charset="0"/>
                              </a:rPr>
                              <m:t> ∆(</m:t>
                            </m:r>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𝜌</m:t>
                            </m:r>
                            <m:r>
                              <a:rPr lang="en-US" i="1">
                                <a:latin typeface="Cambria Math" panose="02040503050406030204" pitchFamily="18" charset="0"/>
                              </a:rPr>
                              <m:t>∙</m:t>
                            </m:r>
                            <m:r>
                              <a:rPr lang="en-US" i="1">
                                <a:latin typeface="Cambria Math" panose="02040503050406030204" pitchFamily="18" charset="0"/>
                              </a:rPr>
                              <m:t>𝑛</m:t>
                            </m:r>
                          </m:e>
                        </m:d>
                      </m:e>
                    </m:d>
                    <m:r>
                      <a:rPr lang="en-US" i="1">
                        <a:latin typeface="Cambria Math" panose="02040503050406030204" pitchFamily="18" charset="0"/>
                      </a:rPr>
                      <m:t>≥</m:t>
                    </m:r>
                    <m:r>
                      <a:rPr lang="en-US" i="1">
                        <a:latin typeface="Cambria Math" panose="02040503050406030204" pitchFamily="18" charset="0"/>
                      </a:rPr>
                      <m:t>𝐿</m:t>
                    </m:r>
                    <m:r>
                      <a:rPr lang="en-US" i="1">
                        <a:latin typeface="Cambria Math" panose="02040503050406030204" pitchFamily="18" charset="0"/>
                      </a:rPr>
                      <m:t>+</m:t>
                    </m:r>
                    <m:r>
                      <a:rPr lang="en-US" i="1">
                        <a:latin typeface="Cambria Math" panose="02040503050406030204" pitchFamily="18" charset="0"/>
                      </a:rPr>
                      <m:t>1</m:t>
                    </m:r>
                  </m:oMath>
                </a14:m>
                <a:endParaRPr lang="en-US" dirty="0"/>
              </a:p>
              <a:p>
                <a:pPr marL="0" indent="0" algn="r" rtl="1">
                  <a:buNone/>
                </a:pPr>
                <a:r>
                  <a:rPr lang="he-IL" dirty="0"/>
                  <a:t>דרך נוספת לתאר את זה:</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𝐵</m:t>
                        </m:r>
                        <m:d>
                          <m:dPr>
                            <m:ctrlPr>
                              <a:rPr lang="en-US" i="1">
                                <a:latin typeface="Cambria Math" panose="02040503050406030204" pitchFamily="18" charset="0"/>
                              </a:rPr>
                            </m:ctrlPr>
                          </m:dPr>
                          <m:e>
                            <m:r>
                              <a:rPr lang="en-US" i="1">
                                <a:latin typeface="Cambria Math" panose="02040503050406030204" pitchFamily="18" charset="0"/>
                              </a:rPr>
                              <m:t>𝜌</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𝑦</m:t>
                            </m:r>
                          </m:e>
                        </m:d>
                        <m:r>
                          <a:rPr lang="en-US" i="1">
                            <a:latin typeface="Cambria Math" panose="02040503050406030204" pitchFamily="18" charset="0"/>
                          </a:rPr>
                          <m:t>∩</m:t>
                        </m:r>
                        <m:r>
                          <a:rPr lang="en-US" i="1">
                            <a:latin typeface="Cambria Math" panose="02040503050406030204" pitchFamily="18" charset="0"/>
                          </a:rPr>
                          <m:t>𝑐</m:t>
                        </m:r>
                      </m:e>
                    </m:d>
                    <m:r>
                      <a:rPr lang="en-US" i="1">
                        <a:latin typeface="Cambria Math" panose="02040503050406030204" pitchFamily="18" charset="0"/>
                      </a:rPr>
                      <m:t>≥</m:t>
                    </m:r>
                    <m:r>
                      <a:rPr lang="en-US" i="1">
                        <a:latin typeface="Cambria Math" panose="02040503050406030204" pitchFamily="18" charset="0"/>
                      </a:rPr>
                      <m:t>𝐿</m:t>
                    </m:r>
                    <m:r>
                      <a:rPr lang="en-US" i="1">
                        <a:latin typeface="Cambria Math" panose="02040503050406030204" pitchFamily="18" charset="0"/>
                      </a:rPr>
                      <m:t>+</m:t>
                    </m:r>
                    <m:r>
                      <a:rPr lang="en-US" i="1">
                        <a:latin typeface="Cambria Math" panose="02040503050406030204" pitchFamily="18" charset="0"/>
                      </a:rPr>
                      <m:t>1</m:t>
                    </m:r>
                  </m:oMath>
                </a14:m>
                <a:endParaRPr lang="en-US" dirty="0"/>
              </a:p>
              <a:p>
                <a:pPr algn="r" rtl="1"/>
                <a:r>
                  <a:rPr lang="he-IL" b="1" dirty="0"/>
                  <a:t>הערה:</a:t>
                </a:r>
                <a14:m>
                  <m:oMath xmlns:m="http://schemas.openxmlformats.org/officeDocument/2006/math">
                    <m:r>
                      <a:rPr lang="he-IL" i="1">
                        <a:latin typeface="Cambria Math" panose="02040503050406030204" pitchFamily="18" charset="0"/>
                      </a:rPr>
                      <m:t> </m:t>
                    </m:r>
                    <m:r>
                      <a:rPr lang="en-US" i="1">
                        <a:latin typeface="Cambria Math" panose="02040503050406030204" pitchFamily="18" charset="0"/>
                      </a:rPr>
                      <m:t>𝐵</m:t>
                    </m:r>
                    <m:d>
                      <m:dPr>
                        <m:ctrlPr>
                          <a:rPr lang="en-US" i="1">
                            <a:latin typeface="Cambria Math" panose="02040503050406030204" pitchFamily="18" charset="0"/>
                          </a:rPr>
                        </m:ctrlPr>
                      </m:dPr>
                      <m:e>
                        <m:r>
                          <a:rPr lang="en-US" i="1">
                            <a:latin typeface="Cambria Math" panose="02040503050406030204" pitchFamily="18" charset="0"/>
                          </a:rPr>
                          <m:t>𝜌</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𝑦</m:t>
                        </m:r>
                      </m:e>
                    </m:d>
                  </m:oMath>
                </a14:m>
                <a:r>
                  <a:rPr lang="en-US" i="1" dirty="0"/>
                  <a:t>-</a:t>
                </a:r>
                <a:r>
                  <a:rPr lang="he-IL" dirty="0"/>
                  <a:t> סימון לכדור ברדיוס </a:t>
                </a:r>
                <a14:m>
                  <m:oMath xmlns:m="http://schemas.openxmlformats.org/officeDocument/2006/math">
                    <m:r>
                      <a:rPr lang="en-US" i="1">
                        <a:latin typeface="Cambria Math" panose="02040503050406030204" pitchFamily="18" charset="0"/>
                      </a:rPr>
                      <m:t>𝜌</m:t>
                    </m:r>
                    <m:r>
                      <a:rPr lang="en-US" i="1">
                        <a:latin typeface="Cambria Math" panose="02040503050406030204" pitchFamily="18" charset="0"/>
                      </a:rPr>
                      <m:t>∙</m:t>
                    </m:r>
                    <m:r>
                      <a:rPr lang="en-US" i="1">
                        <a:latin typeface="Cambria Math" panose="02040503050406030204" pitchFamily="18" charset="0"/>
                      </a:rPr>
                      <m:t>𝑛</m:t>
                    </m:r>
                  </m:oMath>
                </a14:m>
                <a:r>
                  <a:rPr lang="he-IL" dirty="0"/>
                  <a:t> מסביב ל-</a:t>
                </a:r>
                <a:r>
                  <a:rPr lang="en-US" dirty="0"/>
                  <a:t>y</a:t>
                </a:r>
                <a:r>
                  <a:rPr lang="en-US" i="1" dirty="0"/>
                  <a:t> </a:t>
                </a:r>
                <a:r>
                  <a:rPr lang="he-IL" dirty="0"/>
                  <a:t>. </a:t>
                </a:r>
                <a:endParaRPr lang="en-US" dirty="0"/>
              </a:p>
              <a:p>
                <a:pPr algn="r" rtl="1"/>
                <a:endParaRPr lang="en-US" dirty="0"/>
              </a:p>
              <a:p>
                <a:pPr marL="0" indent="0" algn="r" rtl="1">
                  <a:buNone/>
                </a:pPr>
                <a:endParaRPr lang="he-IL" dirty="0"/>
              </a:p>
              <a:p>
                <a:pPr algn="r" rtl="1"/>
                <a:endParaRPr lang="en-US" dirty="0"/>
              </a:p>
              <a:p>
                <a:pPr marL="0" indent="0" algn="r" rtl="1">
                  <a:buNone/>
                </a:pPr>
                <a:endParaRPr lang="en-US" dirty="0"/>
              </a:p>
            </p:txBody>
          </p:sp>
        </mc:Choice>
        <mc:Fallback xmlns="">
          <p:sp>
            <p:nvSpPr>
              <p:cNvPr id="3" name="Content Placeholder 2">
                <a:extLst>
                  <a:ext uri="{FF2B5EF4-FFF2-40B4-BE49-F238E27FC236}">
                    <a16:creationId xmlns:a16="http://schemas.microsoft.com/office/drawing/2014/main" id="{EE90BA40-2ECC-4B0C-ACF8-7A489A932EF9}"/>
                  </a:ext>
                </a:extLst>
              </p:cNvPr>
              <p:cNvSpPr>
                <a:spLocks noGrp="1" noRot="1" noChangeAspect="1" noMove="1" noResize="1" noEditPoints="1" noAdjustHandles="1" noChangeArrowheads="1" noChangeShapeType="1" noTextEdit="1"/>
              </p:cNvSpPr>
              <p:nvPr>
                <p:ph idx="1"/>
              </p:nvPr>
            </p:nvSpPr>
            <p:spPr>
              <a:xfrm>
                <a:off x="0" y="1451294"/>
                <a:ext cx="9620250" cy="5235255"/>
              </a:xfrm>
              <a:blipFill>
                <a:blip r:embed="rId2"/>
                <a:stretch>
                  <a:fillRect t="-233" r="-380" b="-16414"/>
                </a:stretch>
              </a:blipFill>
            </p:spPr>
            <p:txBody>
              <a:bodyPr/>
              <a:lstStyle/>
              <a:p>
                <a:r>
                  <a:rPr lang="he-IL">
                    <a:noFill/>
                  </a:rPr>
                  <a:t> </a:t>
                </a:r>
              </a:p>
            </p:txBody>
          </p:sp>
        </mc:Fallback>
      </mc:AlternateContent>
    </p:spTree>
    <p:extLst>
      <p:ext uri="{BB962C8B-B14F-4D97-AF65-F5344CB8AC3E}">
        <p14:creationId xmlns:p14="http://schemas.microsoft.com/office/powerpoint/2010/main" val="1763548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0C8BE-09F0-4690-9349-7379C0A4DE66}"/>
              </a:ext>
            </a:extLst>
          </p:cNvPr>
          <p:cNvSpPr>
            <a:spLocks noGrp="1"/>
          </p:cNvSpPr>
          <p:nvPr>
            <p:ph type="title"/>
          </p:nvPr>
        </p:nvSpPr>
        <p:spPr/>
        <p:txBody>
          <a:bodyPr/>
          <a:lstStyle/>
          <a:p>
            <a:pPr algn="r"/>
            <a:r>
              <a:rPr lang="en-US" dirty="0"/>
              <a:t>List-decoding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E90BA40-2ECC-4B0C-ACF8-7A489A932EF9}"/>
                  </a:ext>
                </a:extLst>
              </p:cNvPr>
              <p:cNvSpPr>
                <a:spLocks noGrp="1"/>
              </p:cNvSpPr>
              <p:nvPr>
                <p:ph idx="1"/>
              </p:nvPr>
            </p:nvSpPr>
            <p:spPr>
              <a:xfrm>
                <a:off x="0" y="1451294"/>
                <a:ext cx="9620250" cy="5235255"/>
              </a:xfrm>
            </p:spPr>
            <p:txBody>
              <a:bodyPr>
                <a:normAutofit fontScale="92500" lnSpcReduction="20000"/>
              </a:bodyPr>
              <a:lstStyle/>
              <a:p>
                <a:pPr algn="r" rtl="1"/>
                <a:r>
                  <a:rPr lang="he-IL" u="sng" dirty="0"/>
                  <a:t>נמצא חסם עבור ההסתברות שהקוד הוא לא </a:t>
                </a:r>
                <a14:m>
                  <m:oMath xmlns:m="http://schemas.openxmlformats.org/officeDocument/2006/math">
                    <m:r>
                      <m:rPr>
                        <m:sty m:val="p"/>
                      </m:rPr>
                      <a:rPr lang="en-US" u="sng">
                        <a:latin typeface="Cambria Math" panose="02040503050406030204" pitchFamily="18" charset="0"/>
                      </a:rPr>
                      <m:t>List</m:t>
                    </m:r>
                    <m:r>
                      <a:rPr lang="en-US" i="1" u="sng">
                        <a:latin typeface="Cambria Math" panose="02040503050406030204" pitchFamily="18" charset="0"/>
                      </a:rPr>
                      <m:t>−</m:t>
                    </m:r>
                    <m:r>
                      <m:rPr>
                        <m:sty m:val="p"/>
                      </m:rPr>
                      <a:rPr lang="en-US" u="sng">
                        <a:latin typeface="Cambria Math" panose="02040503050406030204" pitchFamily="18" charset="0"/>
                      </a:rPr>
                      <m:t>decodable</m:t>
                    </m:r>
                  </m:oMath>
                </a14:m>
                <a:r>
                  <a:rPr lang="he-IL" u="sng" dirty="0"/>
                  <a:t> :</a:t>
                </a:r>
                <a:endParaRPr lang="en-US" dirty="0"/>
              </a:p>
              <a:p>
                <a:pPr marL="0" indent="0" algn="r" rtl="1">
                  <a:buNone/>
                </a:pPr>
                <a:r>
                  <a:rPr lang="he-IL" dirty="0"/>
                  <a:t>עבור</a:t>
                </a:r>
                <a:r>
                  <a:rPr lang="en-US" dirty="0"/>
                  <a:t>y </a:t>
                </a:r>
                <a:r>
                  <a:rPr lang="he-IL" dirty="0"/>
                  <a:t> ספציפי ועבור מילת קוד ספציפית</a:t>
                </a:r>
                <a14:m>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c</m:t>
                        </m:r>
                      </m:e>
                      <m:sub>
                        <m:r>
                          <m:rPr>
                            <m:sty m:val="p"/>
                          </m:rPr>
                          <a:rPr lang="en-US">
                            <a:latin typeface="Cambria Math" panose="02040503050406030204" pitchFamily="18" charset="0"/>
                          </a:rPr>
                          <m:t>i</m:t>
                        </m:r>
                        <m:r>
                          <a:rPr lang="en-US">
                            <a:latin typeface="Cambria Math" panose="02040503050406030204" pitchFamily="18" charset="0"/>
                          </a:rPr>
                          <m:t>  </m:t>
                        </m:r>
                      </m:sub>
                    </m:sSub>
                    <m:r>
                      <a:rPr lang="en-US">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m:rPr>
                                <m:sty m:val="p"/>
                              </m:rPr>
                              <a:rPr lang="en-US">
                                <a:latin typeface="Cambria Math" panose="02040503050406030204" pitchFamily="18" charset="0"/>
                              </a:rPr>
                              <m:t>c</m:t>
                            </m:r>
                          </m:e>
                          <m:sub>
                            <m:r>
                              <a:rPr lang="en-US">
                                <a:latin typeface="Cambria Math" panose="02040503050406030204" pitchFamily="18" charset="0"/>
                              </a:rPr>
                              <m:t>1</m:t>
                            </m:r>
                            <m:r>
                              <a:rPr lang="en-US">
                                <a:latin typeface="Cambria Math" panose="02040503050406030204" pitchFamily="18" charset="0"/>
                              </a:rPr>
                              <m:t>  </m:t>
                            </m:r>
                          </m:sub>
                        </m:sSub>
                        <m:r>
                          <a:rPr lang="en-US">
                            <a:latin typeface="Cambria Math" panose="02040503050406030204" pitchFamily="18" charset="0"/>
                          </a:rPr>
                          <m:t>, </m:t>
                        </m:r>
                        <m:sSub>
                          <m:sSubPr>
                            <m:ctrlPr>
                              <a:rPr lang="en-US" i="1">
                                <a:latin typeface="Cambria Math" panose="02040503050406030204" pitchFamily="18" charset="0"/>
                              </a:rPr>
                            </m:ctrlPr>
                          </m:sSubPr>
                          <m:e>
                            <m:r>
                              <m:rPr>
                                <m:sty m:val="p"/>
                              </m:rPr>
                              <a:rPr lang="en-US">
                                <a:latin typeface="Cambria Math" panose="02040503050406030204" pitchFamily="18" charset="0"/>
                              </a:rPr>
                              <m:t>c</m:t>
                            </m:r>
                          </m:e>
                          <m:sub>
                            <m:r>
                              <a:rPr lang="en-US">
                                <a:latin typeface="Cambria Math" panose="02040503050406030204" pitchFamily="18" charset="0"/>
                              </a:rPr>
                              <m:t>2</m:t>
                            </m:r>
                          </m:sub>
                        </m:sSub>
                        <m:r>
                          <a:rPr lang="en-US">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c</m:t>
                            </m:r>
                          </m:e>
                          <m:sub>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𝑘</m:t>
                                </m:r>
                              </m:sup>
                            </m:sSup>
                            <m:r>
                              <a:rPr lang="en-US">
                                <a:latin typeface="Cambria Math" panose="02040503050406030204" pitchFamily="18" charset="0"/>
                              </a:rPr>
                              <m:t>  </m:t>
                            </m:r>
                          </m:sub>
                        </m:sSub>
                      </m:e>
                    </m:d>
                  </m:oMath>
                </a14:m>
                <a:r>
                  <a:rPr lang="he-IL" dirty="0"/>
                  <a:t>, נחשב את ההסתברות שמילת קוד </a:t>
                </a:r>
                <a14:m>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c</m:t>
                        </m:r>
                      </m:e>
                      <m:sub>
                        <m:r>
                          <m:rPr>
                            <m:sty m:val="p"/>
                          </m:rPr>
                          <a:rPr lang="en-US">
                            <a:latin typeface="Cambria Math" panose="02040503050406030204" pitchFamily="18" charset="0"/>
                          </a:rPr>
                          <m:t>i</m:t>
                        </m:r>
                        <m:r>
                          <a:rPr lang="en-US">
                            <a:latin typeface="Cambria Math" panose="02040503050406030204" pitchFamily="18" charset="0"/>
                          </a:rPr>
                          <m:t>  </m:t>
                        </m:r>
                      </m:sub>
                    </m:sSub>
                  </m:oMath>
                </a14:m>
                <a:r>
                  <a:rPr lang="he-IL" dirty="0"/>
                  <a:t> שייכת לכדור היחידה ברדיוס של </a:t>
                </a:r>
                <a14:m>
                  <m:oMath xmlns:m="http://schemas.openxmlformats.org/officeDocument/2006/math">
                    <m:r>
                      <a:rPr lang="en-US" i="1">
                        <a:latin typeface="Cambria Math" panose="02040503050406030204" pitchFamily="18" charset="0"/>
                      </a:rPr>
                      <m:t>𝜌</m:t>
                    </m:r>
                    <m:r>
                      <a:rPr lang="en-US" i="1">
                        <a:latin typeface="Cambria Math" panose="02040503050406030204" pitchFamily="18" charset="0"/>
                      </a:rPr>
                      <m:t>∙</m:t>
                    </m:r>
                    <m:r>
                      <a:rPr lang="en-US" i="1">
                        <a:latin typeface="Cambria Math" panose="02040503050406030204" pitchFamily="18" charset="0"/>
                      </a:rPr>
                      <m:t>𝑛</m:t>
                    </m:r>
                  </m:oMath>
                </a14:m>
                <a:r>
                  <a:rPr lang="en-US" i="1" dirty="0"/>
                  <a:t>  </a:t>
                </a:r>
                <a:r>
                  <a:rPr lang="he-IL" dirty="0"/>
                  <a:t>:</a:t>
                </a:r>
                <a:endParaRPr lang="en-US" dirty="0"/>
              </a:p>
              <a:p>
                <a:pPr algn="r" rt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m:rPr>
                            <m:sty m:val="p"/>
                          </m:rPr>
                          <a:rPr lang="en-US">
                            <a:latin typeface="Cambria Math" panose="02040503050406030204" pitchFamily="18" charset="0"/>
                          </a:rPr>
                          <m:t>r</m:t>
                        </m:r>
                        <m:r>
                          <a:rPr lang="en-US">
                            <a:latin typeface="Cambria Math" panose="02040503050406030204" pitchFamily="18" charset="0"/>
                          </a:rPr>
                          <m:t> </m:t>
                        </m:r>
                      </m:sub>
                    </m:sSub>
                    <m:r>
                      <a:rPr lang="en-US" i="1">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c</m:t>
                        </m:r>
                      </m:e>
                      <m:sub>
                        <m:r>
                          <m:rPr>
                            <m:sty m:val="p"/>
                          </m:rPr>
                          <a:rPr lang="en-US">
                            <a:latin typeface="Cambria Math" panose="02040503050406030204" pitchFamily="18" charset="0"/>
                          </a:rPr>
                          <m:t>i</m:t>
                        </m:r>
                      </m:sub>
                    </m:sSub>
                    <m:r>
                      <a:rPr lang="en-US" i="1">
                        <a:latin typeface="Cambria Math" panose="02040503050406030204" pitchFamily="18" charset="0"/>
                      </a:rPr>
                      <m:t>∈</m:t>
                    </m:r>
                    <m:r>
                      <a:rPr lang="en-US" i="1">
                        <a:latin typeface="Cambria Math" panose="02040503050406030204" pitchFamily="18" charset="0"/>
                      </a:rPr>
                      <m:t>𝐵</m:t>
                    </m:r>
                    <m:d>
                      <m:dPr>
                        <m:ctrlPr>
                          <a:rPr lang="en-US" i="1">
                            <a:latin typeface="Cambria Math" panose="02040503050406030204" pitchFamily="18" charset="0"/>
                          </a:rPr>
                        </m:ctrlPr>
                      </m:dPr>
                      <m:e>
                        <m:r>
                          <a:rPr lang="en-US" i="1">
                            <a:latin typeface="Cambria Math" panose="02040503050406030204" pitchFamily="18" charset="0"/>
                          </a:rPr>
                          <m:t>𝜌</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𝑦</m:t>
                        </m:r>
                      </m:e>
                    </m:d>
                    <m:r>
                      <a:rPr lang="en-US" i="1">
                        <a:latin typeface="Cambria Math" panose="02040503050406030204" pitchFamily="18" charset="0"/>
                      </a:rPr>
                      <m:t>)=</m:t>
                    </m:r>
                    <m:f>
                      <m:fPr>
                        <m:ctrlPr>
                          <a:rPr lang="en-US" i="1">
                            <a:latin typeface="Cambria Math" panose="02040503050406030204" pitchFamily="18" charset="0"/>
                          </a:rPr>
                        </m:ctrlPr>
                      </m:fPr>
                      <m:num>
                        <m:d>
                          <m:dPr>
                            <m:begChr m:val="|"/>
                            <m:endChr m:val="|"/>
                            <m:ctrlPr>
                              <a:rPr lang="en-US" i="1">
                                <a:latin typeface="Cambria Math" panose="02040503050406030204" pitchFamily="18" charset="0"/>
                              </a:rPr>
                            </m:ctrlPr>
                          </m:dPr>
                          <m:e>
                            <m:r>
                              <a:rPr lang="en-US" i="1">
                                <a:latin typeface="Cambria Math" panose="02040503050406030204" pitchFamily="18" charset="0"/>
                              </a:rPr>
                              <m:t>𝐵</m:t>
                            </m:r>
                            <m:d>
                              <m:dPr>
                                <m:ctrlPr>
                                  <a:rPr lang="en-US" i="1">
                                    <a:latin typeface="Cambria Math" panose="02040503050406030204" pitchFamily="18" charset="0"/>
                                  </a:rPr>
                                </m:ctrlPr>
                              </m:dPr>
                              <m:e>
                                <m:r>
                                  <a:rPr lang="en-US" i="1">
                                    <a:latin typeface="Cambria Math" panose="02040503050406030204" pitchFamily="18" charset="0"/>
                                  </a:rPr>
                                  <m:t>𝜌</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𝑦</m:t>
                                </m:r>
                              </m:e>
                            </m:d>
                          </m:e>
                        </m:d>
                      </m:num>
                      <m:den>
                        <m:sSup>
                          <m:sSupPr>
                            <m:ctrlPr>
                              <a:rPr lang="en-US" i="1">
                                <a:latin typeface="Cambria Math" panose="02040503050406030204" pitchFamily="18" charset="0"/>
                              </a:rPr>
                            </m:ctrlPr>
                          </m:sSupPr>
                          <m:e>
                            <m:r>
                              <a:rPr lang="en-US" i="1">
                                <a:latin typeface="Cambria Math" panose="02040503050406030204" pitchFamily="18" charset="0"/>
                              </a:rPr>
                              <m:t>2</m:t>
                            </m:r>
                          </m:e>
                          <m:sup>
                            <m:r>
                              <m:rPr>
                                <m:sty m:val="p"/>
                              </m:rPr>
                              <a:rPr lang="en-US">
                                <a:latin typeface="Cambria Math" panose="02040503050406030204" pitchFamily="18" charset="0"/>
                              </a:rPr>
                              <m:t>n</m:t>
                            </m:r>
                          </m:sup>
                        </m:sSup>
                      </m:den>
                    </m:f>
                    <m:r>
                      <a:rPr lang="en-US" i="1">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𝐻</m:t>
                            </m:r>
                            <m:r>
                              <a:rPr lang="en-US" i="1">
                                <a:latin typeface="Cambria Math" panose="02040503050406030204" pitchFamily="18" charset="0"/>
                              </a:rPr>
                              <m:t>(</m:t>
                            </m:r>
                            <m:r>
                              <a:rPr lang="en-US" i="1">
                                <a:latin typeface="Cambria Math" panose="02040503050406030204" pitchFamily="18" charset="0"/>
                              </a:rPr>
                              <m:t>𝜌</m:t>
                            </m:r>
                            <m:r>
                              <a:rPr lang="en-US" i="1">
                                <a:latin typeface="Cambria Math" panose="02040503050406030204" pitchFamily="18" charset="0"/>
                              </a:rPr>
                              <m:t>)∙</m:t>
                            </m:r>
                            <m:r>
                              <a:rPr lang="en-US" i="1">
                                <a:latin typeface="Cambria Math" panose="02040503050406030204" pitchFamily="18" charset="0"/>
                              </a:rPr>
                              <m:t>𝑛</m:t>
                            </m:r>
                          </m:sup>
                        </m:sSup>
                      </m:num>
                      <m:den>
                        <m:sSup>
                          <m:sSupPr>
                            <m:ctrlPr>
                              <a:rPr lang="en-US" i="1">
                                <a:latin typeface="Cambria Math" panose="02040503050406030204" pitchFamily="18" charset="0"/>
                              </a:rPr>
                            </m:ctrlPr>
                          </m:sSupPr>
                          <m:e>
                            <m:r>
                              <a:rPr lang="en-US" i="1">
                                <a:latin typeface="Cambria Math" panose="02040503050406030204" pitchFamily="18" charset="0"/>
                              </a:rPr>
                              <m:t>2</m:t>
                            </m:r>
                          </m:e>
                          <m:sup>
                            <m:r>
                              <m:rPr>
                                <m:sty m:val="p"/>
                              </m:rPr>
                              <a:rPr lang="en-US">
                                <a:latin typeface="Cambria Math" panose="02040503050406030204" pitchFamily="18" charset="0"/>
                              </a:rPr>
                              <m:t>n</m:t>
                            </m:r>
                          </m:sup>
                        </m:sSup>
                      </m:den>
                    </m:f>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m:t>
                        </m:r>
                        <m:r>
                          <m:rPr>
                            <m:sty m:val="p"/>
                          </m:rPr>
                          <a:rPr lang="en-US">
                            <a:latin typeface="Cambria Math" panose="02040503050406030204" pitchFamily="18" charset="0"/>
                          </a:rPr>
                          <m:t>n</m:t>
                        </m:r>
                        <m:r>
                          <a:rPr lang="en-US">
                            <a:latin typeface="Cambria Math" panose="02040503050406030204" pitchFamily="18" charset="0"/>
                          </a:rPr>
                          <m:t>(</m:t>
                        </m:r>
                        <m:r>
                          <a:rPr lang="en-US">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𝐻</m:t>
                        </m:r>
                        <m:r>
                          <a:rPr lang="en-US" i="1">
                            <a:latin typeface="Cambria Math" panose="02040503050406030204" pitchFamily="18" charset="0"/>
                          </a:rPr>
                          <m:t>(</m:t>
                        </m:r>
                        <m:r>
                          <a:rPr lang="en-US" i="1">
                            <a:latin typeface="Cambria Math" panose="02040503050406030204" pitchFamily="18" charset="0"/>
                          </a:rPr>
                          <m:t>𝜌</m:t>
                        </m:r>
                        <m:r>
                          <a:rPr lang="en-US" i="1">
                            <a:latin typeface="Cambria Math" panose="02040503050406030204" pitchFamily="18" charset="0"/>
                          </a:rPr>
                          <m:t>)</m:t>
                        </m:r>
                        <m:r>
                          <a:rPr lang="en-US" smtClean="0">
                            <a:latin typeface="Cambria Math" panose="02040503050406030204" pitchFamily="18" charset="0"/>
                          </a:rPr>
                          <m:t>)</m:t>
                        </m:r>
                      </m:sup>
                    </m:sSup>
                  </m:oMath>
                </a14:m>
                <a:endParaRPr lang="en-US" dirty="0"/>
              </a:p>
              <a:p>
                <a:pPr marL="0" indent="0" algn="r" rtl="1">
                  <a:buNone/>
                </a:pPr>
                <a:r>
                  <a:rPr lang="he-IL" b="1" dirty="0"/>
                  <a:t>הסבר:</a:t>
                </a:r>
                <a:r>
                  <a:rPr lang="he-IL" dirty="0"/>
                  <a:t> מעבר ראשון – יש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e>
                      <m:sup>
                        <m:r>
                          <m:rPr>
                            <m:sty m:val="p"/>
                          </m:rPr>
                          <a:rPr lang="en-US">
                            <a:latin typeface="Cambria Math" panose="02040503050406030204" pitchFamily="18" charset="0"/>
                          </a:rPr>
                          <m:t>n</m:t>
                        </m:r>
                      </m:sup>
                    </m:sSup>
                  </m:oMath>
                </a14:m>
                <a:r>
                  <a:rPr lang="he-IL" dirty="0"/>
                  <a:t> אפשרויות לבחור את </a:t>
                </a:r>
                <a14:m>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c</m:t>
                        </m:r>
                      </m:e>
                      <m:sub>
                        <m:r>
                          <m:rPr>
                            <m:sty m:val="p"/>
                          </m:rPr>
                          <a:rPr lang="en-US">
                            <a:latin typeface="Cambria Math" panose="02040503050406030204" pitchFamily="18" charset="0"/>
                          </a:rPr>
                          <m:t>i</m:t>
                        </m:r>
                        <m:r>
                          <a:rPr lang="en-US">
                            <a:latin typeface="Cambria Math" panose="02040503050406030204" pitchFamily="18" charset="0"/>
                          </a:rPr>
                          <m:t>  </m:t>
                        </m:r>
                      </m:sub>
                    </m:sSub>
                  </m:oMath>
                </a14:m>
                <a:r>
                  <a:rPr lang="he-IL" dirty="0"/>
                  <a:t> ומתוכן גודל הכדור, משמע נפח הכדור </a:t>
                </a:r>
                <a:r>
                  <a:rPr lang="he-IL" dirty="0" err="1"/>
                  <a:t>שרדיוסו</a:t>
                </a:r>
                <a:r>
                  <a:rPr lang="he-IL" dirty="0"/>
                  <a:t> </a:t>
                </a:r>
                <a14:m>
                  <m:oMath xmlns:m="http://schemas.openxmlformats.org/officeDocument/2006/math">
                    <m:r>
                      <a:rPr lang="en-US" i="1">
                        <a:latin typeface="Cambria Math" panose="02040503050406030204" pitchFamily="18" charset="0"/>
                      </a:rPr>
                      <m:t>𝜌</m:t>
                    </m:r>
                    <m:r>
                      <a:rPr lang="en-US" i="1">
                        <a:latin typeface="Cambria Math" panose="02040503050406030204" pitchFamily="18" charset="0"/>
                      </a:rPr>
                      <m:t>∙</m:t>
                    </m:r>
                    <m:r>
                      <a:rPr lang="en-US" i="1">
                        <a:latin typeface="Cambria Math" panose="02040503050406030204" pitchFamily="18" charset="0"/>
                      </a:rPr>
                      <m:t>𝑛</m:t>
                    </m:r>
                  </m:oMath>
                </a14:m>
                <a:r>
                  <a:rPr lang="he-IL" dirty="0"/>
                  <a:t> ומרכזו היא המילה שהתקבלה- </a:t>
                </a:r>
                <a:r>
                  <a:rPr lang="en-US" dirty="0"/>
                  <a:t>y</a:t>
                </a:r>
                <a:r>
                  <a:rPr lang="en-US" i="1" dirty="0"/>
                  <a:t> </a:t>
                </a:r>
                <a:r>
                  <a:rPr lang="he-IL" dirty="0"/>
                  <a:t>. המעבר השני מתבסס על חישוב שראינו בעבר שהוא נכון עד כדי אפסילון.</a:t>
                </a:r>
                <a:endParaRPr lang="en-US" dirty="0"/>
              </a:p>
              <a:p>
                <a:pPr marL="0" indent="0" algn="r" rtl="1">
                  <a:buNone/>
                </a:pPr>
                <a:r>
                  <a:rPr lang="he-IL" b="1" dirty="0"/>
                  <a:t>תזכורת:</a:t>
                </a:r>
                <a:r>
                  <a:rPr lang="he-IL" dirty="0"/>
                  <a:t> שני מאורעות הם בלתי תלויים אם ההסתברות ששניהם יקרו שווה למכפלת ההסתברויות של כל מאורע בנפרד, כלומר: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m:rPr>
                            <m:sty m:val="p"/>
                          </m:rPr>
                          <a:rPr lang="en-US">
                            <a:latin typeface="Cambria Math" panose="02040503050406030204" pitchFamily="18" charset="0"/>
                          </a:rPr>
                          <m:t>r</m:t>
                        </m:r>
                        <m:r>
                          <a:rPr lang="en-US">
                            <a:latin typeface="Cambria Math" panose="02040503050406030204" pitchFamily="18" charset="0"/>
                          </a:rPr>
                          <m:t> </m:t>
                        </m:r>
                      </m:sub>
                    </m:sSub>
                    <m:r>
                      <a:rPr lang="en-US" i="1">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A</m:t>
                        </m:r>
                      </m:e>
                      <m:sub>
                        <m:r>
                          <a:rPr lang="en-US">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A</m:t>
                        </m:r>
                      </m:e>
                      <m:sub>
                        <m:r>
                          <a:rPr lang="en-US">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m:rPr>
                            <m:sty m:val="p"/>
                          </m:rPr>
                          <a:rPr lang="en-US">
                            <a:latin typeface="Cambria Math" panose="02040503050406030204" pitchFamily="18" charset="0"/>
                          </a:rPr>
                          <m:t>r</m:t>
                        </m:r>
                        <m:r>
                          <a:rPr lang="en-US">
                            <a:latin typeface="Cambria Math" panose="02040503050406030204" pitchFamily="18" charset="0"/>
                          </a:rPr>
                          <m:t> </m:t>
                        </m:r>
                      </m:sub>
                    </m:sSub>
                    <m:r>
                      <a:rPr lang="en-US" i="1">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A</m:t>
                        </m:r>
                      </m:e>
                      <m:sub>
                        <m:r>
                          <a:rPr lang="en-US">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m:rPr>
                            <m:sty m:val="p"/>
                          </m:rPr>
                          <a:rPr lang="en-US">
                            <a:latin typeface="Cambria Math" panose="02040503050406030204" pitchFamily="18" charset="0"/>
                          </a:rPr>
                          <m:t>r</m:t>
                        </m:r>
                        <m:r>
                          <a:rPr lang="en-US">
                            <a:latin typeface="Cambria Math" panose="02040503050406030204" pitchFamily="18" charset="0"/>
                          </a:rPr>
                          <m:t> </m:t>
                        </m:r>
                      </m:sub>
                    </m:sSub>
                    <m:r>
                      <a:rPr lang="en-US" i="1">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A</m:t>
                        </m:r>
                      </m:e>
                      <m:sub>
                        <m:r>
                          <a:rPr lang="en-US">
                            <a:latin typeface="Cambria Math" panose="02040503050406030204" pitchFamily="18" charset="0"/>
                          </a:rPr>
                          <m:t>2</m:t>
                        </m:r>
                      </m:sub>
                    </m:sSub>
                    <m:r>
                      <a:rPr lang="en-US" i="1">
                        <a:latin typeface="Cambria Math" panose="02040503050406030204" pitchFamily="18" charset="0"/>
                      </a:rPr>
                      <m:t>)</m:t>
                    </m:r>
                  </m:oMath>
                </a14:m>
                <a:endParaRPr lang="en-US" dirty="0"/>
              </a:p>
              <a:p>
                <a:pPr algn="r" rtl="1"/>
                <a:r>
                  <a:rPr lang="he-IL" dirty="0"/>
                  <a:t>כעת נחשב מה ההסתברות ש- </a:t>
                </a:r>
                <a14:m>
                  <m:oMath xmlns:m="http://schemas.openxmlformats.org/officeDocument/2006/math">
                    <m:r>
                      <a:rPr lang="en-US" i="1">
                        <a:latin typeface="Cambria Math" panose="02040503050406030204" pitchFamily="18" charset="0"/>
                      </a:rPr>
                      <m:t>𝐿</m:t>
                    </m:r>
                    <m:r>
                      <a:rPr lang="en-US" i="1">
                        <a:latin typeface="Cambria Math" panose="02040503050406030204" pitchFamily="18" charset="0"/>
                      </a:rPr>
                      <m:t>+</m:t>
                    </m:r>
                    <m:r>
                      <a:rPr lang="en-US" i="1">
                        <a:latin typeface="Cambria Math" panose="02040503050406030204" pitchFamily="18" charset="0"/>
                      </a:rPr>
                      <m:t>1</m:t>
                    </m:r>
                  </m:oMath>
                </a14:m>
                <a:r>
                  <a:rPr lang="he-IL" dirty="0"/>
                  <a:t> מילות הקוד הראשונות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m:t>
                        </m:r>
                        <m:r>
                          <m:rPr>
                            <m:sty m:val="p"/>
                          </m:rPr>
                          <a:rPr lang="en-US">
                            <a:latin typeface="Cambria Math" panose="02040503050406030204" pitchFamily="18" charset="0"/>
                          </a:rPr>
                          <m:t>c</m:t>
                        </m:r>
                      </m:e>
                      <m:sub>
                        <m:r>
                          <a:rPr lang="en-US">
                            <a:latin typeface="Cambria Math" panose="02040503050406030204" pitchFamily="18" charset="0"/>
                          </a:rPr>
                          <m:t>1</m:t>
                        </m:r>
                        <m:r>
                          <a:rPr lang="en-US">
                            <a:latin typeface="Cambria Math" panose="02040503050406030204" pitchFamily="18" charset="0"/>
                          </a:rPr>
                          <m:t>  </m:t>
                        </m:r>
                      </m:sub>
                    </m:sSub>
                    <m:r>
                      <a:rPr lang="en-US">
                        <a:latin typeface="Cambria Math" panose="02040503050406030204" pitchFamily="18" charset="0"/>
                      </a:rPr>
                      <m:t>, </m:t>
                    </m:r>
                    <m:sSub>
                      <m:sSubPr>
                        <m:ctrlPr>
                          <a:rPr lang="en-US" i="1">
                            <a:latin typeface="Cambria Math" panose="02040503050406030204" pitchFamily="18" charset="0"/>
                          </a:rPr>
                        </m:ctrlPr>
                      </m:sSubPr>
                      <m:e>
                        <m:r>
                          <m:rPr>
                            <m:sty m:val="p"/>
                          </m:rPr>
                          <a:rPr lang="en-US">
                            <a:latin typeface="Cambria Math" panose="02040503050406030204" pitchFamily="18" charset="0"/>
                          </a:rPr>
                          <m:t>c</m:t>
                        </m:r>
                      </m:e>
                      <m:sub>
                        <m:r>
                          <a:rPr lang="en-US">
                            <a:latin typeface="Cambria Math" panose="02040503050406030204" pitchFamily="18" charset="0"/>
                          </a:rPr>
                          <m:t>2</m:t>
                        </m:r>
                      </m:sub>
                    </m:sSub>
                    <m:r>
                      <a:rPr lang="en-US">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c</m:t>
                        </m:r>
                      </m:e>
                      <m:sub>
                        <m:r>
                          <m:rPr>
                            <m:sty m:val="p"/>
                          </m:rPr>
                          <a:rPr lang="en-US">
                            <a:latin typeface="Cambria Math" panose="02040503050406030204" pitchFamily="18" charset="0"/>
                          </a:rPr>
                          <m:t>L</m:t>
                        </m:r>
                        <m:r>
                          <a:rPr lang="en-US">
                            <a:latin typeface="Cambria Math" panose="02040503050406030204" pitchFamily="18" charset="0"/>
                          </a:rPr>
                          <m:t>+</m:t>
                        </m:r>
                        <m:r>
                          <a:rPr lang="en-US">
                            <a:latin typeface="Cambria Math" panose="02040503050406030204" pitchFamily="18" charset="0"/>
                          </a:rPr>
                          <m:t>1</m:t>
                        </m:r>
                      </m:sub>
                    </m:sSub>
                    <m:r>
                      <a:rPr lang="en-US" i="1">
                        <a:latin typeface="Cambria Math" panose="02040503050406030204" pitchFamily="18" charset="0"/>
                      </a:rPr>
                      <m:t>)</m:t>
                    </m:r>
                  </m:oMath>
                </a14:m>
                <a:r>
                  <a:rPr lang="en-US" dirty="0"/>
                  <a:t> </a:t>
                </a:r>
                <a:r>
                  <a:rPr lang="he-IL" dirty="0"/>
                  <a:t> יהיו כולן בתוך הכדור           </a:t>
                </a:r>
                <a14:m>
                  <m:oMath xmlns:m="http://schemas.openxmlformats.org/officeDocument/2006/math">
                    <m:r>
                      <a:rPr lang="en-US" i="1">
                        <a:latin typeface="Cambria Math" panose="02040503050406030204" pitchFamily="18" charset="0"/>
                      </a:rPr>
                      <m:t>𝐵</m:t>
                    </m:r>
                    <m:d>
                      <m:dPr>
                        <m:ctrlPr>
                          <a:rPr lang="en-US" i="1">
                            <a:latin typeface="Cambria Math" panose="02040503050406030204" pitchFamily="18" charset="0"/>
                          </a:rPr>
                        </m:ctrlPr>
                      </m:dPr>
                      <m:e>
                        <m:r>
                          <a:rPr lang="en-US" i="1">
                            <a:latin typeface="Cambria Math" panose="02040503050406030204" pitchFamily="18" charset="0"/>
                          </a:rPr>
                          <m:t>𝜌</m:t>
                        </m:r>
                        <m:r>
                          <a:rPr lang="en-US" i="1">
                            <a:latin typeface="Cambria Math" panose="02040503050406030204" pitchFamily="18" charset="0"/>
                          </a:rPr>
                          <m:t>∙</m:t>
                        </m:r>
                        <m:r>
                          <a:rPr lang="en-US" i="1">
                            <a:latin typeface="Cambria Math" panose="02040503050406030204" pitchFamily="18" charset="0"/>
                          </a:rPr>
                          <m:t>𝑛</m:t>
                        </m:r>
                        <m:r>
                          <a:rPr lang="en-US" b="0" i="1" smtClean="0">
                            <a:latin typeface="Cambria Math" panose="02040503050406030204" pitchFamily="18" charset="0"/>
                          </a:rPr>
                          <m:t> </m:t>
                        </m:r>
                        <m:r>
                          <a:rPr lang="en-US" i="1">
                            <a:latin typeface="Cambria Math" panose="02040503050406030204" pitchFamily="18" charset="0"/>
                          </a:rPr>
                          <m:t>,</m:t>
                        </m:r>
                        <m:r>
                          <a:rPr lang="en-US" i="1">
                            <a:latin typeface="Cambria Math" panose="02040503050406030204" pitchFamily="18" charset="0"/>
                          </a:rPr>
                          <m:t>𝑦</m:t>
                        </m:r>
                      </m:e>
                    </m:d>
                  </m:oMath>
                </a14:m>
                <a:r>
                  <a:rPr lang="en-US" i="1" dirty="0"/>
                  <a:t> </a:t>
                </a:r>
                <a:r>
                  <a:rPr lang="he-IL" i="1" dirty="0"/>
                  <a:t> </a:t>
                </a:r>
                <a:r>
                  <a:rPr lang="he-IL" dirty="0"/>
                  <a:t>כלומר, במצב זה הקוד שלנו הוא לא </a:t>
                </a:r>
                <a14:m>
                  <m:oMath xmlns:m="http://schemas.openxmlformats.org/officeDocument/2006/math">
                    <m:r>
                      <m:rPr>
                        <m:sty m:val="p"/>
                      </m:rPr>
                      <a:rPr lang="en-US">
                        <a:latin typeface="Cambria Math" panose="02040503050406030204" pitchFamily="18" charset="0"/>
                      </a:rPr>
                      <m:t>List</m:t>
                    </m:r>
                    <m:r>
                      <a:rPr lang="en-US" i="1">
                        <a:latin typeface="Cambria Math" panose="02040503050406030204" pitchFamily="18" charset="0"/>
                      </a:rPr>
                      <m:t>−</m:t>
                    </m:r>
                    <m:r>
                      <m:rPr>
                        <m:sty m:val="p"/>
                      </m:rPr>
                      <a:rPr lang="en-US">
                        <a:latin typeface="Cambria Math" panose="02040503050406030204" pitchFamily="18" charset="0"/>
                      </a:rPr>
                      <m:t>decodable</m:t>
                    </m:r>
                  </m:oMath>
                </a14:m>
                <a:endParaRPr lang="en-US" dirty="0"/>
              </a:p>
              <a:p>
                <a:pPr algn="r" rtl="1"/>
                <a:r>
                  <a:rPr lang="he-IL" u="sng" dirty="0"/>
                  <a:t>בחירת מילות הקוד נעשית באופן בלתי תלוי ולכן:</a:t>
                </a:r>
                <a:endParaRPr lang="en-US" dirty="0"/>
              </a:p>
              <a:p>
                <a:pPr marL="0" indent="0" algn="ctr" rtl="1">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m:rPr>
                            <m:sty m:val="p"/>
                          </m:rPr>
                          <a:rPr lang="en-US">
                            <a:latin typeface="Cambria Math" panose="02040503050406030204" pitchFamily="18" charset="0"/>
                          </a:rPr>
                          <m:t>r</m:t>
                        </m:r>
                        <m:r>
                          <a:rPr lang="en-US">
                            <a:latin typeface="Cambria Math" panose="02040503050406030204" pitchFamily="18" charset="0"/>
                          </a:rPr>
                          <m:t> </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m:rPr>
                                <m:sty m:val="p"/>
                              </m:rPr>
                              <a:rPr lang="en-US">
                                <a:latin typeface="Cambria Math" panose="02040503050406030204" pitchFamily="18" charset="0"/>
                              </a:rPr>
                              <m:t>c</m:t>
                            </m:r>
                          </m:e>
                          <m:sub>
                            <m:r>
                              <a:rPr lang="en-US">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𝐵</m:t>
                        </m:r>
                        <m:d>
                          <m:dPr>
                            <m:ctrlPr>
                              <a:rPr lang="en-US" i="1">
                                <a:latin typeface="Cambria Math" panose="02040503050406030204" pitchFamily="18" charset="0"/>
                              </a:rPr>
                            </m:ctrlPr>
                          </m:dPr>
                          <m:e>
                            <m:r>
                              <a:rPr lang="en-US" i="1">
                                <a:latin typeface="Cambria Math" panose="02040503050406030204" pitchFamily="18" charset="0"/>
                              </a:rPr>
                              <m:t>𝜌</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𝑦</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m:t>
                            </m:r>
                            <m:r>
                              <m:rPr>
                                <m:sty m:val="p"/>
                              </m:rPr>
                              <a:rPr lang="en-US">
                                <a:latin typeface="Cambria Math" panose="02040503050406030204" pitchFamily="18" charset="0"/>
                              </a:rPr>
                              <m:t>c</m:t>
                            </m:r>
                          </m:e>
                          <m:sub>
                            <m:r>
                              <m:rPr>
                                <m:sty m:val="p"/>
                              </m:rPr>
                              <a:rPr lang="en-US">
                                <a:latin typeface="Cambria Math" panose="02040503050406030204" pitchFamily="18" charset="0"/>
                              </a:rPr>
                              <m:t>L</m:t>
                            </m:r>
                            <m:r>
                              <a:rPr lang="en-US">
                                <a:latin typeface="Cambria Math" panose="02040503050406030204" pitchFamily="18" charset="0"/>
                              </a:rPr>
                              <m:t>+</m:t>
                            </m:r>
                            <m:r>
                              <a:rPr lang="en-US">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𝐵</m:t>
                        </m:r>
                        <m:d>
                          <m:dPr>
                            <m:ctrlPr>
                              <a:rPr lang="en-US" i="1">
                                <a:latin typeface="Cambria Math" panose="02040503050406030204" pitchFamily="18" charset="0"/>
                              </a:rPr>
                            </m:ctrlPr>
                          </m:dPr>
                          <m:e>
                            <m:r>
                              <a:rPr lang="en-US" i="1">
                                <a:latin typeface="Cambria Math" panose="02040503050406030204" pitchFamily="18" charset="0"/>
                              </a:rPr>
                              <m:t>𝜌</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𝑦</m:t>
                            </m:r>
                          </m:e>
                        </m:d>
                      </m:e>
                    </m:d>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𝑃</m:t>
                        </m:r>
                      </m:e>
                      <m:sub>
                        <m:r>
                          <m:rPr>
                            <m:sty m:val="p"/>
                          </m:rPr>
                          <a:rPr lang="en-US">
                            <a:latin typeface="Cambria Math" panose="02040503050406030204" pitchFamily="18" charset="0"/>
                          </a:rPr>
                          <m:t>r</m:t>
                        </m:r>
                        <m:r>
                          <a:rPr lang="en-US">
                            <a:latin typeface="Cambria Math" panose="02040503050406030204" pitchFamily="18" charset="0"/>
                          </a:rPr>
                          <m:t> </m:t>
                        </m:r>
                      </m:sub>
                    </m:sSub>
                    <m:r>
                      <a:rPr lang="en-US" i="1">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c</m:t>
                        </m:r>
                      </m:e>
                      <m:sub>
                        <m:r>
                          <a:rPr lang="en-US">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𝐵</m:t>
                    </m:r>
                    <m:d>
                      <m:dPr>
                        <m:ctrlPr>
                          <a:rPr lang="en-US" i="1">
                            <a:latin typeface="Cambria Math" panose="02040503050406030204" pitchFamily="18" charset="0"/>
                          </a:rPr>
                        </m:ctrlPr>
                      </m:dPr>
                      <m:e>
                        <m:r>
                          <a:rPr lang="en-US" i="1">
                            <a:latin typeface="Cambria Math" panose="02040503050406030204" pitchFamily="18" charset="0"/>
                          </a:rPr>
                          <m:t>𝜌</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𝑦</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𝑃</m:t>
                        </m:r>
                      </m:e>
                      <m:sub>
                        <m:r>
                          <m:rPr>
                            <m:sty m:val="p"/>
                          </m:rPr>
                          <a:rPr lang="en-US">
                            <a:latin typeface="Cambria Math" panose="02040503050406030204" pitchFamily="18" charset="0"/>
                          </a:rPr>
                          <m:t>r</m:t>
                        </m:r>
                        <m:r>
                          <a:rPr lang="en-US">
                            <a:latin typeface="Cambria Math" panose="02040503050406030204" pitchFamily="18" charset="0"/>
                          </a:rPr>
                          <m:t> </m:t>
                        </m:r>
                      </m:sub>
                    </m:sSub>
                    <m:r>
                      <a:rPr lang="en-US" i="1">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c</m:t>
                        </m:r>
                      </m:e>
                      <m:sub>
                        <m:r>
                          <m:rPr>
                            <m:sty m:val="p"/>
                          </m:rPr>
                          <a:rPr lang="en-US">
                            <a:latin typeface="Cambria Math" panose="02040503050406030204" pitchFamily="18" charset="0"/>
                          </a:rPr>
                          <m:t>L</m:t>
                        </m:r>
                        <m:r>
                          <a:rPr lang="en-US">
                            <a:latin typeface="Cambria Math" panose="02040503050406030204" pitchFamily="18" charset="0"/>
                          </a:rPr>
                          <m:t>+</m:t>
                        </m:r>
                        <m:r>
                          <a:rPr lang="en-US">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𝐵</m:t>
                    </m:r>
                    <m:d>
                      <m:dPr>
                        <m:ctrlPr>
                          <a:rPr lang="en-US" i="1">
                            <a:latin typeface="Cambria Math" panose="02040503050406030204" pitchFamily="18" charset="0"/>
                          </a:rPr>
                        </m:ctrlPr>
                      </m:dPr>
                      <m:e>
                        <m:r>
                          <a:rPr lang="en-US" i="1">
                            <a:latin typeface="Cambria Math" panose="02040503050406030204" pitchFamily="18" charset="0"/>
                          </a:rPr>
                          <m:t>𝜌</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𝑦</m:t>
                        </m:r>
                      </m:e>
                    </m:d>
                    <m:r>
                      <a:rPr lang="en-US" i="1">
                        <a:latin typeface="Cambria Math" panose="02040503050406030204" pitchFamily="18" charset="0"/>
                      </a:rPr>
                      <m:t>)</m:t>
                    </m:r>
                  </m:oMath>
                </a14:m>
                <a:r>
                  <a:rPr lang="en-US" dirty="0"/>
                  <a:t> =</a:t>
                </a:r>
              </a:p>
              <a:p>
                <a:pPr marL="0" indent="0" algn="r" rtl="1">
                  <a:buNone/>
                </a:pPr>
                <a14:m>
                  <m:oMathPara xmlns:m="http://schemas.openxmlformats.org/officeDocument/2006/math">
                    <m:oMathParaPr>
                      <m:jc m:val="center"/>
                    </m:oMathParaPr>
                    <m:oMath xmlns:m="http://schemas.openxmlformats.org/officeDocument/2006/math">
                      <m:r>
                        <a:rPr lang="en-US" i="1">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1</m:t>
                          </m:r>
                        </m:sub>
                        <m:sup>
                          <m:r>
                            <a:rPr lang="en-US" i="1">
                              <a:latin typeface="Cambria Math" panose="02040503050406030204" pitchFamily="18" charset="0"/>
                            </a:rPr>
                            <m:t>𝐿</m:t>
                          </m:r>
                          <m:r>
                            <a:rPr lang="en-US" i="1">
                              <a:latin typeface="Cambria Math" panose="02040503050406030204" pitchFamily="18" charset="0"/>
                            </a:rPr>
                            <m:t>+</m:t>
                          </m:r>
                          <m:r>
                            <a:rPr lang="en-US" i="1">
                              <a:latin typeface="Cambria Math" panose="02040503050406030204" pitchFamily="18" charset="0"/>
                            </a:rPr>
                            <m:t>1</m:t>
                          </m:r>
                        </m:sup>
                        <m:e>
                          <m:sSub>
                            <m:sSubPr>
                              <m:ctrlPr>
                                <a:rPr lang="en-US" i="1">
                                  <a:latin typeface="Cambria Math" panose="02040503050406030204" pitchFamily="18" charset="0"/>
                                </a:rPr>
                              </m:ctrlPr>
                            </m:sSubPr>
                            <m:e>
                              <m:r>
                                <a:rPr lang="en-US" i="1">
                                  <a:latin typeface="Cambria Math" panose="02040503050406030204" pitchFamily="18" charset="0"/>
                                </a:rPr>
                                <m:t>𝑃</m:t>
                              </m:r>
                            </m:e>
                            <m:sub>
                              <m:r>
                                <m:rPr>
                                  <m:sty m:val="p"/>
                                </m:rPr>
                                <a:rPr lang="en-US">
                                  <a:latin typeface="Cambria Math" panose="02040503050406030204" pitchFamily="18" charset="0"/>
                                </a:rPr>
                                <m:t>r</m:t>
                              </m:r>
                              <m:r>
                                <a:rPr lang="en-US">
                                  <a:latin typeface="Cambria Math" panose="02040503050406030204" pitchFamily="18" charset="0"/>
                                </a:rPr>
                                <m:t> </m:t>
                              </m:r>
                            </m:sub>
                          </m:sSub>
                          <m:r>
                            <a:rPr lang="en-US" i="1">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c</m:t>
                              </m:r>
                            </m:e>
                            <m:sub>
                              <m:r>
                                <m:rPr>
                                  <m:sty m:val="p"/>
                                </m:rPr>
                                <a:rPr lang="en-US">
                                  <a:latin typeface="Cambria Math" panose="02040503050406030204" pitchFamily="18" charset="0"/>
                                </a:rPr>
                                <m:t>i</m:t>
                              </m:r>
                            </m:sub>
                          </m:sSub>
                          <m:r>
                            <a:rPr lang="en-US" i="1">
                              <a:latin typeface="Cambria Math" panose="02040503050406030204" pitchFamily="18" charset="0"/>
                            </a:rPr>
                            <m:t>∈</m:t>
                          </m:r>
                          <m:r>
                            <a:rPr lang="en-US" i="1">
                              <a:latin typeface="Cambria Math" panose="02040503050406030204" pitchFamily="18" charset="0"/>
                            </a:rPr>
                            <m:t>𝐵</m:t>
                          </m:r>
                          <m:d>
                            <m:dPr>
                              <m:ctrlPr>
                                <a:rPr lang="en-US" i="1">
                                  <a:latin typeface="Cambria Math" panose="02040503050406030204" pitchFamily="18" charset="0"/>
                                </a:rPr>
                              </m:ctrlPr>
                            </m:dPr>
                            <m:e>
                              <m:r>
                                <a:rPr lang="en-US" i="1">
                                  <a:latin typeface="Cambria Math" panose="02040503050406030204" pitchFamily="18" charset="0"/>
                                </a:rPr>
                                <m:t>𝜌</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𝑦</m:t>
                              </m:r>
                            </m:e>
                          </m:d>
                          <m:r>
                            <a:rPr lang="en-US" i="1">
                              <a:latin typeface="Cambria Math" panose="02040503050406030204" pitchFamily="18" charset="0"/>
                            </a:rPr>
                            <m:t>)</m:t>
                          </m:r>
                        </m:e>
                      </m:nary>
                      <m:sSup>
                        <m:sSupPr>
                          <m:ctrlPr>
                            <a:rPr lang="en-US" i="1">
                              <a:latin typeface="Cambria Math" panose="02040503050406030204" pitchFamily="18" charset="0"/>
                            </a:rPr>
                          </m:ctrlPr>
                        </m:sSupPr>
                        <m:e>
                          <m:r>
                            <a:rPr lang="en-US" i="1">
                              <a:latin typeface="Cambria Math" panose="02040503050406030204" pitchFamily="18" charset="0"/>
                            </a:rPr>
                            <m:t>= </m:t>
                          </m:r>
                          <m:sSup>
                            <m:sSupPr>
                              <m:ctrlPr>
                                <a:rPr lang="en-US" i="1">
                                  <a:latin typeface="Cambria Math" panose="02040503050406030204" pitchFamily="18" charset="0"/>
                                </a:rPr>
                              </m:ctrlPr>
                            </m:sSupPr>
                            <m:e>
                              <m:sSup>
                                <m:sSupPr>
                                  <m:ctrlPr>
                                    <a:rPr lang="en-US" i="1">
                                      <a:latin typeface="Cambria Math" panose="02040503050406030204" pitchFamily="18" charset="0"/>
                                    </a:rPr>
                                  </m:ctrlPr>
                                </m:sSupPr>
                                <m:e>
                                  <m:r>
                                    <a:rPr lang="en-US" i="1">
                                      <a:latin typeface="Cambria Math" panose="02040503050406030204" pitchFamily="18" charset="0"/>
                                    </a:rPr>
                                    <m:t>2</m:t>
                                  </m:r>
                                </m:e>
                                <m:sup>
                                  <m:r>
                                    <a:rPr lang="en-US">
                                      <a:latin typeface="Cambria Math" panose="02040503050406030204" pitchFamily="18" charset="0"/>
                                    </a:rPr>
                                    <m:t>(</m:t>
                                  </m:r>
                                  <m:r>
                                    <m:rPr>
                                      <m:sty m:val="p"/>
                                    </m:rPr>
                                    <a:rPr lang="en-US">
                                      <a:latin typeface="Cambria Math" panose="02040503050406030204" pitchFamily="18" charset="0"/>
                                    </a:rPr>
                                    <m:t>L</m:t>
                                  </m:r>
                                  <m:r>
                                    <a:rPr lang="en-US">
                                      <a:latin typeface="Cambria Math" panose="02040503050406030204" pitchFamily="18" charset="0"/>
                                    </a:rPr>
                                    <m:t>+</m:t>
                                  </m:r>
                                  <m:r>
                                    <a:rPr lang="en-US">
                                      <a:latin typeface="Cambria Math" panose="02040503050406030204" pitchFamily="18" charset="0"/>
                                    </a:rPr>
                                    <m:t>1</m:t>
                                  </m:r>
                                  <m:r>
                                    <a:rPr lang="en-US" i="1">
                                      <a:latin typeface="Cambria Math" panose="02040503050406030204" pitchFamily="18" charset="0"/>
                                    </a:rPr>
                                    <m:t>)</m:t>
                                  </m:r>
                                  <m:r>
                                    <a:rPr lang="en-US">
                                      <a:latin typeface="Cambria Math" panose="02040503050406030204" pitchFamily="18" charset="0"/>
                                    </a:rPr>
                                    <m:t>)</m:t>
                                  </m:r>
                                </m:sup>
                              </m:sSup>
                              <m:r>
                                <a:rPr lang="en-US" i="1">
                                  <a:latin typeface="Cambria Math" panose="02040503050406030204" pitchFamily="18" charset="0"/>
                                </a:rPr>
                                <m:t>2</m:t>
                              </m:r>
                            </m:e>
                            <m:sup>
                              <m:r>
                                <a:rPr lang="en-US" i="1">
                                  <a:latin typeface="Cambria Math" panose="02040503050406030204" pitchFamily="18" charset="0"/>
                                </a:rPr>
                                <m:t>−</m:t>
                              </m:r>
                              <m:r>
                                <m:rPr>
                                  <m:sty m:val="p"/>
                                </m:rPr>
                                <a:rPr lang="en-US">
                                  <a:latin typeface="Cambria Math" panose="02040503050406030204" pitchFamily="18" charset="0"/>
                                </a:rPr>
                                <m:t>n</m:t>
                              </m:r>
                              <m:r>
                                <a:rPr lang="en-US">
                                  <a:latin typeface="Cambria Math" panose="02040503050406030204" pitchFamily="18" charset="0"/>
                                </a:rPr>
                                <m:t>(</m:t>
                              </m:r>
                              <m:r>
                                <a:rPr lang="en-US">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𝐻</m:t>
                              </m:r>
                              <m:r>
                                <a:rPr lang="en-US" i="1">
                                  <a:latin typeface="Cambria Math" panose="02040503050406030204" pitchFamily="18" charset="0"/>
                                </a:rPr>
                                <m:t>(</m:t>
                              </m:r>
                              <m:r>
                                <a:rPr lang="en-US" i="1">
                                  <a:latin typeface="Cambria Math" panose="02040503050406030204" pitchFamily="18" charset="0"/>
                                </a:rPr>
                                <m:t>𝜌</m:t>
                              </m:r>
                              <m:r>
                                <a:rPr lang="en-US" i="1">
                                  <a:latin typeface="Cambria Math" panose="02040503050406030204" pitchFamily="18" charset="0"/>
                                </a:rPr>
                                <m:t>)</m:t>
                              </m:r>
                              <m:r>
                                <a:rPr lang="en-US">
                                  <a:latin typeface="Cambria Math" panose="02040503050406030204" pitchFamily="18" charset="0"/>
                                </a:rPr>
                                <m:t>)</m:t>
                              </m:r>
                            </m:sup>
                          </m:sSup>
                          <m:r>
                            <a:rPr lang="en-US" i="1">
                              <a:latin typeface="Cambria Math" panose="02040503050406030204" pitchFamily="18" charset="0"/>
                            </a:rPr>
                            <m:t> =</m:t>
                          </m:r>
                          <m:r>
                            <a:rPr lang="en-US" i="1">
                              <a:latin typeface="Cambria Math" panose="02040503050406030204" pitchFamily="18" charset="0"/>
                            </a:rPr>
                            <m:t>2</m:t>
                          </m:r>
                        </m:e>
                        <m:sup>
                          <m:r>
                            <a:rPr lang="en-US" i="1">
                              <a:latin typeface="Cambria Math" panose="02040503050406030204" pitchFamily="18" charset="0"/>
                            </a:rPr>
                            <m:t>−</m:t>
                          </m:r>
                          <m:r>
                            <m:rPr>
                              <m:sty m:val="p"/>
                            </m:rPr>
                            <a:rPr lang="en-US">
                              <a:latin typeface="Cambria Math" panose="02040503050406030204" pitchFamily="18" charset="0"/>
                            </a:rPr>
                            <m:t>n</m:t>
                          </m:r>
                          <m:r>
                            <a:rPr lang="en-US">
                              <a:latin typeface="Cambria Math" panose="02040503050406030204" pitchFamily="18" charset="0"/>
                            </a:rPr>
                            <m:t>(</m:t>
                          </m:r>
                          <m:r>
                            <a:rPr lang="en-US">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𝐻</m:t>
                          </m:r>
                          <m:r>
                            <a:rPr lang="en-US" i="1">
                              <a:latin typeface="Cambria Math" panose="02040503050406030204" pitchFamily="18" charset="0"/>
                            </a:rPr>
                            <m:t>(</m:t>
                          </m:r>
                          <m:r>
                            <a:rPr lang="en-US" i="1">
                              <a:latin typeface="Cambria Math" panose="02040503050406030204" pitchFamily="18" charset="0"/>
                            </a:rPr>
                            <m:t>𝜌</m:t>
                          </m:r>
                          <m:r>
                            <a:rPr lang="en-US" i="1">
                              <a:latin typeface="Cambria Math" panose="02040503050406030204" pitchFamily="18" charset="0"/>
                            </a:rPr>
                            <m:t>)</m:t>
                          </m:r>
                          <m:r>
                            <a:rPr lang="en-US">
                              <a:latin typeface="Cambria Math" panose="02040503050406030204" pitchFamily="18" charset="0"/>
                            </a:rPr>
                            <m:t>)∙(</m:t>
                          </m:r>
                          <m:r>
                            <m:rPr>
                              <m:sty m:val="p"/>
                            </m:rPr>
                            <a:rPr lang="en-US">
                              <a:latin typeface="Cambria Math" panose="02040503050406030204" pitchFamily="18" charset="0"/>
                            </a:rPr>
                            <m:t>L</m:t>
                          </m:r>
                          <m:r>
                            <a:rPr lang="en-US">
                              <a:latin typeface="Cambria Math" panose="02040503050406030204" pitchFamily="18" charset="0"/>
                            </a:rPr>
                            <m:t>+</m:t>
                          </m:r>
                          <m:r>
                            <a:rPr lang="en-US">
                              <a:latin typeface="Cambria Math" panose="02040503050406030204" pitchFamily="18" charset="0"/>
                            </a:rPr>
                            <m:t>1</m:t>
                          </m:r>
                          <m:r>
                            <a:rPr lang="en-US">
                              <a:latin typeface="Cambria Math" panose="02040503050406030204" pitchFamily="18" charset="0"/>
                            </a:rPr>
                            <m:t>)</m:t>
                          </m:r>
                        </m:sup>
                      </m:sSup>
                      <m:r>
                        <a:rPr lang="en-US" i="1" smtClean="0">
                          <a:latin typeface="Cambria Math" panose="02040503050406030204" pitchFamily="18" charset="0"/>
                        </a:rPr>
                        <m:t> </m:t>
                      </m:r>
                    </m:oMath>
                  </m:oMathPara>
                </a14:m>
                <a:endParaRPr lang="en-US" dirty="0"/>
              </a:p>
              <a:p>
                <a:pPr algn="r" rtl="1"/>
                <a:r>
                  <a:rPr lang="en-US" dirty="0"/>
                  <a:t> </a:t>
                </a:r>
                <a:r>
                  <a:rPr lang="he-IL" dirty="0"/>
                  <a:t>בעצם הראנו שעבור </a:t>
                </a:r>
                <a:r>
                  <a:rPr lang="en-US" dirty="0"/>
                  <a:t> </a:t>
                </a:r>
                <a:r>
                  <a:rPr lang="en-US" i="1" dirty="0"/>
                  <a:t>c</a:t>
                </a:r>
                <a:r>
                  <a:rPr lang="en-US" dirty="0"/>
                  <a:t> </a:t>
                </a:r>
                <a:r>
                  <a:rPr lang="he-IL" dirty="0"/>
                  <a:t>ספציפי, הסיכוי שהוא יהיה בכדור מסביב ל-</a:t>
                </a:r>
                <a:r>
                  <a:rPr lang="en-US" dirty="0"/>
                  <a:t>y</a:t>
                </a:r>
                <a:r>
                  <a:rPr lang="he-IL" dirty="0"/>
                  <a:t> הוא קטן.</a:t>
                </a:r>
                <a:endParaRPr lang="en-US" dirty="0"/>
              </a:p>
              <a:p>
                <a:pPr algn="r" rtl="1"/>
                <a:r>
                  <a:rPr lang="he-IL" b="1" dirty="0"/>
                  <a:t>תזכורת: </a:t>
                </a:r>
                <a:r>
                  <a:rPr lang="en-US" dirty="0"/>
                  <a:t>Union</a:t>
                </a:r>
                <a:r>
                  <a:rPr lang="en-US" i="1" dirty="0"/>
                  <a:t> </a:t>
                </a:r>
                <a:r>
                  <a:rPr lang="en-US" dirty="0"/>
                  <a:t>Bound</a:t>
                </a:r>
                <a:r>
                  <a:rPr lang="he-IL" dirty="0"/>
                  <a:t> אומר ש: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m:rPr>
                            <m:sty m:val="p"/>
                          </m:rPr>
                          <a:rPr lang="en-US">
                            <a:latin typeface="Cambria Math" panose="02040503050406030204" pitchFamily="18" charset="0"/>
                          </a:rPr>
                          <m:t>r</m:t>
                        </m:r>
                        <m:r>
                          <a:rPr lang="en-US">
                            <a:latin typeface="Cambria Math" panose="02040503050406030204" pitchFamily="18" charset="0"/>
                          </a:rPr>
                          <m:t> </m:t>
                        </m:r>
                      </m:sub>
                    </m:sSub>
                    <m:r>
                      <a:rPr lang="en-US" i="1">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A</m:t>
                        </m:r>
                      </m:e>
                      <m:sub>
                        <m:r>
                          <a:rPr lang="en-US">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A</m:t>
                        </m:r>
                      </m:e>
                      <m:sub>
                        <m:r>
                          <a:rPr lang="en-US">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m:rPr>
                            <m:sty m:val="p"/>
                          </m:rPr>
                          <a:rPr lang="en-US">
                            <a:latin typeface="Cambria Math" panose="02040503050406030204" pitchFamily="18" charset="0"/>
                          </a:rPr>
                          <m:t>r</m:t>
                        </m:r>
                        <m:r>
                          <a:rPr lang="en-US">
                            <a:latin typeface="Cambria Math" panose="02040503050406030204" pitchFamily="18" charset="0"/>
                          </a:rPr>
                          <m:t> </m:t>
                        </m:r>
                      </m:sub>
                    </m:sSub>
                    <m:r>
                      <a:rPr lang="en-US" i="1">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A</m:t>
                        </m:r>
                      </m:e>
                      <m:sub>
                        <m:r>
                          <a:rPr lang="en-US">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m:rPr>
                            <m:sty m:val="p"/>
                          </m:rPr>
                          <a:rPr lang="en-US">
                            <a:latin typeface="Cambria Math" panose="02040503050406030204" pitchFamily="18" charset="0"/>
                          </a:rPr>
                          <m:t>r</m:t>
                        </m:r>
                        <m:r>
                          <a:rPr lang="en-US">
                            <a:latin typeface="Cambria Math" panose="02040503050406030204" pitchFamily="18" charset="0"/>
                          </a:rPr>
                          <m:t> </m:t>
                        </m:r>
                      </m:sub>
                    </m:sSub>
                    <m:r>
                      <a:rPr lang="en-US" i="1">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A</m:t>
                        </m:r>
                      </m:e>
                      <m:sub>
                        <m:r>
                          <a:rPr lang="en-US">
                            <a:latin typeface="Cambria Math" panose="02040503050406030204" pitchFamily="18" charset="0"/>
                          </a:rPr>
                          <m:t>2</m:t>
                        </m:r>
                      </m:sub>
                    </m:sSub>
                    <m:r>
                      <a:rPr lang="en-US" i="1">
                        <a:latin typeface="Cambria Math" panose="02040503050406030204" pitchFamily="18" charset="0"/>
                      </a:rPr>
                      <m:t>)</m:t>
                    </m:r>
                  </m:oMath>
                </a14:m>
                <a:endParaRPr lang="en-US" dirty="0"/>
              </a:p>
              <a:p>
                <a:pPr algn="r" rtl="1"/>
                <a:endParaRPr lang="en-US" dirty="0"/>
              </a:p>
              <a:p>
                <a:pPr marL="0" indent="0" algn="r" rtl="1">
                  <a:buNone/>
                </a:pPr>
                <a:endParaRPr lang="he-IL" dirty="0"/>
              </a:p>
              <a:p>
                <a:pPr algn="r" rtl="1"/>
                <a:endParaRPr lang="en-US" dirty="0"/>
              </a:p>
              <a:p>
                <a:pPr marL="0" indent="0" algn="r" rtl="1">
                  <a:buNone/>
                </a:pPr>
                <a:endParaRPr lang="en-US" dirty="0"/>
              </a:p>
            </p:txBody>
          </p:sp>
        </mc:Choice>
        <mc:Fallback xmlns="">
          <p:sp>
            <p:nvSpPr>
              <p:cNvPr id="3" name="Content Placeholder 2">
                <a:extLst>
                  <a:ext uri="{FF2B5EF4-FFF2-40B4-BE49-F238E27FC236}">
                    <a16:creationId xmlns:a16="http://schemas.microsoft.com/office/drawing/2014/main" id="{EE90BA40-2ECC-4B0C-ACF8-7A489A932EF9}"/>
                  </a:ext>
                </a:extLst>
              </p:cNvPr>
              <p:cNvSpPr>
                <a:spLocks noGrp="1" noRot="1" noChangeAspect="1" noMove="1" noResize="1" noEditPoints="1" noAdjustHandles="1" noChangeArrowheads="1" noChangeShapeType="1" noTextEdit="1"/>
              </p:cNvSpPr>
              <p:nvPr>
                <p:ph idx="1"/>
              </p:nvPr>
            </p:nvSpPr>
            <p:spPr>
              <a:xfrm>
                <a:off x="0" y="1451294"/>
                <a:ext cx="9620250" cy="5235255"/>
              </a:xfrm>
              <a:blipFill>
                <a:blip r:embed="rId2"/>
                <a:stretch>
                  <a:fillRect t="-1164" r="-380" b="-12340"/>
                </a:stretch>
              </a:blipFill>
            </p:spPr>
            <p:txBody>
              <a:bodyPr/>
              <a:lstStyle/>
              <a:p>
                <a:r>
                  <a:rPr lang="he-IL">
                    <a:noFill/>
                  </a:rPr>
                  <a:t> </a:t>
                </a:r>
              </a:p>
            </p:txBody>
          </p:sp>
        </mc:Fallback>
      </mc:AlternateContent>
    </p:spTree>
    <p:extLst>
      <p:ext uri="{BB962C8B-B14F-4D97-AF65-F5344CB8AC3E}">
        <p14:creationId xmlns:p14="http://schemas.microsoft.com/office/powerpoint/2010/main" val="2780820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0C8BE-09F0-4690-9349-7379C0A4DE66}"/>
              </a:ext>
            </a:extLst>
          </p:cNvPr>
          <p:cNvSpPr>
            <a:spLocks noGrp="1"/>
          </p:cNvSpPr>
          <p:nvPr>
            <p:ph type="title"/>
          </p:nvPr>
        </p:nvSpPr>
        <p:spPr/>
        <p:txBody>
          <a:bodyPr/>
          <a:lstStyle/>
          <a:p>
            <a:pPr algn="r"/>
            <a:r>
              <a:rPr lang="en-US" dirty="0"/>
              <a:t>List-decoding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E90BA40-2ECC-4B0C-ACF8-7A489A932EF9}"/>
                  </a:ext>
                </a:extLst>
              </p:cNvPr>
              <p:cNvSpPr>
                <a:spLocks noGrp="1"/>
              </p:cNvSpPr>
              <p:nvPr>
                <p:ph idx="1"/>
              </p:nvPr>
            </p:nvSpPr>
            <p:spPr>
              <a:xfrm>
                <a:off x="0" y="1451294"/>
                <a:ext cx="9926425" cy="5235255"/>
              </a:xfrm>
            </p:spPr>
            <p:txBody>
              <a:bodyPr>
                <a:normAutofit/>
              </a:bodyPr>
              <a:lstStyle/>
              <a:p>
                <a:pPr algn="r" rtl="1"/>
                <a:r>
                  <a:rPr lang="he-IL" u="sng" dirty="0"/>
                  <a:t>נחשב את ההסתברות שהקוד </a:t>
                </a:r>
                <a:r>
                  <a:rPr lang="he-IL" u="sng" dirty="0" err="1"/>
                  <a:t>המיקרי</a:t>
                </a:r>
                <a:r>
                  <a:rPr lang="he-IL" u="sng" dirty="0"/>
                  <a:t> שבחרנו הוא לא </a:t>
                </a:r>
                <a14:m>
                  <m:oMath xmlns:m="http://schemas.openxmlformats.org/officeDocument/2006/math">
                    <m:r>
                      <m:rPr>
                        <m:sty m:val="p"/>
                      </m:rPr>
                      <a:rPr lang="en-US" u="sng">
                        <a:latin typeface="Cambria Math" panose="02040503050406030204" pitchFamily="18" charset="0"/>
                      </a:rPr>
                      <m:t>List</m:t>
                    </m:r>
                    <m:r>
                      <a:rPr lang="en-US" i="1" u="sng">
                        <a:latin typeface="Cambria Math" panose="02040503050406030204" pitchFamily="18" charset="0"/>
                      </a:rPr>
                      <m:t>−</m:t>
                    </m:r>
                    <m:r>
                      <m:rPr>
                        <m:sty m:val="p"/>
                      </m:rPr>
                      <a:rPr lang="en-US" u="sng">
                        <a:latin typeface="Cambria Math" panose="02040503050406030204" pitchFamily="18" charset="0"/>
                      </a:rPr>
                      <m:t>decodable</m:t>
                    </m:r>
                  </m:oMath>
                </a14:m>
                <a:r>
                  <a:rPr lang="he-IL" u="sng" dirty="0"/>
                  <a:t>:</a:t>
                </a:r>
                <a:endParaRPr lang="he-IL" dirty="0"/>
              </a:p>
              <a:p>
                <a:pPr marL="0" indent="0" rtl="1">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m:rPr>
                            <m:sty m:val="p"/>
                          </m:rPr>
                          <a:rPr lang="en-US">
                            <a:latin typeface="Cambria Math" panose="02040503050406030204" pitchFamily="18" charset="0"/>
                          </a:rPr>
                          <m:t>r</m:t>
                        </m:r>
                        <m:r>
                          <a:rPr lang="en-US">
                            <a:latin typeface="Cambria Math" panose="02040503050406030204" pitchFamily="18" charset="0"/>
                          </a:rPr>
                          <m:t> </m:t>
                        </m:r>
                      </m:sub>
                    </m:sSub>
                    <m:d>
                      <m:dPr>
                        <m:ctrlPr>
                          <a:rPr lang="en-US" i="1">
                            <a:latin typeface="Cambria Math" panose="02040503050406030204" pitchFamily="18" charset="0"/>
                          </a:rPr>
                        </m:ctrlPr>
                      </m:dPr>
                      <m:e>
                        <m:d>
                          <m:dPr>
                            <m:ctrlPr>
                              <a:rPr lang="en-US" i="1">
                                <a:latin typeface="Cambria Math" panose="02040503050406030204" pitchFamily="18" charset="0"/>
                              </a:rPr>
                            </m:ctrlPr>
                          </m:dPr>
                          <m:e>
                            <m:r>
                              <a:rPr lang="en-US" i="1">
                                <a:latin typeface="Cambria Math" panose="02040503050406030204" pitchFamily="18" charset="0"/>
                              </a:rPr>
                              <m:t>𝜌</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𝐿</m:t>
                            </m:r>
                          </m:e>
                        </m:d>
                        <m:r>
                          <a:rPr lang="en-US" i="1">
                            <a:latin typeface="Cambria Math" panose="02040503050406030204" pitchFamily="18" charset="0"/>
                          </a:rPr>
                          <m:t>−</m:t>
                        </m:r>
                        <m:r>
                          <a:rPr lang="en-US" i="1">
                            <a:latin typeface="Cambria Math" panose="02040503050406030204" pitchFamily="18" charset="0"/>
                          </a:rPr>
                          <m:t>𝐿𝑖𝑠𝑡</m:t>
                        </m:r>
                        <m:r>
                          <a:rPr lang="en-US" i="1">
                            <a:latin typeface="Cambria Math" panose="02040503050406030204" pitchFamily="18" charset="0"/>
                          </a:rPr>
                          <m:t>−</m:t>
                        </m:r>
                        <m:r>
                          <a:rPr lang="en-US" i="1">
                            <a:latin typeface="Cambria Math" panose="02040503050406030204" pitchFamily="18" charset="0"/>
                          </a:rPr>
                          <m:t>𝑑𝑒𝑐𝑜𝑑𝑎𝑏𝑙𝑒</m:t>
                        </m:r>
                        <m:r>
                          <a:rPr lang="en-US" i="1">
                            <a:latin typeface="Cambria Math" panose="02040503050406030204" pitchFamily="18" charset="0"/>
                          </a:rPr>
                          <m:t> </m:t>
                        </m:r>
                        <m:r>
                          <a:rPr lang="he-IL">
                            <a:latin typeface="Cambria Math" panose="02040503050406030204" pitchFamily="18" charset="0"/>
                          </a:rPr>
                          <m:t>לא</m:t>
                        </m:r>
                        <m:r>
                          <a:rPr lang="he-IL" i="1">
                            <a:latin typeface="Cambria Math" panose="02040503050406030204" pitchFamily="18" charset="0"/>
                          </a:rPr>
                          <m:t> </m:t>
                        </m:r>
                        <m:r>
                          <a:rPr lang="he-IL">
                            <a:latin typeface="Cambria Math" panose="02040503050406030204" pitchFamily="18" charset="0"/>
                          </a:rPr>
                          <m:t>הוא</m:t>
                        </m:r>
                        <m:r>
                          <a:rPr lang="he-IL" i="1">
                            <a:latin typeface="Cambria Math" panose="02040503050406030204" pitchFamily="18" charset="0"/>
                          </a:rPr>
                          <m:t> </m:t>
                        </m:r>
                        <m:r>
                          <a:rPr lang="en-US" i="1">
                            <a:latin typeface="Cambria Math" panose="02040503050406030204" pitchFamily="18" charset="0"/>
                          </a:rPr>
                          <m:t>𝑐</m:t>
                        </m:r>
                        <m:r>
                          <a:rPr lang="en-US" i="1">
                            <a:latin typeface="Cambria Math" panose="02040503050406030204" pitchFamily="18" charset="0"/>
                          </a:rPr>
                          <m:t>−</m:t>
                        </m:r>
                        <m:r>
                          <a:rPr lang="he-IL">
                            <a:latin typeface="Cambria Math" panose="02040503050406030204" pitchFamily="18" charset="0"/>
                          </a:rPr>
                          <m:t>ש</m:t>
                        </m:r>
                      </m:e>
                    </m:d>
                    <m:r>
                      <a:rPr lang="he-IL" b="0" i="1" smtClean="0">
                        <a:latin typeface="Cambria Math" panose="02040503050406030204" pitchFamily="18" charset="0"/>
                      </a:rPr>
                      <m:t>=</m:t>
                    </m:r>
                  </m:oMath>
                </a14:m>
                <a:r>
                  <a:rPr lang="he-IL" dirty="0"/>
                  <a:t> </a:t>
                </a:r>
                <a:endParaRPr lang="en-US" dirty="0"/>
              </a:p>
              <a:p>
                <a:pPr marL="0" indent="0" algn="r" rtl="1">
                  <a:buNone/>
                </a:pPr>
                <a14:m>
                  <m:oMathPara xmlns:m="http://schemas.openxmlformats.org/officeDocument/2006/math">
                    <m:oMathParaPr>
                      <m:jc m:val="center"/>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𝑟</m:t>
                          </m:r>
                        </m:sub>
                      </m:sSub>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r>
                                <a:rPr lang="en-US" i="1">
                                  <a:latin typeface="Cambria Math" panose="02040503050406030204" pitchFamily="18" charset="0"/>
                                </a:rPr>
                                <m:t>0</m:t>
                              </m:r>
                              <m:r>
                                <a:rPr lang="en-US" i="1">
                                  <a:latin typeface="Cambria Math" panose="02040503050406030204" pitchFamily="18" charset="0"/>
                                </a:rPr>
                                <m:t>,</m:t>
                              </m:r>
                              <m:r>
                                <a:rPr lang="en-US" i="1">
                                  <a:latin typeface="Cambria Math" panose="02040503050406030204" pitchFamily="18" charset="0"/>
                                </a:rPr>
                                <m:t>1</m:t>
                              </m:r>
                            </m:e>
                          </m:d>
                        </m:e>
                        <m:sup>
                          <m:r>
                            <a:rPr lang="en-US" i="1">
                              <a:latin typeface="Cambria Math" panose="02040503050406030204" pitchFamily="18" charset="0"/>
                            </a:rPr>
                            <m:t>𝑛</m:t>
                          </m:r>
                        </m:sup>
                      </m:sSup>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𝐿</m:t>
                          </m:r>
                          <m:r>
                            <a:rPr lang="en-US" i="1">
                              <a:latin typeface="Cambria Math" panose="02040503050406030204" pitchFamily="18" charset="0"/>
                            </a:rPr>
                            <m:t>+</m:t>
                          </m:r>
                          <m:r>
                            <a:rPr lang="en-US" i="1">
                              <a:latin typeface="Cambria Math" panose="02040503050406030204" pitchFamily="18" charset="0"/>
                            </a:rPr>
                            <m:t>1</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𝑘</m:t>
                          </m:r>
                        </m:sup>
                      </m:sSup>
                      <m:r>
                        <a:rPr lang="en-US" i="1">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𝜌</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𝑐</m:t>
                              </m:r>
                            </m:e>
                            <m:sub>
                              <m:r>
                                <a:rPr lang="en-US" i="1">
                                  <a:latin typeface="Cambria Math" panose="02040503050406030204" pitchFamily="18" charset="0"/>
                                </a:rPr>
                                <m:t>𝑖𝐿</m:t>
                              </m:r>
                              <m:r>
                                <a:rPr lang="en-US" i="1">
                                  <a:latin typeface="Cambria Math" panose="02040503050406030204" pitchFamily="18" charset="0"/>
                                </a:rPr>
                                <m:t>+</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𝜌</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e>
                      </m:d>
                      <m:r>
                        <a:rPr lang="en-US" i="1">
                          <a:latin typeface="Cambria Math" panose="02040503050406030204" pitchFamily="18" charset="0"/>
                        </a:rPr>
                        <m:t>)</m:t>
                      </m:r>
                      <m:r>
                        <a:rPr lang="he-IL">
                          <a:latin typeface="Cambria Math" panose="02040503050406030204" pitchFamily="18" charset="0"/>
                        </a:rPr>
                        <m:t>≤</m:t>
                      </m:r>
                    </m:oMath>
                  </m:oMathPara>
                </a14:m>
                <a:endParaRPr lang="en-US" dirty="0"/>
              </a:p>
              <a:p>
                <a:pPr marL="0" indent="0" algn="r" rtl="1">
                  <a:buNone/>
                </a:pPr>
                <a14:m>
                  <m:oMathPara xmlns:m="http://schemas.openxmlformats.org/officeDocument/2006/math">
                    <m:oMathParaPr>
                      <m:jc m:val="centerGroup"/>
                    </m:oMathParaPr>
                    <m:oMath xmlns:m="http://schemas.openxmlformats.org/officeDocument/2006/math">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𝑦</m:t>
                          </m:r>
                          <m:r>
                            <a:rPr lang="en-US" i="1">
                              <a:latin typeface="Cambria Math" panose="02040503050406030204" pitchFamily="18" charset="0"/>
                            </a:rPr>
                            <m:t>∈</m:t>
                          </m:r>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r>
                                    <a:rPr lang="en-US" i="1">
                                      <a:latin typeface="Cambria Math" panose="02040503050406030204" pitchFamily="18" charset="0"/>
                                    </a:rPr>
                                    <m:t>0</m:t>
                                  </m:r>
                                  <m:r>
                                    <a:rPr lang="en-US" i="1">
                                      <a:latin typeface="Cambria Math" panose="02040503050406030204" pitchFamily="18" charset="0"/>
                                    </a:rPr>
                                    <m:t>,</m:t>
                                  </m:r>
                                  <m:r>
                                    <a:rPr lang="en-US" i="1">
                                      <a:latin typeface="Cambria Math" panose="02040503050406030204" pitchFamily="18" charset="0"/>
                                    </a:rPr>
                                    <m:t>1</m:t>
                                  </m:r>
                                </m:e>
                              </m:d>
                            </m:e>
                            <m:sup>
                              <m:r>
                                <a:rPr lang="en-US" i="1">
                                  <a:latin typeface="Cambria Math" panose="02040503050406030204" pitchFamily="18" charset="0"/>
                                </a:rPr>
                                <m:t>𝑛</m:t>
                              </m:r>
                            </m:sup>
                          </m:sSup>
                        </m:sub>
                        <m:sup/>
                        <m:e>
                          <m:nary>
                            <m:naryPr>
                              <m:chr m:val="∑"/>
                              <m:limLoc m:val="undOvr"/>
                              <m:supHide m:val="on"/>
                              <m:ctrlPr>
                                <a:rPr lang="en-US" i="1">
                                  <a:latin typeface="Cambria Math" panose="02040503050406030204" pitchFamily="18" charset="0"/>
                                </a:rPr>
                              </m:ctrlPr>
                            </m:naryPr>
                            <m:sub>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𝐿</m:t>
                                  </m:r>
                                  <m:r>
                                    <a:rPr lang="en-US" i="1">
                                      <a:latin typeface="Cambria Math" panose="02040503050406030204" pitchFamily="18" charset="0"/>
                                    </a:rPr>
                                    <m:t>+</m:t>
                                  </m:r>
                                  <m:r>
                                    <a:rPr lang="en-US" i="1">
                                      <a:latin typeface="Cambria Math" panose="02040503050406030204" pitchFamily="18" charset="0"/>
                                    </a:rPr>
                                    <m:t>1</m:t>
                                  </m:r>
                                </m:sub>
                              </m:sSub>
                              <m:r>
                                <a:rPr lang="en-US" i="1">
                                  <a:latin typeface="Cambria Math" panose="02040503050406030204" pitchFamily="18" charset="0"/>
                                </a:rPr>
                                <m:t>∈</m:t>
                              </m:r>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𝑘</m:t>
                                      </m:r>
                                    </m:sup>
                                  </m:sSup>
                                </m:e>
                              </m:d>
                            </m:sub>
                            <m:sup/>
                            <m:e>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𝑟</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𝐵</m:t>
                                  </m:r>
                                  <m:d>
                                    <m:dPr>
                                      <m:ctrlPr>
                                        <a:rPr lang="en-US" i="1">
                                          <a:latin typeface="Cambria Math" panose="02040503050406030204" pitchFamily="18" charset="0"/>
                                        </a:rPr>
                                      </m:ctrlPr>
                                    </m:dPr>
                                    <m:e>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𝜌</m:t>
                                      </m:r>
                                      <m:r>
                                        <a:rPr lang="en-US" i="1">
                                          <a:latin typeface="Cambria Math" panose="02040503050406030204" pitchFamily="18" charset="0"/>
                                        </a:rPr>
                                        <m:t>∙</m:t>
                                      </m:r>
                                      <m:r>
                                        <a:rPr lang="en-US" i="1">
                                          <a:latin typeface="Cambria Math" panose="02040503050406030204" pitchFamily="18" charset="0"/>
                                        </a:rPr>
                                        <m:t>𝑛</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𝑐</m:t>
                                      </m:r>
                                    </m:e>
                                    <m:sub>
                                      <m:r>
                                        <a:rPr lang="en-US" i="1">
                                          <a:latin typeface="Cambria Math" panose="02040503050406030204" pitchFamily="18" charset="0"/>
                                        </a:rPr>
                                        <m:t>𝑖𝐿</m:t>
                                      </m:r>
                                      <m:r>
                                        <a:rPr lang="en-US" i="1">
                                          <a:latin typeface="Cambria Math" panose="02040503050406030204" pitchFamily="18" charset="0"/>
                                        </a:rPr>
                                        <m:t>+</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𝐵</m:t>
                                  </m:r>
                                  <m:d>
                                    <m:dPr>
                                      <m:ctrlPr>
                                        <a:rPr lang="en-US" i="1">
                                          <a:latin typeface="Cambria Math" panose="02040503050406030204" pitchFamily="18" charset="0"/>
                                        </a:rPr>
                                      </m:ctrlPr>
                                    </m:dPr>
                                    <m:e>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𝜌</m:t>
                                      </m:r>
                                      <m:r>
                                        <a:rPr lang="en-US" i="1">
                                          <a:latin typeface="Cambria Math" panose="02040503050406030204" pitchFamily="18" charset="0"/>
                                        </a:rPr>
                                        <m:t>∙</m:t>
                                      </m:r>
                                      <m:r>
                                        <a:rPr lang="en-US" i="1">
                                          <a:latin typeface="Cambria Math" panose="02040503050406030204" pitchFamily="18" charset="0"/>
                                        </a:rPr>
                                        <m:t>𝑛</m:t>
                                      </m:r>
                                    </m:e>
                                  </m:d>
                                </m:e>
                              </m:d>
                            </m:e>
                          </m:nary>
                        </m:e>
                      </m:nary>
                      <m:r>
                        <a:rPr lang="he-IL">
                          <a:latin typeface="Cambria Math" panose="02040503050406030204" pitchFamily="18" charset="0"/>
                        </a:rPr>
                        <m:t>≤</m:t>
                      </m:r>
                      <m:r>
                        <a:rPr lang="en-US" i="1" smtClean="0">
                          <a:solidFill>
                            <a:srgbClr val="FF0000"/>
                          </a:solidFill>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𝑛</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m:t>
                          </m:r>
                          <m:r>
                            <a:rPr lang="en-US" i="1">
                              <a:latin typeface="Cambria Math" panose="02040503050406030204" pitchFamily="18" charset="0"/>
                            </a:rPr>
                            <m:t>𝐿</m:t>
                          </m:r>
                          <m:r>
                            <a:rPr lang="en-US" i="1">
                              <a:latin typeface="Cambria Math" panose="02040503050406030204" pitchFamily="18" charset="0"/>
                            </a:rPr>
                            <m:t>+</m:t>
                          </m:r>
                          <m:r>
                            <a:rPr lang="en-US" i="1">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𝑘</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m:t>
                          </m:r>
                          <m:r>
                            <m:rPr>
                              <m:sty m:val="p"/>
                            </m:rPr>
                            <a:rPr lang="en-US">
                              <a:latin typeface="Cambria Math" panose="02040503050406030204" pitchFamily="18" charset="0"/>
                            </a:rPr>
                            <m:t>n</m:t>
                          </m:r>
                          <m:r>
                            <a:rPr lang="en-US">
                              <a:latin typeface="Cambria Math" panose="02040503050406030204" pitchFamily="18" charset="0"/>
                            </a:rPr>
                            <m:t>(</m:t>
                          </m:r>
                          <m:r>
                            <a:rPr lang="en-US">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𝐻</m:t>
                          </m:r>
                          <m:r>
                            <a:rPr lang="en-US" i="1">
                              <a:latin typeface="Cambria Math" panose="02040503050406030204" pitchFamily="18" charset="0"/>
                            </a:rPr>
                            <m:t>(</m:t>
                          </m:r>
                          <m:r>
                            <a:rPr lang="en-US" i="1">
                              <a:latin typeface="Cambria Math" panose="02040503050406030204" pitchFamily="18" charset="0"/>
                            </a:rPr>
                            <m:t>𝜌</m:t>
                          </m:r>
                          <m:r>
                            <a:rPr lang="en-US" i="1">
                              <a:latin typeface="Cambria Math" panose="02040503050406030204" pitchFamily="18" charset="0"/>
                            </a:rPr>
                            <m:t>)</m:t>
                          </m:r>
                          <m:r>
                            <a:rPr lang="en-US">
                              <a:latin typeface="Cambria Math" panose="02040503050406030204" pitchFamily="18" charset="0"/>
                            </a:rPr>
                            <m:t>)∙(</m:t>
                          </m:r>
                          <m:r>
                            <m:rPr>
                              <m:sty m:val="p"/>
                            </m:rPr>
                            <a:rPr lang="en-US">
                              <a:latin typeface="Cambria Math" panose="02040503050406030204" pitchFamily="18" charset="0"/>
                            </a:rPr>
                            <m:t>L</m:t>
                          </m:r>
                          <m:r>
                            <a:rPr lang="en-US">
                              <a:latin typeface="Cambria Math" panose="02040503050406030204" pitchFamily="18" charset="0"/>
                            </a:rPr>
                            <m:t>+</m:t>
                          </m:r>
                          <m:r>
                            <a:rPr lang="en-US">
                              <a:latin typeface="Cambria Math" panose="02040503050406030204" pitchFamily="18" charset="0"/>
                            </a:rPr>
                            <m:t>1</m:t>
                          </m:r>
                          <m:r>
                            <a:rPr lang="en-US">
                              <a:latin typeface="Cambria Math" panose="02040503050406030204" pitchFamily="18" charset="0"/>
                            </a:rPr>
                            <m:t>)</m:t>
                          </m:r>
                        </m:sup>
                      </m:sSup>
                    </m:oMath>
                  </m:oMathPara>
                </a14:m>
                <a:endParaRPr lang="en-US" dirty="0"/>
              </a:p>
              <a:p>
                <a:pPr algn="r" rtl="1"/>
                <a:r>
                  <a:rPr lang="he-IL" dirty="0">
                    <a:solidFill>
                      <a:srgbClr val="FF0000"/>
                    </a:solidFill>
                  </a:rPr>
                  <a:t>*</a:t>
                </a:r>
                <a:r>
                  <a:rPr lang="he-IL" dirty="0"/>
                  <a:t>מס' האפשרויות לבחירת </a:t>
                </a:r>
                <a:r>
                  <a:rPr lang="en-US" dirty="0"/>
                  <a:t>y</a:t>
                </a:r>
                <a:r>
                  <a:rPr lang="he-IL" dirty="0"/>
                  <a:t> כפול מס' האפשרויות לבחירת</a:t>
                </a:r>
                <a:r>
                  <a:rPr lang="he-IL" i="1" dirty="0"/>
                  <a:t> </a:t>
                </a:r>
                <a:r>
                  <a:rPr lang="en-US" dirty="0" err="1"/>
                  <a:t>i</a:t>
                </a:r>
                <a:r>
                  <a:rPr lang="he-IL" dirty="0"/>
                  <a:t> כפול החסם שחישבנו ונבצע מעבר אלגברי:</a:t>
                </a:r>
                <a:endParaRPr lang="en-US" dirty="0"/>
              </a:p>
              <a:p>
                <a:pPr marL="0" indent="0" rtl="1">
                  <a:buNone/>
                </a:pP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m:t>
                        </m:r>
                        <m:r>
                          <a:rPr lang="en-US" i="1">
                            <a:latin typeface="Cambria Math" panose="02040503050406030204" pitchFamily="18" charset="0"/>
                          </a:rPr>
                          <m:t>2</m:t>
                        </m:r>
                      </m:e>
                      <m:sup>
                        <m:r>
                          <m:rPr>
                            <m:sty m:val="p"/>
                          </m:rPr>
                          <a:rPr lang="en-US">
                            <a:latin typeface="Cambria Math" panose="02040503050406030204" pitchFamily="18" charset="0"/>
                          </a:rPr>
                          <m:t>n</m:t>
                        </m:r>
                        <m:r>
                          <a:rPr lang="en-US">
                            <a:latin typeface="Cambria Math" panose="02040503050406030204" pitchFamily="18" charset="0"/>
                          </a:rPr>
                          <m:t>+</m:t>
                        </m:r>
                        <m:r>
                          <a:rPr lang="en-US" i="1">
                            <a:latin typeface="Cambria Math" panose="02040503050406030204" pitchFamily="18" charset="0"/>
                          </a:rPr>
                          <m:t>(</m:t>
                        </m:r>
                        <m:r>
                          <a:rPr lang="en-US" i="1">
                            <a:latin typeface="Cambria Math" panose="02040503050406030204" pitchFamily="18" charset="0"/>
                          </a:rPr>
                          <m:t>𝐿</m:t>
                        </m:r>
                        <m:r>
                          <a:rPr lang="en-US" i="1">
                            <a:latin typeface="Cambria Math" panose="02040503050406030204" pitchFamily="18" charset="0"/>
                          </a:rPr>
                          <m:t>+</m:t>
                        </m:r>
                        <m:r>
                          <a:rPr lang="en-US" i="1">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m:t>
                        </m:r>
                        <m:r>
                          <m:rPr>
                            <m:sty m:val="p"/>
                          </m:rPr>
                          <a:rPr lang="en-US">
                            <a:latin typeface="Cambria Math" panose="02040503050406030204" pitchFamily="18" charset="0"/>
                          </a:rPr>
                          <m:t>n</m:t>
                        </m:r>
                        <m:r>
                          <a:rPr lang="en-US">
                            <a:latin typeface="Cambria Math" panose="02040503050406030204" pitchFamily="18" charset="0"/>
                          </a:rPr>
                          <m:t>(</m:t>
                        </m:r>
                        <m:r>
                          <a:rPr lang="en-US">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𝐻</m:t>
                        </m:r>
                        <m:r>
                          <a:rPr lang="en-US" i="1">
                            <a:latin typeface="Cambria Math" panose="02040503050406030204" pitchFamily="18" charset="0"/>
                          </a:rPr>
                          <m:t>(</m:t>
                        </m:r>
                        <m:r>
                          <a:rPr lang="en-US" i="1">
                            <a:latin typeface="Cambria Math" panose="02040503050406030204" pitchFamily="18" charset="0"/>
                          </a:rPr>
                          <m:t>𝜌</m:t>
                        </m:r>
                        <m:r>
                          <a:rPr lang="en-US" i="1">
                            <a:latin typeface="Cambria Math" panose="02040503050406030204" pitchFamily="18" charset="0"/>
                          </a:rPr>
                          <m:t>)</m:t>
                        </m:r>
                        <m:r>
                          <a:rPr lang="en-US">
                            <a:latin typeface="Cambria Math" panose="02040503050406030204" pitchFamily="18" charset="0"/>
                          </a:rPr>
                          <m:t>)∙(</m:t>
                        </m:r>
                        <m:r>
                          <m:rPr>
                            <m:sty m:val="p"/>
                          </m:rPr>
                          <a:rPr lang="en-US">
                            <a:latin typeface="Cambria Math" panose="02040503050406030204" pitchFamily="18" charset="0"/>
                          </a:rPr>
                          <m:t>L</m:t>
                        </m:r>
                        <m:r>
                          <a:rPr lang="en-US">
                            <a:latin typeface="Cambria Math" panose="02040503050406030204" pitchFamily="18" charset="0"/>
                          </a:rPr>
                          <m:t>+</m:t>
                        </m:r>
                        <m:r>
                          <a:rPr lang="en-US">
                            <a:latin typeface="Cambria Math" panose="02040503050406030204" pitchFamily="18" charset="0"/>
                          </a:rPr>
                          <m:t>1</m:t>
                        </m:r>
                        <m:r>
                          <a:rPr lang="en-US">
                            <a:latin typeface="Cambria Math" panose="02040503050406030204" pitchFamily="18" charset="0"/>
                          </a:rPr>
                          <m:t>)</m:t>
                        </m:r>
                      </m:sup>
                    </m:sSup>
                    <m:r>
                      <a:rPr lang="en-US" i="1">
                        <a:latin typeface="Cambria Math" panose="02040503050406030204" pitchFamily="18" charset="0"/>
                      </a:rPr>
                      <m:t>=</m:t>
                    </m:r>
                    <m:r>
                      <a:rPr lang="en-US" i="1" smtClean="0">
                        <a:solidFill>
                          <a:srgbClr val="00B050"/>
                        </a:solidFill>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m:t>
                        </m:r>
                        <m:r>
                          <m:rPr>
                            <m:sty m:val="p"/>
                          </m:rPr>
                          <a:rPr lang="en-US">
                            <a:latin typeface="Cambria Math" panose="02040503050406030204" pitchFamily="18" charset="0"/>
                          </a:rPr>
                          <m:t>n</m:t>
                        </m:r>
                        <m:r>
                          <a:rPr lang="en-US">
                            <a:latin typeface="Cambria Math" panose="02040503050406030204" pitchFamily="18" charset="0"/>
                          </a:rPr>
                          <m:t>∙</m:t>
                        </m:r>
                        <m:r>
                          <a:rPr lang="en-US" i="1">
                            <a:latin typeface="Cambria Math" panose="02040503050406030204" pitchFamily="18" charset="0"/>
                          </a:rPr>
                          <m:t>(</m:t>
                        </m:r>
                        <m:r>
                          <a:rPr lang="en-US" i="1">
                            <a:latin typeface="Cambria Math" panose="02040503050406030204" pitchFamily="18" charset="0"/>
                          </a:rPr>
                          <m:t>𝐿</m:t>
                        </m:r>
                        <m:r>
                          <a:rPr lang="en-US" i="1">
                            <a:latin typeface="Cambria Math" panose="02040503050406030204" pitchFamily="18" charset="0"/>
                          </a:rPr>
                          <m:t>+</m:t>
                        </m:r>
                        <m:r>
                          <a:rPr lang="en-US" i="1">
                            <a:latin typeface="Cambria Math" panose="02040503050406030204" pitchFamily="18" charset="0"/>
                          </a:rPr>
                          <m:t>1</m:t>
                        </m:r>
                        <m:r>
                          <a:rPr lang="en-US" i="1">
                            <a:latin typeface="Cambria Math" panose="02040503050406030204" pitchFamily="18" charset="0"/>
                          </a:rPr>
                          <m:t>)</m:t>
                        </m:r>
                        <m:r>
                          <a:rPr lang="en-US">
                            <a:latin typeface="Cambria Math" panose="02040503050406030204" pitchFamily="18" charset="0"/>
                          </a:rPr>
                          <m:t>(</m:t>
                        </m:r>
                        <m:r>
                          <a:rPr lang="en-US">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𝐻</m:t>
                        </m:r>
                        <m:r>
                          <a:rPr lang="en-US" i="1">
                            <a:latin typeface="Cambria Math" panose="02040503050406030204" pitchFamily="18" charset="0"/>
                          </a:rPr>
                          <m:t>(</m:t>
                        </m:r>
                        <m:r>
                          <a:rPr lang="en-US" i="1">
                            <a:latin typeface="Cambria Math" panose="02040503050406030204" pitchFamily="18" charset="0"/>
                          </a:rPr>
                          <m:t>𝜌</m:t>
                        </m:r>
                        <m:r>
                          <a:rPr lang="en-US" i="1">
                            <a:latin typeface="Cambria Math" panose="02040503050406030204" pitchFamily="18" charset="0"/>
                          </a:rPr>
                          <m:t>)−</m:t>
                        </m:r>
                        <m:r>
                          <a:rPr lang="en-US" i="1">
                            <a:latin typeface="Cambria Math" panose="02040503050406030204" pitchFamily="18" charset="0"/>
                          </a:rPr>
                          <m:t>𝑅</m:t>
                        </m:r>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1</m:t>
                            </m:r>
                          </m:num>
                          <m:den>
                            <m:r>
                              <m:rPr>
                                <m:sty m:val="p"/>
                              </m:rPr>
                              <a:rPr lang="en-US">
                                <a:latin typeface="Cambria Math" panose="02040503050406030204" pitchFamily="18" charset="0"/>
                              </a:rPr>
                              <m:t>L</m:t>
                            </m:r>
                            <m:r>
                              <a:rPr lang="en-US">
                                <a:latin typeface="Cambria Math" panose="02040503050406030204" pitchFamily="18" charset="0"/>
                              </a:rPr>
                              <m:t>+</m:t>
                            </m:r>
                            <m:r>
                              <a:rPr lang="en-US">
                                <a:latin typeface="Cambria Math" panose="02040503050406030204" pitchFamily="18" charset="0"/>
                              </a:rPr>
                              <m:t>1</m:t>
                            </m:r>
                          </m:den>
                        </m:f>
                        <m:r>
                          <a:rPr lang="en-US">
                            <a:latin typeface="Cambria Math" panose="02040503050406030204" pitchFamily="18" charset="0"/>
                          </a:rPr>
                          <m:t>)</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smtClean="0">
                            <a:solidFill>
                              <a:srgbClr val="7030A0"/>
                            </a:solidFill>
                            <a:latin typeface="Cambria Math" panose="02040503050406030204" pitchFamily="18" charset="0"/>
                          </a:rPr>
                          <m:t>∗</m:t>
                        </m:r>
                        <m:r>
                          <a:rPr lang="en-US" i="1">
                            <a:latin typeface="Cambria Math" panose="02040503050406030204" pitchFamily="18" charset="0"/>
                          </a:rPr>
                          <m:t>2</m:t>
                        </m:r>
                      </m:e>
                      <m:sup>
                        <m:r>
                          <a:rPr lang="en-US" i="1">
                            <a:latin typeface="Cambria Math" panose="02040503050406030204" pitchFamily="18" charset="0"/>
                          </a:rPr>
                          <m:t>−</m:t>
                        </m:r>
                        <m:r>
                          <m:rPr>
                            <m:sty m:val="p"/>
                          </m:rPr>
                          <a:rPr lang="en-US">
                            <a:latin typeface="Cambria Math" panose="02040503050406030204" pitchFamily="18" charset="0"/>
                          </a:rPr>
                          <m:t>n</m:t>
                        </m:r>
                        <m:r>
                          <a:rPr lang="en-US">
                            <a:latin typeface="Cambria Math" panose="02040503050406030204" pitchFamily="18" charset="0"/>
                          </a:rPr>
                          <m:t>∙</m:t>
                        </m:r>
                        <m:r>
                          <a:rPr lang="en-US" i="1">
                            <a:latin typeface="Cambria Math" panose="02040503050406030204" pitchFamily="18" charset="0"/>
                          </a:rPr>
                          <m:t>(</m:t>
                        </m:r>
                        <m:r>
                          <a:rPr lang="en-US" i="1">
                            <a:latin typeface="Cambria Math" panose="02040503050406030204" pitchFamily="18" charset="0"/>
                          </a:rPr>
                          <m:t>𝐿</m:t>
                        </m:r>
                        <m:r>
                          <a:rPr lang="en-US" i="1">
                            <a:latin typeface="Cambria Math" panose="02040503050406030204" pitchFamily="18" charset="0"/>
                          </a:rPr>
                          <m:t>+</m:t>
                        </m:r>
                        <m:r>
                          <a:rPr lang="en-US" i="1">
                            <a:latin typeface="Cambria Math" panose="02040503050406030204" pitchFamily="18" charset="0"/>
                          </a:rPr>
                          <m:t>1</m:t>
                        </m:r>
                        <m:r>
                          <a:rPr lang="en-US" i="1">
                            <a:latin typeface="Cambria Math" panose="02040503050406030204" pitchFamily="18" charset="0"/>
                          </a:rPr>
                          <m:t>)</m:t>
                        </m:r>
                        <m:r>
                          <a:rPr lang="en-US">
                            <a:latin typeface="Cambria Math" panose="02040503050406030204" pitchFamily="18" charset="0"/>
                          </a:rPr>
                          <m:t>(</m:t>
                        </m:r>
                        <m:r>
                          <a:rPr lang="en-US">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𝐻</m:t>
                        </m:r>
                        <m:r>
                          <a:rPr lang="en-US" i="1">
                            <a:latin typeface="Cambria Math" panose="02040503050406030204" pitchFamily="18" charset="0"/>
                          </a:rPr>
                          <m:t>(</m:t>
                        </m:r>
                        <m:r>
                          <a:rPr lang="en-US" i="1">
                            <a:latin typeface="Cambria Math" panose="02040503050406030204" pitchFamily="18" charset="0"/>
                          </a:rPr>
                          <m:t>𝜌</m:t>
                        </m:r>
                        <m:r>
                          <a:rPr lang="en-US" i="1">
                            <a:latin typeface="Cambria Math" panose="02040503050406030204" pitchFamily="18" charset="0"/>
                          </a:rPr>
                          <m:t>)−</m:t>
                        </m:r>
                        <m:r>
                          <a:rPr lang="en-US" i="1">
                            <a:latin typeface="Cambria Math" panose="02040503050406030204" pitchFamily="18" charset="0"/>
                          </a:rPr>
                          <m:t>𝑅</m:t>
                        </m:r>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𝜀</m:t>
                            </m:r>
                          </m:num>
                          <m:den>
                            <m:r>
                              <a:rPr lang="en-US">
                                <a:latin typeface="Cambria Math" panose="02040503050406030204" pitchFamily="18" charset="0"/>
                              </a:rPr>
                              <m:t>2</m:t>
                            </m:r>
                          </m:den>
                        </m:f>
                        <m:r>
                          <a:rPr lang="en-US">
                            <a:latin typeface="Cambria Math" panose="02040503050406030204" pitchFamily="18" charset="0"/>
                          </a:rPr>
                          <m:t>)</m:t>
                        </m:r>
                      </m:sup>
                    </m:sSup>
                    <m:r>
                      <a:rPr lang="en-US" i="1">
                        <a:latin typeface="Cambria Math" panose="02040503050406030204" pitchFamily="18" charset="0"/>
                      </a:rPr>
                      <m:t>≤</m:t>
                    </m:r>
                  </m:oMath>
                </a14:m>
                <a:r>
                  <a:rPr lang="en-US" dirty="0"/>
                  <a:t> </a:t>
                </a:r>
                <a14:m>
                  <m:oMath xmlns:m="http://schemas.openxmlformats.org/officeDocument/2006/math">
                    <m:sSup>
                      <m:sSupPr>
                        <m:ctrlPr>
                          <a:rPr lang="en-US" i="1">
                            <a:latin typeface="Cambria Math" panose="02040503050406030204" pitchFamily="18" charset="0"/>
                          </a:rPr>
                        </m:ctrlPr>
                      </m:sSupPr>
                      <m:e>
                        <m:r>
                          <a:rPr lang="en-US" i="1" smtClean="0">
                            <a:solidFill>
                              <a:schemeClr val="accent4"/>
                            </a:solidFill>
                            <a:latin typeface="Cambria Math" panose="02040503050406030204" pitchFamily="18" charset="0"/>
                          </a:rPr>
                          <m:t>∗</m:t>
                        </m:r>
                        <m:r>
                          <a:rPr lang="en-US" i="1">
                            <a:latin typeface="Cambria Math" panose="02040503050406030204" pitchFamily="18" charset="0"/>
                          </a:rPr>
                          <m:t>2</m:t>
                        </m:r>
                      </m:e>
                      <m:sup>
                        <m:r>
                          <a:rPr lang="en-US" i="1">
                            <a:latin typeface="Cambria Math" panose="02040503050406030204" pitchFamily="18" charset="0"/>
                          </a:rPr>
                          <m:t>−</m:t>
                        </m:r>
                        <m:r>
                          <m:rPr>
                            <m:sty m:val="p"/>
                          </m:rPr>
                          <a:rPr lang="en-US">
                            <a:latin typeface="Cambria Math" panose="02040503050406030204" pitchFamily="18" charset="0"/>
                          </a:rPr>
                          <m:t>n</m:t>
                        </m:r>
                        <m:r>
                          <a:rPr lang="en-US">
                            <a:latin typeface="Cambria Math" panose="02040503050406030204" pitchFamily="18" charset="0"/>
                          </a:rPr>
                          <m:t>∙</m:t>
                        </m:r>
                        <m:r>
                          <a:rPr lang="en-US" i="1">
                            <a:latin typeface="Cambria Math" panose="02040503050406030204" pitchFamily="18" charset="0"/>
                          </a:rPr>
                          <m:t>(</m:t>
                        </m:r>
                        <m:r>
                          <a:rPr lang="en-US" i="1">
                            <a:latin typeface="Cambria Math" panose="02040503050406030204" pitchFamily="18" charset="0"/>
                          </a:rPr>
                          <m:t>𝐿</m:t>
                        </m:r>
                        <m:r>
                          <a:rPr lang="en-US" i="1">
                            <a:latin typeface="Cambria Math" panose="02040503050406030204" pitchFamily="18" charset="0"/>
                          </a:rPr>
                          <m:t>+</m:t>
                        </m:r>
                        <m:r>
                          <a:rPr lang="en-US" i="1">
                            <a:latin typeface="Cambria Math" panose="02040503050406030204" pitchFamily="18" charset="0"/>
                          </a:rPr>
                          <m:t>1</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𝜀</m:t>
                            </m:r>
                          </m:num>
                          <m:den>
                            <m:r>
                              <a:rPr lang="en-US">
                                <a:latin typeface="Cambria Math" panose="02040503050406030204" pitchFamily="18" charset="0"/>
                              </a:rPr>
                              <m:t>2</m:t>
                            </m:r>
                          </m:den>
                        </m:f>
                      </m:sup>
                    </m:sSup>
                    <m:r>
                      <a:rPr lang="en-US" i="1">
                        <a:latin typeface="Cambria Math" panose="02040503050406030204" pitchFamily="18" charset="0"/>
                      </a:rPr>
                      <m:t>&lt;</m:t>
                    </m:r>
                    <m:r>
                      <a:rPr lang="en-US" i="1">
                        <a:latin typeface="Cambria Math" panose="02040503050406030204" pitchFamily="18" charset="0"/>
                      </a:rPr>
                      <m:t>1</m:t>
                    </m:r>
                  </m:oMath>
                </a14:m>
                <a:endParaRPr lang="en-US" dirty="0"/>
              </a:p>
              <a:p>
                <a:pPr algn="r" rtl="1"/>
                <a:r>
                  <a:rPr lang="he-IL" dirty="0">
                    <a:solidFill>
                      <a:srgbClr val="00B050"/>
                    </a:solidFill>
                  </a:rPr>
                  <a:t>*</a:t>
                </a:r>
                <a:r>
                  <a:rPr lang="he-IL" dirty="0"/>
                  <a:t>נציב: </a:t>
                </a:r>
                <a14:m>
                  <m:oMath xmlns:m="http://schemas.openxmlformats.org/officeDocument/2006/math">
                    <m:r>
                      <a:rPr lang="en-US" i="1">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𝑅</m:t>
                    </m:r>
                    <m:r>
                      <a:rPr lang="en-US" i="1">
                        <a:latin typeface="Cambria Math" panose="02040503050406030204" pitchFamily="18" charset="0"/>
                      </a:rPr>
                      <m:t>⋅</m:t>
                    </m:r>
                    <m:r>
                      <a:rPr lang="en-US" i="1">
                        <a:latin typeface="Cambria Math" panose="02040503050406030204" pitchFamily="18" charset="0"/>
                      </a:rPr>
                      <m:t>𝑛</m:t>
                    </m:r>
                  </m:oMath>
                </a14:m>
                <a:r>
                  <a:rPr lang="he-IL" dirty="0"/>
                  <a:t> ונוציא גורם משותף. </a:t>
                </a:r>
              </a:p>
              <a:p>
                <a:pPr algn="r" rtl="1"/>
                <a:r>
                  <a:rPr lang="he-IL" dirty="0">
                    <a:solidFill>
                      <a:srgbClr val="7030A0"/>
                    </a:solidFill>
                  </a:rPr>
                  <a:t>*</a:t>
                </a:r>
                <a:r>
                  <a:rPr lang="he-IL" dirty="0"/>
                  <a:t>נבחר:  </a:t>
                </a:r>
                <a14:m>
                  <m:oMath xmlns:m="http://schemas.openxmlformats.org/officeDocument/2006/math">
                    <m:r>
                      <a:rPr lang="en-US" i="1">
                        <a:latin typeface="Cambria Math" panose="02040503050406030204" pitchFamily="18" charset="0"/>
                      </a:rPr>
                      <m:t>𝐿</m:t>
                    </m:r>
                    <m:r>
                      <a:rPr lang="en-US" i="1">
                        <a:latin typeface="Cambria Math" panose="02040503050406030204" pitchFamily="18" charset="0"/>
                      </a:rPr>
                      <m:t>+</m:t>
                    </m:r>
                    <m:r>
                      <a:rPr lang="en-US" i="1">
                        <a:latin typeface="Cambria Math" panose="02040503050406030204" pitchFamily="18" charset="0"/>
                      </a:rPr>
                      <m:t>1</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2</m:t>
                        </m:r>
                      </m:num>
                      <m:den>
                        <m:r>
                          <a:rPr lang="en-US" i="1">
                            <a:latin typeface="Cambria Math" panose="02040503050406030204" pitchFamily="18" charset="0"/>
                          </a:rPr>
                          <m:t>𝜀</m:t>
                        </m:r>
                      </m:den>
                    </m:f>
                  </m:oMath>
                </a14:m>
                <a:r>
                  <a:rPr lang="he-IL" dirty="0"/>
                  <a:t> ונציב. </a:t>
                </a:r>
              </a:p>
              <a:p>
                <a:pPr algn="r" rtl="1"/>
                <a:r>
                  <a:rPr lang="he-IL" dirty="0">
                    <a:solidFill>
                      <a:schemeClr val="accent4"/>
                    </a:solidFill>
                  </a:rPr>
                  <a:t>*</a:t>
                </a:r>
                <a:r>
                  <a:rPr lang="he-IL" dirty="0"/>
                  <a:t>נציב: </a:t>
                </a:r>
                <a14:m>
                  <m:oMath xmlns:m="http://schemas.openxmlformats.org/officeDocument/2006/math">
                    <m:r>
                      <a:rPr lang="en-US" i="1">
                        <a:latin typeface="Cambria Math" panose="02040503050406030204" pitchFamily="18" charset="0"/>
                      </a:rPr>
                      <m:t>𝑅</m:t>
                    </m:r>
                    <m:r>
                      <a:rPr lang="en-US" i="1">
                        <a:latin typeface="Cambria Math" panose="02040503050406030204" pitchFamily="18" charset="0"/>
                      </a:rPr>
                      <m:t>&lt;</m:t>
                    </m:r>
                    <m:r>
                      <a:rPr lang="en-US" i="1">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𝐻</m:t>
                    </m:r>
                    <m:r>
                      <a:rPr lang="en-US" i="1">
                        <a:latin typeface="Cambria Math" panose="02040503050406030204" pitchFamily="18" charset="0"/>
                      </a:rPr>
                      <m:t>(</m:t>
                    </m:r>
                    <m:r>
                      <a:rPr lang="en-US" i="1">
                        <a:latin typeface="Cambria Math" panose="02040503050406030204" pitchFamily="18" charset="0"/>
                      </a:rPr>
                      <m:t>𝜌</m:t>
                    </m:r>
                    <m:r>
                      <a:rPr lang="en-US" i="1">
                        <a:latin typeface="Cambria Math" panose="02040503050406030204" pitchFamily="18" charset="0"/>
                      </a:rPr>
                      <m:t>) – </m:t>
                    </m:r>
                    <m:r>
                      <a:rPr lang="en-US" i="1">
                        <a:latin typeface="Cambria Math" panose="02040503050406030204" pitchFamily="18" charset="0"/>
                      </a:rPr>
                      <m:t>𝜀</m:t>
                    </m:r>
                  </m:oMath>
                </a14:m>
                <a:endParaRPr lang="en-US" dirty="0"/>
              </a:p>
              <a:p>
                <a:pPr algn="r" rtl="1"/>
                <a:r>
                  <a:rPr lang="he-IL" u="sng" dirty="0"/>
                  <a:t>לסיכום:</a:t>
                </a:r>
                <a:r>
                  <a:rPr lang="he-IL" dirty="0"/>
                  <a:t> הראנו שההסתברות הנ"ל קטנה מ- 1, ולכן המאורע המשלים בהכרח חיובי, כלומר שההסתברות שהקוד הזה הוא </a:t>
                </a:r>
                <a14:m>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𝜌</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𝐿</m:t>
                        </m:r>
                      </m:e>
                    </m:d>
                    <m:r>
                      <a:rPr lang="en-US" i="1">
                        <a:latin typeface="Cambria Math" panose="02040503050406030204" pitchFamily="18" charset="0"/>
                      </a:rPr>
                      <m:t>−</m:t>
                    </m:r>
                    <m:r>
                      <m:rPr>
                        <m:sty m:val="p"/>
                      </m:rPr>
                      <a:rPr lang="en-US">
                        <a:latin typeface="Cambria Math" panose="02040503050406030204" pitchFamily="18" charset="0"/>
                      </a:rPr>
                      <m:t>List</m:t>
                    </m:r>
                    <m:r>
                      <a:rPr lang="en-US" i="1">
                        <a:latin typeface="Cambria Math" panose="02040503050406030204" pitchFamily="18" charset="0"/>
                      </a:rPr>
                      <m:t>−</m:t>
                    </m:r>
                    <m:r>
                      <m:rPr>
                        <m:sty m:val="p"/>
                      </m:rPr>
                      <a:rPr lang="en-US">
                        <a:latin typeface="Cambria Math" panose="02040503050406030204" pitchFamily="18" charset="0"/>
                      </a:rPr>
                      <m:t>decodable</m:t>
                    </m:r>
                  </m:oMath>
                </a14:m>
                <a:r>
                  <a:rPr lang="he-IL" dirty="0"/>
                  <a:t> היא חיובית ולכן בעצם קיים קוד כזה.</a:t>
                </a:r>
                <a:endParaRPr lang="en-US" dirty="0"/>
              </a:p>
              <a:p>
                <a:pPr algn="r" rtl="1"/>
                <a:endParaRPr lang="en-US" dirty="0"/>
              </a:p>
              <a:p>
                <a:pPr marL="0" indent="0" algn="r" rtl="1">
                  <a:buNone/>
                </a:pPr>
                <a:endParaRPr lang="he-IL" dirty="0"/>
              </a:p>
              <a:p>
                <a:pPr algn="r" rtl="1"/>
                <a:endParaRPr lang="en-US" dirty="0"/>
              </a:p>
              <a:p>
                <a:pPr marL="0" indent="0" algn="r" rtl="1">
                  <a:buNone/>
                </a:pPr>
                <a:endParaRPr lang="en-US" dirty="0"/>
              </a:p>
            </p:txBody>
          </p:sp>
        </mc:Choice>
        <mc:Fallback xmlns="">
          <p:sp>
            <p:nvSpPr>
              <p:cNvPr id="3" name="Content Placeholder 2">
                <a:extLst>
                  <a:ext uri="{FF2B5EF4-FFF2-40B4-BE49-F238E27FC236}">
                    <a16:creationId xmlns:a16="http://schemas.microsoft.com/office/drawing/2014/main" id="{EE90BA40-2ECC-4B0C-ACF8-7A489A932EF9}"/>
                  </a:ext>
                </a:extLst>
              </p:cNvPr>
              <p:cNvSpPr>
                <a:spLocks noGrp="1" noRot="1" noChangeAspect="1" noMove="1" noResize="1" noEditPoints="1" noAdjustHandles="1" noChangeArrowheads="1" noChangeShapeType="1" noTextEdit="1"/>
              </p:cNvSpPr>
              <p:nvPr>
                <p:ph idx="1"/>
              </p:nvPr>
            </p:nvSpPr>
            <p:spPr>
              <a:xfrm>
                <a:off x="0" y="1451294"/>
                <a:ext cx="9926425" cy="5235255"/>
              </a:xfrm>
              <a:blipFill>
                <a:blip r:embed="rId2"/>
                <a:stretch>
                  <a:fillRect t="-582" r="-491" b="-9313"/>
                </a:stretch>
              </a:blipFill>
            </p:spPr>
            <p:txBody>
              <a:bodyPr/>
              <a:lstStyle/>
              <a:p>
                <a:r>
                  <a:rPr lang="he-IL">
                    <a:noFill/>
                  </a:rPr>
                  <a:t> </a:t>
                </a:r>
              </a:p>
            </p:txBody>
          </p:sp>
        </mc:Fallback>
      </mc:AlternateContent>
    </p:spTree>
    <p:extLst>
      <p:ext uri="{BB962C8B-B14F-4D97-AF65-F5344CB8AC3E}">
        <p14:creationId xmlns:p14="http://schemas.microsoft.com/office/powerpoint/2010/main" val="3689338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0C8BE-09F0-4690-9349-7379C0A4DE66}"/>
              </a:ext>
            </a:extLst>
          </p:cNvPr>
          <p:cNvSpPr>
            <a:spLocks noGrp="1"/>
          </p:cNvSpPr>
          <p:nvPr>
            <p:ph type="title"/>
          </p:nvPr>
        </p:nvSpPr>
        <p:spPr/>
        <p:txBody>
          <a:bodyPr/>
          <a:lstStyle/>
          <a:p>
            <a:pPr algn="r"/>
            <a:r>
              <a:rPr lang="en-US" dirty="0"/>
              <a:t>List-decoding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E90BA40-2ECC-4B0C-ACF8-7A489A932EF9}"/>
                  </a:ext>
                </a:extLst>
              </p:cNvPr>
              <p:cNvSpPr>
                <a:spLocks noGrp="1"/>
              </p:cNvSpPr>
              <p:nvPr>
                <p:ph idx="1"/>
              </p:nvPr>
            </p:nvSpPr>
            <p:spPr>
              <a:xfrm>
                <a:off x="0" y="1451294"/>
                <a:ext cx="9620250" cy="5235255"/>
              </a:xfrm>
            </p:spPr>
            <p:txBody>
              <a:bodyPr>
                <a:normAutofit fontScale="85000" lnSpcReduction="10000"/>
              </a:bodyPr>
              <a:lstStyle/>
              <a:p>
                <a:pPr algn="r" rtl="1"/>
                <a:r>
                  <a:rPr lang="he-IL" sz="1900" u="sng" dirty="0"/>
                  <a:t>הוכחה של (2): </a:t>
                </a:r>
                <a:r>
                  <a:rPr lang="he-IL" sz="1900" dirty="0"/>
                  <a:t> נניח ש- </a:t>
                </a:r>
                <a14:m>
                  <m:oMath xmlns:m="http://schemas.openxmlformats.org/officeDocument/2006/math">
                    <m:r>
                      <a:rPr lang="en-US" sz="1900" i="1">
                        <a:latin typeface="Cambria Math" panose="02040503050406030204" pitchFamily="18" charset="0"/>
                      </a:rPr>
                      <m:t>𝑅</m:t>
                    </m:r>
                    <m:r>
                      <a:rPr lang="en-US" sz="1900" i="1">
                        <a:latin typeface="Cambria Math" panose="02040503050406030204" pitchFamily="18" charset="0"/>
                      </a:rPr>
                      <m:t>&gt;</m:t>
                    </m:r>
                    <m:r>
                      <a:rPr lang="en-US" sz="1900" i="1">
                        <a:latin typeface="Cambria Math" panose="02040503050406030204" pitchFamily="18" charset="0"/>
                      </a:rPr>
                      <m:t>1</m:t>
                    </m:r>
                    <m:r>
                      <a:rPr lang="en-US" sz="1900" i="1">
                        <a:latin typeface="Cambria Math" panose="02040503050406030204" pitchFamily="18" charset="0"/>
                      </a:rPr>
                      <m:t>−</m:t>
                    </m:r>
                    <m:r>
                      <a:rPr lang="en-US" sz="1900" i="1">
                        <a:latin typeface="Cambria Math" panose="02040503050406030204" pitchFamily="18" charset="0"/>
                      </a:rPr>
                      <m:t>𝐻</m:t>
                    </m:r>
                    <m:r>
                      <a:rPr lang="en-US" sz="1900" i="1">
                        <a:latin typeface="Cambria Math" panose="02040503050406030204" pitchFamily="18" charset="0"/>
                      </a:rPr>
                      <m:t>(</m:t>
                    </m:r>
                    <m:r>
                      <a:rPr lang="en-US" sz="1900" i="1">
                        <a:latin typeface="Cambria Math" panose="02040503050406030204" pitchFamily="18" charset="0"/>
                      </a:rPr>
                      <m:t>𝜌</m:t>
                    </m:r>
                    <m:r>
                      <a:rPr lang="en-US" sz="1900" i="1">
                        <a:latin typeface="Cambria Math" panose="02040503050406030204" pitchFamily="18" charset="0"/>
                      </a:rPr>
                      <m:t>) + </m:t>
                    </m:r>
                    <m:r>
                      <a:rPr lang="en-US" sz="1900" i="1">
                        <a:latin typeface="Cambria Math" panose="02040503050406030204" pitchFamily="18" charset="0"/>
                      </a:rPr>
                      <m:t>𝜀</m:t>
                    </m:r>
                  </m:oMath>
                </a14:m>
                <a:r>
                  <a:rPr lang="en-US" sz="1900" dirty="0"/>
                  <a:t> </a:t>
                </a:r>
                <a:r>
                  <a:rPr lang="he-IL" sz="1900" dirty="0"/>
                  <a:t> צ"ל: לכל קוד שהוא </a:t>
                </a:r>
                <a14:m>
                  <m:oMath xmlns:m="http://schemas.openxmlformats.org/officeDocument/2006/math">
                    <m:r>
                      <a:rPr lang="en-US" sz="1900" i="1">
                        <a:latin typeface="Cambria Math" panose="02040503050406030204" pitchFamily="18" charset="0"/>
                      </a:rPr>
                      <m:t>(</m:t>
                    </m:r>
                    <m:r>
                      <a:rPr lang="en-US" sz="1900" i="1">
                        <a:latin typeface="Cambria Math" panose="02040503050406030204" pitchFamily="18" charset="0"/>
                      </a:rPr>
                      <m:t>𝜌</m:t>
                    </m:r>
                    <m:r>
                      <a:rPr lang="en-US" sz="1900" i="1">
                        <a:latin typeface="Cambria Math" panose="02040503050406030204" pitchFamily="18" charset="0"/>
                      </a:rPr>
                      <m:t> ,</m:t>
                    </m:r>
                    <m:r>
                      <a:rPr lang="en-US" sz="1900" i="1">
                        <a:latin typeface="Cambria Math" panose="02040503050406030204" pitchFamily="18" charset="0"/>
                      </a:rPr>
                      <m:t>𝐿</m:t>
                    </m:r>
                    <m:r>
                      <a:rPr lang="en-US" sz="1900" i="1">
                        <a:latin typeface="Cambria Math" panose="02040503050406030204" pitchFamily="18" charset="0"/>
                      </a:rPr>
                      <m:t>)−</m:t>
                    </m:r>
                    <m:r>
                      <m:rPr>
                        <m:sty m:val="p"/>
                      </m:rPr>
                      <a:rPr lang="en-US" sz="1900">
                        <a:latin typeface="Cambria Math" panose="02040503050406030204" pitchFamily="18" charset="0"/>
                      </a:rPr>
                      <m:t>List</m:t>
                    </m:r>
                    <m:r>
                      <a:rPr lang="en-US" sz="1900">
                        <a:latin typeface="Cambria Math" panose="02040503050406030204" pitchFamily="18" charset="0"/>
                      </a:rPr>
                      <m:t> </m:t>
                    </m:r>
                    <m:r>
                      <m:rPr>
                        <m:sty m:val="p"/>
                      </m:rPr>
                      <a:rPr lang="en-US" sz="1900">
                        <a:latin typeface="Cambria Math" panose="02040503050406030204" pitchFamily="18" charset="0"/>
                      </a:rPr>
                      <m:t>decodable</m:t>
                    </m:r>
                  </m:oMath>
                </a14:m>
                <a:r>
                  <a:rPr lang="he-IL" sz="1900" dirty="0"/>
                  <a:t> מתקיים: </a:t>
                </a:r>
                <a14:m>
                  <m:oMath xmlns:m="http://schemas.openxmlformats.org/officeDocument/2006/math">
                    <m:r>
                      <a:rPr lang="en-US" sz="1900" i="1">
                        <a:latin typeface="Cambria Math" panose="02040503050406030204" pitchFamily="18" charset="0"/>
                      </a:rPr>
                      <m:t>𝐿</m:t>
                    </m:r>
                    <m:r>
                      <a:rPr lang="en-US" sz="1900" i="1">
                        <a:latin typeface="Cambria Math" panose="02040503050406030204" pitchFamily="18" charset="0"/>
                      </a:rPr>
                      <m:t>≥</m:t>
                    </m:r>
                    <m:sSup>
                      <m:sSupPr>
                        <m:ctrlPr>
                          <a:rPr lang="en-US" sz="1900" i="1">
                            <a:latin typeface="Cambria Math" panose="02040503050406030204" pitchFamily="18" charset="0"/>
                          </a:rPr>
                        </m:ctrlPr>
                      </m:sSupPr>
                      <m:e>
                        <m:r>
                          <a:rPr lang="en-US" sz="1900" i="1">
                            <a:latin typeface="Cambria Math" panose="02040503050406030204" pitchFamily="18" charset="0"/>
                          </a:rPr>
                          <m:t>2</m:t>
                        </m:r>
                      </m:e>
                      <m:sup>
                        <m:r>
                          <m:rPr>
                            <m:sty m:val="p"/>
                          </m:rPr>
                          <a:rPr lang="en-US" sz="1900">
                            <a:latin typeface="Cambria Math" panose="02040503050406030204" pitchFamily="18" charset="0"/>
                          </a:rPr>
                          <m:t>Ω</m:t>
                        </m:r>
                        <m:r>
                          <a:rPr lang="en-US" sz="1900" i="1">
                            <a:latin typeface="Cambria Math" panose="02040503050406030204" pitchFamily="18" charset="0"/>
                          </a:rPr>
                          <m:t>(</m:t>
                        </m:r>
                        <m:r>
                          <a:rPr lang="en-US" sz="1900" i="1">
                            <a:latin typeface="Cambria Math" panose="02040503050406030204" pitchFamily="18" charset="0"/>
                          </a:rPr>
                          <m:t>𝑛</m:t>
                        </m:r>
                        <m:r>
                          <a:rPr lang="en-US" sz="1900" i="1">
                            <a:latin typeface="Cambria Math" panose="02040503050406030204" pitchFamily="18" charset="0"/>
                          </a:rPr>
                          <m:t>)</m:t>
                        </m:r>
                      </m:sup>
                    </m:sSup>
                  </m:oMath>
                </a14:m>
                <a:endParaRPr lang="en-US" sz="1900" dirty="0"/>
              </a:p>
              <a:p>
                <a:pPr marL="0" indent="0" algn="r" rtl="1">
                  <a:buNone/>
                </a:pPr>
                <a:r>
                  <a:rPr lang="he-IL" sz="1900" dirty="0"/>
                  <a:t>נבחר את </a:t>
                </a:r>
                <a:r>
                  <a:rPr lang="en-US" sz="1900" dirty="0"/>
                  <a:t>y </a:t>
                </a:r>
                <a:r>
                  <a:rPr lang="he-IL" sz="1900" dirty="0"/>
                  <a:t> להיות משתנה מקרי, שהוא מספר הנקודות </a:t>
                </a:r>
                <a14:m>
                  <m:oMath xmlns:m="http://schemas.openxmlformats.org/officeDocument/2006/math">
                    <m:r>
                      <a:rPr lang="en-US" sz="1900" i="1">
                        <a:latin typeface="Cambria Math" panose="02040503050406030204" pitchFamily="18" charset="0"/>
                      </a:rPr>
                      <m:t>𝑐</m:t>
                    </m:r>
                    <m:r>
                      <a:rPr lang="en-US" sz="1900" i="1">
                        <a:latin typeface="Cambria Math" panose="02040503050406030204" pitchFamily="18" charset="0"/>
                      </a:rPr>
                      <m:t>∈</m:t>
                    </m:r>
                    <m:r>
                      <a:rPr lang="en-US" sz="1900" i="1">
                        <a:latin typeface="Cambria Math" panose="02040503050406030204" pitchFamily="18" charset="0"/>
                      </a:rPr>
                      <m:t>𝐶</m:t>
                    </m:r>
                  </m:oMath>
                </a14:m>
                <a:r>
                  <a:rPr lang="he-IL" sz="1900" dirty="0"/>
                  <a:t> שהן בתוך הכדור, כלומר:   </a:t>
                </a:r>
              </a:p>
              <a:p>
                <a:pPr marL="0" indent="0" algn="r" rtl="1">
                  <a:buNone/>
                </a:pPr>
                <a:r>
                  <a:rPr lang="he-IL" sz="1900" dirty="0"/>
                  <a:t>                                                           </a:t>
                </a:r>
                <a14:m>
                  <m:oMath xmlns:m="http://schemas.openxmlformats.org/officeDocument/2006/math">
                    <m:r>
                      <a:rPr lang="he-IL" sz="1900" b="0" i="0" smtClean="0">
                        <a:latin typeface="Cambria Math" panose="02040503050406030204" pitchFamily="18" charset="0"/>
                      </a:rPr>
                      <m:t> </m:t>
                    </m:r>
                    <m:r>
                      <a:rPr lang="en-US" sz="1900" i="1">
                        <a:latin typeface="Cambria Math" panose="02040503050406030204" pitchFamily="18" charset="0"/>
                      </a:rPr>
                      <m:t>𝑧</m:t>
                    </m:r>
                    <m:r>
                      <a:rPr lang="en-US" sz="1900" i="1">
                        <a:latin typeface="Cambria Math" panose="02040503050406030204" pitchFamily="18" charset="0"/>
                      </a:rPr>
                      <m:t>(</m:t>
                    </m:r>
                    <m:r>
                      <a:rPr lang="en-US" sz="1900" i="1">
                        <a:latin typeface="Cambria Math" panose="02040503050406030204" pitchFamily="18" charset="0"/>
                      </a:rPr>
                      <m:t>𝑦</m:t>
                    </m:r>
                    <m:r>
                      <a:rPr lang="en-US" sz="1900" i="1">
                        <a:latin typeface="Cambria Math" panose="02040503050406030204" pitchFamily="18" charset="0"/>
                      </a:rPr>
                      <m:t>)=</m:t>
                    </m:r>
                    <m:d>
                      <m:dPr>
                        <m:begChr m:val="|"/>
                        <m:endChr m:val="|"/>
                        <m:ctrlPr>
                          <a:rPr lang="en-US" sz="1900" i="1">
                            <a:latin typeface="Cambria Math" panose="02040503050406030204" pitchFamily="18" charset="0"/>
                          </a:rPr>
                        </m:ctrlPr>
                      </m:dPr>
                      <m:e>
                        <m:d>
                          <m:dPr>
                            <m:begChr m:val="{"/>
                            <m:endChr m:val="}"/>
                            <m:ctrlPr>
                              <a:rPr lang="en-US" sz="1900" i="1">
                                <a:latin typeface="Cambria Math" panose="02040503050406030204" pitchFamily="18" charset="0"/>
                              </a:rPr>
                            </m:ctrlPr>
                          </m:dPr>
                          <m:e>
                            <m:r>
                              <a:rPr lang="en-US" sz="1900" i="1">
                                <a:latin typeface="Cambria Math" panose="02040503050406030204" pitchFamily="18" charset="0"/>
                              </a:rPr>
                              <m:t>𝑐</m:t>
                            </m:r>
                            <m:r>
                              <a:rPr lang="en-US" sz="1900" i="1">
                                <a:latin typeface="Cambria Math" panose="02040503050406030204" pitchFamily="18" charset="0"/>
                              </a:rPr>
                              <m:t>∈</m:t>
                            </m:r>
                            <m:r>
                              <a:rPr lang="en-US" sz="1900" i="1">
                                <a:latin typeface="Cambria Math" panose="02040503050406030204" pitchFamily="18" charset="0"/>
                              </a:rPr>
                              <m:t>𝐶</m:t>
                            </m:r>
                            <m:d>
                              <m:dPr>
                                <m:begChr m:val="|"/>
                                <m:endChr m:val=""/>
                                <m:ctrlPr>
                                  <a:rPr lang="en-US" sz="1900" i="1">
                                    <a:latin typeface="Cambria Math" panose="02040503050406030204" pitchFamily="18" charset="0"/>
                                  </a:rPr>
                                </m:ctrlPr>
                              </m:dPr>
                              <m:e>
                                <m:r>
                                  <a:rPr lang="en-US" sz="1900" i="1">
                                    <a:latin typeface="Cambria Math" panose="02040503050406030204" pitchFamily="18" charset="0"/>
                                  </a:rPr>
                                  <m:t>𝑐</m:t>
                                </m:r>
                                <m:r>
                                  <a:rPr lang="en-US" sz="1900" i="1">
                                    <a:latin typeface="Cambria Math" panose="02040503050406030204" pitchFamily="18" charset="0"/>
                                  </a:rPr>
                                  <m:t>∈ </m:t>
                                </m:r>
                              </m:e>
                            </m:d>
                            <m:r>
                              <a:rPr lang="en-US" sz="1900" i="1">
                                <a:latin typeface="Cambria Math" panose="02040503050406030204" pitchFamily="18" charset="0"/>
                              </a:rPr>
                              <m:t>𝐵</m:t>
                            </m:r>
                            <m:d>
                              <m:dPr>
                                <m:ctrlPr>
                                  <a:rPr lang="en-US" sz="1900" i="1">
                                    <a:latin typeface="Cambria Math" panose="02040503050406030204" pitchFamily="18" charset="0"/>
                                  </a:rPr>
                                </m:ctrlPr>
                              </m:dPr>
                              <m:e>
                                <m:r>
                                  <a:rPr lang="en-US" sz="1900" i="1">
                                    <a:latin typeface="Cambria Math" panose="02040503050406030204" pitchFamily="18" charset="0"/>
                                  </a:rPr>
                                  <m:t>𝜌</m:t>
                                </m:r>
                                <m:r>
                                  <a:rPr lang="en-US" sz="1900" i="1">
                                    <a:latin typeface="Cambria Math" panose="02040503050406030204" pitchFamily="18" charset="0"/>
                                  </a:rPr>
                                  <m:t>∙</m:t>
                                </m:r>
                                <m:r>
                                  <a:rPr lang="en-US" sz="1900" i="1">
                                    <a:latin typeface="Cambria Math" panose="02040503050406030204" pitchFamily="18" charset="0"/>
                                  </a:rPr>
                                  <m:t>𝑛</m:t>
                                </m:r>
                                <m:r>
                                  <a:rPr lang="en-US" sz="1900" i="1">
                                    <a:latin typeface="Cambria Math" panose="02040503050406030204" pitchFamily="18" charset="0"/>
                                  </a:rPr>
                                  <m:t>,</m:t>
                                </m:r>
                                <m:r>
                                  <a:rPr lang="en-US" sz="1900" i="1">
                                    <a:latin typeface="Cambria Math" panose="02040503050406030204" pitchFamily="18" charset="0"/>
                                  </a:rPr>
                                  <m:t>𝑦</m:t>
                                </m:r>
                              </m:e>
                            </m:d>
                          </m:e>
                        </m:d>
                      </m:e>
                    </m:d>
                  </m:oMath>
                </a14:m>
                <a:endParaRPr lang="en-US" sz="1900" dirty="0"/>
              </a:p>
              <a:p>
                <a:pPr algn="r" rtl="1"/>
                <a:r>
                  <a:rPr lang="he-IL" sz="1900" u="sng" dirty="0"/>
                  <a:t>נסמן:</a:t>
                </a:r>
                <a:endParaRPr lang="en-US" sz="1900" dirty="0"/>
              </a:p>
              <a:p>
                <a:pPr marL="0" indent="0" algn="r" rtl="1">
                  <a:buNone/>
                </a:pPr>
                <a14:m>
                  <m:oMathPara xmlns:m="http://schemas.openxmlformats.org/officeDocument/2006/math">
                    <m:oMathParaPr>
                      <m:jc m:val="centerGroup"/>
                    </m:oMathParaPr>
                    <m:oMath xmlns:m="http://schemas.openxmlformats.org/officeDocument/2006/math">
                      <m:sSub>
                        <m:sSubPr>
                          <m:ctrlPr>
                            <a:rPr lang="en-US" sz="1900" i="1">
                              <a:latin typeface="Cambria Math" panose="02040503050406030204" pitchFamily="18" charset="0"/>
                            </a:rPr>
                          </m:ctrlPr>
                        </m:sSubPr>
                        <m:e>
                          <m:r>
                            <a:rPr lang="en-US" sz="1900" i="1">
                              <a:latin typeface="Cambria Math" panose="02040503050406030204" pitchFamily="18" charset="0"/>
                            </a:rPr>
                            <m:t>𝑧</m:t>
                          </m:r>
                        </m:e>
                        <m:sub>
                          <m:r>
                            <a:rPr lang="en-US" sz="1900" i="1">
                              <a:latin typeface="Cambria Math" panose="02040503050406030204" pitchFamily="18" charset="0"/>
                            </a:rPr>
                            <m:t>𝑖</m:t>
                          </m:r>
                        </m:sub>
                      </m:sSub>
                      <m:r>
                        <a:rPr lang="en-US" sz="1900" i="1">
                          <a:latin typeface="Cambria Math" panose="02040503050406030204" pitchFamily="18" charset="0"/>
                        </a:rPr>
                        <m:t>=</m:t>
                      </m:r>
                      <m:d>
                        <m:dPr>
                          <m:begChr m:val="{"/>
                          <m:endChr m:val=""/>
                          <m:ctrlPr>
                            <a:rPr lang="en-US" sz="1900" i="1">
                              <a:latin typeface="Cambria Math" panose="02040503050406030204" pitchFamily="18" charset="0"/>
                            </a:rPr>
                          </m:ctrlPr>
                        </m:dPr>
                        <m:e>
                          <m:eqArr>
                            <m:eqArrPr>
                              <m:ctrlPr>
                                <a:rPr lang="en-US" sz="1900" i="1">
                                  <a:latin typeface="Cambria Math" panose="02040503050406030204" pitchFamily="18" charset="0"/>
                                </a:rPr>
                              </m:ctrlPr>
                            </m:eqArrPr>
                            <m:e>
                              <m:r>
                                <a:rPr lang="en-US" sz="1900" i="1">
                                  <a:latin typeface="Cambria Math" panose="02040503050406030204" pitchFamily="18" charset="0"/>
                                </a:rPr>
                                <m:t>1</m:t>
                              </m:r>
                              <m:r>
                                <a:rPr lang="en-US" sz="1900" i="1">
                                  <a:latin typeface="Cambria Math" panose="02040503050406030204" pitchFamily="18" charset="0"/>
                                </a:rPr>
                                <m:t>          </m:t>
                              </m:r>
                              <m:sSub>
                                <m:sSubPr>
                                  <m:ctrlPr>
                                    <a:rPr lang="en-US" sz="1900" i="1">
                                      <a:latin typeface="Cambria Math" panose="02040503050406030204" pitchFamily="18" charset="0"/>
                                    </a:rPr>
                                  </m:ctrlPr>
                                </m:sSubPr>
                                <m:e>
                                  <m:r>
                                    <a:rPr lang="en-US" sz="1900" i="1">
                                      <a:latin typeface="Cambria Math" panose="02040503050406030204" pitchFamily="18" charset="0"/>
                                    </a:rPr>
                                    <m:t>𝑐</m:t>
                                  </m:r>
                                </m:e>
                                <m:sub>
                                  <m:r>
                                    <a:rPr lang="en-US" sz="1900" i="1">
                                      <a:latin typeface="Cambria Math" panose="02040503050406030204" pitchFamily="18" charset="0"/>
                                    </a:rPr>
                                    <m:t>𝑖</m:t>
                                  </m:r>
                                </m:sub>
                              </m:sSub>
                              <m:r>
                                <a:rPr lang="en-US" sz="1900" i="1">
                                  <a:latin typeface="Cambria Math" panose="02040503050406030204" pitchFamily="18" charset="0"/>
                                </a:rPr>
                                <m:t>∈</m:t>
                              </m:r>
                              <m:r>
                                <a:rPr lang="en-US" sz="1900" i="1">
                                  <a:latin typeface="Cambria Math" panose="02040503050406030204" pitchFamily="18" charset="0"/>
                                </a:rPr>
                                <m:t>𝐵</m:t>
                              </m:r>
                              <m:d>
                                <m:dPr>
                                  <m:ctrlPr>
                                    <a:rPr lang="en-US" sz="1900" i="1">
                                      <a:latin typeface="Cambria Math" panose="02040503050406030204" pitchFamily="18" charset="0"/>
                                    </a:rPr>
                                  </m:ctrlPr>
                                </m:dPr>
                                <m:e>
                                  <m:r>
                                    <a:rPr lang="en-US" sz="1900" i="1">
                                      <a:latin typeface="Cambria Math" panose="02040503050406030204" pitchFamily="18" charset="0"/>
                                    </a:rPr>
                                    <m:t>𝜌</m:t>
                                  </m:r>
                                  <m:r>
                                    <a:rPr lang="en-US" sz="1900" i="1">
                                      <a:latin typeface="Cambria Math" panose="02040503050406030204" pitchFamily="18" charset="0"/>
                                    </a:rPr>
                                    <m:t>∙</m:t>
                                  </m:r>
                                  <m:r>
                                    <a:rPr lang="en-US" sz="1900" i="1">
                                      <a:latin typeface="Cambria Math" panose="02040503050406030204" pitchFamily="18" charset="0"/>
                                    </a:rPr>
                                    <m:t>𝑛</m:t>
                                  </m:r>
                                  <m:r>
                                    <a:rPr lang="en-US" sz="1900" i="1">
                                      <a:latin typeface="Cambria Math" panose="02040503050406030204" pitchFamily="18" charset="0"/>
                                    </a:rPr>
                                    <m:t>,</m:t>
                                  </m:r>
                                  <m:r>
                                    <a:rPr lang="en-US" sz="1900" i="1">
                                      <a:latin typeface="Cambria Math" panose="02040503050406030204" pitchFamily="18" charset="0"/>
                                    </a:rPr>
                                    <m:t>𝑦</m:t>
                                  </m:r>
                                </m:e>
                              </m:d>
                              <m:r>
                                <a:rPr lang="en-US" sz="1900" i="1">
                                  <a:latin typeface="Cambria Math" panose="02040503050406030204" pitchFamily="18" charset="0"/>
                                </a:rPr>
                                <m:t>⇔</m:t>
                              </m:r>
                              <m:r>
                                <a:rPr lang="en-US" sz="1900" i="1">
                                  <a:latin typeface="Cambria Math" panose="02040503050406030204" pitchFamily="18" charset="0"/>
                                </a:rPr>
                                <m:t>𝑦</m:t>
                              </m:r>
                              <m:r>
                                <a:rPr lang="en-US" sz="1900" i="1">
                                  <a:latin typeface="Cambria Math" panose="02040503050406030204" pitchFamily="18" charset="0"/>
                                </a:rPr>
                                <m:t>∈</m:t>
                              </m:r>
                              <m:r>
                                <a:rPr lang="en-US" sz="1900" i="1">
                                  <a:latin typeface="Cambria Math" panose="02040503050406030204" pitchFamily="18" charset="0"/>
                                </a:rPr>
                                <m:t>𝐵</m:t>
                              </m:r>
                              <m:d>
                                <m:dPr>
                                  <m:ctrlPr>
                                    <a:rPr lang="en-US" sz="1900" i="1">
                                      <a:latin typeface="Cambria Math" panose="02040503050406030204" pitchFamily="18" charset="0"/>
                                    </a:rPr>
                                  </m:ctrlPr>
                                </m:dPr>
                                <m:e>
                                  <m:r>
                                    <a:rPr lang="en-US" sz="1900" i="1">
                                      <a:latin typeface="Cambria Math" panose="02040503050406030204" pitchFamily="18" charset="0"/>
                                    </a:rPr>
                                    <m:t>𝜌</m:t>
                                  </m:r>
                                  <m:r>
                                    <a:rPr lang="en-US" sz="1900" i="1">
                                      <a:latin typeface="Cambria Math" panose="02040503050406030204" pitchFamily="18" charset="0"/>
                                    </a:rPr>
                                    <m:t>∙</m:t>
                                  </m:r>
                                  <m:r>
                                    <a:rPr lang="en-US" sz="1900" i="1">
                                      <a:latin typeface="Cambria Math" panose="02040503050406030204" pitchFamily="18" charset="0"/>
                                    </a:rPr>
                                    <m:t>𝑛</m:t>
                                  </m:r>
                                  <m:r>
                                    <a:rPr lang="en-US" sz="1900" i="1">
                                      <a:latin typeface="Cambria Math" panose="02040503050406030204" pitchFamily="18" charset="0"/>
                                    </a:rPr>
                                    <m:t>,</m:t>
                                  </m:r>
                                  <m:sSub>
                                    <m:sSubPr>
                                      <m:ctrlPr>
                                        <a:rPr lang="en-US" sz="1900" i="1">
                                          <a:latin typeface="Cambria Math" panose="02040503050406030204" pitchFamily="18" charset="0"/>
                                        </a:rPr>
                                      </m:ctrlPr>
                                    </m:sSubPr>
                                    <m:e>
                                      <m:r>
                                        <a:rPr lang="en-US" sz="1900" i="1">
                                          <a:latin typeface="Cambria Math" panose="02040503050406030204" pitchFamily="18" charset="0"/>
                                        </a:rPr>
                                        <m:t>𝑐</m:t>
                                      </m:r>
                                    </m:e>
                                    <m:sub>
                                      <m:r>
                                        <a:rPr lang="en-US" sz="1900" i="1">
                                          <a:latin typeface="Cambria Math" panose="02040503050406030204" pitchFamily="18" charset="0"/>
                                        </a:rPr>
                                        <m:t>𝑖</m:t>
                                      </m:r>
                                    </m:sub>
                                  </m:sSub>
                                </m:e>
                              </m:d>
                              <m:r>
                                <a:rPr lang="en-US" sz="1900" i="1">
                                  <a:latin typeface="Cambria Math" panose="02040503050406030204" pitchFamily="18" charset="0"/>
                                </a:rPr>
                                <m:t>              </m:t>
                              </m:r>
                            </m:e>
                            <m:e>
                              <m:r>
                                <a:rPr lang="en-US" sz="1900" i="1">
                                  <a:latin typeface="Cambria Math" panose="02040503050406030204" pitchFamily="18" charset="0"/>
                                </a:rPr>
                                <m:t>0</m:t>
                              </m:r>
                              <m:r>
                                <a:rPr lang="en-US" sz="1900" i="1">
                                  <a:latin typeface="Cambria Math" panose="02040503050406030204" pitchFamily="18" charset="0"/>
                                </a:rPr>
                                <m:t>          </m:t>
                              </m:r>
                              <m:sSub>
                                <m:sSubPr>
                                  <m:ctrlPr>
                                    <a:rPr lang="en-US" sz="1900" i="1">
                                      <a:latin typeface="Cambria Math" panose="02040503050406030204" pitchFamily="18" charset="0"/>
                                    </a:rPr>
                                  </m:ctrlPr>
                                </m:sSubPr>
                                <m:e>
                                  <m:r>
                                    <a:rPr lang="en-US" sz="1900" i="1">
                                      <a:latin typeface="Cambria Math" panose="02040503050406030204" pitchFamily="18" charset="0"/>
                                    </a:rPr>
                                    <m:t>𝑐</m:t>
                                  </m:r>
                                </m:e>
                                <m:sub>
                                  <m:r>
                                    <a:rPr lang="en-US" sz="1900" i="1">
                                      <a:latin typeface="Cambria Math" panose="02040503050406030204" pitchFamily="18" charset="0"/>
                                    </a:rPr>
                                    <m:t>𝑖</m:t>
                                  </m:r>
                                </m:sub>
                              </m:sSub>
                              <m:r>
                                <a:rPr lang="en-US" sz="1900" i="1">
                                  <a:latin typeface="Cambria Math" panose="02040503050406030204" pitchFamily="18" charset="0"/>
                                </a:rPr>
                                <m:t>∉</m:t>
                              </m:r>
                              <m:r>
                                <a:rPr lang="en-US" sz="1900" i="1">
                                  <a:latin typeface="Cambria Math" panose="02040503050406030204" pitchFamily="18" charset="0"/>
                                </a:rPr>
                                <m:t>𝐵</m:t>
                              </m:r>
                              <m:d>
                                <m:dPr>
                                  <m:ctrlPr>
                                    <a:rPr lang="en-US" sz="1900" i="1">
                                      <a:latin typeface="Cambria Math" panose="02040503050406030204" pitchFamily="18" charset="0"/>
                                    </a:rPr>
                                  </m:ctrlPr>
                                </m:dPr>
                                <m:e>
                                  <m:r>
                                    <a:rPr lang="en-US" sz="1900" i="1">
                                      <a:latin typeface="Cambria Math" panose="02040503050406030204" pitchFamily="18" charset="0"/>
                                    </a:rPr>
                                    <m:t>𝜌</m:t>
                                  </m:r>
                                  <m:r>
                                    <a:rPr lang="en-US" sz="1900" i="1">
                                      <a:latin typeface="Cambria Math" panose="02040503050406030204" pitchFamily="18" charset="0"/>
                                    </a:rPr>
                                    <m:t>∙</m:t>
                                  </m:r>
                                  <m:r>
                                    <a:rPr lang="en-US" sz="1900" i="1">
                                      <a:latin typeface="Cambria Math" panose="02040503050406030204" pitchFamily="18" charset="0"/>
                                    </a:rPr>
                                    <m:t>𝑛</m:t>
                                  </m:r>
                                  <m:r>
                                    <a:rPr lang="en-US" sz="1900" i="1">
                                      <a:latin typeface="Cambria Math" panose="02040503050406030204" pitchFamily="18" charset="0"/>
                                    </a:rPr>
                                    <m:t>,</m:t>
                                  </m:r>
                                  <m:r>
                                    <a:rPr lang="en-US" sz="1900" i="1">
                                      <a:latin typeface="Cambria Math" panose="02040503050406030204" pitchFamily="18" charset="0"/>
                                    </a:rPr>
                                    <m:t>𝑦</m:t>
                                  </m:r>
                                </m:e>
                              </m:d>
                              <m:r>
                                <a:rPr lang="en-US" sz="1900" i="1">
                                  <a:latin typeface="Cambria Math" panose="02040503050406030204" pitchFamily="18" charset="0"/>
                                </a:rPr>
                                <m:t>                                                 </m:t>
                              </m:r>
                            </m:e>
                          </m:eqArr>
                        </m:e>
                      </m:d>
                    </m:oMath>
                  </m:oMathPara>
                </a14:m>
                <a:endParaRPr lang="en-US" sz="1900" dirty="0"/>
              </a:p>
              <a:p>
                <a:pPr algn="r" rtl="1"/>
                <a:r>
                  <a:rPr lang="he-IL" sz="1900" dirty="0"/>
                  <a:t>אז </a:t>
                </a:r>
                <a14:m>
                  <m:oMath xmlns:m="http://schemas.openxmlformats.org/officeDocument/2006/math">
                    <m:r>
                      <a:rPr lang="en-US" sz="1900" i="1">
                        <a:latin typeface="Cambria Math" panose="02040503050406030204" pitchFamily="18" charset="0"/>
                      </a:rPr>
                      <m:t>𝑧</m:t>
                    </m:r>
                    <m:r>
                      <a:rPr lang="en-US" sz="1900" i="1">
                        <a:latin typeface="Cambria Math" panose="02040503050406030204" pitchFamily="18" charset="0"/>
                      </a:rPr>
                      <m:t>(</m:t>
                    </m:r>
                    <m:r>
                      <a:rPr lang="en-US" sz="1900" i="1">
                        <a:latin typeface="Cambria Math" panose="02040503050406030204" pitchFamily="18" charset="0"/>
                      </a:rPr>
                      <m:t>𝑦</m:t>
                    </m:r>
                    <m:r>
                      <a:rPr lang="en-US" sz="1900" i="1">
                        <a:latin typeface="Cambria Math" panose="02040503050406030204" pitchFamily="18" charset="0"/>
                      </a:rPr>
                      <m:t>)=</m:t>
                    </m:r>
                    <m:nary>
                      <m:naryPr>
                        <m:chr m:val="∑"/>
                        <m:limLoc m:val="undOvr"/>
                        <m:ctrlPr>
                          <a:rPr lang="en-US" sz="1900" i="1">
                            <a:latin typeface="Cambria Math" panose="02040503050406030204" pitchFamily="18" charset="0"/>
                          </a:rPr>
                        </m:ctrlPr>
                      </m:naryPr>
                      <m:sub>
                        <m:r>
                          <a:rPr lang="en-US" sz="1900" i="1">
                            <a:latin typeface="Cambria Math" panose="02040503050406030204" pitchFamily="18" charset="0"/>
                          </a:rPr>
                          <m:t>𝑖</m:t>
                        </m:r>
                        <m:r>
                          <a:rPr lang="en-US" sz="1900" i="1">
                            <a:latin typeface="Cambria Math" panose="02040503050406030204" pitchFamily="18" charset="0"/>
                          </a:rPr>
                          <m:t>=</m:t>
                        </m:r>
                        <m:r>
                          <a:rPr lang="en-US" sz="1900" i="1">
                            <a:latin typeface="Cambria Math" panose="02040503050406030204" pitchFamily="18" charset="0"/>
                          </a:rPr>
                          <m:t>1</m:t>
                        </m:r>
                      </m:sub>
                      <m:sup>
                        <m:sSup>
                          <m:sSupPr>
                            <m:ctrlPr>
                              <a:rPr lang="en-US" sz="1900" i="1">
                                <a:latin typeface="Cambria Math" panose="02040503050406030204" pitchFamily="18" charset="0"/>
                              </a:rPr>
                            </m:ctrlPr>
                          </m:sSupPr>
                          <m:e>
                            <m:r>
                              <a:rPr lang="en-US" sz="1900" i="1">
                                <a:latin typeface="Cambria Math" panose="02040503050406030204" pitchFamily="18" charset="0"/>
                              </a:rPr>
                              <m:t>2</m:t>
                            </m:r>
                          </m:e>
                          <m:sup>
                            <m:r>
                              <a:rPr lang="en-US" sz="1900" i="1">
                                <a:latin typeface="Cambria Math" panose="02040503050406030204" pitchFamily="18" charset="0"/>
                              </a:rPr>
                              <m:t>𝑘</m:t>
                            </m:r>
                          </m:sup>
                        </m:sSup>
                      </m:sup>
                      <m:e>
                        <m:sSub>
                          <m:sSubPr>
                            <m:ctrlPr>
                              <a:rPr lang="en-US" sz="1900" i="1">
                                <a:latin typeface="Cambria Math" panose="02040503050406030204" pitchFamily="18" charset="0"/>
                              </a:rPr>
                            </m:ctrlPr>
                          </m:sSubPr>
                          <m:e>
                            <m:r>
                              <a:rPr lang="en-US" sz="1900" i="1">
                                <a:latin typeface="Cambria Math" panose="02040503050406030204" pitchFamily="18" charset="0"/>
                              </a:rPr>
                              <m:t>𝑧</m:t>
                            </m:r>
                          </m:e>
                          <m:sub>
                            <m:r>
                              <a:rPr lang="en-US" sz="1900" i="1">
                                <a:latin typeface="Cambria Math" panose="02040503050406030204" pitchFamily="18" charset="0"/>
                              </a:rPr>
                              <m:t>𝑖</m:t>
                            </m:r>
                          </m:sub>
                        </m:sSub>
                        <m:r>
                          <a:rPr lang="en-US" sz="1900" i="1">
                            <a:latin typeface="Cambria Math" panose="02040503050406030204" pitchFamily="18" charset="0"/>
                          </a:rPr>
                          <m:t>(</m:t>
                        </m:r>
                        <m:r>
                          <a:rPr lang="en-US" sz="1900" i="1">
                            <a:latin typeface="Cambria Math" panose="02040503050406030204" pitchFamily="18" charset="0"/>
                          </a:rPr>
                          <m:t>𝑦</m:t>
                        </m:r>
                        <m:r>
                          <a:rPr lang="en-US" sz="1900" i="1">
                            <a:latin typeface="Cambria Math" panose="02040503050406030204" pitchFamily="18" charset="0"/>
                          </a:rPr>
                          <m:t>)</m:t>
                        </m:r>
                      </m:e>
                    </m:nary>
                  </m:oMath>
                </a14:m>
                <a:r>
                  <a:rPr lang="en-US" sz="1900" dirty="0"/>
                  <a:t> </a:t>
                </a:r>
                <a:r>
                  <a:rPr lang="he-IL" sz="1900" dirty="0"/>
                  <a:t>.</a:t>
                </a:r>
                <a:endParaRPr lang="en-US" sz="1900" dirty="0"/>
              </a:p>
              <a:p>
                <a:pPr algn="r" rtl="1"/>
                <a:r>
                  <a:rPr lang="he-IL" sz="1900" u="sng" dirty="0"/>
                  <a:t>כעת נחשב את התוחלת של </a:t>
                </a:r>
                <a:r>
                  <a:rPr lang="en-US" sz="1900" u="sng" dirty="0"/>
                  <a:t>z</a:t>
                </a:r>
                <a:r>
                  <a:rPr lang="he-IL" sz="1900" u="sng" dirty="0"/>
                  <a:t>, כלומר את </a:t>
                </a:r>
                <a14:m>
                  <m:oMath xmlns:m="http://schemas.openxmlformats.org/officeDocument/2006/math">
                    <m:r>
                      <a:rPr lang="en-US" sz="1900" i="1" u="sng">
                        <a:latin typeface="Cambria Math" panose="02040503050406030204" pitchFamily="18" charset="0"/>
                      </a:rPr>
                      <m:t>𝐸</m:t>
                    </m:r>
                    <m:r>
                      <a:rPr lang="en-US" sz="1900" i="1" u="sng">
                        <a:latin typeface="Cambria Math" panose="02040503050406030204" pitchFamily="18" charset="0"/>
                      </a:rPr>
                      <m:t>(</m:t>
                    </m:r>
                    <m:r>
                      <a:rPr lang="en-US" sz="1900" i="1" u="sng">
                        <a:latin typeface="Cambria Math" panose="02040503050406030204" pitchFamily="18" charset="0"/>
                      </a:rPr>
                      <m:t>𝑍</m:t>
                    </m:r>
                    <m:r>
                      <a:rPr lang="en-US" sz="1900" i="1" u="sng">
                        <a:latin typeface="Cambria Math" panose="02040503050406030204" pitchFamily="18" charset="0"/>
                      </a:rPr>
                      <m:t>)</m:t>
                    </m:r>
                  </m:oMath>
                </a14:m>
                <a:r>
                  <a:rPr lang="he-IL" sz="1900" u="sng" dirty="0"/>
                  <a:t>:</a:t>
                </a:r>
              </a:p>
              <a:p>
                <a:pPr marL="0" indent="0" algn="r" rtl="1">
                  <a:buNone/>
                </a:pPr>
                <a14:m>
                  <m:oMathPara xmlns:m="http://schemas.openxmlformats.org/officeDocument/2006/math">
                    <m:oMathParaPr>
                      <m:jc m:val="center"/>
                    </m:oMathParaPr>
                    <m:oMath xmlns:m="http://schemas.openxmlformats.org/officeDocument/2006/math">
                      <m:r>
                        <a:rPr lang="en-US" sz="1900" i="1">
                          <a:latin typeface="Cambria Math" panose="02040503050406030204" pitchFamily="18" charset="0"/>
                        </a:rPr>
                        <m:t>𝐸</m:t>
                      </m:r>
                      <m:r>
                        <a:rPr lang="en-US" sz="1900" i="1">
                          <a:latin typeface="Cambria Math" panose="02040503050406030204" pitchFamily="18" charset="0"/>
                        </a:rPr>
                        <m:t>(</m:t>
                      </m:r>
                      <m:r>
                        <a:rPr lang="en-US" sz="1900" i="1">
                          <a:latin typeface="Cambria Math" panose="02040503050406030204" pitchFamily="18" charset="0"/>
                        </a:rPr>
                        <m:t>𝑍</m:t>
                      </m:r>
                      <m:r>
                        <a:rPr lang="en-US" sz="1900" i="1">
                          <a:latin typeface="Cambria Math" panose="02040503050406030204" pitchFamily="18" charset="0"/>
                        </a:rPr>
                        <m:t>)=</m:t>
                      </m:r>
                      <m:nary>
                        <m:naryPr>
                          <m:chr m:val="∑"/>
                          <m:limLoc m:val="undOvr"/>
                          <m:ctrlPr>
                            <a:rPr lang="en-US" sz="1900" i="1">
                              <a:latin typeface="Cambria Math" panose="02040503050406030204" pitchFamily="18" charset="0"/>
                            </a:rPr>
                          </m:ctrlPr>
                        </m:naryPr>
                        <m:sub>
                          <m:r>
                            <a:rPr lang="en-US" sz="1900" i="1">
                              <a:latin typeface="Cambria Math" panose="02040503050406030204" pitchFamily="18" charset="0"/>
                            </a:rPr>
                            <m:t>𝑖</m:t>
                          </m:r>
                          <m:r>
                            <a:rPr lang="en-US" sz="1900" i="1">
                              <a:latin typeface="Cambria Math" panose="02040503050406030204" pitchFamily="18" charset="0"/>
                            </a:rPr>
                            <m:t>=</m:t>
                          </m:r>
                          <m:r>
                            <a:rPr lang="en-US" sz="1900" i="1">
                              <a:latin typeface="Cambria Math" panose="02040503050406030204" pitchFamily="18" charset="0"/>
                            </a:rPr>
                            <m:t>1</m:t>
                          </m:r>
                        </m:sub>
                        <m:sup>
                          <m:sSup>
                            <m:sSupPr>
                              <m:ctrlPr>
                                <a:rPr lang="en-US" sz="1900" i="1">
                                  <a:latin typeface="Cambria Math" panose="02040503050406030204" pitchFamily="18" charset="0"/>
                                </a:rPr>
                              </m:ctrlPr>
                            </m:sSupPr>
                            <m:e>
                              <m:r>
                                <a:rPr lang="en-US" sz="1900" i="1">
                                  <a:latin typeface="Cambria Math" panose="02040503050406030204" pitchFamily="18" charset="0"/>
                                </a:rPr>
                                <m:t>2</m:t>
                              </m:r>
                            </m:e>
                            <m:sup>
                              <m:r>
                                <a:rPr lang="en-US" sz="1900" i="1">
                                  <a:latin typeface="Cambria Math" panose="02040503050406030204" pitchFamily="18" charset="0"/>
                                </a:rPr>
                                <m:t>𝑘</m:t>
                              </m:r>
                            </m:sup>
                          </m:sSup>
                        </m:sup>
                        <m:e>
                          <m:sSub>
                            <m:sSubPr>
                              <m:ctrlPr>
                                <a:rPr lang="en-US" sz="1900" i="1">
                                  <a:latin typeface="Cambria Math" panose="02040503050406030204" pitchFamily="18" charset="0"/>
                                </a:rPr>
                              </m:ctrlPr>
                            </m:sSubPr>
                            <m:e>
                              <m:r>
                                <a:rPr lang="en-US" sz="1900" i="1">
                                  <a:latin typeface="Cambria Math" panose="02040503050406030204" pitchFamily="18" charset="0"/>
                                </a:rPr>
                                <m:t>𝐸</m:t>
                              </m:r>
                              <m:r>
                                <a:rPr lang="en-US" sz="1900" i="1">
                                  <a:latin typeface="Cambria Math" panose="02040503050406030204" pitchFamily="18" charset="0"/>
                                </a:rPr>
                                <m:t>(</m:t>
                              </m:r>
                              <m:r>
                                <a:rPr lang="en-US" sz="1900" i="1">
                                  <a:latin typeface="Cambria Math" panose="02040503050406030204" pitchFamily="18" charset="0"/>
                                </a:rPr>
                                <m:t>𝑧</m:t>
                              </m:r>
                            </m:e>
                            <m:sub>
                              <m:r>
                                <a:rPr lang="en-US" sz="1900" i="1">
                                  <a:latin typeface="Cambria Math" panose="02040503050406030204" pitchFamily="18" charset="0"/>
                                </a:rPr>
                                <m:t>𝑖</m:t>
                              </m:r>
                            </m:sub>
                          </m:sSub>
                          <m:r>
                            <a:rPr lang="en-US" sz="1900" i="1">
                              <a:latin typeface="Cambria Math" panose="02040503050406030204" pitchFamily="18" charset="0"/>
                            </a:rPr>
                            <m:t>)</m:t>
                          </m:r>
                        </m:e>
                      </m:nary>
                      <m:r>
                        <a:rPr lang="en-US" sz="1900" i="1">
                          <a:latin typeface="Cambria Math" panose="02040503050406030204" pitchFamily="18" charset="0"/>
                        </a:rPr>
                        <m:t>=</m:t>
                      </m:r>
                      <m:nary>
                        <m:naryPr>
                          <m:chr m:val="∑"/>
                          <m:limLoc m:val="undOvr"/>
                          <m:ctrlPr>
                            <a:rPr lang="en-US" sz="1900" i="1">
                              <a:latin typeface="Cambria Math" panose="02040503050406030204" pitchFamily="18" charset="0"/>
                            </a:rPr>
                          </m:ctrlPr>
                        </m:naryPr>
                        <m:sub>
                          <m:r>
                            <a:rPr lang="en-US" sz="1900" i="1">
                              <a:latin typeface="Cambria Math" panose="02040503050406030204" pitchFamily="18" charset="0"/>
                            </a:rPr>
                            <m:t>𝑖</m:t>
                          </m:r>
                          <m:r>
                            <a:rPr lang="en-US" sz="1900" i="1">
                              <a:latin typeface="Cambria Math" panose="02040503050406030204" pitchFamily="18" charset="0"/>
                            </a:rPr>
                            <m:t>=</m:t>
                          </m:r>
                          <m:r>
                            <a:rPr lang="en-US" sz="1900" i="1">
                              <a:latin typeface="Cambria Math" panose="02040503050406030204" pitchFamily="18" charset="0"/>
                            </a:rPr>
                            <m:t>1</m:t>
                          </m:r>
                        </m:sub>
                        <m:sup>
                          <m:sSup>
                            <m:sSupPr>
                              <m:ctrlPr>
                                <a:rPr lang="en-US" sz="1900" i="1">
                                  <a:latin typeface="Cambria Math" panose="02040503050406030204" pitchFamily="18" charset="0"/>
                                </a:rPr>
                              </m:ctrlPr>
                            </m:sSupPr>
                            <m:e>
                              <m:r>
                                <a:rPr lang="en-US" sz="1900" i="1">
                                  <a:latin typeface="Cambria Math" panose="02040503050406030204" pitchFamily="18" charset="0"/>
                                </a:rPr>
                                <m:t>2</m:t>
                              </m:r>
                            </m:e>
                            <m:sup>
                              <m:r>
                                <a:rPr lang="en-US" sz="1900" i="1">
                                  <a:latin typeface="Cambria Math" panose="02040503050406030204" pitchFamily="18" charset="0"/>
                                </a:rPr>
                                <m:t>𝑘</m:t>
                              </m:r>
                            </m:sup>
                          </m:sSup>
                        </m:sup>
                        <m:e>
                          <m:sSub>
                            <m:sSubPr>
                              <m:ctrlPr>
                                <a:rPr lang="en-US" sz="1900" i="1">
                                  <a:latin typeface="Cambria Math" panose="02040503050406030204" pitchFamily="18" charset="0"/>
                                </a:rPr>
                              </m:ctrlPr>
                            </m:sSubPr>
                            <m:e>
                              <m:r>
                                <a:rPr lang="en-US" sz="1900" i="1">
                                  <a:latin typeface="Cambria Math" panose="02040503050406030204" pitchFamily="18" charset="0"/>
                                </a:rPr>
                                <m:t>𝑃</m:t>
                              </m:r>
                            </m:e>
                            <m:sub>
                              <m:r>
                                <a:rPr lang="en-US" sz="1900" i="1">
                                  <a:latin typeface="Cambria Math" panose="02040503050406030204" pitchFamily="18" charset="0"/>
                                </a:rPr>
                                <m:t>𝑟</m:t>
                              </m:r>
                            </m:sub>
                          </m:sSub>
                          <m:d>
                            <m:dPr>
                              <m:ctrlPr>
                                <a:rPr lang="en-US" sz="1900" i="1">
                                  <a:latin typeface="Cambria Math" panose="02040503050406030204" pitchFamily="18" charset="0"/>
                                </a:rPr>
                              </m:ctrlPr>
                            </m:dPr>
                            <m:e>
                              <m:r>
                                <a:rPr lang="en-US" sz="1900" i="1">
                                  <a:latin typeface="Cambria Math" panose="02040503050406030204" pitchFamily="18" charset="0"/>
                                </a:rPr>
                                <m:t>𝑦</m:t>
                              </m:r>
                              <m:r>
                                <a:rPr lang="en-US" sz="1900" i="1">
                                  <a:latin typeface="Cambria Math" panose="02040503050406030204" pitchFamily="18" charset="0"/>
                                </a:rPr>
                                <m:t>∈</m:t>
                              </m:r>
                              <m:r>
                                <a:rPr lang="en-US" sz="1900" i="1">
                                  <a:latin typeface="Cambria Math" panose="02040503050406030204" pitchFamily="18" charset="0"/>
                                </a:rPr>
                                <m:t>𝐵</m:t>
                              </m:r>
                              <m:d>
                                <m:dPr>
                                  <m:ctrlPr>
                                    <a:rPr lang="en-US" sz="1900" i="1">
                                      <a:latin typeface="Cambria Math" panose="02040503050406030204" pitchFamily="18" charset="0"/>
                                    </a:rPr>
                                  </m:ctrlPr>
                                </m:dPr>
                                <m:e>
                                  <m:r>
                                    <a:rPr lang="en-US" sz="1900" i="1">
                                      <a:latin typeface="Cambria Math" panose="02040503050406030204" pitchFamily="18" charset="0"/>
                                    </a:rPr>
                                    <m:t>𝜌</m:t>
                                  </m:r>
                                  <m:r>
                                    <a:rPr lang="en-US" sz="1900" i="1">
                                      <a:latin typeface="Cambria Math" panose="02040503050406030204" pitchFamily="18" charset="0"/>
                                    </a:rPr>
                                    <m:t>∙</m:t>
                                  </m:r>
                                  <m:r>
                                    <a:rPr lang="en-US" sz="1900" i="1">
                                      <a:latin typeface="Cambria Math" panose="02040503050406030204" pitchFamily="18" charset="0"/>
                                    </a:rPr>
                                    <m:t>𝑛</m:t>
                                  </m:r>
                                  <m:r>
                                    <a:rPr lang="en-US" sz="1900" i="1">
                                      <a:latin typeface="Cambria Math" panose="02040503050406030204" pitchFamily="18" charset="0"/>
                                    </a:rPr>
                                    <m:t>,</m:t>
                                  </m:r>
                                  <m:sSub>
                                    <m:sSubPr>
                                      <m:ctrlPr>
                                        <a:rPr lang="en-US" sz="1900" i="1">
                                          <a:latin typeface="Cambria Math" panose="02040503050406030204" pitchFamily="18" charset="0"/>
                                        </a:rPr>
                                      </m:ctrlPr>
                                    </m:sSubPr>
                                    <m:e>
                                      <m:r>
                                        <a:rPr lang="en-US" sz="1900" i="1">
                                          <a:latin typeface="Cambria Math" panose="02040503050406030204" pitchFamily="18" charset="0"/>
                                        </a:rPr>
                                        <m:t>𝑐</m:t>
                                      </m:r>
                                    </m:e>
                                    <m:sub>
                                      <m:r>
                                        <a:rPr lang="en-US" sz="1900" i="1">
                                          <a:latin typeface="Cambria Math" panose="02040503050406030204" pitchFamily="18" charset="0"/>
                                        </a:rPr>
                                        <m:t>𝑖</m:t>
                                      </m:r>
                                    </m:sub>
                                  </m:sSub>
                                </m:e>
                              </m:d>
                            </m:e>
                          </m:d>
                          <m:r>
                            <a:rPr lang="en-US" sz="1900" i="1">
                              <a:latin typeface="Cambria Math" panose="02040503050406030204" pitchFamily="18" charset="0"/>
                            </a:rPr>
                            <m:t>=</m:t>
                          </m:r>
                        </m:e>
                      </m:nary>
                      <m:nary>
                        <m:naryPr>
                          <m:chr m:val="∑"/>
                          <m:limLoc m:val="undOvr"/>
                          <m:ctrlPr>
                            <a:rPr lang="en-US" sz="1900" i="1">
                              <a:latin typeface="Cambria Math" panose="02040503050406030204" pitchFamily="18" charset="0"/>
                            </a:rPr>
                          </m:ctrlPr>
                        </m:naryPr>
                        <m:sub>
                          <m:r>
                            <a:rPr lang="en-US" sz="1900" i="1">
                              <a:latin typeface="Cambria Math" panose="02040503050406030204" pitchFamily="18" charset="0"/>
                            </a:rPr>
                            <m:t>𝑖</m:t>
                          </m:r>
                          <m:r>
                            <a:rPr lang="en-US" sz="1900" i="1">
                              <a:latin typeface="Cambria Math" panose="02040503050406030204" pitchFamily="18" charset="0"/>
                            </a:rPr>
                            <m:t>=</m:t>
                          </m:r>
                          <m:r>
                            <a:rPr lang="en-US" sz="1900" i="1">
                              <a:latin typeface="Cambria Math" panose="02040503050406030204" pitchFamily="18" charset="0"/>
                            </a:rPr>
                            <m:t>1</m:t>
                          </m:r>
                        </m:sub>
                        <m:sup>
                          <m:sSup>
                            <m:sSupPr>
                              <m:ctrlPr>
                                <a:rPr lang="en-US" sz="1900" i="1">
                                  <a:latin typeface="Cambria Math" panose="02040503050406030204" pitchFamily="18" charset="0"/>
                                </a:rPr>
                              </m:ctrlPr>
                            </m:sSupPr>
                            <m:e>
                              <m:r>
                                <a:rPr lang="en-US" sz="1900" i="1">
                                  <a:latin typeface="Cambria Math" panose="02040503050406030204" pitchFamily="18" charset="0"/>
                                </a:rPr>
                                <m:t>2</m:t>
                              </m:r>
                            </m:e>
                            <m:sup>
                              <m:r>
                                <a:rPr lang="en-US" sz="1900" i="1">
                                  <a:latin typeface="Cambria Math" panose="02040503050406030204" pitchFamily="18" charset="0"/>
                                </a:rPr>
                                <m:t>𝑘</m:t>
                              </m:r>
                            </m:sup>
                          </m:sSup>
                        </m:sup>
                        <m:e>
                          <m:sSup>
                            <m:sSupPr>
                              <m:ctrlPr>
                                <a:rPr lang="en-US" sz="1900" i="1">
                                  <a:latin typeface="Cambria Math" panose="02040503050406030204" pitchFamily="18" charset="0"/>
                                </a:rPr>
                              </m:ctrlPr>
                            </m:sSupPr>
                            <m:e>
                              <m:r>
                                <a:rPr lang="en-US" sz="1900" i="1">
                                  <a:latin typeface="Cambria Math" panose="02040503050406030204" pitchFamily="18" charset="0"/>
                                </a:rPr>
                                <m:t>2</m:t>
                              </m:r>
                            </m:e>
                            <m:sup>
                              <m:r>
                                <a:rPr lang="en-US" sz="1900" i="1">
                                  <a:latin typeface="Cambria Math" panose="02040503050406030204" pitchFamily="18" charset="0"/>
                                </a:rPr>
                                <m:t>−</m:t>
                              </m:r>
                              <m:r>
                                <m:rPr>
                                  <m:sty m:val="p"/>
                                </m:rPr>
                                <a:rPr lang="en-US" sz="1900">
                                  <a:latin typeface="Cambria Math" panose="02040503050406030204" pitchFamily="18" charset="0"/>
                                </a:rPr>
                                <m:t>n</m:t>
                              </m:r>
                              <m:d>
                                <m:dPr>
                                  <m:ctrlPr>
                                    <a:rPr lang="en-US" sz="1900" i="1">
                                      <a:latin typeface="Cambria Math" panose="02040503050406030204" pitchFamily="18" charset="0"/>
                                    </a:rPr>
                                  </m:ctrlPr>
                                </m:dPr>
                                <m:e>
                                  <m:r>
                                    <a:rPr lang="en-US" sz="1900">
                                      <a:latin typeface="Cambria Math" panose="02040503050406030204" pitchFamily="18" charset="0"/>
                                    </a:rPr>
                                    <m:t>1</m:t>
                                  </m:r>
                                  <m:r>
                                    <a:rPr lang="en-US" sz="1900" i="1">
                                      <a:latin typeface="Cambria Math" panose="02040503050406030204" pitchFamily="18" charset="0"/>
                                    </a:rPr>
                                    <m:t>−</m:t>
                                  </m:r>
                                  <m:r>
                                    <a:rPr lang="en-US" sz="1900" i="1">
                                      <a:latin typeface="Cambria Math" panose="02040503050406030204" pitchFamily="18" charset="0"/>
                                    </a:rPr>
                                    <m:t>𝐻</m:t>
                                  </m:r>
                                  <m:d>
                                    <m:dPr>
                                      <m:ctrlPr>
                                        <a:rPr lang="en-US" sz="1900" i="1">
                                          <a:latin typeface="Cambria Math" panose="02040503050406030204" pitchFamily="18" charset="0"/>
                                        </a:rPr>
                                      </m:ctrlPr>
                                    </m:dPr>
                                    <m:e>
                                      <m:r>
                                        <a:rPr lang="en-US" sz="1900" i="1">
                                          <a:latin typeface="Cambria Math" panose="02040503050406030204" pitchFamily="18" charset="0"/>
                                        </a:rPr>
                                        <m:t>𝜌</m:t>
                                      </m:r>
                                    </m:e>
                                  </m:d>
                                </m:e>
                              </m:d>
                            </m:sup>
                          </m:sSup>
                        </m:e>
                      </m:nary>
                      <m:r>
                        <a:rPr lang="en-US" sz="1900" i="1">
                          <a:latin typeface="Cambria Math" panose="02040503050406030204" pitchFamily="18" charset="0"/>
                        </a:rPr>
                        <m:t>=</m:t>
                      </m:r>
                      <m:sSup>
                        <m:sSupPr>
                          <m:ctrlPr>
                            <a:rPr lang="en-US" sz="1900" i="1">
                              <a:latin typeface="Cambria Math" panose="02040503050406030204" pitchFamily="18" charset="0"/>
                            </a:rPr>
                          </m:ctrlPr>
                        </m:sSupPr>
                        <m:e>
                          <m:r>
                            <a:rPr lang="en-US" sz="1900" i="1">
                              <a:latin typeface="Cambria Math" panose="02040503050406030204" pitchFamily="18" charset="0"/>
                            </a:rPr>
                            <m:t>2</m:t>
                          </m:r>
                        </m:e>
                        <m:sup>
                          <m:r>
                            <a:rPr lang="en-US" sz="1900" i="1">
                              <a:latin typeface="Cambria Math" panose="02040503050406030204" pitchFamily="18" charset="0"/>
                            </a:rPr>
                            <m:t>𝑘</m:t>
                          </m:r>
                        </m:sup>
                      </m:sSup>
                      <m:r>
                        <a:rPr lang="en-US" sz="1900" i="1">
                          <a:latin typeface="Cambria Math" panose="02040503050406030204" pitchFamily="18" charset="0"/>
                        </a:rPr>
                        <m:t>∙</m:t>
                      </m:r>
                      <m:sSup>
                        <m:sSupPr>
                          <m:ctrlPr>
                            <a:rPr lang="en-US" sz="1900" i="1">
                              <a:latin typeface="Cambria Math" panose="02040503050406030204" pitchFamily="18" charset="0"/>
                            </a:rPr>
                          </m:ctrlPr>
                        </m:sSupPr>
                        <m:e>
                          <m:r>
                            <a:rPr lang="en-US" sz="1900" i="1">
                              <a:latin typeface="Cambria Math" panose="02040503050406030204" pitchFamily="18" charset="0"/>
                            </a:rPr>
                            <m:t>2</m:t>
                          </m:r>
                        </m:e>
                        <m:sup>
                          <m:r>
                            <a:rPr lang="en-US" sz="1900" i="1">
                              <a:latin typeface="Cambria Math" panose="02040503050406030204" pitchFamily="18" charset="0"/>
                            </a:rPr>
                            <m:t>−</m:t>
                          </m:r>
                          <m:r>
                            <m:rPr>
                              <m:sty m:val="p"/>
                            </m:rPr>
                            <a:rPr lang="en-US" sz="1900">
                              <a:latin typeface="Cambria Math" panose="02040503050406030204" pitchFamily="18" charset="0"/>
                            </a:rPr>
                            <m:t>n</m:t>
                          </m:r>
                          <m:d>
                            <m:dPr>
                              <m:ctrlPr>
                                <a:rPr lang="en-US" sz="1900" i="1">
                                  <a:latin typeface="Cambria Math" panose="02040503050406030204" pitchFamily="18" charset="0"/>
                                </a:rPr>
                              </m:ctrlPr>
                            </m:dPr>
                            <m:e>
                              <m:r>
                                <a:rPr lang="en-US" sz="1900">
                                  <a:latin typeface="Cambria Math" panose="02040503050406030204" pitchFamily="18" charset="0"/>
                                </a:rPr>
                                <m:t>1</m:t>
                              </m:r>
                              <m:r>
                                <a:rPr lang="en-US" sz="1900" i="1">
                                  <a:latin typeface="Cambria Math" panose="02040503050406030204" pitchFamily="18" charset="0"/>
                                </a:rPr>
                                <m:t>−</m:t>
                              </m:r>
                              <m:r>
                                <a:rPr lang="en-US" sz="1900" i="1">
                                  <a:latin typeface="Cambria Math" panose="02040503050406030204" pitchFamily="18" charset="0"/>
                                </a:rPr>
                                <m:t>𝐻</m:t>
                              </m:r>
                              <m:d>
                                <m:dPr>
                                  <m:ctrlPr>
                                    <a:rPr lang="en-US" sz="1900" i="1">
                                      <a:latin typeface="Cambria Math" panose="02040503050406030204" pitchFamily="18" charset="0"/>
                                    </a:rPr>
                                  </m:ctrlPr>
                                </m:dPr>
                                <m:e>
                                  <m:r>
                                    <a:rPr lang="en-US" sz="1900" i="1">
                                      <a:latin typeface="Cambria Math" panose="02040503050406030204" pitchFamily="18" charset="0"/>
                                    </a:rPr>
                                    <m:t>𝜌</m:t>
                                  </m:r>
                                </m:e>
                              </m:d>
                            </m:e>
                          </m:d>
                        </m:sup>
                      </m:sSup>
                      <m:sSup>
                        <m:sSupPr>
                          <m:ctrlPr>
                            <a:rPr lang="en-US" sz="1900" i="1">
                              <a:latin typeface="Cambria Math" panose="02040503050406030204" pitchFamily="18" charset="0"/>
                            </a:rPr>
                          </m:ctrlPr>
                        </m:sSupPr>
                        <m:e>
                          <m:r>
                            <a:rPr lang="en-US" sz="1900" i="1">
                              <a:latin typeface="Cambria Math" panose="02040503050406030204" pitchFamily="18" charset="0"/>
                            </a:rPr>
                            <m:t>=∗</m:t>
                          </m:r>
                          <m:r>
                            <a:rPr lang="en-US" sz="1900" i="1">
                              <a:latin typeface="Cambria Math" panose="02040503050406030204" pitchFamily="18" charset="0"/>
                            </a:rPr>
                            <m:t>2</m:t>
                          </m:r>
                        </m:e>
                        <m:sup>
                          <m:r>
                            <a:rPr lang="en-US" sz="1900" i="1">
                              <a:latin typeface="Cambria Math" panose="02040503050406030204" pitchFamily="18" charset="0"/>
                            </a:rPr>
                            <m:t>−</m:t>
                          </m:r>
                          <m:r>
                            <m:rPr>
                              <m:sty m:val="p"/>
                            </m:rPr>
                            <a:rPr lang="en-US" sz="1900">
                              <a:latin typeface="Cambria Math" panose="02040503050406030204" pitchFamily="18" charset="0"/>
                            </a:rPr>
                            <m:t>n</m:t>
                          </m:r>
                          <m:d>
                            <m:dPr>
                              <m:ctrlPr>
                                <a:rPr lang="en-US" sz="1900" i="1">
                                  <a:latin typeface="Cambria Math" panose="02040503050406030204" pitchFamily="18" charset="0"/>
                                </a:rPr>
                              </m:ctrlPr>
                            </m:dPr>
                            <m:e>
                              <m:r>
                                <a:rPr lang="en-US" sz="1900">
                                  <a:latin typeface="Cambria Math" panose="02040503050406030204" pitchFamily="18" charset="0"/>
                                </a:rPr>
                                <m:t>1</m:t>
                              </m:r>
                              <m:r>
                                <a:rPr lang="en-US" sz="1900" i="1">
                                  <a:latin typeface="Cambria Math" panose="02040503050406030204" pitchFamily="18" charset="0"/>
                                </a:rPr>
                                <m:t>−</m:t>
                              </m:r>
                              <m:r>
                                <a:rPr lang="en-US" sz="1900" i="1">
                                  <a:latin typeface="Cambria Math" panose="02040503050406030204" pitchFamily="18" charset="0"/>
                                </a:rPr>
                                <m:t>𝐻</m:t>
                              </m:r>
                              <m:d>
                                <m:dPr>
                                  <m:ctrlPr>
                                    <a:rPr lang="en-US" sz="1900" i="1">
                                      <a:latin typeface="Cambria Math" panose="02040503050406030204" pitchFamily="18" charset="0"/>
                                    </a:rPr>
                                  </m:ctrlPr>
                                </m:dPr>
                                <m:e>
                                  <m:r>
                                    <a:rPr lang="en-US" sz="1900" i="1">
                                      <a:latin typeface="Cambria Math" panose="02040503050406030204" pitchFamily="18" charset="0"/>
                                    </a:rPr>
                                    <m:t>𝜌</m:t>
                                  </m:r>
                                </m:e>
                              </m:d>
                              <m:r>
                                <a:rPr lang="en-US" sz="1900" i="1">
                                  <a:latin typeface="Cambria Math" panose="02040503050406030204" pitchFamily="18" charset="0"/>
                                </a:rPr>
                                <m:t>−</m:t>
                              </m:r>
                              <m:r>
                                <a:rPr lang="en-US" sz="1900" i="1">
                                  <a:latin typeface="Cambria Math" panose="02040503050406030204" pitchFamily="18" charset="0"/>
                                </a:rPr>
                                <m:t>𝑅</m:t>
                              </m:r>
                            </m:e>
                          </m:d>
                        </m:sup>
                      </m:sSup>
                      <m:r>
                        <a:rPr lang="en-US" sz="1900" i="1">
                          <a:latin typeface="Cambria Math" panose="02040503050406030204" pitchFamily="18" charset="0"/>
                        </a:rPr>
                        <m:t>≥</m:t>
                      </m:r>
                      <m:sSup>
                        <m:sSupPr>
                          <m:ctrlPr>
                            <a:rPr lang="en-US" sz="1900" i="1">
                              <a:latin typeface="Cambria Math" panose="02040503050406030204" pitchFamily="18" charset="0"/>
                            </a:rPr>
                          </m:ctrlPr>
                        </m:sSupPr>
                        <m:e>
                          <m:r>
                            <a:rPr lang="en-US" sz="1900" i="1">
                              <a:latin typeface="Cambria Math" panose="02040503050406030204" pitchFamily="18" charset="0"/>
                            </a:rPr>
                            <m:t>∗∗</m:t>
                          </m:r>
                          <m:r>
                            <a:rPr lang="en-US" sz="1900" i="1">
                              <a:latin typeface="Cambria Math" panose="02040503050406030204" pitchFamily="18" charset="0"/>
                            </a:rPr>
                            <m:t>2</m:t>
                          </m:r>
                        </m:e>
                        <m:sup>
                          <m:r>
                            <m:rPr>
                              <m:sty m:val="p"/>
                            </m:rPr>
                            <a:rPr lang="en-US" sz="1900">
                              <a:latin typeface="Cambria Math" panose="02040503050406030204" pitchFamily="18" charset="0"/>
                            </a:rPr>
                            <m:t>ε</m:t>
                          </m:r>
                          <m:r>
                            <a:rPr lang="en-US" sz="1900">
                              <a:latin typeface="Cambria Math" panose="02040503050406030204" pitchFamily="18" charset="0"/>
                            </a:rPr>
                            <m:t>∙</m:t>
                          </m:r>
                          <m:r>
                            <m:rPr>
                              <m:sty m:val="p"/>
                            </m:rPr>
                            <a:rPr lang="en-US" sz="1900">
                              <a:latin typeface="Cambria Math" panose="02040503050406030204" pitchFamily="18" charset="0"/>
                            </a:rPr>
                            <m:t>n</m:t>
                          </m:r>
                        </m:sup>
                      </m:sSup>
                    </m:oMath>
                  </m:oMathPara>
                </a14:m>
                <a:endParaRPr lang="en-US" sz="1900" dirty="0"/>
              </a:p>
              <a:p>
                <a:pPr algn="r" rtl="1"/>
                <a:r>
                  <a:rPr lang="he-IL" sz="1900" dirty="0"/>
                  <a:t>* נציב: </a:t>
                </a:r>
                <a14:m>
                  <m:oMath xmlns:m="http://schemas.openxmlformats.org/officeDocument/2006/math">
                    <m:r>
                      <a:rPr lang="en-US" sz="1900" i="1">
                        <a:latin typeface="Cambria Math" panose="02040503050406030204" pitchFamily="18" charset="0"/>
                      </a:rPr>
                      <m:t>𝑘</m:t>
                    </m:r>
                    <m:r>
                      <a:rPr lang="en-US" sz="1900" i="1">
                        <a:latin typeface="Cambria Math" panose="02040503050406030204" pitchFamily="18" charset="0"/>
                      </a:rPr>
                      <m:t>=</m:t>
                    </m:r>
                    <m:r>
                      <a:rPr lang="en-US" sz="1900" i="1">
                        <a:latin typeface="Cambria Math" panose="02040503050406030204" pitchFamily="18" charset="0"/>
                      </a:rPr>
                      <m:t>𝑅</m:t>
                    </m:r>
                    <m:r>
                      <a:rPr lang="en-US" sz="1900" i="1">
                        <a:latin typeface="Cambria Math" panose="02040503050406030204" pitchFamily="18" charset="0"/>
                      </a:rPr>
                      <m:t>⋅</m:t>
                    </m:r>
                    <m:r>
                      <a:rPr lang="en-US" sz="1900" i="1">
                        <a:latin typeface="Cambria Math" panose="02040503050406030204" pitchFamily="18" charset="0"/>
                      </a:rPr>
                      <m:t>𝑛</m:t>
                    </m:r>
                  </m:oMath>
                </a14:m>
                <a:endParaRPr lang="en-US" sz="1900" dirty="0"/>
              </a:p>
              <a:p>
                <a:pPr algn="r" rtl="1"/>
                <a:r>
                  <a:rPr lang="he-IL" sz="1900" dirty="0"/>
                  <a:t>**נציב: </a:t>
                </a:r>
                <a14:m>
                  <m:oMath xmlns:m="http://schemas.openxmlformats.org/officeDocument/2006/math">
                    <m:r>
                      <a:rPr lang="en-US" sz="1900" i="1">
                        <a:latin typeface="Cambria Math" panose="02040503050406030204" pitchFamily="18" charset="0"/>
                      </a:rPr>
                      <m:t>𝑅</m:t>
                    </m:r>
                    <m:r>
                      <a:rPr lang="en-US" sz="1900" i="1">
                        <a:latin typeface="Cambria Math" panose="02040503050406030204" pitchFamily="18" charset="0"/>
                      </a:rPr>
                      <m:t>&gt;</m:t>
                    </m:r>
                    <m:r>
                      <a:rPr lang="en-US" sz="1900" i="1">
                        <a:latin typeface="Cambria Math" panose="02040503050406030204" pitchFamily="18" charset="0"/>
                      </a:rPr>
                      <m:t>1</m:t>
                    </m:r>
                    <m:r>
                      <a:rPr lang="en-US" sz="1900" i="1">
                        <a:latin typeface="Cambria Math" panose="02040503050406030204" pitchFamily="18" charset="0"/>
                      </a:rPr>
                      <m:t>−</m:t>
                    </m:r>
                    <m:r>
                      <a:rPr lang="en-US" sz="1900" i="1">
                        <a:latin typeface="Cambria Math" panose="02040503050406030204" pitchFamily="18" charset="0"/>
                      </a:rPr>
                      <m:t>𝐻</m:t>
                    </m:r>
                    <m:r>
                      <a:rPr lang="en-US" sz="1900" i="1">
                        <a:latin typeface="Cambria Math" panose="02040503050406030204" pitchFamily="18" charset="0"/>
                      </a:rPr>
                      <m:t>(</m:t>
                    </m:r>
                    <m:r>
                      <a:rPr lang="en-US" sz="1900" i="1">
                        <a:latin typeface="Cambria Math" panose="02040503050406030204" pitchFamily="18" charset="0"/>
                      </a:rPr>
                      <m:t>𝜌</m:t>
                    </m:r>
                    <m:r>
                      <a:rPr lang="en-US" sz="1900" i="1">
                        <a:latin typeface="Cambria Math" panose="02040503050406030204" pitchFamily="18" charset="0"/>
                      </a:rPr>
                      <m:t>) + </m:t>
                    </m:r>
                    <m:r>
                      <a:rPr lang="en-US" sz="1900" i="1">
                        <a:latin typeface="Cambria Math" panose="02040503050406030204" pitchFamily="18" charset="0"/>
                      </a:rPr>
                      <m:t>𝜀</m:t>
                    </m:r>
                  </m:oMath>
                </a14:m>
                <a:endParaRPr lang="en-US" sz="1900" dirty="0"/>
              </a:p>
              <a:p>
                <a:pPr algn="r" rtl="1"/>
                <a:r>
                  <a:rPr lang="he-IL" sz="1900" u="sng" dirty="0"/>
                  <a:t>לסיכום: </a:t>
                </a:r>
                <a:r>
                  <a:rPr lang="he-IL" sz="1900" dirty="0"/>
                  <a:t>בחרנו את </a:t>
                </a:r>
                <a:r>
                  <a:rPr lang="en-US" sz="1900" dirty="0"/>
                  <a:t>y</a:t>
                </a:r>
                <a:r>
                  <a:rPr lang="he-IL" sz="1900" dirty="0"/>
                  <a:t> באופן מקרי וקיבלנו שתוחלת מילות הקוד בכדור ברדיוס </a:t>
                </a:r>
                <a14:m>
                  <m:oMath xmlns:m="http://schemas.openxmlformats.org/officeDocument/2006/math">
                    <m:r>
                      <a:rPr lang="en-US" sz="1900" i="1">
                        <a:latin typeface="Cambria Math" panose="02040503050406030204" pitchFamily="18" charset="0"/>
                      </a:rPr>
                      <m:t>𝜌</m:t>
                    </m:r>
                    <m:r>
                      <a:rPr lang="en-US" sz="1900" i="1">
                        <a:latin typeface="Cambria Math" panose="02040503050406030204" pitchFamily="18" charset="0"/>
                      </a:rPr>
                      <m:t>∙</m:t>
                    </m:r>
                    <m:r>
                      <a:rPr lang="en-US" sz="1900" i="1">
                        <a:latin typeface="Cambria Math" panose="02040503050406030204" pitchFamily="18" charset="0"/>
                      </a:rPr>
                      <m:t>𝑛</m:t>
                    </m:r>
                  </m:oMath>
                </a14:m>
                <a:r>
                  <a:rPr lang="en-US" sz="1900" dirty="0"/>
                  <a:t> </a:t>
                </a:r>
                <a:r>
                  <a:rPr lang="he-IL" sz="1900" dirty="0"/>
                  <a:t>מסביב ל-</a:t>
                </a:r>
                <a:r>
                  <a:rPr lang="en-US" sz="1900" dirty="0"/>
                  <a:t>y</a:t>
                </a:r>
                <a:r>
                  <a:rPr lang="en-US" sz="1900" i="1" dirty="0"/>
                  <a:t> </a:t>
                </a:r>
                <a:r>
                  <a:rPr lang="he-IL" sz="1900" dirty="0"/>
                  <a:t>היא: </a:t>
                </a:r>
                <a14:m>
                  <m:oMath xmlns:m="http://schemas.openxmlformats.org/officeDocument/2006/math">
                    <m:sSup>
                      <m:sSupPr>
                        <m:ctrlPr>
                          <a:rPr lang="en-US" sz="1900" i="1">
                            <a:latin typeface="Cambria Math" panose="02040503050406030204" pitchFamily="18" charset="0"/>
                          </a:rPr>
                        </m:ctrlPr>
                      </m:sSupPr>
                      <m:e>
                        <m:r>
                          <a:rPr lang="en-US" sz="1900" i="1">
                            <a:latin typeface="Cambria Math" panose="02040503050406030204" pitchFamily="18" charset="0"/>
                          </a:rPr>
                          <m:t>2</m:t>
                        </m:r>
                      </m:e>
                      <m:sup>
                        <m:r>
                          <m:rPr>
                            <m:sty m:val="p"/>
                          </m:rPr>
                          <a:rPr lang="en-US" sz="1900">
                            <a:latin typeface="Cambria Math" panose="02040503050406030204" pitchFamily="18" charset="0"/>
                          </a:rPr>
                          <m:t>ε</m:t>
                        </m:r>
                        <m:r>
                          <a:rPr lang="en-US" sz="1900">
                            <a:latin typeface="Cambria Math" panose="02040503050406030204" pitchFamily="18" charset="0"/>
                          </a:rPr>
                          <m:t>∙</m:t>
                        </m:r>
                        <m:r>
                          <m:rPr>
                            <m:sty m:val="p"/>
                          </m:rPr>
                          <a:rPr lang="en-US" sz="1900">
                            <a:latin typeface="Cambria Math" panose="02040503050406030204" pitchFamily="18" charset="0"/>
                          </a:rPr>
                          <m:t>n</m:t>
                        </m:r>
                      </m:sup>
                    </m:sSup>
                  </m:oMath>
                </a14:m>
                <a:r>
                  <a:rPr lang="en-US" sz="1900" dirty="0"/>
                  <a:t> </a:t>
                </a:r>
                <a:r>
                  <a:rPr lang="he-IL" sz="1900" dirty="0"/>
                  <a:t> כלומר, קיים </a:t>
                </a:r>
                <a:r>
                  <a:rPr lang="en-US" sz="1900" dirty="0"/>
                  <a:t>y</a:t>
                </a:r>
                <a:r>
                  <a:rPr lang="en-US" sz="1900" i="1" dirty="0"/>
                  <a:t> </a:t>
                </a:r>
                <a:r>
                  <a:rPr lang="he-IL" sz="1900" dirty="0"/>
                  <a:t> כלשהו כך שבכדור ברדיוס </a:t>
                </a:r>
                <a14:m>
                  <m:oMath xmlns:m="http://schemas.openxmlformats.org/officeDocument/2006/math">
                    <m:r>
                      <a:rPr lang="en-US" sz="1900" i="1">
                        <a:latin typeface="Cambria Math" panose="02040503050406030204" pitchFamily="18" charset="0"/>
                      </a:rPr>
                      <m:t>𝜌</m:t>
                    </m:r>
                    <m:r>
                      <a:rPr lang="en-US" sz="1900" i="1">
                        <a:latin typeface="Cambria Math" panose="02040503050406030204" pitchFamily="18" charset="0"/>
                      </a:rPr>
                      <m:t>∙</m:t>
                    </m:r>
                    <m:r>
                      <a:rPr lang="en-US" sz="1900" i="1">
                        <a:latin typeface="Cambria Math" panose="02040503050406030204" pitchFamily="18" charset="0"/>
                      </a:rPr>
                      <m:t>𝑛</m:t>
                    </m:r>
                  </m:oMath>
                </a14:m>
                <a:r>
                  <a:rPr lang="he-IL" sz="1900" dirty="0"/>
                  <a:t> יש </a:t>
                </a:r>
                <a14:m>
                  <m:oMath xmlns:m="http://schemas.openxmlformats.org/officeDocument/2006/math">
                    <m:sSup>
                      <m:sSupPr>
                        <m:ctrlPr>
                          <a:rPr lang="en-US" sz="1900" i="1">
                            <a:latin typeface="Cambria Math" panose="02040503050406030204" pitchFamily="18" charset="0"/>
                          </a:rPr>
                        </m:ctrlPr>
                      </m:sSupPr>
                      <m:e>
                        <m:r>
                          <a:rPr lang="en-US" sz="1900" i="1">
                            <a:latin typeface="Cambria Math" panose="02040503050406030204" pitchFamily="18" charset="0"/>
                          </a:rPr>
                          <m:t>2</m:t>
                        </m:r>
                      </m:e>
                      <m:sup>
                        <m:r>
                          <m:rPr>
                            <m:sty m:val="p"/>
                          </m:rPr>
                          <a:rPr lang="en-US" sz="1900">
                            <a:latin typeface="Cambria Math" panose="02040503050406030204" pitchFamily="18" charset="0"/>
                          </a:rPr>
                          <m:t>ε</m:t>
                        </m:r>
                        <m:r>
                          <a:rPr lang="en-US" sz="1900">
                            <a:latin typeface="Cambria Math" panose="02040503050406030204" pitchFamily="18" charset="0"/>
                          </a:rPr>
                          <m:t>∙</m:t>
                        </m:r>
                        <m:r>
                          <m:rPr>
                            <m:sty m:val="p"/>
                          </m:rPr>
                          <a:rPr lang="en-US" sz="1900">
                            <a:latin typeface="Cambria Math" panose="02040503050406030204" pitchFamily="18" charset="0"/>
                          </a:rPr>
                          <m:t>n</m:t>
                        </m:r>
                      </m:sup>
                    </m:sSup>
                  </m:oMath>
                </a14:m>
                <a:r>
                  <a:rPr lang="he-IL" sz="1900" dirty="0"/>
                  <a:t> מילות קוד, ולכן כאשר </a:t>
                </a:r>
                <a14:m>
                  <m:oMath xmlns:m="http://schemas.openxmlformats.org/officeDocument/2006/math">
                    <m:sSup>
                      <m:sSupPr>
                        <m:ctrlPr>
                          <a:rPr lang="en-US" sz="1900" i="1">
                            <a:latin typeface="Cambria Math" panose="02040503050406030204" pitchFamily="18" charset="0"/>
                          </a:rPr>
                        </m:ctrlPr>
                      </m:sSupPr>
                      <m:e>
                        <m:r>
                          <a:rPr lang="en-US" sz="1900" i="1">
                            <a:latin typeface="Cambria Math" panose="02040503050406030204" pitchFamily="18" charset="0"/>
                          </a:rPr>
                          <m:t>𝐿</m:t>
                        </m:r>
                        <m:r>
                          <a:rPr lang="en-US" sz="1900" i="1">
                            <a:latin typeface="Cambria Math" panose="02040503050406030204" pitchFamily="18" charset="0"/>
                          </a:rPr>
                          <m:t>&lt;</m:t>
                        </m:r>
                        <m:r>
                          <a:rPr lang="en-US" sz="1900" i="1">
                            <a:latin typeface="Cambria Math" panose="02040503050406030204" pitchFamily="18" charset="0"/>
                          </a:rPr>
                          <m:t>2</m:t>
                        </m:r>
                      </m:e>
                      <m:sup>
                        <m:r>
                          <m:rPr>
                            <m:sty m:val="p"/>
                          </m:rPr>
                          <a:rPr lang="en-US" sz="1900">
                            <a:latin typeface="Cambria Math" panose="02040503050406030204" pitchFamily="18" charset="0"/>
                          </a:rPr>
                          <m:t>ε</m:t>
                        </m:r>
                        <m:r>
                          <a:rPr lang="en-US" sz="1900">
                            <a:latin typeface="Cambria Math" panose="02040503050406030204" pitchFamily="18" charset="0"/>
                          </a:rPr>
                          <m:t>∙</m:t>
                        </m:r>
                        <m:r>
                          <m:rPr>
                            <m:sty m:val="p"/>
                          </m:rPr>
                          <a:rPr lang="en-US" sz="1900">
                            <a:latin typeface="Cambria Math" panose="02040503050406030204" pitchFamily="18" charset="0"/>
                          </a:rPr>
                          <m:t>n</m:t>
                        </m:r>
                      </m:sup>
                    </m:sSup>
                  </m:oMath>
                </a14:m>
                <a:r>
                  <a:rPr lang="he-IL" sz="1900" dirty="0"/>
                  <a:t> אז הקוד </a:t>
                </a:r>
                <a:r>
                  <a:rPr lang="he-IL" sz="1900"/>
                  <a:t>הוא לא                         </a:t>
                </a:r>
                <a14:m>
                  <m:oMath xmlns:m="http://schemas.openxmlformats.org/officeDocument/2006/math">
                    <m:r>
                      <a:rPr lang="en-US" sz="1900" i="1">
                        <a:latin typeface="Cambria Math" panose="02040503050406030204" pitchFamily="18" charset="0"/>
                      </a:rPr>
                      <m:t>𝐿</m:t>
                    </m:r>
                    <m:r>
                      <a:rPr lang="en-US" sz="1900" i="1">
                        <a:latin typeface="Cambria Math" panose="02040503050406030204" pitchFamily="18" charset="0"/>
                      </a:rPr>
                      <m:t>−</m:t>
                    </m:r>
                    <m:r>
                      <m:rPr>
                        <m:sty m:val="p"/>
                      </m:rPr>
                      <a:rPr lang="en-US" sz="1900">
                        <a:latin typeface="Cambria Math" panose="02040503050406030204" pitchFamily="18" charset="0"/>
                      </a:rPr>
                      <m:t>List</m:t>
                    </m:r>
                    <m:r>
                      <a:rPr lang="en-US" sz="1900">
                        <a:latin typeface="Cambria Math" panose="02040503050406030204" pitchFamily="18" charset="0"/>
                      </a:rPr>
                      <m:t> </m:t>
                    </m:r>
                    <m:r>
                      <a:rPr lang="en-US" sz="1900" i="1">
                        <a:latin typeface="Cambria Math" panose="02040503050406030204" pitchFamily="18" charset="0"/>
                      </a:rPr>
                      <m:t>−</m:t>
                    </m:r>
                    <m:r>
                      <m:rPr>
                        <m:sty m:val="p"/>
                      </m:rPr>
                      <a:rPr lang="en-US" sz="1900">
                        <a:latin typeface="Cambria Math" panose="02040503050406030204" pitchFamily="18" charset="0"/>
                      </a:rPr>
                      <m:t>decodable</m:t>
                    </m:r>
                  </m:oMath>
                </a14:m>
                <a:r>
                  <a:rPr lang="en-US" sz="1900" dirty="0"/>
                  <a:t> </a:t>
                </a:r>
                <a:r>
                  <a:rPr lang="he-IL" sz="1900" dirty="0"/>
                  <a:t>.</a:t>
                </a:r>
                <a:endParaRPr lang="en-US" sz="1900" dirty="0"/>
              </a:p>
              <a:p>
                <a:pPr algn="r" rtl="1"/>
                <a:endParaRPr lang="en-US" dirty="0"/>
              </a:p>
              <a:p>
                <a:pPr marL="0" indent="0" algn="r" rtl="1">
                  <a:buNone/>
                </a:pPr>
                <a:endParaRPr lang="he-IL" dirty="0"/>
              </a:p>
              <a:p>
                <a:pPr algn="r" rtl="1"/>
                <a:endParaRPr lang="en-US" dirty="0"/>
              </a:p>
              <a:p>
                <a:pPr marL="0" indent="0" algn="r" rtl="1">
                  <a:buNone/>
                </a:pPr>
                <a:endParaRPr lang="en-US" dirty="0"/>
              </a:p>
            </p:txBody>
          </p:sp>
        </mc:Choice>
        <mc:Fallback xmlns="">
          <p:sp>
            <p:nvSpPr>
              <p:cNvPr id="3" name="Content Placeholder 2">
                <a:extLst>
                  <a:ext uri="{FF2B5EF4-FFF2-40B4-BE49-F238E27FC236}">
                    <a16:creationId xmlns:a16="http://schemas.microsoft.com/office/drawing/2014/main" id="{EE90BA40-2ECC-4B0C-ACF8-7A489A932EF9}"/>
                  </a:ext>
                </a:extLst>
              </p:cNvPr>
              <p:cNvSpPr>
                <a:spLocks noGrp="1" noRot="1" noChangeAspect="1" noMove="1" noResize="1" noEditPoints="1" noAdjustHandles="1" noChangeArrowheads="1" noChangeShapeType="1" noTextEdit="1"/>
              </p:cNvSpPr>
              <p:nvPr>
                <p:ph idx="1"/>
              </p:nvPr>
            </p:nvSpPr>
            <p:spPr>
              <a:xfrm>
                <a:off x="0" y="1451294"/>
                <a:ext cx="9620250" cy="5235255"/>
              </a:xfrm>
              <a:blipFill>
                <a:blip r:embed="rId2"/>
                <a:stretch>
                  <a:fillRect t="-698" r="-317" b="-6985"/>
                </a:stretch>
              </a:blipFill>
            </p:spPr>
            <p:txBody>
              <a:bodyPr/>
              <a:lstStyle/>
              <a:p>
                <a:r>
                  <a:rPr lang="he-IL">
                    <a:noFill/>
                  </a:rPr>
                  <a:t> </a:t>
                </a:r>
              </a:p>
            </p:txBody>
          </p:sp>
        </mc:Fallback>
      </mc:AlternateContent>
    </p:spTree>
    <p:extLst>
      <p:ext uri="{BB962C8B-B14F-4D97-AF65-F5344CB8AC3E}">
        <p14:creationId xmlns:p14="http://schemas.microsoft.com/office/powerpoint/2010/main" val="3246300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0C8BE-09F0-4690-9349-7379C0A4DE66}"/>
              </a:ext>
            </a:extLst>
          </p:cNvPr>
          <p:cNvSpPr>
            <a:spLocks noGrp="1"/>
          </p:cNvSpPr>
          <p:nvPr>
            <p:ph type="title"/>
          </p:nvPr>
        </p:nvSpPr>
        <p:spPr/>
        <p:txBody>
          <a:bodyPr/>
          <a:lstStyle/>
          <a:p>
            <a:pPr algn="r"/>
            <a:r>
              <a:rPr lang="he-IL" dirty="0"/>
              <a:t>- מבוא</a:t>
            </a:r>
            <a:r>
              <a:rPr lang="en-US" dirty="0"/>
              <a:t> </a:t>
            </a:r>
            <a:r>
              <a:rPr lang="he-IL" dirty="0"/>
              <a:t> </a:t>
            </a:r>
            <a:r>
              <a:rPr lang="en-US" dirty="0"/>
              <a:t>List-decoding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E90BA40-2ECC-4B0C-ACF8-7A489A932EF9}"/>
                  </a:ext>
                </a:extLst>
              </p:cNvPr>
              <p:cNvSpPr>
                <a:spLocks noGrp="1"/>
              </p:cNvSpPr>
              <p:nvPr>
                <p:ph idx="1"/>
              </p:nvPr>
            </p:nvSpPr>
            <p:spPr>
              <a:xfrm>
                <a:off x="65988" y="1423014"/>
                <a:ext cx="9453111" cy="5235255"/>
              </a:xfrm>
            </p:spPr>
            <p:txBody>
              <a:bodyPr>
                <a:normAutofit/>
              </a:bodyPr>
              <a:lstStyle/>
              <a:p>
                <a:pPr algn="r" rtl="1"/>
                <a:r>
                  <a:rPr lang="he-IL" dirty="0"/>
                  <a:t>עד כה נחשפנו למודל אחד של פענוח, פענוח יחיד </a:t>
                </a:r>
                <a:r>
                  <a:rPr lang="en-US" dirty="0"/>
                  <a:t>Unique Decoding)</a:t>
                </a:r>
                <a:r>
                  <a:rPr lang="he-IL" dirty="0"/>
                  <a:t>) בו משוחזרת מילת קוד אחת אשר חייבת להיות מילת הקוד המקורית. </a:t>
                </a:r>
              </a:p>
              <a:p>
                <a:pPr marL="0" indent="0" algn="r" rtl="1">
                  <a:buNone/>
                </a:pPr>
                <a:endParaRPr lang="he-IL" dirty="0"/>
              </a:p>
              <a:p>
                <a:pPr algn="r" rtl="1"/>
                <a:r>
                  <a:rPr lang="he-IL" dirty="0"/>
                  <a:t>בתורת הקידוד, פענוח רשימה </a:t>
                </a:r>
                <a:r>
                  <a:rPr lang="en-US" dirty="0"/>
                  <a:t>(List-decoding)</a:t>
                </a:r>
                <a:r>
                  <a:rPr lang="he-IL" dirty="0"/>
                  <a:t> הוא חלופה לפענוח יחיד </a:t>
                </a:r>
                <a:r>
                  <a:rPr lang="en-US" dirty="0"/>
                  <a:t>Unique Decoding)</a:t>
                </a:r>
                <a:r>
                  <a:rPr lang="he-IL" dirty="0"/>
                  <a:t>) של קודי תיקון שגיאות עם שיעורי שגיאה גדולים. </a:t>
                </a:r>
              </a:p>
              <a:p>
                <a:pPr marL="0" indent="0" algn="r" rtl="1">
                  <a:buNone/>
                </a:pPr>
                <a:endParaRPr lang="he-IL" dirty="0"/>
              </a:p>
              <a:p>
                <a:pPr algn="r" rtl="1"/>
                <a:r>
                  <a:rPr lang="he-IL" dirty="0"/>
                  <a:t>המושג הוצג לראשונה על ידי </a:t>
                </a:r>
                <a:r>
                  <a:rPr lang="he-IL" u="sng" dirty="0">
                    <a:hlinkClick r:id="rId2" tooltip="פיטר אליאס (הדף אינו קיים)"/>
                  </a:rPr>
                  <a:t>פיטר אליאס</a:t>
                </a:r>
                <a:r>
                  <a:rPr lang="en-US" dirty="0"/>
                  <a:t> </a:t>
                </a:r>
                <a:r>
                  <a:rPr lang="he-IL" dirty="0"/>
                  <a:t>ב-1957</a:t>
                </a:r>
                <a:r>
                  <a:rPr lang="he-IL" baseline="30000" dirty="0"/>
                  <a:t> </a:t>
                </a:r>
                <a:r>
                  <a:rPr lang="he-IL" dirty="0"/>
                  <a:t>. הרעיון העיקרי מאחורי פענוח רשימה הוא שאלגוריתם הפענוח מוציא רשימת הודעות אפשרויות שאחת מהן נכונה (במקום להוציא הודעה אפשרית אחת). פענוח רשימה מאפשר פענוח גם בהינתן מספר רב יותר של שגיאות (מאשר זה שמאפשר פענוח יחיד), שיכול להגיע כמעט עד למרחק הקוד ממש</a:t>
                </a:r>
                <a:r>
                  <a:rPr lang="he-IL" i="1" dirty="0"/>
                  <a:t> </a:t>
                </a:r>
                <a:r>
                  <a:rPr lang="he-IL" dirty="0"/>
                  <a:t>.</a:t>
                </a:r>
              </a:p>
              <a:p>
                <a:pPr marL="0" indent="0" algn="r" rtl="1">
                  <a:buNone/>
                </a:pPr>
                <a:endParaRPr lang="en-US" dirty="0"/>
              </a:p>
              <a:p>
                <a:pPr algn="r" rtl="1"/>
                <a:r>
                  <a:rPr lang="he-IL" u="sng" dirty="0"/>
                  <a:t>תזכורת:</a:t>
                </a:r>
                <a:r>
                  <a:rPr lang="he-IL" dirty="0"/>
                  <a:t> בהינתן שהמרחק של הקוד הוא </a:t>
                </a:r>
                <a:r>
                  <a:rPr lang="en-US" dirty="0"/>
                  <a:t>.d</a:t>
                </a:r>
                <a:r>
                  <a:rPr lang="he-IL" dirty="0"/>
                  <a:t> קוד יכול לתקן, כלומר לפענח: </a:t>
                </a:r>
                <a14:m>
                  <m:oMath xmlns:m="http://schemas.openxmlformats.org/officeDocument/2006/math">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m:rPr>
                                <m:sty m:val="p"/>
                              </m:rPr>
                              <a:rPr lang="en-US">
                                <a:latin typeface="Cambria Math" panose="02040503050406030204" pitchFamily="18" charset="0"/>
                              </a:rPr>
                              <m:t>d</m:t>
                            </m:r>
                            <m:r>
                              <a:rPr lang="en-US" i="1">
                                <a:latin typeface="Cambria Math" panose="02040503050406030204" pitchFamily="18" charset="0"/>
                              </a:rPr>
                              <m:t>−</m:t>
                            </m:r>
                            <m:r>
                              <a:rPr lang="en-US">
                                <a:latin typeface="Cambria Math" panose="02040503050406030204" pitchFamily="18" charset="0"/>
                              </a:rPr>
                              <m:t>1</m:t>
                            </m:r>
                          </m:num>
                          <m:den>
                            <m:r>
                              <a:rPr lang="en-US">
                                <a:latin typeface="Cambria Math" panose="02040503050406030204" pitchFamily="18" charset="0"/>
                              </a:rPr>
                              <m:t>2</m:t>
                            </m:r>
                          </m:den>
                        </m:f>
                      </m:e>
                    </m:d>
                  </m:oMath>
                </a14:m>
                <a:r>
                  <a:rPr lang="he-IL" dirty="0"/>
                  <a:t> שגיאות.</a:t>
                </a:r>
                <a:endParaRPr lang="en-US" dirty="0"/>
              </a:p>
              <a:p>
                <a:pPr algn="r" rtl="1"/>
                <a:endParaRPr lang="en-US" dirty="0"/>
              </a:p>
              <a:p>
                <a:pPr marL="0" indent="0" algn="r" rtl="1">
                  <a:buNone/>
                </a:pPr>
                <a:endParaRPr lang="en-US" dirty="0"/>
              </a:p>
            </p:txBody>
          </p:sp>
        </mc:Choice>
        <mc:Fallback xmlns="">
          <p:sp>
            <p:nvSpPr>
              <p:cNvPr id="3" name="Content Placeholder 2">
                <a:extLst>
                  <a:ext uri="{FF2B5EF4-FFF2-40B4-BE49-F238E27FC236}">
                    <a16:creationId xmlns:a16="http://schemas.microsoft.com/office/drawing/2014/main" id="{EE90BA40-2ECC-4B0C-ACF8-7A489A932EF9}"/>
                  </a:ext>
                </a:extLst>
              </p:cNvPr>
              <p:cNvSpPr>
                <a:spLocks noGrp="1" noRot="1" noChangeAspect="1" noMove="1" noResize="1" noEditPoints="1" noAdjustHandles="1" noChangeArrowheads="1" noChangeShapeType="1" noTextEdit="1"/>
              </p:cNvSpPr>
              <p:nvPr>
                <p:ph idx="1"/>
              </p:nvPr>
            </p:nvSpPr>
            <p:spPr>
              <a:xfrm>
                <a:off x="65988" y="1423014"/>
                <a:ext cx="9453111" cy="5235255"/>
              </a:xfrm>
              <a:blipFill>
                <a:blip r:embed="rId3"/>
                <a:stretch>
                  <a:fillRect l="-580" t="-698" r="-516"/>
                </a:stretch>
              </a:blipFill>
            </p:spPr>
            <p:txBody>
              <a:bodyPr/>
              <a:lstStyle/>
              <a:p>
                <a:r>
                  <a:rPr lang="he-IL">
                    <a:noFill/>
                  </a:rPr>
                  <a:t> </a:t>
                </a:r>
              </a:p>
            </p:txBody>
          </p:sp>
        </mc:Fallback>
      </mc:AlternateContent>
    </p:spTree>
    <p:extLst>
      <p:ext uri="{BB962C8B-B14F-4D97-AF65-F5344CB8AC3E}">
        <p14:creationId xmlns:p14="http://schemas.microsoft.com/office/powerpoint/2010/main" val="2449168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0C8BE-09F0-4690-9349-7379C0A4DE66}"/>
              </a:ext>
            </a:extLst>
          </p:cNvPr>
          <p:cNvSpPr>
            <a:spLocks noGrp="1"/>
          </p:cNvSpPr>
          <p:nvPr>
            <p:ph type="title"/>
          </p:nvPr>
        </p:nvSpPr>
        <p:spPr/>
        <p:txBody>
          <a:bodyPr/>
          <a:lstStyle/>
          <a:p>
            <a:pPr algn="r"/>
            <a:r>
              <a:rPr lang="he-IL" dirty="0"/>
              <a:t> - מוטיבציה</a:t>
            </a:r>
            <a:r>
              <a:rPr lang="en-US" dirty="0"/>
              <a:t> List-decoding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E90BA40-2ECC-4B0C-ACF8-7A489A932EF9}"/>
                  </a:ext>
                </a:extLst>
              </p:cNvPr>
              <p:cNvSpPr>
                <a:spLocks noGrp="1"/>
              </p:cNvSpPr>
              <p:nvPr>
                <p:ph idx="1"/>
              </p:nvPr>
            </p:nvSpPr>
            <p:spPr>
              <a:xfrm>
                <a:off x="476250" y="1451294"/>
                <a:ext cx="8797752" cy="5235255"/>
              </a:xfrm>
            </p:spPr>
            <p:txBody>
              <a:bodyPr>
                <a:normAutofit fontScale="92500" lnSpcReduction="20000"/>
              </a:bodyPr>
              <a:lstStyle/>
              <a:p>
                <a:pPr algn="r" rtl="1"/>
                <a:r>
                  <a:rPr lang="he-IL" u="sng" dirty="0"/>
                  <a:t>ישנם שני מודלים עיקריים למידול הרעש:</a:t>
                </a:r>
                <a:endParaRPr lang="en-US" dirty="0"/>
              </a:p>
              <a:p>
                <a:pPr marL="0" indent="0" algn="r" rtl="1">
                  <a:buNone/>
                </a:pPr>
                <a:r>
                  <a:rPr lang="he-IL" dirty="0"/>
                  <a:t>1) מודל רעש הסתברותי(נחקר על ידי </a:t>
                </a:r>
                <a:r>
                  <a:rPr lang="en-US" dirty="0"/>
                  <a:t>Shannon</a:t>
                </a:r>
                <a:r>
                  <a:rPr lang="he-IL" dirty="0"/>
                  <a:t>) - בו רעש הערוץ ממודל, כלומר ההתנהגות ההסתברותית של הערוץ ידועה וההסתברות להתרחשות שגיאות רבות מדי או מעטות היא נמוכה. במודל זה יש שגיאות אקראיות (</a:t>
                </a:r>
                <a:r>
                  <a:rPr lang="en-US" i="1" dirty="0"/>
                  <a:t>random errors</a:t>
                </a:r>
                <a:r>
                  <a:rPr lang="he-IL" dirty="0"/>
                  <a:t>) אשר נפתרות באופן מקרי ואז לרוב ה-</a:t>
                </a:r>
                <a:r>
                  <a:rPr lang="en-US" i="1" dirty="0"/>
                  <a:t>pattern</a:t>
                </a:r>
                <a:r>
                  <a:rPr lang="he-IL" dirty="0"/>
                  <a:t> של השגיאות מפוענח בצורה נכונה.</a:t>
                </a:r>
                <a:endParaRPr lang="en-US" dirty="0"/>
              </a:p>
              <a:p>
                <a:pPr marL="0" indent="0" algn="r" rtl="1">
                  <a:buNone/>
                </a:pPr>
                <a:r>
                  <a:rPr lang="he-IL" dirty="0"/>
                  <a:t>2) מודל רעש היריב (שהוצג על ידי </a:t>
                </a:r>
                <a:r>
                  <a:rPr lang="en-US" dirty="0"/>
                  <a:t>(Hamming </a:t>
                </a:r>
                <a:r>
                  <a:rPr lang="he-IL" dirty="0"/>
                  <a:t>- בו הערוץ פועל כיריב שמשחית באופן שרירותי את מילת הקוד בכפוף למספר השגיאות הכולל. במודל זה יש שגיאות </a:t>
                </a:r>
                <a:r>
                  <a:rPr lang="he-IL" dirty="0" err="1"/>
                  <a:t>אדורסריאליות</a:t>
                </a:r>
                <a:r>
                  <a:rPr lang="he-IL" dirty="0"/>
                  <a:t> (</a:t>
                </a:r>
                <a:r>
                  <a:rPr lang="en-US" i="1" dirty="0"/>
                  <a:t>adversarial errors</a:t>
                </a:r>
                <a:r>
                  <a:rPr lang="he-IL" dirty="0"/>
                  <a:t>), שגיאות מסוג זה נגמרות כך: היריב רואה את הקוד ואת אלגוריתם הפענוח ואז הוא "בוחר" את השגיאות.</a:t>
                </a:r>
                <a:endParaRPr lang="en-US" dirty="0"/>
              </a:p>
              <a:p>
                <a:pPr algn="r" rtl="1"/>
                <a:r>
                  <a:rPr lang="he-IL" u="sng" dirty="0"/>
                  <a:t>ההבדל המהותי בניהם:</a:t>
                </a:r>
                <a:r>
                  <a:rPr lang="he-IL" dirty="0"/>
                  <a:t> </a:t>
                </a:r>
              </a:p>
              <a:p>
                <a:pPr marL="0" indent="0" algn="r" rtl="1">
                  <a:buNone/>
                </a:pPr>
                <a:r>
                  <a:rPr lang="he-IL" dirty="0"/>
                  <a:t>קיים פער בין ביצועי תיקון השגיאות במודלים אלו- קודים המבוססים על המודל הראשון, הם הטובים ביותר, בהם הבנייה אקראית ומאפשרת לנו לבנות קודים כאשר: </a:t>
                </a:r>
                <a14:m>
                  <m:oMath xmlns:m="http://schemas.openxmlformats.org/officeDocument/2006/math">
                    <m:r>
                      <a:rPr lang="en-US" i="1">
                        <a:latin typeface="Cambria Math" panose="02040503050406030204" pitchFamily="18" charset="0"/>
                      </a:rPr>
                      <m:t>𝑅</m:t>
                    </m:r>
                    <m:r>
                      <a:rPr lang="en-US" i="1">
                        <a:latin typeface="Cambria Math" panose="02040503050406030204" pitchFamily="18" charset="0"/>
                      </a:rPr>
                      <m:t>=</m:t>
                    </m:r>
                    <m:r>
                      <a:rPr lang="en-US" i="1">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𝐻</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num>
                      <m:den>
                        <m:r>
                          <a:rPr lang="en-US" i="1">
                            <a:latin typeface="Cambria Math" panose="02040503050406030204" pitchFamily="18" charset="0"/>
                          </a:rPr>
                          <m:t>𝑛</m:t>
                        </m:r>
                      </m:den>
                    </m:f>
                    <m:r>
                      <a:rPr lang="en-US" i="1">
                        <a:latin typeface="Cambria Math" panose="02040503050406030204" pitchFamily="18" charset="0"/>
                      </a:rPr>
                      <m:t>)</m:t>
                    </m:r>
                  </m:oMath>
                </a14:m>
                <a:r>
                  <a:rPr lang="he-IL" dirty="0"/>
                  <a:t>,  וכך ניתן לפענח מ-</a:t>
                </a:r>
                <a:r>
                  <a:rPr lang="en-US" i="1" dirty="0"/>
                  <a:t>d</a:t>
                </a:r>
                <a:r>
                  <a:rPr lang="he-IL" dirty="0"/>
                  <a:t> שגיאות, אבל כאשר השגיאות הן אקראיות אז אפשר לפענח  מ-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m:t>
                        </m:r>
                      </m:num>
                      <m:den>
                        <m:r>
                          <a:rPr lang="en-US" i="1">
                            <a:latin typeface="Cambria Math" panose="02040503050406030204" pitchFamily="18" charset="0"/>
                          </a:rPr>
                          <m:t>2</m:t>
                        </m:r>
                      </m:den>
                    </m:f>
                  </m:oMath>
                </a14:m>
                <a:r>
                  <a:rPr lang="he-IL" dirty="0"/>
                  <a:t> שגיאות. כלומר, קיים פער של פקטור 2 בין שגיאות אקראיות לשגיאות </a:t>
                </a:r>
                <a:r>
                  <a:rPr lang="he-IL" dirty="0" err="1"/>
                  <a:t>אדורסריאליות</a:t>
                </a:r>
                <a:r>
                  <a:rPr lang="he-IL" dirty="0"/>
                  <a:t>.</a:t>
                </a:r>
              </a:p>
              <a:p>
                <a:pPr algn="r" rtl="1"/>
                <a:r>
                  <a:rPr lang="he-IL" u="sng" dirty="0"/>
                  <a:t>איך נגשר על הפער ?</a:t>
                </a:r>
                <a:r>
                  <a:rPr lang="he-IL" dirty="0"/>
                  <a:t> </a:t>
                </a:r>
              </a:p>
              <a:p>
                <a:pPr marL="0" indent="0" algn="r" rtl="1">
                  <a:buNone/>
                </a:pPr>
                <a:r>
                  <a:rPr lang="he-IL" dirty="0"/>
                  <a:t>על מנת לגשר על הפער נלמד על פענוח רשימה. פענוח זה הביא לכך שגם עבור המודל השני, ניתן להשיג את התמורה האופטימלית- בין קצב העברת המידע לכמות השגיאות שניתן לתקן. במובן מסוים, פענוח זה משפר את ביצועי תיקון השגיאה להיות כמו במודל רעש הראשון</a:t>
                </a:r>
                <a:endParaRPr lang="en-US" dirty="0"/>
              </a:p>
              <a:p>
                <a:pPr algn="r" rtl="1"/>
                <a:endParaRPr lang="he-IL" dirty="0"/>
              </a:p>
              <a:p>
                <a:pPr algn="r" rtl="1"/>
                <a:endParaRPr lang="en-US" dirty="0"/>
              </a:p>
              <a:p>
                <a:pPr marL="0" indent="0" algn="r" rtl="1">
                  <a:buNone/>
                </a:pPr>
                <a:endParaRPr lang="en-US" dirty="0"/>
              </a:p>
            </p:txBody>
          </p:sp>
        </mc:Choice>
        <mc:Fallback xmlns="">
          <p:sp>
            <p:nvSpPr>
              <p:cNvPr id="3" name="Content Placeholder 2">
                <a:extLst>
                  <a:ext uri="{FF2B5EF4-FFF2-40B4-BE49-F238E27FC236}">
                    <a16:creationId xmlns:a16="http://schemas.microsoft.com/office/drawing/2014/main" id="{EE90BA40-2ECC-4B0C-ACF8-7A489A932EF9}"/>
                  </a:ext>
                </a:extLst>
              </p:cNvPr>
              <p:cNvSpPr>
                <a:spLocks noGrp="1" noRot="1" noChangeAspect="1" noMove="1" noResize="1" noEditPoints="1" noAdjustHandles="1" noChangeArrowheads="1" noChangeShapeType="1" noTextEdit="1"/>
              </p:cNvSpPr>
              <p:nvPr>
                <p:ph idx="1"/>
              </p:nvPr>
            </p:nvSpPr>
            <p:spPr>
              <a:xfrm>
                <a:off x="476250" y="1451294"/>
                <a:ext cx="8797752" cy="5235255"/>
              </a:xfrm>
              <a:blipFill>
                <a:blip r:embed="rId2"/>
                <a:stretch>
                  <a:fillRect l="-832" t="-1164" r="-554"/>
                </a:stretch>
              </a:blipFill>
            </p:spPr>
            <p:txBody>
              <a:bodyPr/>
              <a:lstStyle/>
              <a:p>
                <a:r>
                  <a:rPr lang="he-IL">
                    <a:noFill/>
                  </a:rPr>
                  <a:t> </a:t>
                </a:r>
              </a:p>
            </p:txBody>
          </p:sp>
        </mc:Fallback>
      </mc:AlternateContent>
    </p:spTree>
    <p:extLst>
      <p:ext uri="{BB962C8B-B14F-4D97-AF65-F5344CB8AC3E}">
        <p14:creationId xmlns:p14="http://schemas.microsoft.com/office/powerpoint/2010/main" val="1646211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0C8BE-09F0-4690-9349-7379C0A4DE66}"/>
              </a:ext>
            </a:extLst>
          </p:cNvPr>
          <p:cNvSpPr>
            <a:spLocks noGrp="1"/>
          </p:cNvSpPr>
          <p:nvPr>
            <p:ph type="title"/>
          </p:nvPr>
        </p:nvSpPr>
        <p:spPr/>
        <p:txBody>
          <a:bodyPr/>
          <a:lstStyle/>
          <a:p>
            <a:pPr algn="r"/>
            <a:r>
              <a:rPr lang="en-US" dirty="0"/>
              <a:t>  </a:t>
            </a:r>
            <a:r>
              <a:rPr lang="he-IL" dirty="0"/>
              <a:t>הסבר כללי</a:t>
            </a:r>
            <a:r>
              <a:rPr lang="en-US" dirty="0"/>
              <a:t>- List-decoding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E90BA40-2ECC-4B0C-ACF8-7A489A932EF9}"/>
                  </a:ext>
                </a:extLst>
              </p:cNvPr>
              <p:cNvSpPr>
                <a:spLocks noGrp="1"/>
              </p:cNvSpPr>
              <p:nvPr>
                <p:ph idx="1"/>
              </p:nvPr>
            </p:nvSpPr>
            <p:spPr>
              <a:xfrm>
                <a:off x="476250" y="1451294"/>
                <a:ext cx="8797752" cy="5235255"/>
              </a:xfrm>
            </p:spPr>
            <p:txBody>
              <a:bodyPr>
                <a:normAutofit fontScale="92500" lnSpcReduction="10000"/>
              </a:bodyPr>
              <a:lstStyle/>
              <a:p>
                <a:pPr algn="r" rtl="1"/>
                <a:r>
                  <a:rPr lang="he-IL" u="sng" dirty="0"/>
                  <a:t>באופן לא פורמלי:</a:t>
                </a:r>
              </a:p>
              <a:p>
                <a:pPr marL="0" indent="0" algn="r" rtl="1">
                  <a:buNone/>
                </a:pPr>
                <a:r>
                  <a:rPr lang="he-IL" dirty="0"/>
                  <a:t> נאמר שקוד ניתן לפענוח רשימה</a:t>
                </a:r>
                <a:r>
                  <a:rPr lang="he-IL" i="1" dirty="0"/>
                  <a:t> </a:t>
                </a:r>
                <a:r>
                  <a:rPr lang="he-IL" dirty="0"/>
                  <a:t> </a:t>
                </a:r>
                <a:r>
                  <a:rPr lang="en-US" dirty="0"/>
                  <a:t> (List Decodable)</a:t>
                </a:r>
                <a:r>
                  <a:rPr lang="en-US" i="1" dirty="0"/>
                  <a:t> </a:t>
                </a:r>
                <a:r>
                  <a:rPr lang="he-IL" dirty="0"/>
                  <a:t>אם בהינתן מילת קוד מורעשת, ניתן לשחזר ממנה רשימה </a:t>
                </a:r>
                <a:r>
                  <a:rPr lang="he-IL" u="sng" dirty="0"/>
                  <a:t>קצרה</a:t>
                </a:r>
                <a:r>
                  <a:rPr lang="he-IL" dirty="0"/>
                  <a:t> של מילות קוד אפשריות כך שמובטח שאחת מהן היא מילת הקוד המקורית. כלומר, אלגוריתם הפענוח שלנו יחזיר רשימה </a:t>
                </a:r>
                <a:r>
                  <a:rPr lang="he-IL" u="sng" dirty="0"/>
                  <a:t>קצרה</a:t>
                </a:r>
                <a:r>
                  <a:rPr lang="he-IL" dirty="0"/>
                  <a:t> של תשובות, כך שמובטח לנו (במצב בו לא קיבלנו יותר מדיי תשובות) שאחת מהתשובות הללו היא התשובה הנכונה, אך לא נדע מהי התשובה הנכונה מתוך הרשימה. </a:t>
                </a:r>
              </a:p>
              <a:p>
                <a:pPr algn="r" rtl="1"/>
                <a:endParaRPr lang="he-IL" dirty="0"/>
              </a:p>
              <a:p>
                <a:pPr algn="r" rtl="1"/>
                <a:r>
                  <a:rPr lang="he-IL" u="sng" dirty="0"/>
                  <a:t>תיאור התהליך:</a:t>
                </a:r>
                <a:endParaRPr lang="en-US" dirty="0"/>
              </a:p>
              <a:p>
                <a:pPr marL="0" indent="0" algn="r" rtl="1">
                  <a:buNone/>
                </a:pPr>
                <a:r>
                  <a:rPr lang="he-IL" dirty="0"/>
                  <a:t>אליס רוצה לשלוח הודעה </a:t>
                </a:r>
                <a14:m>
                  <m:oMath xmlns:m="http://schemas.openxmlformats.org/officeDocument/2006/math">
                    <m:r>
                      <m:rPr>
                        <m:sty m:val="p"/>
                      </m:rPr>
                      <a:rPr lang="en-US">
                        <a:latin typeface="Cambria Math" panose="02040503050406030204" pitchFamily="18" charset="0"/>
                      </a:rPr>
                      <m:t>m</m:t>
                    </m:r>
                  </m:oMath>
                </a14:m>
                <a:r>
                  <a:rPr lang="en-US" dirty="0"/>
                  <a:t> </a:t>
                </a:r>
                <a:r>
                  <a:rPr lang="he-IL" dirty="0"/>
                  <a:t>לבוב, אז ראשית היא מקודדת את ההודעה </a:t>
                </a:r>
                <a14:m>
                  <m:oMath xmlns:m="http://schemas.openxmlformats.org/officeDocument/2006/math">
                    <m:r>
                      <m:rPr>
                        <m:sty m:val="p"/>
                      </m:rPr>
                      <a:rPr lang="en-US">
                        <a:latin typeface="Cambria Math" panose="02040503050406030204" pitchFamily="18" charset="0"/>
                      </a:rPr>
                      <m:t>c</m:t>
                    </m:r>
                    <m:r>
                      <a:rPr lang="en-US">
                        <a:latin typeface="Cambria Math" panose="02040503050406030204" pitchFamily="18" charset="0"/>
                      </a:rPr>
                      <m:t>(</m:t>
                    </m:r>
                    <m:r>
                      <m:rPr>
                        <m:sty m:val="p"/>
                      </m:rPr>
                      <a:rPr lang="en-US">
                        <a:latin typeface="Cambria Math" panose="02040503050406030204" pitchFamily="18" charset="0"/>
                      </a:rPr>
                      <m:t>m</m:t>
                    </m:r>
                    <m:r>
                      <a:rPr lang="en-US">
                        <a:latin typeface="Cambria Math" panose="02040503050406030204" pitchFamily="18" charset="0"/>
                      </a:rPr>
                      <m:t>)</m:t>
                    </m:r>
                  </m:oMath>
                </a14:m>
                <a:r>
                  <a:rPr lang="he-IL" dirty="0"/>
                  <a:t> ולאחר מכן היא שולחת את הקידוד הנ"ל לבוב. קידוד זה מגיע אליו בתוספת רעש : </a:t>
                </a:r>
                <a14:m>
                  <m:oMath xmlns:m="http://schemas.openxmlformats.org/officeDocument/2006/math">
                    <m:r>
                      <m:rPr>
                        <m:sty m:val="p"/>
                      </m:rPr>
                      <a:rPr lang="en-US">
                        <a:latin typeface="Cambria Math" panose="02040503050406030204" pitchFamily="18" charset="0"/>
                      </a:rPr>
                      <m:t>c</m:t>
                    </m:r>
                    <m:r>
                      <a:rPr lang="en-US">
                        <a:latin typeface="Cambria Math" panose="02040503050406030204" pitchFamily="18" charset="0"/>
                      </a:rPr>
                      <m:t>(</m:t>
                    </m:r>
                    <m:r>
                      <m:rPr>
                        <m:sty m:val="p"/>
                      </m:rPr>
                      <a:rPr lang="en-US">
                        <a:latin typeface="Cambria Math" panose="02040503050406030204" pitchFamily="18" charset="0"/>
                      </a:rPr>
                      <m:t>m</m:t>
                    </m:r>
                    <m:r>
                      <a:rPr lang="en-US">
                        <a:latin typeface="Cambria Math" panose="02040503050406030204" pitchFamily="18" charset="0"/>
                      </a:rPr>
                      <m:t>)+</m:t>
                    </m:r>
                    <m:r>
                      <m:rPr>
                        <m:sty m:val="p"/>
                      </m:rPr>
                      <a:rPr lang="en-US">
                        <a:latin typeface="Cambria Math" panose="02040503050406030204" pitchFamily="18" charset="0"/>
                      </a:rPr>
                      <m:t>e</m:t>
                    </m:r>
                  </m:oMath>
                </a14:m>
                <a:r>
                  <a:rPr lang="he-IL" dirty="0"/>
                  <a:t>.  בוב מפעיל את אלגוריתם הפענוח על ההודעה שקיבל ומחזיר רשימה כך שאם אורכה </a:t>
                </a:r>
                <a:r>
                  <a:rPr lang="he-IL" u="sng" dirty="0"/>
                  <a:t>קצר</a:t>
                </a:r>
                <a:r>
                  <a:rPr lang="he-IL" dirty="0"/>
                  <a:t> אז התשובה הנכונה תהיה חלק מהרשימה הנ"ל: </a:t>
                </a:r>
                <a14:m>
                  <m:oMath xmlns:m="http://schemas.openxmlformats.org/officeDocument/2006/math">
                    <m:r>
                      <m:rPr>
                        <m:sty m:val="p"/>
                      </m:rPr>
                      <a:rPr lang="en-US">
                        <a:latin typeface="Cambria Math" panose="02040503050406030204" pitchFamily="18" charset="0"/>
                      </a:rPr>
                      <m:t>D</m:t>
                    </m:r>
                    <m:d>
                      <m:dPr>
                        <m:ctrlPr>
                          <a:rPr lang="en-US" i="1">
                            <a:latin typeface="Cambria Math" panose="02040503050406030204" pitchFamily="18" charset="0"/>
                          </a:rPr>
                        </m:ctrlPr>
                      </m:dPr>
                      <m:e>
                        <m:r>
                          <m:rPr>
                            <m:sty m:val="p"/>
                          </m:rPr>
                          <a:rPr lang="en-US">
                            <a:latin typeface="Cambria Math" panose="02040503050406030204" pitchFamily="18" charset="0"/>
                          </a:rPr>
                          <m:t>c</m:t>
                        </m:r>
                        <m:d>
                          <m:dPr>
                            <m:ctrlPr>
                              <a:rPr lang="en-US" i="1">
                                <a:latin typeface="Cambria Math" panose="02040503050406030204" pitchFamily="18" charset="0"/>
                              </a:rPr>
                            </m:ctrlPr>
                          </m:dPr>
                          <m:e>
                            <m:r>
                              <m:rPr>
                                <m:sty m:val="p"/>
                              </m:rPr>
                              <a:rPr lang="en-US">
                                <a:latin typeface="Cambria Math" panose="02040503050406030204" pitchFamily="18" charset="0"/>
                              </a:rPr>
                              <m:t>m</m:t>
                            </m:r>
                          </m:e>
                        </m:d>
                        <m:r>
                          <a:rPr lang="en-US">
                            <a:latin typeface="Cambria Math" panose="02040503050406030204" pitchFamily="18" charset="0"/>
                          </a:rPr>
                          <m:t>+</m:t>
                        </m:r>
                        <m:r>
                          <m:rPr>
                            <m:sty m:val="p"/>
                          </m:rPr>
                          <a:rPr lang="en-US">
                            <a:latin typeface="Cambria Math" panose="02040503050406030204" pitchFamily="18" charset="0"/>
                          </a:rPr>
                          <m:t>e</m:t>
                        </m:r>
                      </m:e>
                    </m:d>
                    <m:r>
                      <a:rPr lang="en-US">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m</m:t>
                        </m:r>
                      </m:e>
                      <m:sub>
                        <m:r>
                          <a:rPr lang="en-US">
                            <a:latin typeface="Cambria Math" panose="02040503050406030204" pitchFamily="18" charset="0"/>
                          </a:rPr>
                          <m:t>1</m:t>
                        </m:r>
                      </m:sub>
                    </m:sSub>
                    <m:r>
                      <a:rPr lang="en-US">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m</m:t>
                        </m:r>
                      </m:e>
                      <m:sub>
                        <m:r>
                          <a:rPr lang="en-US">
                            <a:latin typeface="Cambria Math" panose="02040503050406030204" pitchFamily="18" charset="0"/>
                          </a:rPr>
                          <m:t>2</m:t>
                        </m:r>
                      </m:sub>
                    </m:sSub>
                    <m:r>
                      <a:rPr lang="en-US">
                        <a:latin typeface="Cambria Math" panose="02040503050406030204" pitchFamily="18" charset="0"/>
                      </a:rPr>
                      <m:t>, ...,</m:t>
                    </m:r>
                    <m:sSub>
                      <m:sSubPr>
                        <m:ctrlPr>
                          <a:rPr lang="en-US" i="1">
                            <a:latin typeface="Cambria Math" panose="02040503050406030204" pitchFamily="18" charset="0"/>
                          </a:rPr>
                        </m:ctrlPr>
                      </m:sSubPr>
                      <m:e>
                        <m:r>
                          <m:rPr>
                            <m:sty m:val="p"/>
                          </m:rPr>
                          <a:rPr lang="en-US">
                            <a:latin typeface="Cambria Math" panose="02040503050406030204" pitchFamily="18" charset="0"/>
                          </a:rPr>
                          <m:t>m</m:t>
                        </m:r>
                      </m:e>
                      <m:sub>
                        <m:r>
                          <m:rPr>
                            <m:sty m:val="p"/>
                          </m:rPr>
                          <a:rPr lang="en-US">
                            <a:latin typeface="Cambria Math" panose="02040503050406030204" pitchFamily="18" charset="0"/>
                          </a:rPr>
                          <m:t>i</m:t>
                        </m:r>
                        <m:r>
                          <a:rPr lang="en-US">
                            <a:latin typeface="Cambria Math" panose="02040503050406030204" pitchFamily="18" charset="0"/>
                          </a:rPr>
                          <m:t>  </m:t>
                        </m:r>
                      </m:sub>
                    </m:sSub>
                    <m:r>
                      <a:rPr lang="en-US">
                        <a:latin typeface="Cambria Math" panose="02040503050406030204" pitchFamily="18" charset="0"/>
                      </a:rPr>
                      <m:t>]</m:t>
                    </m:r>
                  </m:oMath>
                </a14:m>
                <a:endParaRPr lang="he-IL" dirty="0"/>
              </a:p>
              <a:p>
                <a:pPr marL="0" indent="0" algn="r" rtl="1">
                  <a:buNone/>
                </a:pPr>
                <a:endParaRPr lang="en-US" dirty="0"/>
              </a:p>
              <a:p>
                <a:pPr algn="r" rtl="1"/>
                <a:r>
                  <a:rPr lang="he-IL" u="sng" dirty="0"/>
                  <a:t>למה ישנה חשיבות לכך שהרשימה תהיה קצרה?</a:t>
                </a:r>
                <a:endParaRPr lang="en-US" dirty="0"/>
              </a:p>
              <a:p>
                <a:pPr marL="0" indent="0" algn="r" rtl="1">
                  <a:buNone/>
                </a:pPr>
                <a:r>
                  <a:rPr lang="he-IL" dirty="0"/>
                  <a:t>באופן עקרוני, נוכל תמיד להחזיר רשימה שהיא אוסף כל ההודעות וכך יובטח שאחת מהן היא הנכונה, אך במקרה בו אורך הרשימה הוא אקספוננציאלי, החזרה של כל הרשימה היא מאוד לא יעילה, ולכן נרצה שאורך הרשימה שיוחזר יהיה קצר- כלומר, יהיה קבוע או פולינומי באורך ההודעה: </a:t>
                </a:r>
                <a14:m>
                  <m:oMath xmlns:m="http://schemas.openxmlformats.org/officeDocument/2006/math">
                    <m:r>
                      <a:rPr lang="en-US" i="1">
                        <a:latin typeface="Cambria Math" panose="02040503050406030204" pitchFamily="18" charset="0"/>
                      </a:rPr>
                      <m:t>𝑝𝑜𝑙𝑦</m:t>
                    </m:r>
                    <m:r>
                      <a:rPr lang="en-US">
                        <a:latin typeface="Cambria Math" panose="02040503050406030204" pitchFamily="18" charset="0"/>
                      </a:rPr>
                      <m:t>(</m:t>
                    </m:r>
                    <m:r>
                      <m:rPr>
                        <m:sty m:val="p"/>
                      </m:rPr>
                      <a:rPr lang="en-US">
                        <a:latin typeface="Cambria Math" panose="02040503050406030204" pitchFamily="18" charset="0"/>
                      </a:rPr>
                      <m:t>k</m:t>
                    </m:r>
                    <m:r>
                      <a:rPr lang="en-US">
                        <a:latin typeface="Cambria Math" panose="02040503050406030204" pitchFamily="18" charset="0"/>
                      </a:rPr>
                      <m:t>)</m:t>
                    </m:r>
                  </m:oMath>
                </a14:m>
                <a:r>
                  <a:rPr lang="en-US" dirty="0"/>
                  <a:t> </a:t>
                </a:r>
                <a:r>
                  <a:rPr lang="he-IL" dirty="0"/>
                  <a:t> . </a:t>
                </a:r>
                <a:endParaRPr lang="en-US" dirty="0"/>
              </a:p>
              <a:p>
                <a:pPr algn="r" rtl="1"/>
                <a:endParaRPr lang="he-IL" dirty="0"/>
              </a:p>
              <a:p>
                <a:pPr algn="r" rtl="1"/>
                <a:endParaRPr lang="en-US" dirty="0"/>
              </a:p>
              <a:p>
                <a:pPr algn="r" rtl="1"/>
                <a:endParaRPr lang="en-US" dirty="0"/>
              </a:p>
              <a:p>
                <a:pPr marL="0" indent="0" algn="r" rtl="1">
                  <a:buNone/>
                </a:pPr>
                <a:endParaRPr lang="he-IL" dirty="0"/>
              </a:p>
              <a:p>
                <a:pPr algn="r" rtl="1"/>
                <a:endParaRPr lang="en-US" dirty="0"/>
              </a:p>
              <a:p>
                <a:pPr marL="0" indent="0" algn="r" rtl="1">
                  <a:buNone/>
                </a:pPr>
                <a:endParaRPr lang="en-US" dirty="0"/>
              </a:p>
            </p:txBody>
          </p:sp>
        </mc:Choice>
        <mc:Fallback>
          <p:sp>
            <p:nvSpPr>
              <p:cNvPr id="3" name="Content Placeholder 2">
                <a:extLst>
                  <a:ext uri="{FF2B5EF4-FFF2-40B4-BE49-F238E27FC236}">
                    <a16:creationId xmlns:a16="http://schemas.microsoft.com/office/drawing/2014/main" id="{EE90BA40-2ECC-4B0C-ACF8-7A489A932EF9}"/>
                  </a:ext>
                </a:extLst>
              </p:cNvPr>
              <p:cNvSpPr>
                <a:spLocks noGrp="1" noRot="1" noChangeAspect="1" noMove="1" noResize="1" noEditPoints="1" noAdjustHandles="1" noChangeArrowheads="1" noChangeShapeType="1" noTextEdit="1"/>
              </p:cNvSpPr>
              <p:nvPr>
                <p:ph idx="1"/>
              </p:nvPr>
            </p:nvSpPr>
            <p:spPr>
              <a:xfrm>
                <a:off x="476250" y="1451294"/>
                <a:ext cx="8797752" cy="5235255"/>
              </a:xfrm>
              <a:blipFill>
                <a:blip r:embed="rId2"/>
                <a:stretch>
                  <a:fillRect t="-815" r="-485" b="-23632"/>
                </a:stretch>
              </a:blipFill>
            </p:spPr>
            <p:txBody>
              <a:bodyPr/>
              <a:lstStyle/>
              <a:p>
                <a:r>
                  <a:rPr lang="en-US">
                    <a:noFill/>
                  </a:rPr>
                  <a:t> </a:t>
                </a:r>
              </a:p>
            </p:txBody>
          </p:sp>
        </mc:Fallback>
      </mc:AlternateContent>
    </p:spTree>
    <p:extLst>
      <p:ext uri="{BB962C8B-B14F-4D97-AF65-F5344CB8AC3E}">
        <p14:creationId xmlns:p14="http://schemas.microsoft.com/office/powerpoint/2010/main" val="1605675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0C8BE-09F0-4690-9349-7379C0A4DE66}"/>
              </a:ext>
            </a:extLst>
          </p:cNvPr>
          <p:cNvSpPr>
            <a:spLocks noGrp="1"/>
          </p:cNvSpPr>
          <p:nvPr>
            <p:ph type="title"/>
          </p:nvPr>
        </p:nvSpPr>
        <p:spPr/>
        <p:txBody>
          <a:bodyPr/>
          <a:lstStyle/>
          <a:p>
            <a:pPr algn="r"/>
            <a:r>
              <a:rPr lang="en-US" dirty="0"/>
              <a:t>List-decoding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E90BA40-2ECC-4B0C-ACF8-7A489A932EF9}"/>
                  </a:ext>
                </a:extLst>
              </p:cNvPr>
              <p:cNvSpPr>
                <a:spLocks noGrp="1"/>
              </p:cNvSpPr>
              <p:nvPr>
                <p:ph idx="1"/>
              </p:nvPr>
            </p:nvSpPr>
            <p:spPr>
              <a:xfrm>
                <a:off x="0" y="1451294"/>
                <a:ext cx="9274002" cy="5235255"/>
              </a:xfrm>
            </p:spPr>
            <p:txBody>
              <a:bodyPr>
                <a:normAutofit/>
              </a:bodyPr>
              <a:lstStyle/>
              <a:p>
                <a:pPr algn="r" rtl="1"/>
                <a:r>
                  <a:rPr lang="he-IL" u="sng" dirty="0"/>
                  <a:t>האם נעדיף קודים שהם </a:t>
                </a:r>
                <a:r>
                  <a:rPr lang="en-US" u="sng" dirty="0"/>
                  <a:t>List-decodable</a:t>
                </a:r>
                <a:r>
                  <a:rPr lang="he-IL" u="sng" dirty="0"/>
                  <a:t> או קודים שהם </a:t>
                </a:r>
                <a:r>
                  <a:rPr lang="en-US" u="sng" dirty="0"/>
                  <a:t>Unique- decodable</a:t>
                </a:r>
                <a:r>
                  <a:rPr lang="he-IL" u="sng" dirty="0"/>
                  <a:t>?</a:t>
                </a:r>
                <a:endParaRPr lang="en-US" dirty="0"/>
              </a:p>
              <a:p>
                <a:pPr marL="0" indent="0" algn="r" rtl="1">
                  <a:buNone/>
                </a:pPr>
                <a:r>
                  <a:rPr lang="en-US" dirty="0"/>
                  <a:t>Unique- decoding</a:t>
                </a:r>
                <a:r>
                  <a:rPr lang="he-IL" dirty="0"/>
                  <a:t> נותן תשובה יחידה ונכונה ו </a:t>
                </a:r>
                <a:r>
                  <a:rPr lang="en-US" dirty="0"/>
                  <a:t>List-decoding-</a:t>
                </a:r>
                <a:r>
                  <a:rPr lang="he-IL" dirty="0"/>
                  <a:t> נותן רשימה שבה נמצאת התשובה הנכונה, אך צריך להבין מהי. כלומר יש איזשהו חוסר וודאות מה תהיה התשובה הנכונה, זה בעצם החיסרון של </a:t>
                </a:r>
                <a:r>
                  <a:rPr lang="en-US" dirty="0"/>
                  <a:t>List-decoding</a:t>
                </a:r>
                <a:r>
                  <a:rPr lang="he-IL" dirty="0"/>
                  <a:t>  ולכן באופן עקרוני קודים שהם </a:t>
                </a:r>
                <a:r>
                  <a:rPr lang="en-US" dirty="0"/>
                  <a:t>Unique- decoding</a:t>
                </a:r>
                <a:r>
                  <a:rPr lang="he-IL" dirty="0"/>
                  <a:t> הם עדיפים. </a:t>
                </a:r>
                <a:endParaRPr lang="en-US" dirty="0"/>
              </a:p>
              <a:p>
                <a:pPr algn="r" rtl="1"/>
                <a:r>
                  <a:rPr lang="he-IL" u="sng" dirty="0"/>
                  <a:t>מהו היתרון של </a:t>
                </a:r>
                <a:r>
                  <a:rPr lang="en-US" u="sng" dirty="0"/>
                  <a:t>List-decoding</a:t>
                </a:r>
                <a:r>
                  <a:rPr lang="he-IL" u="sng" dirty="0"/>
                  <a:t>?</a:t>
                </a:r>
                <a:endParaRPr lang="en-US" dirty="0"/>
              </a:p>
              <a:p>
                <a:pPr marL="0" indent="0" algn="r" rtl="1">
                  <a:buNone/>
                </a:pPr>
                <a:r>
                  <a:rPr lang="he-IL" dirty="0"/>
                  <a:t>במקרה בו אנו מקבלים </a:t>
                </a:r>
                <a14:m>
                  <m:oMath xmlns:m="http://schemas.openxmlformats.org/officeDocument/2006/math">
                    <m:r>
                      <a:rPr lang="en-US" i="1">
                        <a:latin typeface="Cambria Math" panose="02040503050406030204" pitchFamily="18" charset="0"/>
                      </a:rPr>
                      <m:t>𝑅</m:t>
                    </m:r>
                    <m:r>
                      <a:rPr lang="en-US" i="1">
                        <a:latin typeface="Cambria Math" panose="02040503050406030204" pitchFamily="18" charset="0"/>
                      </a:rPr>
                      <m:t>, </m:t>
                    </m:r>
                    <m:r>
                      <a:rPr lang="en-US" i="1">
                        <a:latin typeface="Cambria Math" panose="02040503050406030204" pitchFamily="18" charset="0"/>
                      </a:rPr>
                      <m:t>𝛿</m:t>
                    </m:r>
                  </m:oMath>
                </a14:m>
                <a:r>
                  <a:rPr lang="he-IL" dirty="0"/>
                  <a:t> טובים יותר, אז פה נוכל להתמודד עם מספר רב יותר של שגיאות, באופן לא פורמלי, נוכל להתמודד עם פי 2 שגיאות. מבחינת הפרמטרים </a:t>
                </a:r>
                <a:r>
                  <a:rPr lang="en-US" dirty="0"/>
                  <a:t>List-decoding</a:t>
                </a:r>
                <a:r>
                  <a:rPr lang="en-US" b="1" dirty="0"/>
                  <a:t> </a:t>
                </a:r>
                <a:r>
                  <a:rPr lang="he-IL" b="1" dirty="0"/>
                  <a:t> </a:t>
                </a:r>
                <a:r>
                  <a:rPr lang="he-IL" dirty="0"/>
                  <a:t>מקבל את הפרמטרים של שגיאות אקראיות, והוא יכול להתמודד עם שגיאות שהן שגיאות </a:t>
                </a:r>
                <a:r>
                  <a:rPr lang="he-IL" dirty="0" err="1"/>
                  <a:t>אדברסליות</a:t>
                </a:r>
                <a:r>
                  <a:rPr lang="he-IL" dirty="0"/>
                  <a:t>. </a:t>
                </a:r>
                <a:endParaRPr lang="en-US" dirty="0"/>
              </a:p>
              <a:p>
                <a:pPr algn="r" rtl="1"/>
                <a:endParaRPr lang="en-US" dirty="0"/>
              </a:p>
              <a:p>
                <a:pPr marL="0" indent="0" algn="r" rtl="1">
                  <a:buNone/>
                </a:pPr>
                <a:endParaRPr lang="he-IL" dirty="0"/>
              </a:p>
              <a:p>
                <a:pPr algn="r" rtl="1"/>
                <a:endParaRPr lang="en-US" dirty="0"/>
              </a:p>
              <a:p>
                <a:pPr marL="0" indent="0" algn="r" rtl="1">
                  <a:buNone/>
                </a:pPr>
                <a:endParaRPr lang="en-US" dirty="0"/>
              </a:p>
            </p:txBody>
          </p:sp>
        </mc:Choice>
        <mc:Fallback xmlns="">
          <p:sp>
            <p:nvSpPr>
              <p:cNvPr id="3" name="Content Placeholder 2">
                <a:extLst>
                  <a:ext uri="{FF2B5EF4-FFF2-40B4-BE49-F238E27FC236}">
                    <a16:creationId xmlns:a16="http://schemas.microsoft.com/office/drawing/2014/main" id="{EE90BA40-2ECC-4B0C-ACF8-7A489A932EF9}"/>
                  </a:ext>
                </a:extLst>
              </p:cNvPr>
              <p:cNvSpPr>
                <a:spLocks noGrp="1" noRot="1" noChangeAspect="1" noMove="1" noResize="1" noEditPoints="1" noAdjustHandles="1" noChangeArrowheads="1" noChangeShapeType="1" noTextEdit="1"/>
              </p:cNvSpPr>
              <p:nvPr>
                <p:ph idx="1"/>
              </p:nvPr>
            </p:nvSpPr>
            <p:spPr>
              <a:xfrm>
                <a:off x="0" y="1451294"/>
                <a:ext cx="9274002" cy="5235255"/>
              </a:xfrm>
              <a:blipFill>
                <a:blip r:embed="rId2"/>
                <a:stretch>
                  <a:fillRect t="-698" r="-592"/>
                </a:stretch>
              </a:blipFill>
            </p:spPr>
            <p:txBody>
              <a:bodyPr/>
              <a:lstStyle/>
              <a:p>
                <a:r>
                  <a:rPr lang="he-IL">
                    <a:noFill/>
                  </a:rPr>
                  <a:t> </a:t>
                </a:r>
              </a:p>
            </p:txBody>
          </p:sp>
        </mc:Fallback>
      </mc:AlternateContent>
    </p:spTree>
    <p:extLst>
      <p:ext uri="{BB962C8B-B14F-4D97-AF65-F5344CB8AC3E}">
        <p14:creationId xmlns:p14="http://schemas.microsoft.com/office/powerpoint/2010/main" val="750665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0C8BE-09F0-4690-9349-7379C0A4DE66}"/>
              </a:ext>
            </a:extLst>
          </p:cNvPr>
          <p:cNvSpPr>
            <a:spLocks noGrp="1"/>
          </p:cNvSpPr>
          <p:nvPr>
            <p:ph type="title"/>
          </p:nvPr>
        </p:nvSpPr>
        <p:spPr/>
        <p:txBody>
          <a:bodyPr/>
          <a:lstStyle/>
          <a:p>
            <a:pPr algn="r"/>
            <a:r>
              <a:rPr lang="he-IL" dirty="0"/>
              <a:t> </a:t>
            </a:r>
            <a:r>
              <a:rPr lang="en-US" dirty="0"/>
              <a:t>List-decoding</a:t>
            </a:r>
            <a:r>
              <a:rPr lang="he-IL" dirty="0"/>
              <a:t>דוגמאות לשימוש ב- </a:t>
            </a:r>
            <a:endParaRPr lang="en-US" dirty="0"/>
          </a:p>
        </p:txBody>
      </p:sp>
      <p:sp>
        <p:nvSpPr>
          <p:cNvPr id="3" name="Content Placeholder 2">
            <a:extLst>
              <a:ext uri="{FF2B5EF4-FFF2-40B4-BE49-F238E27FC236}">
                <a16:creationId xmlns:a16="http://schemas.microsoft.com/office/drawing/2014/main" id="{EE90BA40-2ECC-4B0C-ACF8-7A489A932EF9}"/>
              </a:ext>
            </a:extLst>
          </p:cNvPr>
          <p:cNvSpPr>
            <a:spLocks noGrp="1"/>
          </p:cNvSpPr>
          <p:nvPr>
            <p:ph idx="1"/>
          </p:nvPr>
        </p:nvSpPr>
        <p:spPr>
          <a:xfrm>
            <a:off x="0" y="1451294"/>
            <a:ext cx="9274002" cy="5235255"/>
          </a:xfrm>
        </p:spPr>
        <p:txBody>
          <a:bodyPr>
            <a:normAutofit/>
          </a:bodyPr>
          <a:lstStyle/>
          <a:p>
            <a:pPr lvl="0" algn="r" rtl="1"/>
            <a:r>
              <a:rPr lang="he-IL" dirty="0"/>
              <a:t>מקרה בו שולחים הודעה שהינה מפתח לאיזשהו צופן, אז אלגוריתם הפענוח יחזיר רשימה של מפתחות. נוכל לעבור על כל אחד מהמפתחות ולבדוק אם הוא המפתח לצופן או לא, במצב הנ"ל האלגוריתם מבטיח לנו שהמפתח הנכון יהיה אחד האיברים ברשימה שתתקבל.</a:t>
            </a:r>
          </a:p>
          <a:p>
            <a:pPr lvl="0" algn="r" rtl="1"/>
            <a:endParaRPr lang="en-US" dirty="0"/>
          </a:p>
          <a:p>
            <a:pPr lvl="0" algn="r" rtl="1"/>
            <a:r>
              <a:rPr lang="he-IL" dirty="0"/>
              <a:t>תקשורת אינטראקטיבית- סטודנט שואל שאלה בשיעור, אך המרצה לא שומע אותו טוב. אז הסטודנט לוקח את השאלה שלו ומקודד אותה עם קוד שהוא </a:t>
            </a:r>
            <a:r>
              <a:rPr lang="en-US" dirty="0"/>
              <a:t>List-decodable </a:t>
            </a:r>
            <a:r>
              <a:rPr lang="he-IL" dirty="0"/>
              <a:t>ושולח אותה למרצה. המרצה מקבל רשימה של שאלות שאחת מהן היא השאלה שהסטודנט באמת שאל, כלומר המרצה יכול לענות על כל השאלות ולהחזיר את התשובות הנ"ל לסטודנט, וכך הסטודנט יבחר את התשובה הרלוונטית עבורו וישמע אותה. במקרה הזה, המרצה מחזיר את התשובות לכל השאלות, נשים לב שפעולה זו אומנם מגדילה מעט את ה-</a:t>
            </a:r>
            <a:r>
              <a:rPr lang="en-US" dirty="0"/>
              <a:t>Rate</a:t>
            </a:r>
            <a:r>
              <a:rPr lang="he-IL" dirty="0"/>
              <a:t> אך זה עדין מאוד שימושי.</a:t>
            </a:r>
            <a:endParaRPr lang="en-US" dirty="0"/>
          </a:p>
          <a:p>
            <a:pPr marL="0" indent="0" algn="r" rtl="1">
              <a:buNone/>
            </a:pPr>
            <a:r>
              <a:rPr lang="he-IL" b="1" dirty="0"/>
              <a:t>הערה: </a:t>
            </a:r>
            <a:r>
              <a:rPr lang="he-IL" dirty="0"/>
              <a:t>כאשר בונים פרוטוקול תקשורת מתקשורת אינטראקטיבית אז </a:t>
            </a:r>
            <a:r>
              <a:rPr lang="en-US" dirty="0"/>
              <a:t>List-decoding</a:t>
            </a:r>
            <a:r>
              <a:rPr lang="he-IL" dirty="0"/>
              <a:t> זה כלי מאוד שימושי ובלעדיו אי אפשר להשיג תוצאות אופטימליות (אפילו בשאלות של </a:t>
            </a:r>
            <a:r>
              <a:rPr lang="en-US" dirty="0"/>
              <a:t>Unique-decoding</a:t>
            </a:r>
            <a:r>
              <a:rPr lang="he-IL" dirty="0"/>
              <a:t> ).</a:t>
            </a:r>
            <a:endParaRPr lang="en-US" dirty="0"/>
          </a:p>
          <a:p>
            <a:pPr marL="0" indent="0" algn="r">
              <a:buNone/>
            </a:pPr>
            <a:endParaRPr lang="en-US" dirty="0"/>
          </a:p>
          <a:p>
            <a:pPr lvl="0" algn="r" rtl="1"/>
            <a:r>
              <a:rPr lang="he-IL" dirty="0"/>
              <a:t>מקרה בו נקבל הודעה אשר השגיאות בה הן אקראיות, אז בסיכוי גבוהה אורך הרשימה הוא 1.</a:t>
            </a:r>
            <a:endParaRPr lang="en-US" dirty="0"/>
          </a:p>
          <a:p>
            <a:pPr algn="r" rtl="1"/>
            <a:endParaRPr lang="en-US" dirty="0"/>
          </a:p>
          <a:p>
            <a:pPr marL="0" indent="0" algn="r" rtl="1">
              <a:buNone/>
            </a:pPr>
            <a:endParaRPr lang="he-IL" dirty="0"/>
          </a:p>
          <a:p>
            <a:pPr algn="r" rtl="1"/>
            <a:endParaRPr lang="en-US" dirty="0"/>
          </a:p>
          <a:p>
            <a:pPr marL="0" indent="0" algn="r" rtl="1">
              <a:buNone/>
            </a:pPr>
            <a:endParaRPr lang="en-US" dirty="0"/>
          </a:p>
        </p:txBody>
      </p:sp>
    </p:spTree>
    <p:extLst>
      <p:ext uri="{BB962C8B-B14F-4D97-AF65-F5344CB8AC3E}">
        <p14:creationId xmlns:p14="http://schemas.microsoft.com/office/powerpoint/2010/main" val="104397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0C8BE-09F0-4690-9349-7379C0A4DE66}"/>
              </a:ext>
            </a:extLst>
          </p:cNvPr>
          <p:cNvSpPr>
            <a:spLocks noGrp="1"/>
          </p:cNvSpPr>
          <p:nvPr>
            <p:ph type="title"/>
          </p:nvPr>
        </p:nvSpPr>
        <p:spPr/>
        <p:txBody>
          <a:bodyPr/>
          <a:lstStyle/>
          <a:p>
            <a:pPr algn="r"/>
            <a:r>
              <a:rPr lang="he-IL" dirty="0"/>
              <a:t> </a:t>
            </a:r>
            <a:r>
              <a:rPr lang="en-US" dirty="0"/>
              <a:t>List-decoding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E90BA40-2ECC-4B0C-ACF8-7A489A932EF9}"/>
                  </a:ext>
                </a:extLst>
              </p:cNvPr>
              <p:cNvSpPr>
                <a:spLocks noGrp="1"/>
              </p:cNvSpPr>
              <p:nvPr>
                <p:ph idx="1"/>
              </p:nvPr>
            </p:nvSpPr>
            <p:spPr>
              <a:xfrm>
                <a:off x="0" y="1451294"/>
                <a:ext cx="9620250" cy="5235255"/>
              </a:xfrm>
            </p:spPr>
            <p:txBody>
              <a:bodyPr>
                <a:normAutofit lnSpcReduction="10000"/>
              </a:bodyPr>
              <a:lstStyle/>
              <a:p>
                <a:pPr algn="r" rtl="1"/>
                <a:r>
                  <a:rPr lang="he-IL" u="sng" dirty="0"/>
                  <a:t>הגדרה פורמלית- פענוח רשימה (</a:t>
                </a:r>
                <a:r>
                  <a:rPr lang="en-US" u="sng" dirty="0"/>
                  <a:t>(List-decoding</a:t>
                </a:r>
                <a:r>
                  <a:rPr lang="he-IL" u="sng" dirty="0"/>
                  <a:t>:</a:t>
                </a:r>
                <a:endParaRPr lang="en-US" dirty="0"/>
              </a:p>
              <a:p>
                <a:pPr marL="0" indent="0" algn="r" rtl="1">
                  <a:buNone/>
                </a:pPr>
                <a:r>
                  <a:rPr lang="he-IL" dirty="0"/>
                  <a:t>עבור </a:t>
                </a:r>
                <a14:m>
                  <m:oMath xmlns:m="http://schemas.openxmlformats.org/officeDocument/2006/math">
                    <m:r>
                      <a:rPr lang="en-US" i="1">
                        <a:latin typeface="Cambria Math" panose="02040503050406030204" pitchFamily="18" charset="0"/>
                      </a:rPr>
                      <m:t>0</m:t>
                    </m:r>
                    <m:r>
                      <a:rPr lang="en-US">
                        <a:latin typeface="Cambria Math" panose="02040503050406030204" pitchFamily="18" charset="0"/>
                      </a:rPr>
                      <m:t>≤</m:t>
                    </m:r>
                    <m:r>
                      <a:rPr lang="en-US" i="1">
                        <a:latin typeface="Cambria Math" panose="02040503050406030204" pitchFamily="18" charset="0"/>
                      </a:rPr>
                      <m:t>𝜌</m:t>
                    </m:r>
                    <m:r>
                      <a:rPr lang="en-US" i="1">
                        <a:latin typeface="Cambria Math" panose="02040503050406030204" pitchFamily="18" charset="0"/>
                      </a:rPr>
                      <m:t>≤</m:t>
                    </m:r>
                    <m:r>
                      <a:rPr lang="en-US" i="1">
                        <a:latin typeface="Cambria Math" panose="02040503050406030204" pitchFamily="18" charset="0"/>
                      </a:rPr>
                      <m:t>1</m:t>
                    </m:r>
                  </m:oMath>
                </a14:m>
                <a:r>
                  <a:rPr lang="he-IL" dirty="0"/>
                  <a:t> ו- </a:t>
                </a:r>
                <a14:m>
                  <m:oMath xmlns:m="http://schemas.openxmlformats.org/officeDocument/2006/math">
                    <m:r>
                      <a:rPr lang="en-US" i="1">
                        <a:latin typeface="Cambria Math" panose="02040503050406030204" pitchFamily="18" charset="0"/>
                      </a:rPr>
                      <m:t>𝐿</m:t>
                    </m:r>
                    <m:r>
                      <a:rPr lang="en-US" i="1">
                        <a:latin typeface="Cambria Math" panose="02040503050406030204" pitchFamily="18" charset="0"/>
                      </a:rPr>
                      <m:t>≥</m:t>
                    </m:r>
                    <m:r>
                      <a:rPr lang="en-US" i="1">
                        <a:latin typeface="Cambria Math" panose="02040503050406030204" pitchFamily="18" charset="0"/>
                      </a:rPr>
                      <m:t>1</m:t>
                    </m:r>
                  </m:oMath>
                </a14:m>
                <a:r>
                  <a:rPr lang="he-IL" dirty="0"/>
                  <a:t> קוד </a:t>
                </a:r>
                <a14:m>
                  <m:oMath xmlns:m="http://schemas.openxmlformats.org/officeDocument/2006/math">
                    <m:r>
                      <a:rPr lang="en-US" i="1">
                        <a:latin typeface="Cambria Math" panose="02040503050406030204" pitchFamily="18" charset="0"/>
                      </a:rPr>
                      <m:t>𝐶</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m:t>
                        </m:r>
                      </m:e>
                      <m:sup>
                        <m:r>
                          <a:rPr lang="en-US" i="1">
                            <a:latin typeface="Cambria Math" panose="02040503050406030204" pitchFamily="18" charset="0"/>
                          </a:rPr>
                          <m:t>𝑛</m:t>
                        </m:r>
                      </m:sup>
                    </m:sSup>
                  </m:oMath>
                </a14:m>
                <a:r>
                  <a:rPr lang="en-US" dirty="0"/>
                  <a:t> </a:t>
                </a:r>
                <a:r>
                  <a:rPr lang="he-IL" dirty="0"/>
                  <a:t>נקרא </a:t>
                </a:r>
                <a:r>
                  <a:rPr lang="en-US" dirty="0"/>
                  <a:t>List-decodable</a:t>
                </a:r>
                <a:r>
                  <a:rPr lang="he-IL" dirty="0"/>
                  <a:t> אם לכל </a:t>
                </a:r>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m:t>
                        </m:r>
                      </m:e>
                      <m:sup>
                        <m:r>
                          <a:rPr lang="en-US" i="1">
                            <a:latin typeface="Cambria Math" panose="02040503050406030204" pitchFamily="18" charset="0"/>
                          </a:rPr>
                          <m:t>𝑛</m:t>
                        </m:r>
                      </m:sup>
                    </m:sSup>
                  </m:oMath>
                </a14:m>
                <a:r>
                  <a:rPr lang="he-IL" dirty="0"/>
                  <a:t>  (כלומר, לכל הודעה שהתקבלה) מתקיים:</a:t>
                </a:r>
                <a14:m>
                  <m:oMath xmlns:m="http://schemas.openxmlformats.org/officeDocument/2006/math">
                    <m:d>
                      <m:dPr>
                        <m:begChr m:val="|"/>
                        <m:endChr m:val="|"/>
                        <m:ctrlPr>
                          <a:rPr lang="en-US" i="1">
                            <a:latin typeface="Cambria Math" panose="02040503050406030204" pitchFamily="18" charset="0"/>
                          </a:rPr>
                        </m:ctrlPr>
                      </m:dPr>
                      <m:e>
                        <m:d>
                          <m:dPr>
                            <m:begChr m:val="{"/>
                            <m:endChr m:val="}"/>
                            <m:ctrlPr>
                              <a:rPr lang="en-US" i="1">
                                <a:latin typeface="Cambria Math" panose="02040503050406030204" pitchFamily="18" charset="0"/>
                              </a:rPr>
                            </m:ctrlPr>
                          </m:dPr>
                          <m:e>
                            <m:d>
                              <m:dPr>
                                <m:begChr m:val=""/>
                                <m:endChr m:val="|"/>
                                <m:ctrlPr>
                                  <a:rPr lang="en-US" i="1">
                                    <a:latin typeface="Cambria Math" panose="02040503050406030204" pitchFamily="18" charset="0"/>
                                  </a:rPr>
                                </m:ctrlPr>
                              </m:dPr>
                              <m:e>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𝐶</m:t>
                                </m:r>
                                <m:r>
                                  <a:rPr lang="en-US" i="1">
                                    <a:latin typeface="Cambria Math" panose="02040503050406030204" pitchFamily="18" charset="0"/>
                                  </a:rPr>
                                  <m:t> </m:t>
                                </m:r>
                              </m:e>
                            </m:d>
                            <m:r>
                              <a:rPr lang="en-US" i="1">
                                <a:latin typeface="Cambria Math" panose="02040503050406030204" pitchFamily="18" charset="0"/>
                              </a:rPr>
                              <m:t> ∆(</m:t>
                            </m:r>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𝜌</m:t>
                            </m:r>
                            <m:r>
                              <a:rPr lang="en-US" i="1">
                                <a:latin typeface="Cambria Math" panose="02040503050406030204" pitchFamily="18" charset="0"/>
                              </a:rPr>
                              <m:t>∙</m:t>
                            </m:r>
                            <m:r>
                              <a:rPr lang="en-US" i="1">
                                <a:latin typeface="Cambria Math" panose="02040503050406030204" pitchFamily="18" charset="0"/>
                              </a:rPr>
                              <m:t>𝑛</m:t>
                            </m:r>
                          </m:e>
                        </m:d>
                      </m:e>
                    </m:d>
                    <m:r>
                      <a:rPr lang="en-US" i="1">
                        <a:latin typeface="Cambria Math" panose="02040503050406030204" pitchFamily="18" charset="0"/>
                      </a:rPr>
                      <m:t>≤</m:t>
                    </m:r>
                    <m:r>
                      <a:rPr lang="en-US" i="1">
                        <a:latin typeface="Cambria Math" panose="02040503050406030204" pitchFamily="18" charset="0"/>
                      </a:rPr>
                      <m:t>𝐿</m:t>
                    </m:r>
                  </m:oMath>
                </a14:m>
                <a:endParaRPr lang="en-US" dirty="0"/>
              </a:p>
              <a:p>
                <a:pPr marL="0" indent="0" algn="r" rtl="1">
                  <a:buNone/>
                </a:pPr>
                <a:r>
                  <a:rPr lang="he-IL" b="1" dirty="0"/>
                  <a:t>הערה:</a:t>
                </a:r>
                <a:r>
                  <a:rPr lang="he-IL" dirty="0"/>
                  <a:t> קוד </a:t>
                </a:r>
                <a:r>
                  <a:rPr lang="en-US" dirty="0"/>
                  <a:t>c</a:t>
                </a:r>
                <a:r>
                  <a:rPr lang="he-IL" dirty="0"/>
                  <a:t> נקרא:</a:t>
                </a:r>
                <a14:m>
                  <m:oMath xmlns:m="http://schemas.openxmlformats.org/officeDocument/2006/math">
                    <m:r>
                      <a:rPr lang="en-US" i="1">
                        <a:latin typeface="Cambria Math" panose="02040503050406030204" pitchFamily="18" charset="0"/>
                      </a:rPr>
                      <m:t> (</m:t>
                    </m:r>
                    <m:r>
                      <a:rPr lang="en-US" i="1">
                        <a:latin typeface="Cambria Math" panose="02040503050406030204" pitchFamily="18" charset="0"/>
                      </a:rPr>
                      <m:t>𝜌</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𝐿</m:t>
                    </m:r>
                    <m:r>
                      <a:rPr lang="en-US" i="1">
                        <a:latin typeface="Cambria Math" panose="02040503050406030204" pitchFamily="18" charset="0"/>
                      </a:rPr>
                      <m:t>)−</m:t>
                    </m:r>
                    <m:r>
                      <m:rPr>
                        <m:sty m:val="p"/>
                      </m:rPr>
                      <a:rPr lang="en-US">
                        <a:latin typeface="Cambria Math" panose="02040503050406030204" pitchFamily="18" charset="0"/>
                      </a:rPr>
                      <m:t>List</m:t>
                    </m:r>
                    <m:r>
                      <a:rPr lang="en-US">
                        <a:latin typeface="Cambria Math" panose="02040503050406030204" pitchFamily="18" charset="0"/>
                      </a:rPr>
                      <m:t> </m:t>
                    </m:r>
                    <m:r>
                      <m:rPr>
                        <m:sty m:val="p"/>
                      </m:rPr>
                      <a:rPr lang="en-US">
                        <a:latin typeface="Cambria Math" panose="02040503050406030204" pitchFamily="18" charset="0"/>
                      </a:rPr>
                      <m:t>decodable</m:t>
                    </m:r>
                    <m:r>
                      <a:rPr lang="en-US">
                        <a:latin typeface="Cambria Math" panose="02040503050406030204" pitchFamily="18" charset="0"/>
                      </a:rPr>
                      <m:t> </m:t>
                    </m:r>
                  </m:oMath>
                </a14:m>
                <a:endParaRPr lang="he-IL" dirty="0"/>
              </a:p>
              <a:p>
                <a:pPr algn="r" rtl="1"/>
                <a:r>
                  <a:rPr lang="he-IL" dirty="0"/>
                  <a:t>הסבר של ההגדרה באמצעות דוגמה:</a:t>
                </a:r>
                <a:endParaRPr lang="en-US" dirty="0"/>
              </a:p>
              <a:p>
                <a:pPr marL="0" indent="0" algn="r" rtl="1">
                  <a:buNone/>
                </a:pPr>
                <a:r>
                  <a:rPr lang="he-IL" u="sng" dirty="0"/>
                  <a:t>נניח שקיים קוד </a:t>
                </a:r>
                <a:r>
                  <a:rPr lang="en-US" u="sng" dirty="0"/>
                  <a:t>c </a:t>
                </a:r>
                <a:r>
                  <a:rPr lang="he-IL" u="sng" dirty="0"/>
                  <a:t> כזה:</a:t>
                </a:r>
                <a:endParaRPr lang="en-US" u="sng" dirty="0"/>
              </a:p>
              <a:p>
                <a:pPr marL="0" indent="0" algn="r" rtl="1">
                  <a:buNone/>
                </a:pPr>
                <a:endParaRPr lang="en-US" dirty="0"/>
              </a:p>
              <a:p>
                <a:pPr algn="r" rtl="1"/>
                <a:endParaRPr lang="en-US" dirty="0"/>
              </a:p>
              <a:p>
                <a:pPr marL="0" indent="0" algn="r" rtl="1">
                  <a:buNone/>
                </a:pPr>
                <a:endParaRPr lang="he-IL" dirty="0"/>
              </a:p>
              <a:p>
                <a:pPr marL="0" indent="0" algn="r" rtl="1">
                  <a:buNone/>
                </a:pPr>
                <a:r>
                  <a:rPr lang="he-IL" u="sng" dirty="0"/>
                  <a:t>מה זה אומר שהקוד הוא </a:t>
                </a:r>
                <a14:m>
                  <m:oMath xmlns:m="http://schemas.openxmlformats.org/officeDocument/2006/math">
                    <m:r>
                      <a:rPr lang="en-US" i="1" u="sng">
                        <a:latin typeface="Cambria Math" panose="02040503050406030204" pitchFamily="18" charset="0"/>
                      </a:rPr>
                      <m:t> (</m:t>
                    </m:r>
                    <m:r>
                      <a:rPr lang="en-US" i="1" u="sng">
                        <a:latin typeface="Cambria Math" panose="02040503050406030204" pitchFamily="18" charset="0"/>
                      </a:rPr>
                      <m:t>𝜌</m:t>
                    </m:r>
                    <m:r>
                      <a:rPr lang="en-US" i="1" u="sng">
                        <a:latin typeface="Cambria Math" panose="02040503050406030204" pitchFamily="18" charset="0"/>
                      </a:rPr>
                      <m:t>∙</m:t>
                    </m:r>
                    <m:r>
                      <a:rPr lang="en-US" i="1" u="sng">
                        <a:latin typeface="Cambria Math" panose="02040503050406030204" pitchFamily="18" charset="0"/>
                      </a:rPr>
                      <m:t>𝑛</m:t>
                    </m:r>
                    <m:r>
                      <a:rPr lang="en-US" i="1" u="sng">
                        <a:latin typeface="Cambria Math" panose="02040503050406030204" pitchFamily="18" charset="0"/>
                      </a:rPr>
                      <m:t>,</m:t>
                    </m:r>
                    <m:r>
                      <a:rPr lang="en-US" i="1" u="sng">
                        <a:latin typeface="Cambria Math" panose="02040503050406030204" pitchFamily="18" charset="0"/>
                      </a:rPr>
                      <m:t>3</m:t>
                    </m:r>
                    <m:r>
                      <a:rPr lang="en-US" i="1" u="sng">
                        <a:latin typeface="Cambria Math" panose="02040503050406030204" pitchFamily="18" charset="0"/>
                      </a:rPr>
                      <m:t>)−</m:t>
                    </m:r>
                    <m:r>
                      <m:rPr>
                        <m:sty m:val="p"/>
                      </m:rPr>
                      <a:rPr lang="en-US" u="sng">
                        <a:latin typeface="Cambria Math" panose="02040503050406030204" pitchFamily="18" charset="0"/>
                      </a:rPr>
                      <m:t>List</m:t>
                    </m:r>
                    <m:r>
                      <a:rPr lang="en-US" u="sng">
                        <a:latin typeface="Cambria Math" panose="02040503050406030204" pitchFamily="18" charset="0"/>
                      </a:rPr>
                      <m:t> </m:t>
                    </m:r>
                    <m:r>
                      <m:rPr>
                        <m:sty m:val="p"/>
                      </m:rPr>
                      <a:rPr lang="en-US" u="sng">
                        <a:latin typeface="Cambria Math" panose="02040503050406030204" pitchFamily="18" charset="0"/>
                      </a:rPr>
                      <m:t>decodable</m:t>
                    </m:r>
                    <m:r>
                      <a:rPr lang="en-US" u="sng">
                        <a:latin typeface="Cambria Math" panose="02040503050406030204" pitchFamily="18" charset="0"/>
                      </a:rPr>
                      <m:t> </m:t>
                    </m:r>
                  </m:oMath>
                </a14:m>
                <a:r>
                  <a:rPr lang="en-US" i="1" u="sng" dirty="0"/>
                  <a:t> </a:t>
                </a:r>
                <a:r>
                  <a:rPr lang="he-IL" u="sng" dirty="0"/>
                  <a:t>?</a:t>
                </a:r>
              </a:p>
              <a:p>
                <a:pPr marL="0" indent="0" algn="r" rtl="1">
                  <a:buNone/>
                </a:pPr>
                <a:r>
                  <a:rPr lang="he-IL" dirty="0"/>
                  <a:t>עבור </a:t>
                </a:r>
                <a:r>
                  <a:rPr lang="he-IL" b="1" dirty="0"/>
                  <a:t>כל</a:t>
                </a:r>
                <a:r>
                  <a:rPr lang="he-IL" dirty="0"/>
                  <a:t> נקודה שנבחר (באיור זו הנקודה האדומה), </a:t>
                </a:r>
              </a:p>
              <a:p>
                <a:pPr marL="0" indent="0" algn="r" rtl="1">
                  <a:buNone/>
                </a:pPr>
                <a:r>
                  <a:rPr lang="he-IL" dirty="0"/>
                  <a:t>אם ניצור סביבה כדור ברדיוס </a:t>
                </a:r>
                <a14:m>
                  <m:oMath xmlns:m="http://schemas.openxmlformats.org/officeDocument/2006/math">
                    <m:r>
                      <a:rPr lang="en-US" i="1">
                        <a:latin typeface="Cambria Math" panose="02040503050406030204" pitchFamily="18" charset="0"/>
                      </a:rPr>
                      <m:t>𝜌</m:t>
                    </m:r>
                    <m:r>
                      <a:rPr lang="en-US" i="1">
                        <a:latin typeface="Cambria Math" panose="02040503050406030204" pitchFamily="18" charset="0"/>
                      </a:rPr>
                      <m:t>∙</m:t>
                    </m:r>
                    <m:r>
                      <a:rPr lang="en-US" i="1">
                        <a:latin typeface="Cambria Math" panose="02040503050406030204" pitchFamily="18" charset="0"/>
                      </a:rPr>
                      <m:t>𝑛</m:t>
                    </m:r>
                  </m:oMath>
                </a14:m>
                <a:r>
                  <a:rPr lang="he-IL" dirty="0"/>
                  <a:t> אז מובטח לנו </a:t>
                </a:r>
              </a:p>
              <a:p>
                <a:pPr marL="0" indent="0" algn="r" rtl="1">
                  <a:buNone/>
                </a:pPr>
                <a:r>
                  <a:rPr lang="he-IL" dirty="0"/>
                  <a:t>שמספר הנקודות של הקוד שיהיו בתוך הכדור הנ"ל </a:t>
                </a:r>
              </a:p>
              <a:p>
                <a:pPr marL="0" indent="0" algn="r" rtl="1">
                  <a:buNone/>
                </a:pPr>
                <a:r>
                  <a:rPr lang="he-IL" dirty="0"/>
                  <a:t>הוא לכל היותר </a:t>
                </a:r>
                <a:r>
                  <a:rPr lang="en-US" dirty="0"/>
                  <a:t>L</a:t>
                </a:r>
                <a:r>
                  <a:rPr lang="he-IL" i="1" dirty="0"/>
                  <a:t> , </a:t>
                </a:r>
                <a:r>
                  <a:rPr lang="he-IL" dirty="0"/>
                  <a:t>במקרה שלנו לכל היותר 3.</a:t>
                </a:r>
                <a:endParaRPr lang="en-US" dirty="0"/>
              </a:p>
              <a:p>
                <a:pPr marL="0" indent="0" algn="r" rtl="1">
                  <a:buNone/>
                </a:pPr>
                <a:endParaRPr lang="en-US" dirty="0"/>
              </a:p>
              <a:p>
                <a:pPr algn="r" rtl="1"/>
                <a:endParaRPr lang="en-US" dirty="0"/>
              </a:p>
              <a:p>
                <a:pPr marL="0" indent="0" algn="r" rtl="1">
                  <a:buNone/>
                </a:pPr>
                <a:endParaRPr lang="en-US" dirty="0"/>
              </a:p>
            </p:txBody>
          </p:sp>
        </mc:Choice>
        <mc:Fallback xmlns="">
          <p:sp>
            <p:nvSpPr>
              <p:cNvPr id="3" name="Content Placeholder 2">
                <a:extLst>
                  <a:ext uri="{FF2B5EF4-FFF2-40B4-BE49-F238E27FC236}">
                    <a16:creationId xmlns:a16="http://schemas.microsoft.com/office/drawing/2014/main" id="{EE90BA40-2ECC-4B0C-ACF8-7A489A932EF9}"/>
                  </a:ext>
                </a:extLst>
              </p:cNvPr>
              <p:cNvSpPr>
                <a:spLocks noGrp="1" noRot="1" noChangeAspect="1" noMove="1" noResize="1" noEditPoints="1" noAdjustHandles="1" noChangeArrowheads="1" noChangeShapeType="1" noTextEdit="1"/>
              </p:cNvSpPr>
              <p:nvPr>
                <p:ph idx="1"/>
              </p:nvPr>
            </p:nvSpPr>
            <p:spPr>
              <a:xfrm>
                <a:off x="0" y="1451294"/>
                <a:ext cx="9620250" cy="5235255"/>
              </a:xfrm>
              <a:blipFill>
                <a:blip r:embed="rId2"/>
                <a:stretch>
                  <a:fillRect t="-1281" r="-507"/>
                </a:stretch>
              </a:blipFill>
            </p:spPr>
            <p:txBody>
              <a:bodyPr/>
              <a:lstStyle/>
              <a:p>
                <a:r>
                  <a:rPr lang="he-IL">
                    <a:noFill/>
                  </a:rPr>
                  <a:t> </a:t>
                </a:r>
              </a:p>
            </p:txBody>
          </p:sp>
        </mc:Fallback>
      </mc:AlternateContent>
      <p:pic>
        <p:nvPicPr>
          <p:cNvPr id="4" name="תמונה 3">
            <a:extLst>
              <a:ext uri="{FF2B5EF4-FFF2-40B4-BE49-F238E27FC236}">
                <a16:creationId xmlns:a16="http://schemas.microsoft.com/office/drawing/2014/main" id="{E7D99D53-87A7-4C18-8426-F4BBABB56595}"/>
              </a:ext>
            </a:extLst>
          </p:cNvPr>
          <p:cNvPicPr>
            <a:picLocks noChangeAspect="1"/>
          </p:cNvPicPr>
          <p:nvPr/>
        </p:nvPicPr>
        <p:blipFill rotWithShape="1">
          <a:blip r:embed="rId3"/>
          <a:srcRect l="56211" t="42385" r="19474" b="33471"/>
          <a:stretch/>
        </p:blipFill>
        <p:spPr>
          <a:xfrm>
            <a:off x="4804271" y="3110846"/>
            <a:ext cx="2583457" cy="1442932"/>
          </a:xfrm>
          <a:prstGeom prst="rect">
            <a:avLst/>
          </a:prstGeom>
        </p:spPr>
      </p:pic>
      <p:pic>
        <p:nvPicPr>
          <p:cNvPr id="7" name="תמונה 6">
            <a:extLst>
              <a:ext uri="{FF2B5EF4-FFF2-40B4-BE49-F238E27FC236}">
                <a16:creationId xmlns:a16="http://schemas.microsoft.com/office/drawing/2014/main" id="{20A02928-B3D8-4198-B027-F5AA190A8F14}"/>
              </a:ext>
            </a:extLst>
          </p:cNvPr>
          <p:cNvPicPr>
            <a:picLocks noChangeAspect="1"/>
          </p:cNvPicPr>
          <p:nvPr/>
        </p:nvPicPr>
        <p:blipFill rotWithShape="1">
          <a:blip r:embed="rId4"/>
          <a:srcRect l="56057" t="36563" r="19432" b="38832"/>
          <a:stretch/>
        </p:blipFill>
        <p:spPr>
          <a:xfrm>
            <a:off x="1077601" y="4927601"/>
            <a:ext cx="2988298" cy="1687398"/>
          </a:xfrm>
          <a:prstGeom prst="rect">
            <a:avLst/>
          </a:prstGeom>
        </p:spPr>
      </p:pic>
    </p:spTree>
    <p:extLst>
      <p:ext uri="{BB962C8B-B14F-4D97-AF65-F5344CB8AC3E}">
        <p14:creationId xmlns:p14="http://schemas.microsoft.com/office/powerpoint/2010/main" val="104929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fade">
                                      <p:cBhvr>
                                        <p:cTn id="47" dur="500"/>
                                        <p:tgtEl>
                                          <p:spTgt spid="3">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2" end="12"/>
                                            </p:txEl>
                                          </p:spTgt>
                                        </p:tgtEl>
                                        <p:attrNameLst>
                                          <p:attrName>style.visibility</p:attrName>
                                        </p:attrNameLst>
                                      </p:cBhvr>
                                      <p:to>
                                        <p:strVal val="visible"/>
                                      </p:to>
                                    </p:set>
                                    <p:animEffect transition="in" filter="fade">
                                      <p:cBhvr>
                                        <p:cTn id="52"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0C8BE-09F0-4690-9349-7379C0A4DE66}"/>
              </a:ext>
            </a:extLst>
          </p:cNvPr>
          <p:cNvSpPr>
            <a:spLocks noGrp="1"/>
          </p:cNvSpPr>
          <p:nvPr>
            <p:ph type="title"/>
          </p:nvPr>
        </p:nvSpPr>
        <p:spPr/>
        <p:txBody>
          <a:bodyPr/>
          <a:lstStyle/>
          <a:p>
            <a:pPr algn="r"/>
            <a:r>
              <a:rPr lang="he-IL" dirty="0"/>
              <a:t> </a:t>
            </a:r>
            <a:r>
              <a:rPr lang="en-US" dirty="0"/>
              <a:t>List-decoding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E90BA40-2ECC-4B0C-ACF8-7A489A932EF9}"/>
                  </a:ext>
                </a:extLst>
              </p:cNvPr>
              <p:cNvSpPr>
                <a:spLocks noGrp="1"/>
              </p:cNvSpPr>
              <p:nvPr>
                <p:ph idx="1"/>
              </p:nvPr>
            </p:nvSpPr>
            <p:spPr>
              <a:xfrm>
                <a:off x="0" y="1451294"/>
                <a:ext cx="9620250" cy="5235255"/>
              </a:xfrm>
            </p:spPr>
            <p:txBody>
              <a:bodyPr>
                <a:normAutofit/>
              </a:bodyPr>
              <a:lstStyle/>
              <a:p>
                <a:pPr algn="r" rtl="1"/>
                <a:r>
                  <a:rPr lang="he-IL" u="sng" dirty="0"/>
                  <a:t>על מנת להוכיח שהאלגוריתם פענוח רשימה עובד, נצטרך להראות שני דברים:</a:t>
                </a:r>
                <a:endParaRPr lang="en-US" dirty="0"/>
              </a:p>
              <a:p>
                <a:pPr marL="0" lvl="0" indent="0" algn="r" rtl="1">
                  <a:buNone/>
                </a:pPr>
                <a:r>
                  <a:rPr lang="he-IL" dirty="0"/>
                  <a:t>1. אורך הרשימה שהוחזרה קצר.</a:t>
                </a:r>
                <a:endParaRPr lang="en-US" dirty="0"/>
              </a:p>
              <a:p>
                <a:pPr marL="0" lvl="0" indent="0" algn="r" rtl="1">
                  <a:buNone/>
                </a:pPr>
                <a:r>
                  <a:rPr lang="he-IL" dirty="0"/>
                  <a:t>2. מילת הקוד הנכונה, כלומר המקורית שנשלחה נמצאת ברשימה הנ"ל.</a:t>
                </a:r>
              </a:p>
              <a:p>
                <a:pPr marL="0" lvl="0" indent="0" algn="r" rtl="1">
                  <a:buNone/>
                </a:pPr>
                <a:endParaRPr lang="en-US" dirty="0"/>
              </a:p>
              <a:p>
                <a:pPr algn="r" rtl="1"/>
                <a:r>
                  <a:rPr lang="he-IL" u="sng" dirty="0"/>
                  <a:t>למה ההודעה המקורית נמצאת ברשימה הקצרה שהוחזרה?</a:t>
                </a:r>
                <a:endParaRPr lang="en-US" dirty="0"/>
              </a:p>
              <a:p>
                <a:pPr marL="0" indent="0" algn="r" rtl="1">
                  <a:buNone/>
                </a:pPr>
                <a:r>
                  <a:rPr lang="he-IL" dirty="0"/>
                  <a:t>אליס רוצה לשלוח הודעה </a:t>
                </a:r>
                <a14:m>
                  <m:oMath xmlns:m="http://schemas.openxmlformats.org/officeDocument/2006/math">
                    <m:r>
                      <m:rPr>
                        <m:sty m:val="p"/>
                      </m:rPr>
                      <a:rPr lang="en-US">
                        <a:latin typeface="Cambria Math" panose="02040503050406030204" pitchFamily="18" charset="0"/>
                      </a:rPr>
                      <m:t>m</m:t>
                    </m:r>
                  </m:oMath>
                </a14:m>
                <a:r>
                  <a:rPr lang="he-IL" dirty="0"/>
                  <a:t> לבוב, אז ראשית היא מקודדת את ההודעה </a:t>
                </a:r>
                <a14:m>
                  <m:oMath xmlns:m="http://schemas.openxmlformats.org/officeDocument/2006/math">
                    <m:r>
                      <m:rPr>
                        <m:sty m:val="p"/>
                      </m:rPr>
                      <a:rPr lang="en-US">
                        <a:latin typeface="Cambria Math" panose="02040503050406030204" pitchFamily="18" charset="0"/>
                      </a:rPr>
                      <m:t>c</m:t>
                    </m:r>
                    <m:r>
                      <a:rPr lang="en-US">
                        <a:latin typeface="Cambria Math" panose="02040503050406030204" pitchFamily="18" charset="0"/>
                      </a:rPr>
                      <m:t>(</m:t>
                    </m:r>
                    <m:r>
                      <m:rPr>
                        <m:sty m:val="p"/>
                      </m:rPr>
                      <a:rPr lang="en-US">
                        <a:latin typeface="Cambria Math" panose="02040503050406030204" pitchFamily="18" charset="0"/>
                      </a:rPr>
                      <m:t>m</m:t>
                    </m:r>
                    <m:r>
                      <a:rPr lang="en-US">
                        <a:latin typeface="Cambria Math" panose="02040503050406030204" pitchFamily="18" charset="0"/>
                      </a:rPr>
                      <m:t>)</m:t>
                    </m:r>
                  </m:oMath>
                </a14:m>
                <a:r>
                  <a:rPr lang="he-IL" dirty="0"/>
                  <a:t> ולאחר מכן היא שולחת את הקידוד הנ"ל לבוב. קידוד זה מגיע אליו בתוספת רעש</a:t>
                </a:r>
                <a:r>
                  <a:rPr lang="he-IL" i="1" dirty="0"/>
                  <a:t> </a:t>
                </a:r>
                <a:r>
                  <a:rPr lang="en-US" dirty="0"/>
                  <a:t>.</a:t>
                </a:r>
                <a:r>
                  <a:rPr lang="he-IL" dirty="0"/>
                  <a:t>כאשר  </a:t>
                </a:r>
                <a14:m>
                  <m:oMath xmlns:m="http://schemas.openxmlformats.org/officeDocument/2006/math">
                    <m:r>
                      <a:rPr lang="en-US" i="1">
                        <a:latin typeface="Cambria Math" panose="02040503050406030204" pitchFamily="18" charset="0"/>
                      </a:rPr>
                      <m:t>𝑤𝑡</m:t>
                    </m:r>
                    <m:r>
                      <a:rPr lang="en-US" i="1">
                        <a:latin typeface="Cambria Math" panose="02040503050406030204" pitchFamily="18" charset="0"/>
                      </a:rPr>
                      <m:t>(</m:t>
                    </m:r>
                    <m:r>
                      <a:rPr lang="en-US" i="1">
                        <a:latin typeface="Cambria Math" panose="02040503050406030204" pitchFamily="18" charset="0"/>
                      </a:rPr>
                      <m:t>𝑒</m:t>
                    </m:r>
                    <m:r>
                      <a:rPr lang="en-US" i="1">
                        <a:latin typeface="Cambria Math" panose="02040503050406030204" pitchFamily="18" charset="0"/>
                      </a:rPr>
                      <m:t>) ≤</m:t>
                    </m:r>
                    <m:r>
                      <a:rPr lang="en-US" i="1">
                        <a:latin typeface="Cambria Math" panose="02040503050406030204" pitchFamily="18" charset="0"/>
                      </a:rPr>
                      <m:t>𝜌</m:t>
                    </m:r>
                    <m:r>
                      <a:rPr lang="en-US" i="1">
                        <a:latin typeface="Cambria Math" panose="02040503050406030204" pitchFamily="18" charset="0"/>
                      </a:rPr>
                      <m:t>∙</m:t>
                    </m:r>
                    <m:r>
                      <a:rPr lang="en-US" i="1">
                        <a:latin typeface="Cambria Math" panose="02040503050406030204" pitchFamily="18" charset="0"/>
                      </a:rPr>
                      <m:t>𝑛</m:t>
                    </m:r>
                  </m:oMath>
                </a14:m>
                <a:r>
                  <a:rPr lang="he-IL" dirty="0"/>
                  <a:t> , כלומר מספר השגיאות שהתווספו הוא לכל היותר </a:t>
                </a:r>
                <a14:m>
                  <m:oMath xmlns:m="http://schemas.openxmlformats.org/officeDocument/2006/math">
                    <m:r>
                      <a:rPr lang="he-IL" i="1">
                        <a:latin typeface="Cambria Math" panose="02040503050406030204" pitchFamily="18" charset="0"/>
                      </a:rPr>
                      <m:t> </m:t>
                    </m:r>
                    <m:r>
                      <a:rPr lang="en-US" i="1">
                        <a:latin typeface="Cambria Math" panose="02040503050406030204" pitchFamily="18" charset="0"/>
                      </a:rPr>
                      <m:t>𝜌</m:t>
                    </m:r>
                    <m:r>
                      <a:rPr lang="en-US" i="1">
                        <a:latin typeface="Cambria Math" panose="02040503050406030204" pitchFamily="18" charset="0"/>
                      </a:rPr>
                      <m:t>∙</m:t>
                    </m:r>
                    <m:r>
                      <a:rPr lang="en-US" i="1">
                        <a:latin typeface="Cambria Math" panose="02040503050406030204" pitchFamily="18" charset="0"/>
                      </a:rPr>
                      <m:t>𝑛</m:t>
                    </m:r>
                  </m:oMath>
                </a14:m>
                <a:r>
                  <a:rPr lang="en-US" i="1" dirty="0"/>
                  <a:t> ,</a:t>
                </a:r>
                <a:r>
                  <a:rPr lang="he-IL" i="1" dirty="0"/>
                  <a:t>. </a:t>
                </a:r>
                <a:r>
                  <a:rPr lang="he-IL" dirty="0"/>
                  <a:t>בוב מקבל </a:t>
                </a:r>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𝑚</m:t>
                    </m:r>
                    <m:r>
                      <a:rPr lang="en-US" i="1">
                        <a:latin typeface="Cambria Math" panose="02040503050406030204" pitchFamily="18" charset="0"/>
                      </a:rPr>
                      <m:t>)+</m:t>
                    </m:r>
                    <m:r>
                      <a:rPr lang="en-US" i="1">
                        <a:latin typeface="Cambria Math" panose="02040503050406030204" pitchFamily="18" charset="0"/>
                      </a:rPr>
                      <m:t>𝑒</m:t>
                    </m:r>
                  </m:oMath>
                </a14:m>
                <a:r>
                  <a:rPr lang="he-IL" dirty="0"/>
                  <a:t> ומסתכל על כל מילות הקוד </a:t>
                </a:r>
                <a:r>
                  <a:rPr lang="en-US" dirty="0"/>
                  <a:t> c</a:t>
                </a:r>
                <a:r>
                  <a:rPr lang="en-US" i="1" dirty="0"/>
                  <a:t> </a:t>
                </a:r>
                <a:r>
                  <a:rPr lang="he-IL" dirty="0"/>
                  <a:t>שמקיימות:</a:t>
                </a:r>
                <a:r>
                  <a:rPr lang="he-IL" i="1" dirty="0"/>
                  <a:t> </a:t>
                </a:r>
                <a14:m>
                  <m:oMath xmlns:m="http://schemas.openxmlformats.org/officeDocument/2006/math">
                    <m:r>
                      <a:rPr lang="en-US" i="1">
                        <a:latin typeface="Cambria Math" panose="02040503050406030204" pitchFamily="18" charset="0"/>
                      </a:rPr>
                      <m:t> ∆(</m:t>
                    </m:r>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𝜌</m:t>
                    </m:r>
                    <m:r>
                      <a:rPr lang="en-US" i="1">
                        <a:latin typeface="Cambria Math" panose="02040503050406030204" pitchFamily="18" charset="0"/>
                      </a:rPr>
                      <m:t>∙</m:t>
                    </m:r>
                    <m:r>
                      <a:rPr lang="en-US" i="1">
                        <a:latin typeface="Cambria Math" panose="02040503050406030204" pitchFamily="18" charset="0"/>
                      </a:rPr>
                      <m:t>𝑛</m:t>
                    </m:r>
                  </m:oMath>
                </a14:m>
                <a:r>
                  <a:rPr lang="en-US" dirty="0"/>
                  <a:t> </a:t>
                </a:r>
                <a:r>
                  <a:rPr lang="he-IL" dirty="0"/>
                  <a:t>ואותן הוא מוסיף לרשימה. מכיוון שמובטח לנו שאורך הרשימה שבוב יחזיר הוא לכל היותר </a:t>
                </a:r>
                <a:r>
                  <a:rPr lang="en-US" dirty="0"/>
                  <a:t>L</a:t>
                </a:r>
                <a:r>
                  <a:rPr lang="he-IL" dirty="0"/>
                  <a:t> , אז נקבל שהמרחק בין ההודעה שבוב קיבל לבין ההודעה הנכונה הוא:</a:t>
                </a:r>
                <a:r>
                  <a:rPr lang="he-IL" i="1" dirty="0"/>
                  <a:t> </a:t>
                </a:r>
                <a:r>
                  <a:rPr lang="he-IL" dirty="0"/>
                  <a:t> </a:t>
                </a:r>
                <a14:m>
                  <m:oMath xmlns:m="http://schemas.openxmlformats.org/officeDocument/2006/math">
                    <m:r>
                      <a:rPr lang="he-IL" i="1">
                        <a:latin typeface="Cambria Math" panose="02040503050406030204" pitchFamily="18" charset="0"/>
                      </a:rPr>
                      <m:t> </m:t>
                    </m:r>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𝑚</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𝜌</m:t>
                    </m:r>
                    <m:r>
                      <a:rPr lang="en-US" i="1">
                        <a:latin typeface="Cambria Math" panose="02040503050406030204" pitchFamily="18" charset="0"/>
                      </a:rPr>
                      <m:t>∙</m:t>
                    </m:r>
                    <m:r>
                      <a:rPr lang="en-US" i="1">
                        <a:latin typeface="Cambria Math" panose="02040503050406030204" pitchFamily="18" charset="0"/>
                      </a:rPr>
                      <m:t>𝑛</m:t>
                    </m:r>
                  </m:oMath>
                </a14:m>
                <a:r>
                  <a:rPr lang="he-IL" dirty="0"/>
                  <a:t> ולכן, קיבלנו בעצם שמילת הקוד המקורית </a:t>
                </a:r>
                <a14:m>
                  <m:oMath xmlns:m="http://schemas.openxmlformats.org/officeDocument/2006/math">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𝑚</m:t>
                    </m:r>
                    <m:r>
                      <a:rPr lang="en-US" i="1">
                        <a:latin typeface="Cambria Math" panose="02040503050406030204" pitchFamily="18" charset="0"/>
                      </a:rPr>
                      <m:t>)</m:t>
                    </m:r>
                  </m:oMath>
                </a14:m>
                <a:r>
                  <a:rPr lang="he-IL" dirty="0"/>
                  <a:t> תמצא בוודאות ברשימה שהוחזרה.</a:t>
                </a:r>
                <a:endParaRPr lang="en-US" dirty="0"/>
              </a:p>
              <a:p>
                <a:pPr algn="r" rtl="1"/>
                <a:endParaRPr lang="en-US" dirty="0"/>
              </a:p>
              <a:p>
                <a:pPr marL="0" indent="0" algn="r" rtl="1">
                  <a:buNone/>
                </a:pPr>
                <a:endParaRPr lang="he-IL" dirty="0"/>
              </a:p>
              <a:p>
                <a:pPr algn="r" rtl="1"/>
                <a:endParaRPr lang="en-US" dirty="0"/>
              </a:p>
              <a:p>
                <a:pPr marL="0" indent="0" algn="r" rtl="1">
                  <a:buNone/>
                </a:pPr>
                <a:endParaRPr lang="en-US" dirty="0"/>
              </a:p>
            </p:txBody>
          </p:sp>
        </mc:Choice>
        <mc:Fallback xmlns="">
          <p:sp>
            <p:nvSpPr>
              <p:cNvPr id="3" name="Content Placeholder 2">
                <a:extLst>
                  <a:ext uri="{FF2B5EF4-FFF2-40B4-BE49-F238E27FC236}">
                    <a16:creationId xmlns:a16="http://schemas.microsoft.com/office/drawing/2014/main" id="{EE90BA40-2ECC-4B0C-ACF8-7A489A932EF9}"/>
                  </a:ext>
                </a:extLst>
              </p:cNvPr>
              <p:cNvSpPr>
                <a:spLocks noGrp="1" noRot="1" noChangeAspect="1" noMove="1" noResize="1" noEditPoints="1" noAdjustHandles="1" noChangeArrowheads="1" noChangeShapeType="1" noTextEdit="1"/>
              </p:cNvSpPr>
              <p:nvPr>
                <p:ph idx="1"/>
              </p:nvPr>
            </p:nvSpPr>
            <p:spPr>
              <a:xfrm>
                <a:off x="0" y="1451294"/>
                <a:ext cx="9620250" cy="5235255"/>
              </a:xfrm>
              <a:blipFill>
                <a:blip r:embed="rId2"/>
                <a:stretch>
                  <a:fillRect l="-1014" t="-582" r="-570"/>
                </a:stretch>
              </a:blipFill>
            </p:spPr>
            <p:txBody>
              <a:bodyPr/>
              <a:lstStyle/>
              <a:p>
                <a:r>
                  <a:rPr lang="he-IL">
                    <a:noFill/>
                  </a:rPr>
                  <a:t> </a:t>
                </a:r>
              </a:p>
            </p:txBody>
          </p:sp>
        </mc:Fallback>
      </mc:AlternateContent>
    </p:spTree>
    <p:extLst>
      <p:ext uri="{BB962C8B-B14F-4D97-AF65-F5344CB8AC3E}">
        <p14:creationId xmlns:p14="http://schemas.microsoft.com/office/powerpoint/2010/main" val="1635259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0C8BE-09F0-4690-9349-7379C0A4DE66}"/>
              </a:ext>
            </a:extLst>
          </p:cNvPr>
          <p:cNvSpPr>
            <a:spLocks noGrp="1"/>
          </p:cNvSpPr>
          <p:nvPr>
            <p:ph type="title"/>
          </p:nvPr>
        </p:nvSpPr>
        <p:spPr>
          <a:xfrm>
            <a:off x="686761" y="364503"/>
            <a:ext cx="8596668" cy="1320800"/>
          </a:xfrm>
        </p:spPr>
        <p:txBody>
          <a:bodyPr/>
          <a:lstStyle/>
          <a:p>
            <a:pPr algn="r"/>
            <a:r>
              <a:rPr lang="he-IL" dirty="0"/>
              <a:t> </a:t>
            </a:r>
            <a:r>
              <a:rPr lang="en-US" dirty="0"/>
              <a:t>List-decoding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E90BA40-2ECC-4B0C-ACF8-7A489A932EF9}"/>
                  </a:ext>
                </a:extLst>
              </p:cNvPr>
              <p:cNvSpPr>
                <a:spLocks noGrp="1"/>
              </p:cNvSpPr>
              <p:nvPr>
                <p:ph idx="1"/>
              </p:nvPr>
            </p:nvSpPr>
            <p:spPr>
              <a:xfrm>
                <a:off x="0" y="1225486"/>
                <a:ext cx="9620250" cy="5461064"/>
              </a:xfrm>
            </p:spPr>
            <p:txBody>
              <a:bodyPr>
                <a:normAutofit lnSpcReduction="10000"/>
              </a:bodyPr>
              <a:lstStyle/>
              <a:p>
                <a:pPr algn="r" rtl="1"/>
                <a:r>
                  <a:rPr lang="he-IL" u="sng" dirty="0"/>
                  <a:t>מה יהיה המרחק של הקוד כאשר נתון שהקוד הוא </a:t>
                </a:r>
                <a14:m>
                  <m:oMath xmlns:m="http://schemas.openxmlformats.org/officeDocument/2006/math">
                    <m:r>
                      <a:rPr lang="en-US" i="1" u="sng">
                        <a:latin typeface="Cambria Math" panose="02040503050406030204" pitchFamily="18" charset="0"/>
                      </a:rPr>
                      <m:t> (</m:t>
                    </m:r>
                    <m:r>
                      <a:rPr lang="en-US" i="1" u="sng">
                        <a:latin typeface="Cambria Math" panose="02040503050406030204" pitchFamily="18" charset="0"/>
                      </a:rPr>
                      <m:t>𝜌</m:t>
                    </m:r>
                    <m:r>
                      <a:rPr lang="en-US" i="1" u="sng">
                        <a:latin typeface="Cambria Math" panose="02040503050406030204" pitchFamily="18" charset="0"/>
                      </a:rPr>
                      <m:t>∙</m:t>
                    </m:r>
                    <m:r>
                      <a:rPr lang="en-US" i="1" u="sng">
                        <a:latin typeface="Cambria Math" panose="02040503050406030204" pitchFamily="18" charset="0"/>
                      </a:rPr>
                      <m:t>𝑛</m:t>
                    </m:r>
                    <m:r>
                      <a:rPr lang="en-US" i="1" u="sng">
                        <a:latin typeface="Cambria Math" panose="02040503050406030204" pitchFamily="18" charset="0"/>
                      </a:rPr>
                      <m:t>,1)−</m:t>
                    </m:r>
                    <m:r>
                      <m:rPr>
                        <m:sty m:val="p"/>
                      </m:rPr>
                      <a:rPr lang="en-US" u="sng">
                        <a:latin typeface="Cambria Math" panose="02040503050406030204" pitchFamily="18" charset="0"/>
                      </a:rPr>
                      <m:t>List</m:t>
                    </m:r>
                    <m:r>
                      <a:rPr lang="en-US" u="sng">
                        <a:latin typeface="Cambria Math" panose="02040503050406030204" pitchFamily="18" charset="0"/>
                      </a:rPr>
                      <m:t> </m:t>
                    </m:r>
                    <m:r>
                      <m:rPr>
                        <m:sty m:val="p"/>
                      </m:rPr>
                      <a:rPr lang="en-US" u="sng">
                        <a:latin typeface="Cambria Math" panose="02040503050406030204" pitchFamily="18" charset="0"/>
                      </a:rPr>
                      <m:t>decodable</m:t>
                    </m:r>
                    <m:r>
                      <a:rPr lang="en-US" u="sng">
                        <a:latin typeface="Cambria Math" panose="02040503050406030204" pitchFamily="18" charset="0"/>
                      </a:rPr>
                      <m:t> </m:t>
                    </m:r>
                  </m:oMath>
                </a14:m>
                <a:r>
                  <a:rPr lang="he-IL" u="sng" dirty="0"/>
                  <a:t>, כלומר  </a:t>
                </a:r>
                <a14:m>
                  <m:oMath xmlns:m="http://schemas.openxmlformats.org/officeDocument/2006/math">
                    <m:r>
                      <a:rPr lang="en-US" i="1" u="sng">
                        <a:latin typeface="Cambria Math" panose="02040503050406030204" pitchFamily="18" charset="0"/>
                      </a:rPr>
                      <m:t>𝐿</m:t>
                    </m:r>
                    <m:r>
                      <a:rPr lang="en-US" i="1" u="sng">
                        <a:latin typeface="Cambria Math" panose="02040503050406030204" pitchFamily="18" charset="0"/>
                      </a:rPr>
                      <m:t>=1</m:t>
                    </m:r>
                  </m:oMath>
                </a14:m>
                <a:r>
                  <a:rPr lang="he-IL" u="sng" dirty="0"/>
                  <a:t>?</a:t>
                </a:r>
                <a:endParaRPr lang="en-US" dirty="0"/>
              </a:p>
              <a:p>
                <a:pPr marL="0" indent="0" algn="r" rtl="1">
                  <a:buNone/>
                </a:pPr>
                <a:r>
                  <a:rPr lang="he-IL" dirty="0"/>
                  <a:t>באותו אופן, עבור </a:t>
                </a:r>
                <a:r>
                  <a:rPr lang="he-IL" u="sng" dirty="0"/>
                  <a:t>כל</a:t>
                </a:r>
                <a:r>
                  <a:rPr lang="he-IL" dirty="0"/>
                  <a:t> נקודה שנבחר אם ניצור סביבה כדור ברדיוס </a:t>
                </a:r>
                <a14:m>
                  <m:oMath xmlns:m="http://schemas.openxmlformats.org/officeDocument/2006/math">
                    <m:r>
                      <a:rPr lang="en-US" i="1">
                        <a:latin typeface="Cambria Math" panose="02040503050406030204" pitchFamily="18" charset="0"/>
                      </a:rPr>
                      <m:t>𝜌</m:t>
                    </m:r>
                    <m:r>
                      <a:rPr lang="en-US" i="1">
                        <a:latin typeface="Cambria Math" panose="02040503050406030204" pitchFamily="18" charset="0"/>
                      </a:rPr>
                      <m:t>∙</m:t>
                    </m:r>
                    <m:r>
                      <a:rPr lang="en-US" i="1">
                        <a:latin typeface="Cambria Math" panose="02040503050406030204" pitchFamily="18" charset="0"/>
                      </a:rPr>
                      <m:t>𝑛</m:t>
                    </m:r>
                  </m:oMath>
                </a14:m>
                <a:r>
                  <a:rPr lang="en-US" dirty="0"/>
                  <a:t> </a:t>
                </a:r>
                <a:r>
                  <a:rPr lang="he-IL" dirty="0"/>
                  <a:t>, מובטח לנו שבתוך הכדור הנ"ל תהיה נקודה אחת לכל היותר. מכיוון שהמרחק של הקוד הוא המרחק בין שתי נקודות, אז המרחק במקרה הזה הוא הקוטר של המעגל, כלומר: </a:t>
                </a:r>
                <a14:m>
                  <m:oMath xmlns:m="http://schemas.openxmlformats.org/officeDocument/2006/math">
                    <m:r>
                      <a:rPr lang="en-US" i="1">
                        <a:latin typeface="Cambria Math" panose="02040503050406030204" pitchFamily="18" charset="0"/>
                      </a:rPr>
                      <m:t>2∙</m:t>
                    </m:r>
                    <m:r>
                      <a:rPr lang="en-US" i="1">
                        <a:latin typeface="Cambria Math" panose="02040503050406030204" pitchFamily="18" charset="0"/>
                      </a:rPr>
                      <m:t>𝜌</m:t>
                    </m:r>
                    <m:r>
                      <a:rPr lang="en-US" i="1">
                        <a:latin typeface="Cambria Math" panose="02040503050406030204" pitchFamily="18" charset="0"/>
                      </a:rPr>
                      <m:t>∙</m:t>
                    </m:r>
                    <m:r>
                      <a:rPr lang="en-US" i="1">
                        <a:latin typeface="Cambria Math" panose="02040503050406030204" pitchFamily="18" charset="0"/>
                      </a:rPr>
                      <m:t>𝑛</m:t>
                    </m:r>
                  </m:oMath>
                </a14:m>
                <a:endParaRPr lang="en-US" dirty="0"/>
              </a:p>
              <a:p>
                <a:pPr algn="r" rtl="1"/>
                <a:r>
                  <a:rPr lang="he-IL" u="sng" dirty="0"/>
                  <a:t>מסקנה 1-</a:t>
                </a:r>
                <a:r>
                  <a:rPr lang="he-IL" dirty="0"/>
                  <a:t> אם מספר השגיאות הוא לכל היותר </a:t>
                </a:r>
                <a14:m>
                  <m:oMath xmlns:m="http://schemas.openxmlformats.org/officeDocument/2006/math">
                    <m:r>
                      <a:rPr lang="en-US" i="1">
                        <a:latin typeface="Cambria Math" panose="02040503050406030204" pitchFamily="18" charset="0"/>
                      </a:rPr>
                      <m:t>𝜌</m:t>
                    </m:r>
                    <m:r>
                      <a:rPr lang="en-US" i="1">
                        <a:latin typeface="Cambria Math" panose="02040503050406030204" pitchFamily="18" charset="0"/>
                      </a:rPr>
                      <m:t>∙</m:t>
                    </m:r>
                    <m:r>
                      <a:rPr lang="en-US" i="1">
                        <a:latin typeface="Cambria Math" panose="02040503050406030204" pitchFamily="18" charset="0"/>
                      </a:rPr>
                      <m:t>𝑛</m:t>
                    </m:r>
                  </m:oMath>
                </a14:m>
                <a:r>
                  <a:rPr lang="he-IL" dirty="0"/>
                  <a:t> אז אנחנו יכולים להוציא רשימה באורך אחד.</a:t>
                </a:r>
                <a:endParaRPr lang="en-US" dirty="0"/>
              </a:p>
              <a:p>
                <a:pPr marL="0" indent="0" algn="r" rtl="1">
                  <a:buNone/>
                </a:pPr>
                <a:r>
                  <a:rPr lang="he-IL" dirty="0"/>
                  <a:t>כלומר, נוכל לפענח </a:t>
                </a:r>
                <a:r>
                  <a:rPr lang="en-US" dirty="0"/>
                  <a:t> Unique-decodable</a:t>
                </a:r>
                <a:r>
                  <a:rPr lang="en-US" i="1" dirty="0"/>
                  <a:t> </a:t>
                </a:r>
                <a:r>
                  <a:rPr lang="he-IL" dirty="0"/>
                  <a:t>מ-</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m:t>
                        </m:r>
                      </m:num>
                      <m:den>
                        <m:r>
                          <a:rPr lang="en-US" i="1">
                            <a:latin typeface="Cambria Math" panose="02040503050406030204" pitchFamily="18" charset="0"/>
                          </a:rPr>
                          <m:t>2</m:t>
                        </m:r>
                      </m:den>
                    </m:f>
                  </m:oMath>
                </a14:m>
                <a:r>
                  <a:rPr lang="he-IL" dirty="0"/>
                  <a:t>  שגיאות, והמרחק של הקוד הוא פי 2 מזה אז לקוד יש מרחק: </a:t>
                </a:r>
                <a14:m>
                  <m:oMath xmlns:m="http://schemas.openxmlformats.org/officeDocument/2006/math">
                    <m:r>
                      <a:rPr lang="en-US" i="1">
                        <a:latin typeface="Cambria Math" panose="02040503050406030204" pitchFamily="18" charset="0"/>
                      </a:rPr>
                      <m:t>2∙</m:t>
                    </m:r>
                    <m:r>
                      <a:rPr lang="en-US" i="1">
                        <a:latin typeface="Cambria Math" panose="02040503050406030204" pitchFamily="18" charset="0"/>
                      </a:rPr>
                      <m:t>𝜌</m:t>
                    </m:r>
                    <m:r>
                      <a:rPr lang="en-US" i="1">
                        <a:latin typeface="Cambria Math" panose="02040503050406030204" pitchFamily="18" charset="0"/>
                      </a:rPr>
                      <m:t>∙</m:t>
                    </m:r>
                    <m:r>
                      <a:rPr lang="en-US" i="1">
                        <a:latin typeface="Cambria Math" panose="02040503050406030204" pitchFamily="18" charset="0"/>
                      </a:rPr>
                      <m:t>𝑛</m:t>
                    </m:r>
                  </m:oMath>
                </a14:m>
                <a:endParaRPr lang="en-US" dirty="0"/>
              </a:p>
              <a:p>
                <a:pPr algn="r" rtl="1"/>
                <a:r>
                  <a:rPr lang="he-IL" u="sng" dirty="0"/>
                  <a:t>מסקנה 2-</a:t>
                </a:r>
                <a:r>
                  <a:rPr lang="he-IL" dirty="0"/>
                  <a:t> עבור כל קוד, אם </a:t>
                </a:r>
                <a14:m>
                  <m:oMath xmlns:m="http://schemas.openxmlformats.org/officeDocument/2006/math">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𝑐</m:t>
                    </m:r>
                    <m:r>
                      <a:rPr lang="en-US" i="1">
                        <a:latin typeface="Cambria Math" panose="02040503050406030204" pitchFamily="18" charset="0"/>
                      </a:rPr>
                      <m:t>) = </m:t>
                    </m:r>
                    <m:r>
                      <a:rPr lang="en-US" i="1">
                        <a:latin typeface="Cambria Math" panose="02040503050406030204" pitchFamily="18" charset="0"/>
                      </a:rPr>
                      <m:t>𝑑</m:t>
                    </m:r>
                  </m:oMath>
                </a14:m>
                <a:r>
                  <a:rPr lang="he-IL" dirty="0"/>
                  <a:t> אז הקוד הוא: </a:t>
                </a:r>
                <a14:m>
                  <m:oMath xmlns:m="http://schemas.openxmlformats.org/officeDocument/2006/math">
                    <m:r>
                      <a:rPr lang="en-US" i="1">
                        <a:latin typeface="Cambria Math" panose="02040503050406030204" pitchFamily="18" charset="0"/>
                      </a:rPr>
                      <m:t> (</m:t>
                    </m:r>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m:rPr>
                                <m:sty m:val="p"/>
                              </m:rPr>
                              <a:rPr lang="en-US">
                                <a:latin typeface="Cambria Math" panose="02040503050406030204" pitchFamily="18" charset="0"/>
                              </a:rPr>
                              <m:t>d</m:t>
                            </m:r>
                            <m:r>
                              <a:rPr lang="en-US" i="1">
                                <a:latin typeface="Cambria Math" panose="02040503050406030204" pitchFamily="18" charset="0"/>
                              </a:rPr>
                              <m:t>−</m:t>
                            </m:r>
                            <m:r>
                              <a:rPr lang="en-US">
                                <a:latin typeface="Cambria Math" panose="02040503050406030204" pitchFamily="18" charset="0"/>
                              </a:rPr>
                              <m:t>1</m:t>
                            </m:r>
                          </m:num>
                          <m:den>
                            <m:r>
                              <a:rPr lang="en-US">
                                <a:latin typeface="Cambria Math" panose="02040503050406030204" pitchFamily="18" charset="0"/>
                              </a:rPr>
                              <m:t>2</m:t>
                            </m:r>
                          </m:den>
                        </m:f>
                      </m:e>
                    </m:d>
                    <m:r>
                      <a:rPr lang="en-US" i="1">
                        <a:latin typeface="Cambria Math" panose="02040503050406030204" pitchFamily="18" charset="0"/>
                      </a:rPr>
                      <m:t> ,1)−</m:t>
                    </m:r>
                    <m:r>
                      <m:rPr>
                        <m:sty m:val="p"/>
                      </m:rPr>
                      <a:rPr lang="en-US">
                        <a:latin typeface="Cambria Math" panose="02040503050406030204" pitchFamily="18" charset="0"/>
                      </a:rPr>
                      <m:t>List</m:t>
                    </m:r>
                    <m:r>
                      <a:rPr lang="en-US" i="1">
                        <a:latin typeface="Cambria Math" panose="02040503050406030204" pitchFamily="18" charset="0"/>
                      </a:rPr>
                      <m:t>−</m:t>
                    </m:r>
                    <m:r>
                      <m:rPr>
                        <m:sty m:val="p"/>
                      </m:rPr>
                      <a:rPr lang="en-US">
                        <a:latin typeface="Cambria Math" panose="02040503050406030204" pitchFamily="18" charset="0"/>
                      </a:rPr>
                      <m:t>decodable</m:t>
                    </m:r>
                  </m:oMath>
                </a14:m>
                <a:endParaRPr lang="en-US" dirty="0"/>
              </a:p>
              <a:p>
                <a:pPr marL="0" indent="0" algn="r" rtl="1">
                  <a:buNone/>
                </a:pPr>
                <a:r>
                  <a:rPr lang="he-IL" dirty="0"/>
                  <a:t>אנו יודעים לגבי קודים רגילים עם מרחק </a:t>
                </a:r>
                <a:r>
                  <a:rPr lang="en-US" dirty="0"/>
                  <a:t>d</a:t>
                </a:r>
                <a:r>
                  <a:rPr lang="he-IL" i="1" dirty="0"/>
                  <a:t> </a:t>
                </a:r>
                <a:r>
                  <a:rPr lang="he-IL" dirty="0"/>
                  <a:t>שעבור </a:t>
                </a:r>
                <a:r>
                  <a:rPr lang="he-IL" u="sng" dirty="0"/>
                  <a:t>כל</a:t>
                </a:r>
                <a:r>
                  <a:rPr lang="he-IL" dirty="0"/>
                  <a:t> נקודה שנבחר אם ניצור סביבה כדור ברדיוס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m:t>
                        </m:r>
                        <m:r>
                          <a:rPr lang="en-US" i="1">
                            <a:latin typeface="Cambria Math" panose="02040503050406030204" pitchFamily="18" charset="0"/>
                          </a:rPr>
                          <m:t>−1</m:t>
                        </m:r>
                      </m:num>
                      <m:den>
                        <m:r>
                          <a:rPr lang="en-US" i="1">
                            <a:latin typeface="Cambria Math" panose="02040503050406030204" pitchFamily="18" charset="0"/>
                          </a:rPr>
                          <m:t>2</m:t>
                        </m:r>
                      </m:den>
                    </m:f>
                  </m:oMath>
                </a14:m>
                <a:r>
                  <a:rPr lang="en-US" dirty="0"/>
                  <a:t> </a:t>
                </a:r>
                <a:r>
                  <a:rPr lang="he-IL" dirty="0"/>
                  <a:t>,  אז בתוך הכדור הנ"ל תהיה נקודה אחת של הקוד לכל היותר, מכיוון שאם יהיו שתי נקודות אז המרחק בניהן צריך להיות קטן מ-</a:t>
                </a:r>
                <a:r>
                  <a:rPr lang="en-US" dirty="0"/>
                  <a:t>d</a:t>
                </a:r>
                <a:r>
                  <a:rPr lang="he-IL" i="1" dirty="0"/>
                  <a:t> .</a:t>
                </a:r>
                <a:endParaRPr lang="en-US" dirty="0"/>
              </a:p>
              <a:p>
                <a:pPr algn="r" rtl="1"/>
                <a:r>
                  <a:rPr lang="he-IL" b="1" dirty="0"/>
                  <a:t>הערה: </a:t>
                </a:r>
                <a:r>
                  <a:rPr lang="he-IL" dirty="0"/>
                  <a:t>באופן עקרוני, ככל ש-</a:t>
                </a:r>
                <a:r>
                  <a:rPr lang="en-US" dirty="0"/>
                  <a:t>L</a:t>
                </a:r>
                <a:r>
                  <a:rPr lang="he-IL" dirty="0"/>
                  <a:t> יותר קטן זה יותר טוב וככל ש- </a:t>
                </a:r>
                <a14:m>
                  <m:oMath xmlns:m="http://schemas.openxmlformats.org/officeDocument/2006/math">
                    <m:r>
                      <a:rPr lang="en-US" i="1">
                        <a:latin typeface="Cambria Math" panose="02040503050406030204" pitchFamily="18" charset="0"/>
                      </a:rPr>
                      <m:t>𝜌</m:t>
                    </m:r>
                  </m:oMath>
                </a14:m>
                <a:r>
                  <a:rPr lang="he-IL" dirty="0"/>
                  <a:t> יותר גדול זה יותר טוב.</a:t>
                </a:r>
              </a:p>
              <a:p>
                <a:pPr algn="r" rtl="1"/>
                <a:r>
                  <a:rPr lang="he-IL" u="sng" dirty="0"/>
                  <a:t>נחתור לאיזשהי הכללה ל </a:t>
                </a:r>
                <a:r>
                  <a:rPr lang="en-US" i="1" u="sng" dirty="0" err="1"/>
                  <a:t>Gillbert-Varshamov</a:t>
                </a:r>
                <a:r>
                  <a:rPr lang="en-US" u="sng" dirty="0"/>
                  <a:t> </a:t>
                </a:r>
                <a:r>
                  <a:rPr lang="he-IL" u="sng" dirty="0"/>
                  <a:t>. עבור איזה </a:t>
                </a:r>
                <a14:m>
                  <m:oMath xmlns:m="http://schemas.openxmlformats.org/officeDocument/2006/math">
                    <m:r>
                      <a:rPr lang="en-US" i="1" u="sng">
                        <a:latin typeface="Cambria Math" panose="02040503050406030204" pitchFamily="18" charset="0"/>
                      </a:rPr>
                      <m:t>𝑅</m:t>
                    </m:r>
                    <m:r>
                      <a:rPr lang="en-US" i="1" u="sng">
                        <a:latin typeface="Cambria Math" panose="02040503050406030204" pitchFamily="18" charset="0"/>
                      </a:rPr>
                      <m:t>,</m:t>
                    </m:r>
                    <m:r>
                      <a:rPr lang="en-US" i="1" u="sng">
                        <a:latin typeface="Cambria Math" panose="02040503050406030204" pitchFamily="18" charset="0"/>
                      </a:rPr>
                      <m:t>𝜌</m:t>
                    </m:r>
                  </m:oMath>
                </a14:m>
                <a:r>
                  <a:rPr lang="he-IL" u="sng" dirty="0"/>
                  <a:t> יש קודים שהם </a:t>
                </a:r>
                <a14:m>
                  <m:oMath xmlns:m="http://schemas.openxmlformats.org/officeDocument/2006/math">
                    <m:r>
                      <m:rPr>
                        <m:sty m:val="p"/>
                      </m:rPr>
                      <a:rPr lang="en-US" u="sng">
                        <a:latin typeface="Cambria Math" panose="02040503050406030204" pitchFamily="18" charset="0"/>
                      </a:rPr>
                      <m:t>List</m:t>
                    </m:r>
                    <m:r>
                      <a:rPr lang="en-US" u="sng">
                        <a:latin typeface="Cambria Math" panose="02040503050406030204" pitchFamily="18" charset="0"/>
                      </a:rPr>
                      <m:t> </m:t>
                    </m:r>
                    <m:r>
                      <m:rPr>
                        <m:sty m:val="p"/>
                      </m:rPr>
                      <a:rPr lang="en-US" u="sng">
                        <a:latin typeface="Cambria Math" panose="02040503050406030204" pitchFamily="18" charset="0"/>
                      </a:rPr>
                      <m:t>decodable</m:t>
                    </m:r>
                  </m:oMath>
                </a14:m>
                <a:r>
                  <a:rPr lang="he-IL" u="sng" dirty="0"/>
                  <a:t> ?</a:t>
                </a:r>
                <a:endParaRPr lang="en-US" dirty="0"/>
              </a:p>
              <a:p>
                <a:pPr marL="0" indent="0" algn="r" rtl="1">
                  <a:buNone/>
                </a:pPr>
                <a:r>
                  <a:rPr lang="he-IL" dirty="0"/>
                  <a:t>כל עוד האורך של הרשימה שלנו הוא לא אקספוננציאלי אז הוא לא משפיע על הקצב של הקוד ולא על מספר השגיאות שהקוד שלנו יכול להתמודד כלומר אורך הרשימה לא מאוד משפיע על ה- </a:t>
                </a:r>
                <a14:m>
                  <m:oMath xmlns:m="http://schemas.openxmlformats.org/officeDocument/2006/math">
                    <m:r>
                      <a:rPr lang="en-US" i="1">
                        <a:latin typeface="Cambria Math" panose="02040503050406030204" pitchFamily="18" charset="0"/>
                      </a:rPr>
                      <m:t>𝑅</m:t>
                    </m:r>
                    <m:r>
                      <a:rPr lang="en-US" i="1">
                        <a:latin typeface="Cambria Math" panose="02040503050406030204" pitchFamily="18" charset="0"/>
                      </a:rPr>
                      <m:t>,</m:t>
                    </m:r>
                    <m:r>
                      <a:rPr lang="en-US" i="1">
                        <a:latin typeface="Cambria Math" panose="02040503050406030204" pitchFamily="18" charset="0"/>
                      </a:rPr>
                      <m:t>𝜌</m:t>
                    </m:r>
                  </m:oMath>
                </a14:m>
                <a:r>
                  <a:rPr lang="he-IL" dirty="0"/>
                  <a:t>.</a:t>
                </a:r>
                <a:endParaRPr lang="en-US" dirty="0"/>
              </a:p>
              <a:p>
                <a:pPr algn="r" rtl="1"/>
                <a:endParaRPr lang="en-US" dirty="0"/>
              </a:p>
              <a:p>
                <a:pPr algn="r" rtl="1"/>
                <a:endParaRPr lang="en-US" dirty="0"/>
              </a:p>
              <a:p>
                <a:pPr marL="0" indent="0" algn="r" rtl="1">
                  <a:buNone/>
                </a:pPr>
                <a:endParaRPr lang="he-IL" dirty="0"/>
              </a:p>
              <a:p>
                <a:pPr algn="r" rtl="1"/>
                <a:endParaRPr lang="en-US" dirty="0"/>
              </a:p>
              <a:p>
                <a:pPr marL="0" indent="0" algn="r" rtl="1">
                  <a:buNone/>
                </a:pPr>
                <a:endParaRPr lang="en-US" dirty="0"/>
              </a:p>
            </p:txBody>
          </p:sp>
        </mc:Choice>
        <mc:Fallback>
          <p:sp>
            <p:nvSpPr>
              <p:cNvPr id="3" name="Content Placeholder 2">
                <a:extLst>
                  <a:ext uri="{FF2B5EF4-FFF2-40B4-BE49-F238E27FC236}">
                    <a16:creationId xmlns:a16="http://schemas.microsoft.com/office/drawing/2014/main" id="{EE90BA40-2ECC-4B0C-ACF8-7A489A932EF9}"/>
                  </a:ext>
                </a:extLst>
              </p:cNvPr>
              <p:cNvSpPr>
                <a:spLocks noGrp="1" noRot="1" noChangeAspect="1" noMove="1" noResize="1" noEditPoints="1" noAdjustHandles="1" noChangeArrowheads="1" noChangeShapeType="1" noTextEdit="1"/>
              </p:cNvSpPr>
              <p:nvPr>
                <p:ph idx="1"/>
              </p:nvPr>
            </p:nvSpPr>
            <p:spPr>
              <a:xfrm>
                <a:off x="0" y="1225486"/>
                <a:ext cx="9620250" cy="5461064"/>
              </a:xfrm>
              <a:blipFill>
                <a:blip r:embed="rId2"/>
                <a:stretch>
                  <a:fillRect t="-1116" r="-507" b="-16518"/>
                </a:stretch>
              </a:blipFill>
            </p:spPr>
            <p:txBody>
              <a:bodyPr/>
              <a:lstStyle/>
              <a:p>
                <a:r>
                  <a:rPr lang="en-US">
                    <a:noFill/>
                  </a:rPr>
                  <a:t> </a:t>
                </a:r>
              </a:p>
            </p:txBody>
          </p:sp>
        </mc:Fallback>
      </mc:AlternateContent>
    </p:spTree>
    <p:extLst>
      <p:ext uri="{BB962C8B-B14F-4D97-AF65-F5344CB8AC3E}">
        <p14:creationId xmlns:p14="http://schemas.microsoft.com/office/powerpoint/2010/main" val="2556176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2943</TotalTime>
  <Words>2506</Words>
  <Application>Microsoft Office PowerPoint</Application>
  <PresentationFormat>Widescreen</PresentationFormat>
  <Paragraphs>156</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Cambria Math</vt:lpstr>
      <vt:lpstr>Trebuchet MS</vt:lpstr>
      <vt:lpstr>Wingdings 3</vt:lpstr>
      <vt:lpstr>Facet</vt:lpstr>
      <vt:lpstr>קודים לתיקון שגיאות ושימושיהם במדעי המחשב הרצאה 16</vt:lpstr>
      <vt:lpstr>- מבוא  List-decoding </vt:lpstr>
      <vt:lpstr> - מוטיבציה List-decoding</vt:lpstr>
      <vt:lpstr>  הסבר כללי- List-decoding</vt:lpstr>
      <vt:lpstr>List-decoding</vt:lpstr>
      <vt:lpstr> List-decodingדוגמאות לשימוש ב- </vt:lpstr>
      <vt:lpstr> List-decoding</vt:lpstr>
      <vt:lpstr> List-decoding</vt:lpstr>
      <vt:lpstr> List-decoding</vt:lpstr>
      <vt:lpstr>List-decoding capacity</vt:lpstr>
      <vt:lpstr>List-decoding</vt:lpstr>
      <vt:lpstr>List-decoding</vt:lpstr>
      <vt:lpstr>List-decoding</vt:lpstr>
      <vt:lpstr>List-decoding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קודים לתיקון שגיאות ושימושיהם במדעי המחשב הרצאה 12</dc:title>
  <dc:creator>Noam Atia (natia)</dc:creator>
  <cp:lastModifiedBy>Noam</cp:lastModifiedBy>
  <cp:revision>66</cp:revision>
  <dcterms:created xsi:type="dcterms:W3CDTF">2020-12-05T11:51:48Z</dcterms:created>
  <dcterms:modified xsi:type="dcterms:W3CDTF">2021-02-11T18:53:06Z</dcterms:modified>
</cp:coreProperties>
</file>