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71" r:id="rId7"/>
    <p:sldId id="272" r:id="rId8"/>
    <p:sldId id="263" r:id="rId9"/>
    <p:sldId id="273" r:id="rId10"/>
    <p:sldId id="274" r:id="rId11"/>
    <p:sldId id="275" r:id="rId12"/>
    <p:sldId id="276"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p:scale>
          <a:sx n="75" d="100"/>
          <a:sy n="75" d="100"/>
        </p:scale>
        <p:origin x="436"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378938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295752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76736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2539801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1815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139332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3219759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175837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128307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320133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E77A9B-9FA8-4741-8B66-95CD401AA80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1413018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E77A9B-9FA8-4741-8B66-95CD401AA801}" type="datetimeFigureOut">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251404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E77A9B-9FA8-4741-8B66-95CD401AA801}"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54379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77A9B-9FA8-4741-8B66-95CD401AA801}" type="datetimeFigureOut">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50754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E77A9B-9FA8-4741-8B66-95CD401AA80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378317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E77A9B-9FA8-4741-8B66-95CD401AA80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409858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E77A9B-9FA8-4741-8B66-95CD401AA801}" type="datetimeFigureOut">
              <a:rPr lang="en-US" smtClean="0"/>
              <a:t>2/11/2021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90CA1F-B31E-425F-954D-7E49159DA49F}" type="slidenum">
              <a:rPr lang="en-US" smtClean="0"/>
              <a:t>‹#›</a:t>
            </a:fld>
            <a:endParaRPr lang="en-US"/>
          </a:p>
        </p:txBody>
      </p:sp>
    </p:spTree>
    <p:extLst>
      <p:ext uri="{BB962C8B-B14F-4D97-AF65-F5344CB8AC3E}">
        <p14:creationId xmlns:p14="http://schemas.microsoft.com/office/powerpoint/2010/main" val="198970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156D-2607-48CC-81FC-4D89AA6FFBE9}"/>
              </a:ext>
            </a:extLst>
          </p:cNvPr>
          <p:cNvSpPr>
            <a:spLocks noGrp="1"/>
          </p:cNvSpPr>
          <p:nvPr>
            <p:ph type="ctrTitle"/>
          </p:nvPr>
        </p:nvSpPr>
        <p:spPr>
          <a:xfrm>
            <a:off x="1507067" y="1578133"/>
            <a:ext cx="4335468" cy="2875534"/>
          </a:xfrm>
        </p:spPr>
        <p:txBody>
          <a:bodyPr>
            <a:normAutofit/>
          </a:bodyPr>
          <a:lstStyle/>
          <a:p>
            <a:pPr>
              <a:lnSpc>
                <a:spcPct val="90000"/>
              </a:lnSpc>
            </a:pPr>
            <a:r>
              <a:rPr lang="he-IL" sz="4200" dirty="0"/>
              <a:t>קודים לתיקון שגיאות ושימושיהם במדעי המחשב</a:t>
            </a:r>
            <a:br>
              <a:rPr lang="he-IL" sz="4200" dirty="0"/>
            </a:br>
            <a:r>
              <a:rPr lang="he-IL" sz="4200" b="1" dirty="0"/>
              <a:t>הרצאה 17</a:t>
            </a:r>
            <a:endParaRPr lang="en-US" sz="4200" b="1" dirty="0"/>
          </a:p>
        </p:txBody>
      </p:sp>
      <p:sp>
        <p:nvSpPr>
          <p:cNvPr id="3" name="Subtitle 2">
            <a:extLst>
              <a:ext uri="{FF2B5EF4-FFF2-40B4-BE49-F238E27FC236}">
                <a16:creationId xmlns:a16="http://schemas.microsoft.com/office/drawing/2014/main" id="{3D66879C-C555-4668-8E38-6A8A83E144BA}"/>
              </a:ext>
            </a:extLst>
          </p:cNvPr>
          <p:cNvSpPr>
            <a:spLocks noGrp="1"/>
          </p:cNvSpPr>
          <p:nvPr>
            <p:ph type="subTitle" idx="1"/>
          </p:nvPr>
        </p:nvSpPr>
        <p:spPr>
          <a:xfrm>
            <a:off x="1507067" y="4453667"/>
            <a:ext cx="4335468" cy="1096899"/>
          </a:xfrm>
        </p:spPr>
        <p:txBody>
          <a:bodyPr>
            <a:normAutofit/>
          </a:bodyPr>
          <a:lstStyle/>
          <a:p>
            <a:pPr>
              <a:lnSpc>
                <a:spcPct val="90000"/>
              </a:lnSpc>
            </a:pPr>
            <a:r>
              <a:rPr lang="he-IL" dirty="0"/>
              <a:t>מרצה: ד"ר קלים יפרמנקו</a:t>
            </a:r>
          </a:p>
          <a:p>
            <a:pPr>
              <a:lnSpc>
                <a:spcPct val="90000"/>
              </a:lnSpc>
            </a:pPr>
            <a:r>
              <a:rPr lang="he-IL" dirty="0"/>
              <a:t>סמסטר: סתיו תשפ"א</a:t>
            </a:r>
          </a:p>
          <a:p>
            <a:pPr>
              <a:lnSpc>
                <a:spcPct val="90000"/>
              </a:lnSpc>
            </a:pPr>
            <a:r>
              <a:rPr lang="he-IL" dirty="0"/>
              <a:t>תאריך: 20/12/2020</a:t>
            </a:r>
            <a:endParaRPr lang="en-US" dirty="0"/>
          </a:p>
        </p:txBody>
      </p:sp>
      <p:pic>
        <p:nvPicPr>
          <p:cNvPr id="4" name="Picture 3" descr="אוניברסיטת בן גוריון - מוזיאון הילדים של באר שבע ע&quot;ש ג'ק, ג'וזף ומורטון מנדל">
            <a:extLst>
              <a:ext uri="{FF2B5EF4-FFF2-40B4-BE49-F238E27FC236}">
                <a16:creationId xmlns:a16="http://schemas.microsoft.com/office/drawing/2014/main" id="{F69370C1-F1DE-4FC0-A5F9-27A894600F4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095998" y="1924043"/>
            <a:ext cx="3280613" cy="3280613"/>
          </a:xfrm>
          <a:prstGeom prst="rect">
            <a:avLst/>
          </a:prstGeom>
          <a:noFill/>
        </p:spPr>
      </p:pic>
    </p:spTree>
    <p:extLst>
      <p:ext uri="{BB962C8B-B14F-4D97-AF65-F5344CB8AC3E}">
        <p14:creationId xmlns:p14="http://schemas.microsoft.com/office/powerpoint/2010/main" val="5981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he-IL" dirty="0"/>
              <a:t>  </a:t>
            </a:r>
            <a:r>
              <a:rPr lang="en-US" b="1" dirty="0"/>
              <a:t>Johnson Bound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51294"/>
                <a:ext cx="9620250" cy="5235255"/>
              </a:xfrm>
            </p:spPr>
            <p:txBody>
              <a:bodyPr>
                <a:normAutofit/>
              </a:bodyPr>
              <a:lstStyle/>
              <a:p>
                <a:pPr algn="r" rtl="1"/>
                <a:r>
                  <a:rPr lang="he-IL" dirty="0"/>
                  <a:t>נחזור לאי-שוויון שלנו ובשלב הראשון נציב את החסם שמצאנו לחלק השני של הביטוי:</a:t>
                </a:r>
              </a:p>
              <a:p>
                <a:pPr marL="0" indent="0" algn="r" rtl="1">
                  <a:buNone/>
                </a:pPr>
                <a:endParaRPr lang="en-US" dirty="0"/>
              </a:p>
              <a:p>
                <a:pPr marL="0" indent="0" algn="r" rtl="1">
                  <a:buNone/>
                </a:pPr>
                <a14:m>
                  <m:oMathPara xmlns:m="http://schemas.openxmlformats.org/officeDocument/2006/math">
                    <m:oMathParaPr>
                      <m:jc m:val="centerGroup"/>
                    </m:oMathParaPr>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&lt;</m:t>
                          </m:r>
                          <m:r>
                            <a:rPr lang="en-US" i="1">
                              <a:latin typeface="Cambria Math" panose="02040503050406030204" pitchFamily="18" charset="0"/>
                            </a:rPr>
                            <m:t>𝑗</m:t>
                          </m:r>
                        </m:sub>
                        <m:sup/>
                        <m:e>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𝑚</m:t>
                                              </m:r>
                                            </m:e>
                                            <m:sub>
                                              <m:r>
                                                <a:rPr lang="en-US" i="1">
                                                  <a:latin typeface="Cambria Math" panose="02040503050406030204" pitchFamily="18" charset="0"/>
                                                </a:rPr>
                                                <m:t>𝑖</m:t>
                                              </m:r>
                                            </m:sub>
                                          </m:sSub>
                                        </m:e>
                                        <m:sup>
                                          <m:r>
                                            <a:rPr lang="en-US" i="1">
                                              <a:latin typeface="Cambria Math" panose="02040503050406030204" pitchFamily="18" charset="0"/>
                                            </a:rPr>
                                            <m:t>2</m:t>
                                          </m:r>
                                        </m:sup>
                                      </m:sSup>
                                    </m:e>
                                  </m:nary>
                                </m:e>
                              </m:nary>
                              <m:r>
                                <a:rPr lang="en-US" i="1">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nary>
                                          <m:r>
                                            <a:rPr lang="en-US" i="1">
                                              <a:latin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𝑛</m:t>
                                      </m:r>
                                    </m:den>
                                  </m:f>
                                  <m:r>
                                    <a:rPr lang="en-US" i="1">
                                      <a:latin typeface="Cambria Math" panose="02040503050406030204" pitchFamily="18" charset="0"/>
                                    </a:rPr>
                                    <m:t>  </m:t>
                                  </m:r>
                                </m:e>
                              </m:nary>
                            </m:e>
                          </m:nary>
                        </m:e>
                      </m:nary>
                    </m:oMath>
                  </m:oMathPara>
                </a14:m>
                <a:endParaRPr lang="en-US" dirty="0"/>
              </a:p>
              <a:p>
                <a:pPr algn="r" rtl="1"/>
                <a:r>
                  <a:rPr lang="he-IL" b="1" dirty="0"/>
                  <a:t>נסמן</a:t>
                </a:r>
                <a:r>
                  <a:rPr lang="he-IL" dirty="0"/>
                  <a:t>:   </a:t>
                </a:r>
                <a14:m>
                  <m:oMath xmlns:m="http://schemas.openxmlformats.org/officeDocument/2006/math">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nary>
                      </m:num>
                      <m:den>
                        <m:r>
                          <a:rPr lang="en-US" i="1">
                            <a:latin typeface="Cambria Math" panose="02040503050406030204" pitchFamily="18" charset="0"/>
                          </a:rPr>
                          <m:t>𝐿</m:t>
                        </m:r>
                      </m:den>
                    </m:f>
                    <m:r>
                      <a:rPr lang="en-US" i="1">
                        <a:latin typeface="Cambria Math" panose="02040503050406030204" pitchFamily="18" charset="0"/>
                      </a:rPr>
                      <m:t>=</m:t>
                    </m:r>
                    <m:r>
                      <a:rPr lang="en-US" i="1">
                        <a:latin typeface="Cambria Math" panose="02040503050406030204" pitchFamily="18" charset="0"/>
                      </a:rPr>
                      <m:t>𝑒</m:t>
                    </m:r>
                  </m:oMath>
                </a14:m>
                <a:r>
                  <a:rPr lang="en-US" dirty="0"/>
                  <a:t>  </a:t>
                </a:r>
                <a:r>
                  <a:rPr lang="he-IL" dirty="0"/>
                  <a:t>, ונציב את </a:t>
                </a:r>
                <a14:m>
                  <m:oMath xmlns:m="http://schemas.openxmlformats.org/officeDocument/2006/math">
                    <m:r>
                      <a:rPr lang="he-IL" i="1">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𝐿</m:t>
                        </m:r>
                      </m:e>
                    </m:nary>
                  </m:oMath>
                </a14:m>
                <a:r>
                  <a:rPr lang="he-IL" dirty="0"/>
                  <a:t> חזרה באי-שוויון ונקבל:    </a:t>
                </a:r>
                <a:endParaRPr lang="en-US" dirty="0"/>
              </a:p>
              <a:p>
                <a:pPr marL="0" indent="0" algn="r" rtl="1">
                  <a:buNone/>
                </a:pPr>
                <a14:m>
                  <m:oMathPara xmlns:m="http://schemas.openxmlformats.org/officeDocument/2006/math">
                    <m:oMathParaPr>
                      <m:jc m:val="centerGroup"/>
                    </m:oMathParaPr>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&lt;</m:t>
                          </m:r>
                          <m:r>
                            <a:rPr lang="en-US" i="1">
                              <a:latin typeface="Cambria Math" panose="02040503050406030204" pitchFamily="18" charset="0"/>
                            </a:rPr>
                            <m:t>𝑗</m:t>
                          </m:r>
                        </m:sub>
                        <m:sup/>
                        <m:e>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nary>
                                      <m:r>
                                        <a:rPr lang="en-US" i="1">
                                          <a:latin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𝑛</m:t>
                                  </m:r>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num>
                                    <m:den>
                                      <m:r>
                                        <a:rPr lang="en-US" i="1">
                                          <a:latin typeface="Cambria Math" panose="02040503050406030204" pitchFamily="18" charset="0"/>
                                        </a:rPr>
                                        <m:t>𝑛</m:t>
                                      </m:r>
                                    </m:den>
                                  </m:f>
                                  <m:r>
                                    <a:rPr lang="en-US" i="1">
                                      <a:latin typeface="Cambria Math" panose="02040503050406030204" pitchFamily="18" charset="0"/>
                                    </a:rPr>
                                    <m:t> =</m:t>
                                  </m:r>
                                  <m:r>
                                    <a:rPr lang="en-US" i="1">
                                      <a:latin typeface="Cambria Math" panose="02040503050406030204" pitchFamily="18" charset="0"/>
                                    </a:rPr>
                                    <m:t>𝐿</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 −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num>
                                <m:den>
                                  <m:r>
                                    <a:rPr lang="en-US" i="1">
                                      <a:latin typeface="Cambria Math" panose="02040503050406030204" pitchFamily="18" charset="0"/>
                                    </a:rPr>
                                    <m:t>𝑛</m:t>
                                  </m:r>
                                </m:den>
                              </m:f>
                              <m:r>
                                <a:rPr lang="en-US" i="1">
                                  <a:latin typeface="Cambria Math" panose="02040503050406030204" pitchFamily="18" charset="0"/>
                                </a:rPr>
                                <m:t>)</m:t>
                              </m:r>
                            </m:e>
                          </m:nary>
                        </m:e>
                      </m:nary>
                    </m:oMath>
                  </m:oMathPara>
                </a14:m>
                <a:endParaRPr lang="en-US" dirty="0"/>
              </a:p>
              <a:p>
                <a:pPr algn="r" rtl="1"/>
                <a:r>
                  <a:rPr lang="he-IL" dirty="0"/>
                  <a:t>חסמנו את סכום המרחקים בין כל השורות מלמעלה ומלמטה ולכן נקבל ש:</a:t>
                </a:r>
                <a:endParaRPr lang="en-US" dirty="0"/>
              </a:p>
              <a:p>
                <a:pPr marL="0" indent="0" algn="ctr" rtl="1">
                  <a:buNone/>
                </a:pP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𝐿</m:t>
                            </m:r>
                          </m:num>
                          <m:den>
                            <m:r>
                              <a:rPr lang="en-US" i="1">
                                <a:latin typeface="Cambria Math" panose="02040503050406030204" pitchFamily="18" charset="0"/>
                              </a:rPr>
                              <m:t>2</m:t>
                            </m:r>
                          </m:den>
                        </m:f>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&lt;</m:t>
                        </m:r>
                        <m:r>
                          <a:rPr lang="en-US" i="1">
                            <a:latin typeface="Cambria Math" panose="02040503050406030204" pitchFamily="18" charset="0"/>
                          </a:rPr>
                          <m:t>𝑗</m:t>
                        </m:r>
                      </m:sub>
                      <m:sup/>
                      <m:e>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e>
                        </m:d>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𝑒</m:t>
                        </m:r>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num>
                          <m:den>
                            <m:r>
                              <a:rPr lang="en-US" i="1">
                                <a:latin typeface="Cambria Math" panose="02040503050406030204" pitchFamily="18" charset="0"/>
                              </a:rPr>
                              <m:t>𝑛</m:t>
                            </m:r>
                          </m:den>
                        </m:f>
                      </m:e>
                    </m:d>
                  </m:oMath>
                </a14:m>
                <a:r>
                  <a:rPr lang="en-US" dirty="0"/>
                  <a:t>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𝐿</m:t>
                            </m:r>
                          </m:num>
                          <m:den>
                            <m:r>
                              <a:rPr lang="en-US" i="1">
                                <a:latin typeface="Cambria Math" panose="02040503050406030204" pitchFamily="18" charset="0"/>
                              </a:rPr>
                              <m:t>2</m:t>
                            </m:r>
                          </m:den>
                        </m:f>
                      </m:e>
                    </m:d>
                    <m:r>
                      <a:rPr lang="en-US" i="1">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num>
                      <m:den>
                        <m:r>
                          <a:rPr lang="en-US" i="1">
                            <a:latin typeface="Cambria Math" panose="02040503050406030204" pitchFamily="18" charset="0"/>
                          </a:rPr>
                          <m:t>2</m:t>
                        </m:r>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𝑒</m:t>
                        </m:r>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num>
                          <m:den>
                            <m:r>
                              <a:rPr lang="en-US" i="1">
                                <a:latin typeface="Cambria Math" panose="02040503050406030204" pitchFamily="18" charset="0"/>
                              </a:rPr>
                              <m:t>𝑛</m:t>
                            </m:r>
                          </m:den>
                        </m:f>
                      </m:e>
                    </m:d>
                  </m:oMath>
                </a14:m>
                <a:endParaRPr lang="en-US" dirty="0"/>
              </a:p>
              <a:p>
                <a:pPr marL="0" indent="0" algn="ctr" rtl="1">
                  <a:buNone/>
                </a:pPr>
                <a:endParaRPr lang="en-US" dirty="0"/>
              </a:p>
              <a:p>
                <a:pPr marL="0" indent="0" algn="ctr" rtl="1">
                  <a:buNone/>
                </a:pP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 – </m:t>
                    </m:r>
                    <m:r>
                      <a:rPr lang="en-US" i="1">
                        <a:latin typeface="Cambria Math" panose="02040503050406030204" pitchFamily="18" charset="0"/>
                      </a:rPr>
                      <m:t>𝑑</m:t>
                    </m:r>
                    <m:r>
                      <a:rPr lang="en-US">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𝑒</m:t>
                        </m:r>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num>
                          <m:den>
                            <m:r>
                              <a:rPr lang="en-US" i="1">
                                <a:latin typeface="Cambria Math" panose="02040503050406030204" pitchFamily="18" charset="0"/>
                              </a:rPr>
                              <m:t>𝑛</m:t>
                            </m:r>
                          </m:den>
                        </m:f>
                      </m:e>
                    </m:d>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 ≥ </m:t>
                    </m:r>
                    <m:r>
                      <a:rPr lang="en-US" i="1">
                        <a:latin typeface="Cambria Math" panose="02040503050406030204" pitchFamily="18" charset="0"/>
                      </a:rPr>
                      <m:t>𝐿</m:t>
                    </m:r>
                    <m:r>
                      <a:rPr lang="en-US" i="1">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 −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num>
                      <m:den>
                        <m:r>
                          <a:rPr lang="en-US" i="1">
                            <a:latin typeface="Cambria Math" panose="02040503050406030204" pitchFamily="18" charset="0"/>
                          </a:rPr>
                          <m:t>𝑛</m:t>
                        </m:r>
                      </m:den>
                    </m:f>
                    <m:r>
                      <a:rPr lang="en-US" i="1">
                        <a:latin typeface="Cambria Math" panose="02040503050406030204" pitchFamily="18" charset="0"/>
                      </a:rPr>
                      <m:t>))  </m:t>
                    </m:r>
                  </m:oMath>
                </a14:m>
                <a:endParaRPr lang="en-US" dirty="0"/>
              </a:p>
              <a:p>
                <a:pPr marL="0" indent="0" algn="ctr" rtl="1">
                  <a:buNone/>
                </a:pPr>
                <a:endParaRPr lang="en-US" dirty="0"/>
              </a:p>
              <a:p>
                <a:pPr algn="r" rtl="1"/>
                <a:endParaRPr lang="en-US"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51294"/>
                <a:ext cx="9620250" cy="5235255"/>
              </a:xfrm>
              <a:blipFill>
                <a:blip r:embed="rId2"/>
                <a:stretch>
                  <a:fillRect t="-582" r="-190"/>
                </a:stretch>
              </a:blipFill>
            </p:spPr>
            <p:txBody>
              <a:bodyPr/>
              <a:lstStyle/>
              <a:p>
                <a:r>
                  <a:rPr lang="he-IL">
                    <a:noFill/>
                  </a:rPr>
                  <a:t> </a:t>
                </a:r>
              </a:p>
            </p:txBody>
          </p:sp>
        </mc:Fallback>
      </mc:AlternateContent>
    </p:spTree>
    <p:extLst>
      <p:ext uri="{BB962C8B-B14F-4D97-AF65-F5344CB8AC3E}">
        <p14:creationId xmlns:p14="http://schemas.microsoft.com/office/powerpoint/2010/main" val="31045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he-IL" dirty="0"/>
              <a:t>  </a:t>
            </a:r>
            <a:r>
              <a:rPr lang="en-US" b="1" dirty="0"/>
              <a:t>Johnson Bound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51294"/>
                <a:ext cx="9620250" cy="5235255"/>
              </a:xfrm>
            </p:spPr>
            <p:txBody>
              <a:bodyPr>
                <a:normAutofit/>
              </a:bodyPr>
              <a:lstStyle/>
              <a:p>
                <a:pPr algn="r" rtl="1"/>
                <a:r>
                  <a:rPr lang="he-IL" u="sng" dirty="0"/>
                  <a:t>המשך- נכפיל ב- </a:t>
                </a:r>
                <a:r>
                  <a:rPr lang="en-US" u="sng" dirty="0"/>
                  <a:t>n</a:t>
                </a:r>
                <a:r>
                  <a:rPr lang="he-IL" u="sng" dirty="0"/>
                  <a:t> ונקבל:</a:t>
                </a:r>
                <a:endParaRPr lang="en-US" u="sng" dirty="0"/>
              </a:p>
              <a:p>
                <a:pPr marL="0" indent="0" algn="r" rtl="1">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𝐿</m:t>
                      </m:r>
                      <m:r>
                        <a:rPr lang="en-US" i="1">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en-US" i="1">
                          <a:latin typeface="Cambria Math" panose="02040503050406030204" pitchFamily="18" charset="0"/>
                        </a:rPr>
                        <m:t>)</m:t>
                      </m:r>
                    </m:oMath>
                  </m:oMathPara>
                </a14:m>
                <a:endParaRPr lang="en-US" dirty="0"/>
              </a:p>
              <a:p>
                <a:pPr marL="0" indent="0" algn="r" rtl="1">
                  <a:buNone/>
                </a:pPr>
                <a:r>
                  <a:rPr lang="he-IL" dirty="0"/>
                  <a:t> </a:t>
                </a:r>
                <a:endParaRPr lang="en-US" dirty="0"/>
              </a:p>
              <a:p>
                <a:pPr algn="r" rtl="1"/>
                <a:r>
                  <a:rPr lang="he-IL" u="sng" dirty="0"/>
                  <a:t>טענה:</a:t>
                </a:r>
                <a:r>
                  <a:rPr lang="he-IL" dirty="0"/>
                  <a:t>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2</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he-IL">
                        <a:latin typeface="Cambria Math" panose="02040503050406030204" pitchFamily="18" charset="0"/>
                      </a:rPr>
                      <m:t>&gt;</m:t>
                    </m:r>
                    <m:r>
                      <a:rPr lang="en-US" i="1">
                        <a:latin typeface="Cambria Math" panose="02040503050406030204" pitchFamily="18" charset="0"/>
                      </a:rPr>
                      <m:t>0</m:t>
                    </m:r>
                  </m:oMath>
                </a14:m>
                <a:r>
                  <a:rPr lang="en-US" i="1" dirty="0"/>
                  <a:t> </a:t>
                </a:r>
                <a:r>
                  <a:rPr lang="en-US" dirty="0"/>
                  <a:t> </a:t>
                </a:r>
                <a:r>
                  <a:rPr lang="he-IL" dirty="0"/>
                  <a:t> </a:t>
                </a:r>
              </a:p>
              <a:p>
                <a:pPr algn="r" rtl="1"/>
                <a:r>
                  <a:rPr lang="he-IL" u="sng" dirty="0"/>
                  <a:t>אשר שקולה לטענה:</a:t>
                </a:r>
                <a:r>
                  <a:rPr lang="he-IL" dirty="0"/>
                  <a:t> </a:t>
                </a: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en-US" i="1">
                        <a:latin typeface="Cambria Math" panose="02040503050406030204" pitchFamily="18" charset="0"/>
                      </a:rPr>
                      <m:t>&lt;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oMath>
                </a14:m>
                <a:r>
                  <a:rPr lang="he-IL" dirty="0"/>
                  <a:t> </a:t>
                </a:r>
              </a:p>
              <a:p>
                <a:pPr algn="r" rtl="1"/>
                <a:r>
                  <a:rPr lang="he-IL" u="sng" dirty="0"/>
                  <a:t>כלומר:</a:t>
                </a:r>
                <a:r>
                  <a:rPr lang="he-IL" dirty="0"/>
                  <a:t>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)&lt;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oMath>
                </a14:m>
                <a:endParaRPr lang="he-IL" dirty="0"/>
              </a:p>
              <a:p>
                <a:pPr algn="r" rtl="1"/>
                <a:r>
                  <a:rPr lang="en-US" dirty="0"/>
                  <a:t> </a:t>
                </a:r>
                <a:r>
                  <a:rPr lang="he-IL" u="sng" dirty="0"/>
                  <a:t>הוכחה:</a:t>
                </a:r>
                <a:endParaRPr lang="en-US" dirty="0"/>
              </a:p>
              <a:p>
                <a:pPr marL="0" indent="0" algn="r" rtl="1">
                  <a:buNone/>
                </a:pPr>
                <a:r>
                  <a:rPr lang="he-IL" dirty="0"/>
                  <a:t>נוכיח ש: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)&lt;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oMath>
                </a14:m>
                <a:r>
                  <a:rPr lang="he-IL" dirty="0"/>
                  <a:t> ונקבל ש: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2</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he-IL">
                        <a:latin typeface="Cambria Math" panose="02040503050406030204" pitchFamily="18" charset="0"/>
                      </a:rPr>
                      <m:t>&gt;</m:t>
                    </m:r>
                    <m:r>
                      <a:rPr lang="en-US" i="1">
                        <a:latin typeface="Cambria Math" panose="02040503050406030204" pitchFamily="18" charset="0"/>
                      </a:rPr>
                      <m:t>0</m:t>
                    </m:r>
                  </m:oMath>
                </a14:m>
                <a:endParaRPr lang="en-US" dirty="0"/>
              </a:p>
              <a:p>
                <a:pPr algn="r" rtl="1"/>
                <a:r>
                  <a:rPr lang="he-IL" dirty="0"/>
                  <a:t>המשך הוכחה בשקופית הבאה</a:t>
                </a:r>
                <a:endParaRPr lang="en-US" dirty="0"/>
              </a:p>
              <a:p>
                <a:pPr marL="0" indent="0" algn="r" rtl="1">
                  <a:buNone/>
                </a:pPr>
                <a:endParaRPr lang="en-US" dirty="0"/>
              </a:p>
              <a:p>
                <a:pPr algn="r" rtl="1"/>
                <a:endParaRPr lang="en-US" dirty="0"/>
              </a:p>
              <a:p>
                <a:pPr algn="r" rtl="1"/>
                <a:endParaRPr lang="en-US"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51294"/>
                <a:ext cx="9620250" cy="5235255"/>
              </a:xfrm>
              <a:blipFill>
                <a:blip r:embed="rId2"/>
                <a:stretch>
                  <a:fillRect t="-698" r="-507"/>
                </a:stretch>
              </a:blipFill>
            </p:spPr>
            <p:txBody>
              <a:bodyPr/>
              <a:lstStyle/>
              <a:p>
                <a:r>
                  <a:rPr lang="he-IL">
                    <a:noFill/>
                  </a:rPr>
                  <a:t> </a:t>
                </a:r>
              </a:p>
            </p:txBody>
          </p:sp>
        </mc:Fallback>
      </mc:AlternateContent>
    </p:spTree>
    <p:extLst>
      <p:ext uri="{BB962C8B-B14F-4D97-AF65-F5344CB8AC3E}">
        <p14:creationId xmlns:p14="http://schemas.microsoft.com/office/powerpoint/2010/main" val="378572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he-IL" dirty="0"/>
              <a:t>  </a:t>
            </a:r>
            <a:r>
              <a:rPr lang="en-US" b="1" dirty="0"/>
              <a:t>Johnson Bound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244338"/>
                <a:ext cx="9620250" cy="5442211"/>
              </a:xfrm>
            </p:spPr>
            <p:txBody>
              <a:bodyPr>
                <a:normAutofit lnSpcReduction="10000"/>
              </a:bodyPr>
              <a:lstStyle/>
              <a:p>
                <a:pPr algn="r" rtl="1"/>
                <a:r>
                  <a:rPr lang="he-IL" dirty="0"/>
                  <a:t>ראשית נשים לב ש</a:t>
                </a:r>
                <a14:m>
                  <m:oMath xmlns:m="http://schemas.openxmlformats.org/officeDocument/2006/math">
                    <m:r>
                      <a:rPr lang="he-IL" i="1">
                        <a:latin typeface="Cambria Math" panose="02040503050406030204" pitchFamily="18" charset="0"/>
                      </a:rPr>
                      <m:t> </m:t>
                    </m:r>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m:t>
                    </m:r>
                  </m:oMath>
                </a14:m>
                <a:r>
                  <a:rPr lang="en-US" dirty="0"/>
                  <a:t> </a:t>
                </a:r>
                <a:r>
                  <a:rPr lang="he-IL" dirty="0"/>
                  <a:t>זוהי פונקצייה מונוטונית עולה עבור:  </a:t>
                </a:r>
                <a14:m>
                  <m:oMath xmlns:m="http://schemas.openxmlformats.org/officeDocument/2006/math">
                    <m:r>
                      <a:rPr lang="en-US" i="1">
                        <a:latin typeface="Cambria Math" panose="02040503050406030204" pitchFamily="18" charset="0"/>
                      </a:rPr>
                      <m:t>𝑒</m:t>
                    </m:r>
                    <m:r>
                      <a:rPr lang="he-I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t> </a:t>
                </a:r>
                <a:r>
                  <a:rPr lang="he-IL" dirty="0"/>
                  <a:t>.</a:t>
                </a:r>
                <a:endParaRPr lang="en-US" dirty="0"/>
              </a:p>
              <a:p>
                <a:pPr algn="r" rtl="1"/>
                <a:r>
                  <a:rPr lang="he-IL" dirty="0"/>
                  <a:t>נזכיר ש:  </a:t>
                </a:r>
                <a14:m>
                  <m:oMath xmlns:m="http://schemas.openxmlformats.org/officeDocument/2006/math">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nary>
                      </m:num>
                      <m:den>
                        <m:r>
                          <a:rPr lang="en-US" i="1">
                            <a:latin typeface="Cambria Math" panose="02040503050406030204" pitchFamily="18" charset="0"/>
                          </a:rPr>
                          <m:t>𝐿</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oMath>
                </a14:m>
                <a:r>
                  <a:rPr lang="he-IL" dirty="0"/>
                  <a:t>  ולכן מתקיים כי: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𝛿</m:t>
                            </m:r>
                          </m:e>
                        </m:rad>
                      </m:e>
                    </m:d>
                    <m:r>
                      <a:rPr lang="en-US" i="1">
                        <a:latin typeface="Cambria Math" panose="02040503050406030204" pitchFamily="18" charset="0"/>
                      </a:rPr>
                      <m:t>∙</m:t>
                    </m:r>
                    <m:r>
                      <a:rPr lang="en-US" i="1">
                        <a:latin typeface="Cambria Math" panose="02040503050406030204" pitchFamily="18" charset="0"/>
                      </a:rPr>
                      <m:t>𝑛</m:t>
                    </m:r>
                  </m:oMath>
                </a14:m>
                <a:r>
                  <a:rPr lang="en-US" dirty="0"/>
                  <a:t> </a:t>
                </a:r>
                <a:r>
                  <a:rPr lang="he-IL" dirty="0"/>
                  <a:t>. </a:t>
                </a:r>
                <a:endParaRPr lang="en-US" dirty="0"/>
              </a:p>
              <a:p>
                <a:pPr algn="r" rtl="1"/>
                <a:r>
                  <a:rPr lang="he-IL" dirty="0"/>
                  <a:t>נציב:</a:t>
                </a:r>
              </a:p>
              <a:p>
                <a:pPr marL="0" indent="0" algn="r" rtl="1">
                  <a:buNone/>
                </a:pPr>
                <a:endParaRPr lang="he-IL" dirty="0"/>
              </a:p>
              <a:p>
                <a:pPr marL="0" indent="0" algn="r" rtl="1">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𝑒</m:t>
                          </m:r>
                        </m:e>
                      </m:d>
                      <m:r>
                        <a:rPr lang="he-I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e>
                      </m:d>
                      <m:r>
                        <a:rPr lang="en-US" i="1">
                          <a:latin typeface="Cambria Math" panose="02040503050406030204" pitchFamily="18" charset="0"/>
                        </a:rPr>
                        <m:t>=</m:t>
                      </m:r>
                    </m:oMath>
                  </m:oMathPara>
                </a14:m>
                <a:endParaRPr lang="en-US" dirty="0"/>
              </a:p>
              <a:p>
                <a:pPr marL="0" indent="0" algn="r" rtl="1">
                  <a:buNone/>
                </a:pPr>
                <a:endParaRPr lang="en-US" dirty="0"/>
              </a:p>
              <a:p>
                <a:pPr marL="0" indent="0" algn="r" rtl="1">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𝑛</m:t>
                                  </m:r>
                                </m:den>
                              </m:f>
                            </m:e>
                          </m:rad>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𝑛</m:t>
                                  </m:r>
                                </m:den>
                              </m:f>
                            </m:e>
                          </m:ra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𝑛</m:t>
                                  </m:r>
                                </m:den>
                              </m:f>
                            </m:e>
                          </m: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𝑛</m:t>
                          </m:r>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oMath>
                  </m:oMathPara>
                </a14:m>
                <a:endParaRPr lang="en-US" dirty="0"/>
              </a:p>
              <a:p>
                <a:pPr marL="0" indent="0" algn="r" rtl="1">
                  <a:buNone/>
                </a:pPr>
                <a:r>
                  <a:rPr lang="en-US" i="1" dirty="0"/>
                  <a:t> </a:t>
                </a:r>
                <a:endParaRPr lang="en-US" dirty="0"/>
              </a:p>
              <a:p>
                <a:pPr algn="r" rtl="1"/>
                <a:r>
                  <a:rPr lang="he-IL" u="sng" dirty="0"/>
                  <a:t>ולכן, בעצם הוכחנו ש:</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2</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he-IL">
                        <a:latin typeface="Cambria Math" panose="02040503050406030204" pitchFamily="18" charset="0"/>
                      </a:rPr>
                      <m:t>&gt;</m:t>
                    </m:r>
                    <m:r>
                      <a:rPr lang="en-US" i="1">
                        <a:latin typeface="Cambria Math" panose="02040503050406030204" pitchFamily="18" charset="0"/>
                      </a:rPr>
                      <m:t>0</m:t>
                    </m:r>
                  </m:oMath>
                </a14:m>
                <a:r>
                  <a:rPr lang="en-US" dirty="0"/>
                  <a:t> </a:t>
                </a:r>
              </a:p>
              <a:p>
                <a:pPr algn="r" rtl="1"/>
                <a:r>
                  <a:rPr lang="he-IL" u="sng" dirty="0"/>
                  <a:t>נחזור לאי-שיוון שלנו:</a:t>
                </a:r>
                <a:r>
                  <a:rPr lang="he-IL" dirty="0"/>
                  <a:t>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𝐿</m:t>
                    </m:r>
                    <m:r>
                      <a:rPr lang="en-US" i="1">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en-US" i="1">
                        <a:latin typeface="Cambria Math" panose="02040503050406030204" pitchFamily="18" charset="0"/>
                      </a:rPr>
                      <m:t>)</m:t>
                    </m:r>
                  </m:oMath>
                </a14:m>
                <a:r>
                  <a:rPr lang="he-IL" dirty="0"/>
                  <a:t> </a:t>
                </a:r>
              </a:p>
              <a:p>
                <a:pPr algn="r" rtl="1"/>
                <a:r>
                  <a:rPr lang="he-IL" dirty="0"/>
                  <a:t>אז כעת נקבל ש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num>
                      <m:den>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den>
                    </m:f>
                    <m:r>
                      <a:rPr lang="en-US" i="1">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 </m:t>
                    </m:r>
                  </m:oMath>
                </a14:m>
                <a:endParaRPr lang="en-US" dirty="0"/>
              </a:p>
              <a:p>
                <a:pPr algn="r" rtl="1"/>
                <a:r>
                  <a:rPr lang="he-IL" dirty="0"/>
                  <a:t>*הוכחנו בעצם שהמכנה: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oMath>
                </a14:m>
                <a:r>
                  <a:rPr lang="he-IL" dirty="0"/>
                  <a:t> חיובי ומספר שלם.</a:t>
                </a:r>
                <a:endParaRPr lang="en-US" dirty="0"/>
              </a:p>
              <a:p>
                <a:pPr algn="r" rtl="1"/>
                <a:endParaRPr lang="en-US" dirty="0"/>
              </a:p>
              <a:p>
                <a:pPr algn="r" rtl="1"/>
                <a:endParaRPr lang="en-US" dirty="0"/>
              </a:p>
              <a:p>
                <a:pPr algn="r" rtl="1"/>
                <a:endParaRPr lang="en-US"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244338"/>
                <a:ext cx="9620250" cy="5442211"/>
              </a:xfrm>
              <a:blipFill>
                <a:blip r:embed="rId2"/>
                <a:stretch>
                  <a:fillRect t="-448" r="-507"/>
                </a:stretch>
              </a:blipFill>
            </p:spPr>
            <p:txBody>
              <a:bodyPr/>
              <a:lstStyle/>
              <a:p>
                <a:r>
                  <a:rPr lang="he-IL">
                    <a:noFill/>
                  </a:rPr>
                  <a:t> </a:t>
                </a:r>
              </a:p>
            </p:txBody>
          </p:sp>
        </mc:Fallback>
      </mc:AlternateContent>
    </p:spTree>
    <p:extLst>
      <p:ext uri="{BB962C8B-B14F-4D97-AF65-F5344CB8AC3E}">
        <p14:creationId xmlns:p14="http://schemas.microsoft.com/office/powerpoint/2010/main" val="322799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he-IL" dirty="0"/>
              <a:t>  </a:t>
            </a:r>
            <a:r>
              <a:rPr lang="en-US" b="1" dirty="0"/>
              <a:t>Johnson Bound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61155"/>
                <a:ext cx="9620250" cy="5225394"/>
              </a:xfrm>
            </p:spPr>
            <p:txBody>
              <a:bodyPr>
                <a:normAutofit/>
              </a:bodyPr>
              <a:lstStyle/>
              <a:p>
                <a:pPr algn="r" rtl="1"/>
                <a:r>
                  <a:rPr lang="he-IL" u="sng" dirty="0"/>
                  <a:t>לסיכום:</a:t>
                </a:r>
                <a:r>
                  <a:rPr lang="he-IL" dirty="0"/>
                  <a:t> החסם שקיבלנו על מספר השורות במטריצה הוא :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oMath>
                </a14:m>
                <a:endParaRPr lang="en-US" dirty="0"/>
              </a:p>
              <a:p>
                <a:pPr algn="r" rtl="1"/>
                <a:r>
                  <a:rPr lang="he-IL" dirty="0"/>
                  <a:t>חסם זה אומר לנו שלא יכול להיות שיהיו יותר מדיי שורות במטריצה. בעצם, שלא יכולה להיות מטריצה עם יותר מדיי שורות שמקיימת את שני התנאים שהצגנו בתחילת השיעור ובשל כך ניתן לעשות           </a:t>
                </a:r>
                <a:r>
                  <a:rPr lang="en-US" dirty="0"/>
                  <a:t>List-decoding</a:t>
                </a:r>
                <a:r>
                  <a:rPr lang="he-IL" dirty="0"/>
                  <a:t> לכל קוד במרחק </a:t>
                </a:r>
                <a:r>
                  <a:rPr lang="en-US" dirty="0"/>
                  <a:t>d</a:t>
                </a:r>
                <a:r>
                  <a:rPr lang="he-IL" i="1" dirty="0"/>
                  <a:t>.</a:t>
                </a:r>
                <a:endParaRPr lang="en-US" dirty="0"/>
              </a:p>
              <a:p>
                <a:pPr algn="r" rtl="1"/>
                <a:r>
                  <a:rPr lang="he-IL" b="1" dirty="0"/>
                  <a:t>הערה 1:</a:t>
                </a:r>
                <a:r>
                  <a:rPr lang="he-IL" dirty="0"/>
                  <a:t> כעיקרון </a:t>
                </a:r>
                <a:r>
                  <a:rPr lang="en-US" dirty="0"/>
                  <a:t>Johnson Bound</a:t>
                </a:r>
                <a:r>
                  <a:rPr lang="he-IL" dirty="0"/>
                  <a:t> הוא הדוק. במובן הזה שיש קודים ממרחק </a:t>
                </a:r>
                <a:r>
                  <a:rPr lang="en-US" dirty="0"/>
                  <a:t>d</a:t>
                </a:r>
                <a:r>
                  <a:rPr lang="he-IL" dirty="0"/>
                  <a:t> כך שיש מילת קוד עם מספר </a:t>
                </a:r>
                <a:r>
                  <a:rPr lang="he-IL" dirty="0" err="1"/>
                  <a:t>אקפוננציאלי</a:t>
                </a:r>
                <a:r>
                  <a:rPr lang="he-IL" dirty="0"/>
                  <a:t> של מילים מסביב </a:t>
                </a:r>
                <a:r>
                  <a:rPr lang="he-IL" dirty="0" err="1"/>
                  <a:t>לאיזשהי</a:t>
                </a:r>
                <a:r>
                  <a:rPr lang="he-IL" dirty="0"/>
                  <a:t> נקודה שכאשר אנחנו עוברים את ה-</a:t>
                </a:r>
                <a:r>
                  <a:rPr lang="he-IL" b="1" u="sng" dirty="0"/>
                  <a:t> </a:t>
                </a:r>
                <a:r>
                  <a:rPr lang="en-US" dirty="0"/>
                  <a:t>Johnson Bound</a:t>
                </a:r>
                <a:r>
                  <a:rPr lang="he-IL" dirty="0"/>
                  <a:t>.</a:t>
                </a:r>
                <a:endParaRPr lang="en-US" dirty="0"/>
              </a:p>
              <a:p>
                <a:pPr algn="r" rtl="1"/>
                <a:r>
                  <a:rPr lang="he-IL" b="1" dirty="0"/>
                  <a:t>הערה 2:</a:t>
                </a:r>
                <a:r>
                  <a:rPr lang="he-IL" dirty="0"/>
                  <a:t> עבור</a:t>
                </a:r>
                <a:r>
                  <a:rPr lang="en-US" dirty="0"/>
                  <a:t>q </a:t>
                </a:r>
                <a:r>
                  <a:rPr lang="he-IL" dirty="0"/>
                  <a:t> גדול ,כלומר מעל א"ב גדול, נשתמש בחסם:</a:t>
                </a:r>
                <a14:m>
                  <m:oMath xmlns:m="http://schemas.openxmlformats.org/officeDocument/2006/math">
                    <m:r>
                      <a:rPr lang="he-IL" i="1">
                        <a:latin typeface="Cambria Math" panose="02040503050406030204" pitchFamily="18" charset="0"/>
                      </a:rPr>
                      <m:t> </m:t>
                    </m:r>
                    <m:r>
                      <a:rPr lang="en-US" i="1">
                        <a:latin typeface="Cambria Math" panose="02040503050406030204" pitchFamily="18" charset="0"/>
                      </a:rPr>
                      <m:t>𝑒</m:t>
                    </m:r>
                    <m:r>
                      <a:rPr lang="he-IL">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rad>
                      <m:radPr>
                        <m:degHide m:val="on"/>
                        <m:ctrlPr>
                          <a:rPr lang="en-US" i="1">
                            <a:latin typeface="Cambria Math" panose="02040503050406030204" pitchFamily="18" charset="0"/>
                          </a:rPr>
                        </m:ctrlPr>
                      </m:radPr>
                      <m:deg/>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𝑑</m:t>
                        </m:r>
                        <m:r>
                          <a:rPr lang="en-US" i="1">
                            <a:latin typeface="Cambria Math" panose="02040503050406030204" pitchFamily="18" charset="0"/>
                          </a:rPr>
                          <m:t>)</m:t>
                        </m:r>
                      </m:e>
                    </m:rad>
                  </m:oMath>
                </a14:m>
                <a:endParaRPr lang="en-US" dirty="0"/>
              </a:p>
              <a:p>
                <a:pPr algn="r" rtl="1"/>
                <a:r>
                  <a:rPr lang="he-IL" dirty="0"/>
                  <a:t>שיעור הבא נראה שימושים ב-</a:t>
                </a:r>
                <a:r>
                  <a:rPr lang="en-US" dirty="0"/>
                  <a:t> Johnson Bound </a:t>
                </a:r>
                <a:r>
                  <a:rPr lang="he-IL" dirty="0"/>
                  <a:t>ושאפשר באמצעות </a:t>
                </a:r>
                <a:r>
                  <a:rPr lang="en-US" dirty="0"/>
                  <a:t> Johnson Bound</a:t>
                </a:r>
                <a:r>
                  <a:rPr lang="he-IL" dirty="0"/>
                  <a:t> לקבל חסמים על משהו שבכלל לא קשור לפענוח- אלא על היחס בין </a:t>
                </a:r>
                <a14:m>
                  <m:oMath xmlns:m="http://schemas.openxmlformats.org/officeDocument/2006/math">
                    <m:r>
                      <a:rPr lang="en-US" i="1">
                        <a:latin typeface="Cambria Math" panose="02040503050406030204" pitchFamily="18" charset="0"/>
                      </a:rPr>
                      <m:t>𝛿</m:t>
                    </m:r>
                  </m:oMath>
                </a14:m>
                <a:r>
                  <a:rPr lang="he-IL" dirty="0"/>
                  <a:t> ל-</a:t>
                </a:r>
                <a:r>
                  <a:rPr lang="en-US" i="1" dirty="0"/>
                  <a:t>R</a:t>
                </a:r>
                <a:r>
                  <a:rPr lang="he-IL" dirty="0"/>
                  <a:t>. בנוסף, נשפר את החסם שמצאנו.</a:t>
                </a:r>
                <a:endParaRPr lang="en-US" dirty="0"/>
              </a:p>
              <a:p>
                <a:pPr algn="r" rtl="1"/>
                <a:endParaRPr lang="en-US" dirty="0"/>
              </a:p>
              <a:p>
                <a:pPr algn="r" rtl="1"/>
                <a:endParaRPr lang="en-US" dirty="0"/>
              </a:p>
              <a:p>
                <a:pPr algn="r" rtl="1"/>
                <a:endParaRPr lang="en-US"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61155"/>
                <a:ext cx="9620250" cy="5225394"/>
              </a:xfrm>
              <a:blipFill>
                <a:blip r:embed="rId2"/>
                <a:stretch>
                  <a:fillRect l="-951" t="-700" r="-190"/>
                </a:stretch>
              </a:blipFill>
            </p:spPr>
            <p:txBody>
              <a:bodyPr/>
              <a:lstStyle/>
              <a:p>
                <a:r>
                  <a:rPr lang="he-IL">
                    <a:noFill/>
                  </a:rPr>
                  <a:t> </a:t>
                </a:r>
              </a:p>
            </p:txBody>
          </p:sp>
        </mc:Fallback>
      </mc:AlternateContent>
    </p:spTree>
    <p:extLst>
      <p:ext uri="{BB962C8B-B14F-4D97-AF65-F5344CB8AC3E}">
        <p14:creationId xmlns:p14="http://schemas.microsoft.com/office/powerpoint/2010/main" val="5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he-IL" dirty="0"/>
              <a:t>- מבוא</a:t>
            </a:r>
            <a:r>
              <a:rPr lang="en-US" dirty="0"/>
              <a:t> Johnson Bound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23014"/>
                <a:ext cx="9615340" cy="5235255"/>
              </a:xfrm>
            </p:spPr>
            <p:txBody>
              <a:bodyPr>
                <a:normAutofit/>
              </a:bodyPr>
              <a:lstStyle/>
              <a:p>
                <a:pPr algn="r" rtl="1"/>
                <a:r>
                  <a:rPr lang="he-IL" dirty="0"/>
                  <a:t>במתמטיקה יישומית, הגבול של ג'ונסון (על שם </a:t>
                </a:r>
                <a:r>
                  <a:rPr lang="he-IL" dirty="0" err="1"/>
                  <a:t>סלמר</a:t>
                </a:r>
                <a:r>
                  <a:rPr lang="he-IL" dirty="0"/>
                  <a:t> מרטין ג'ונסון) הוא מגבלה על גודל הקודים לתיקון שגיאות, כפי שמשמשים בתורת הקידוד להעברת נתונים או לתקשורת.</a:t>
                </a:r>
                <a:endParaRPr lang="en-US" dirty="0"/>
              </a:p>
              <a:p>
                <a:pPr algn="r" rtl="1"/>
                <a:r>
                  <a:rPr lang="he-IL" dirty="0"/>
                  <a:t>ראינו שניתן להפוך כל קוד עם מרחק יחסי </a:t>
                </a:r>
                <a14:m>
                  <m:oMath xmlns:m="http://schemas.openxmlformats.org/officeDocument/2006/math">
                    <m:r>
                      <a:rPr lang="en-US" i="1">
                        <a:latin typeface="Cambria Math" panose="02040503050406030204" pitchFamily="18" charset="0"/>
                      </a:rPr>
                      <m:t>𝛿</m:t>
                    </m:r>
                  </m:oMath>
                </a14:m>
                <a:r>
                  <a:rPr lang="en-US" dirty="0"/>
                  <a:t> </a:t>
                </a:r>
                <a:r>
                  <a:rPr lang="he-IL" dirty="0"/>
                  <a:t> לקוד הניתן לפענוח-רשימה עם אורך רשימה קצר (אורך אחד, למעשה), אך מספר השגיאות שיכולנו לתקן היה רק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num>
                      <m:den>
                        <m:r>
                          <a:rPr lang="en-US" i="1">
                            <a:latin typeface="Cambria Math" panose="02040503050406030204" pitchFamily="18" charset="0"/>
                          </a:rPr>
                          <m:t>2</m:t>
                        </m:r>
                      </m:den>
                    </m:f>
                  </m:oMath>
                </a14:m>
                <a:r>
                  <a:rPr lang="en-US" dirty="0"/>
                  <a:t> </a:t>
                </a:r>
                <a:r>
                  <a:rPr lang="he-IL" dirty="0"/>
                  <a:t>. כלומר, אנחנו כבר יודעים שאפשר לעשות  </a:t>
                </a:r>
                <a:r>
                  <a:rPr lang="en-US" dirty="0"/>
                  <a:t>List-decoding</a:t>
                </a:r>
                <a:r>
                  <a:rPr lang="he-IL" dirty="0"/>
                  <a:t> מ-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num>
                      <m:den>
                        <m:r>
                          <a:rPr lang="en-US" i="1">
                            <a:latin typeface="Cambria Math" panose="02040503050406030204" pitchFamily="18" charset="0"/>
                          </a:rPr>
                          <m:t>2</m:t>
                        </m:r>
                      </m:den>
                    </m:f>
                  </m:oMath>
                </a14:m>
                <a:r>
                  <a:rPr lang="he-IL" dirty="0"/>
                  <a:t>  ,למען האמת פענוח כזה אפשר לעשות אפילו מ- </a:t>
                </a:r>
                <a:r>
                  <a:rPr lang="en-US" dirty="0"/>
                  <a:t>Unique -decoding</a:t>
                </a:r>
                <a:r>
                  <a:rPr lang="he-IL" dirty="0"/>
                  <a:t> . </a:t>
                </a:r>
                <a:endParaRPr lang="en-US" dirty="0"/>
              </a:p>
              <a:p>
                <a:pPr algn="r" rtl="1"/>
                <a:r>
                  <a:rPr lang="he-IL" dirty="0"/>
                  <a:t>חסם ג'ונסון (</a:t>
                </a:r>
                <a:r>
                  <a:rPr lang="en-US" dirty="0"/>
                  <a:t>Johnson Bound</a:t>
                </a:r>
                <a:r>
                  <a:rPr lang="he-IL" dirty="0"/>
                  <a:t>) מבטיח חסם טוב יותר על מספר השגיאות, בעוד משמר את אורך הרשימה קטן או לא יותר מדי גדול, כלומר אורך הרשימה יהיה ריבועי באורך הרשימה. (</a:t>
                </a:r>
                <a:r>
                  <a:rPr lang="he-IL" dirty="0" err="1"/>
                  <a:t>פולינומי</a:t>
                </a:r>
                <a:r>
                  <a:rPr lang="he-IL" dirty="0"/>
                  <a:t> ב-</a:t>
                </a:r>
                <a:r>
                  <a:rPr lang="en-US" dirty="0"/>
                  <a:t>n</a:t>
                </a:r>
                <a:r>
                  <a:rPr lang="he-IL" dirty="0"/>
                  <a:t> ).</a:t>
                </a:r>
                <a:endParaRPr lang="en-US" dirty="0"/>
              </a:p>
              <a:p>
                <a:pPr algn="r" rtl="1"/>
                <a:r>
                  <a:rPr lang="he-IL" i="1" dirty="0"/>
                  <a:t> </a:t>
                </a:r>
                <a:r>
                  <a:rPr lang="en-US" dirty="0"/>
                  <a:t>Johnson Bound</a:t>
                </a:r>
                <a:r>
                  <a:rPr lang="he-IL" dirty="0"/>
                  <a:t>אומר שניתן לעשות </a:t>
                </a:r>
                <a:r>
                  <a:rPr lang="en-US" dirty="0"/>
                  <a:t>List-decoding</a:t>
                </a:r>
                <a:r>
                  <a:rPr lang="he-IL" dirty="0"/>
                  <a:t> לכל קוד, כך שכמות השגיאות בו היא יותר גדולה מכמות השגיאות שיש ב- </a:t>
                </a:r>
                <a:r>
                  <a:rPr lang="en-US" dirty="0"/>
                  <a:t>List-decoding</a:t>
                </a:r>
                <a:r>
                  <a:rPr lang="he-IL" dirty="0"/>
                  <a:t> והדבר היחיד שנצטרך לדעת זה את המרחק של הקוד. על כן, נראה השיעור שאם נתון לנו קוד במרחק </a:t>
                </a:r>
                <a:r>
                  <a:rPr lang="en-US" dirty="0"/>
                  <a:t>d</a:t>
                </a:r>
                <a:r>
                  <a:rPr lang="he-IL" dirty="0"/>
                  <a:t> אז הקוד הזה הוא  </a:t>
                </a:r>
                <a:r>
                  <a:rPr lang="en-US" dirty="0"/>
                  <a:t>List Decodable</a:t>
                </a:r>
                <a:r>
                  <a:rPr lang="he-IL" dirty="0"/>
                  <a:t> .</a:t>
                </a:r>
                <a:endParaRPr lang="en-US" dirty="0"/>
              </a:p>
              <a:p>
                <a:pPr algn="r" rtl="1"/>
                <a:r>
                  <a:rPr lang="he-IL" u="sng" dirty="0"/>
                  <a:t>תזכורת:</a:t>
                </a:r>
                <a:r>
                  <a:rPr lang="he-IL" dirty="0"/>
                  <a:t> בהינתן שהמרחק של הקוד הוא </a:t>
                </a:r>
                <a:r>
                  <a:rPr lang="en-US" dirty="0"/>
                  <a:t>.d</a:t>
                </a:r>
                <a:r>
                  <a:rPr lang="he-IL" dirty="0"/>
                  <a:t> קוד יכול לתקן, כלומר לפענח: </a:t>
                </a:r>
                <a14:m>
                  <m:oMath xmlns:m="http://schemas.openxmlformats.org/officeDocument/2006/math">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m:rPr>
                                <m:sty m:val="p"/>
                              </m:rPr>
                              <a:rPr lang="en-US">
                                <a:latin typeface="Cambria Math" panose="02040503050406030204" pitchFamily="18" charset="0"/>
                              </a:rPr>
                              <m:t>d</m:t>
                            </m:r>
                            <m:r>
                              <a:rPr lang="en-US" i="1">
                                <a:latin typeface="Cambria Math" panose="02040503050406030204" pitchFamily="18" charset="0"/>
                              </a:rPr>
                              <m:t>−</m:t>
                            </m:r>
                            <m:r>
                              <a:rPr lang="en-US">
                                <a:latin typeface="Cambria Math" panose="02040503050406030204" pitchFamily="18" charset="0"/>
                              </a:rPr>
                              <m:t>1</m:t>
                            </m:r>
                          </m:num>
                          <m:den>
                            <m:r>
                              <a:rPr lang="en-US">
                                <a:latin typeface="Cambria Math" panose="02040503050406030204" pitchFamily="18" charset="0"/>
                              </a:rPr>
                              <m:t>2</m:t>
                            </m:r>
                          </m:den>
                        </m:f>
                      </m:e>
                    </m:d>
                  </m:oMath>
                </a14:m>
                <a:r>
                  <a:rPr lang="he-IL" dirty="0"/>
                  <a:t> שגיאות.</a:t>
                </a:r>
                <a:endParaRPr lang="en-US" dirty="0"/>
              </a:p>
              <a:p>
                <a:pPr algn="r" rtl="1"/>
                <a:r>
                  <a:rPr lang="he-IL" dirty="0"/>
                  <a:t>עכשיו נעסוק בשאלה אם ניתן לפענח יותר מ-</a:t>
                </a:r>
                <a14:m>
                  <m:oMath xmlns:m="http://schemas.openxmlformats.org/officeDocument/2006/math">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m:rPr>
                                <m:sty m:val="p"/>
                              </m:rPr>
                              <a:rPr lang="en-US">
                                <a:latin typeface="Cambria Math" panose="02040503050406030204" pitchFamily="18" charset="0"/>
                              </a:rPr>
                              <m:t>d</m:t>
                            </m:r>
                            <m:r>
                              <a:rPr lang="en-US" i="1">
                                <a:latin typeface="Cambria Math" panose="02040503050406030204" pitchFamily="18" charset="0"/>
                              </a:rPr>
                              <m:t>−</m:t>
                            </m:r>
                            <m:r>
                              <a:rPr lang="en-US">
                                <a:latin typeface="Cambria Math" panose="02040503050406030204" pitchFamily="18" charset="0"/>
                              </a:rPr>
                              <m:t>1</m:t>
                            </m:r>
                          </m:num>
                          <m:den>
                            <m:r>
                              <a:rPr lang="en-US">
                                <a:latin typeface="Cambria Math" panose="02040503050406030204" pitchFamily="18" charset="0"/>
                              </a:rPr>
                              <m:t>2</m:t>
                            </m:r>
                          </m:den>
                        </m:f>
                      </m:e>
                    </m:d>
                  </m:oMath>
                </a14:m>
                <a:r>
                  <a:rPr lang="he-IL" dirty="0"/>
                  <a:t> שגיאות עבור קוד כללי במרחק </a:t>
                </a:r>
                <a:r>
                  <a:rPr lang="he-IL" i="1" dirty="0"/>
                  <a:t> </a:t>
                </a:r>
                <a:r>
                  <a:rPr lang="en-US" dirty="0"/>
                  <a:t>d</a:t>
                </a:r>
                <a:r>
                  <a:rPr lang="he-IL" dirty="0"/>
                  <a:t> ?</a:t>
                </a:r>
                <a:endParaRPr lang="en-US"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23014"/>
                <a:ext cx="9615340" cy="5235255"/>
              </a:xfrm>
              <a:blipFill>
                <a:blip r:embed="rId2"/>
                <a:stretch>
                  <a:fillRect l="-1205" t="-582" r="-190"/>
                </a:stretch>
              </a:blipFill>
            </p:spPr>
            <p:txBody>
              <a:bodyPr/>
              <a:lstStyle/>
              <a:p>
                <a:r>
                  <a:rPr lang="he-IL">
                    <a:noFill/>
                  </a:rPr>
                  <a:t> </a:t>
                </a:r>
              </a:p>
            </p:txBody>
          </p:sp>
        </mc:Fallback>
      </mc:AlternateContent>
    </p:spTree>
    <p:extLst>
      <p:ext uri="{BB962C8B-B14F-4D97-AF65-F5344CB8AC3E}">
        <p14:creationId xmlns:p14="http://schemas.microsoft.com/office/powerpoint/2010/main" val="244916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he-IL" dirty="0"/>
              <a:t> </a:t>
            </a:r>
            <a:r>
              <a:rPr lang="en-US" dirty="0"/>
              <a:t>Johnson Bound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216816" y="1441867"/>
                <a:ext cx="9274002" cy="5235255"/>
              </a:xfrm>
            </p:spPr>
            <p:txBody>
              <a:bodyPr>
                <a:normAutofit/>
              </a:bodyPr>
              <a:lstStyle/>
              <a:p>
                <a:pPr algn="r" rtl="1"/>
                <a:r>
                  <a:rPr lang="he-IL" u="sng" dirty="0"/>
                  <a:t>משפט:</a:t>
                </a:r>
                <a:r>
                  <a:rPr lang="he-IL" dirty="0"/>
                  <a:t> לכל קוד </a:t>
                </a:r>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𝑛</m:t>
                        </m:r>
                      </m:sup>
                    </m:sSup>
                  </m:oMath>
                </a14:m>
                <a:r>
                  <a:rPr lang="en-US" dirty="0"/>
                  <a:t> </a:t>
                </a:r>
                <a:r>
                  <a:rPr lang="he-IL" dirty="0"/>
                  <a:t> באורך </a:t>
                </a:r>
                <a:r>
                  <a:rPr lang="en-US" dirty="0"/>
                  <a:t>L</a:t>
                </a:r>
                <a:r>
                  <a:rPr lang="he-IL" dirty="0"/>
                  <a:t> ומרחק </a:t>
                </a:r>
                <a:r>
                  <a:rPr lang="en-US" dirty="0"/>
                  <a:t>d</a:t>
                </a:r>
                <a:r>
                  <a:rPr lang="he-IL" dirty="0"/>
                  <a:t> מתקיים: קוד </a:t>
                </a:r>
                <a:r>
                  <a:rPr lang="en-US" dirty="0"/>
                  <a:t>C</a:t>
                </a:r>
                <a:r>
                  <a:rPr lang="he-IL" dirty="0"/>
                  <a:t> הוא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𝐽</m:t>
                        </m:r>
                      </m:e>
                      <m:sub>
                        <m:r>
                          <a:rPr lang="en-US" i="1">
                            <a:latin typeface="Cambria Math" panose="02040503050406030204" pitchFamily="18" charset="0"/>
                          </a:rPr>
                          <m:t>𝑞</m:t>
                        </m:r>
                      </m:sub>
                    </m:sSub>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d>
                    <m:r>
                      <a:rPr lang="en-US" i="1">
                        <a:latin typeface="Cambria Math" panose="02040503050406030204" pitchFamily="18" charset="0"/>
                      </a:rPr>
                      <m:t>, </m:t>
                    </m:r>
                    <m:r>
                      <a:rPr lang="en-US" i="1">
                        <a:latin typeface="Cambria Math" panose="02040503050406030204" pitchFamily="18" charset="0"/>
                      </a:rPr>
                      <m:t>𝑞𝑛𝑑</m:t>
                    </m:r>
                    <m:r>
                      <a:rPr lang="en-US" i="1" smtClean="0">
                        <a:latin typeface="Cambria Math" panose="02040503050406030204" pitchFamily="18" charset="0"/>
                      </a:rPr>
                      <m:t>)</m:t>
                    </m:r>
                  </m:oMath>
                </a14:m>
                <a:r>
                  <a:rPr lang="en-US" dirty="0"/>
                  <a:t>-List Decodable</a:t>
                </a:r>
              </a:p>
              <a:p>
                <a:pPr algn="r" rtl="1"/>
                <a:r>
                  <a:rPr lang="he-IL" dirty="0"/>
                  <a:t>כאשר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𝑞</m:t>
                        </m:r>
                      </m:sub>
                    </m:sSub>
                    <m:d>
                      <m:dPr>
                        <m:ctrlPr>
                          <a:rPr lang="en-US" i="1">
                            <a:latin typeface="Cambria Math" panose="02040503050406030204" pitchFamily="18" charset="0"/>
                          </a:rPr>
                        </m:ctrlPr>
                      </m:dPr>
                      <m:e>
                        <m:r>
                          <a:rPr lang="en-US" i="1">
                            <a:latin typeface="Cambria Math" panose="02040503050406030204" pitchFamily="18" charset="0"/>
                          </a:rPr>
                          <m:t>𝛿</m:t>
                        </m:r>
                      </m:e>
                    </m:d>
                    <m:r>
                      <m:rPr>
                        <m:nor/>
                      </m:rPr>
                      <a:rPr lang="he-IL" dirty="0"/>
                      <m:t>−</m:t>
                    </m:r>
                    <m:r>
                      <m:rPr>
                        <m:nor/>
                      </m:rPr>
                      <a:rPr lang="en-US" dirty="0"/>
                      <m:t>List</m:t>
                    </m:r>
                    <m:r>
                      <m:rPr>
                        <m:nor/>
                      </m:rPr>
                      <a:rPr lang="en-US" dirty="0"/>
                      <m:t>−</m:t>
                    </m:r>
                    <m:r>
                      <m:rPr>
                        <m:nor/>
                      </m:rPr>
                      <a:rPr lang="en-US" dirty="0"/>
                      <m:t>Decodable</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𝑞</m:t>
                            </m:r>
                          </m:den>
                        </m:f>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𝑞</m:t>
                                </m:r>
                              </m:num>
                              <m:den>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1</m:t>
                                </m:r>
                              </m:den>
                            </m:f>
                            <m:r>
                              <a:rPr lang="en-US" i="1">
                                <a:latin typeface="Cambria Math" panose="02040503050406030204" pitchFamily="18" charset="0"/>
                              </a:rPr>
                              <m:t>∙</m:t>
                            </m:r>
                            <m:r>
                              <a:rPr lang="en-US" i="1">
                                <a:latin typeface="Cambria Math" panose="02040503050406030204" pitchFamily="18" charset="0"/>
                              </a:rPr>
                              <m:t>𝛿</m:t>
                            </m:r>
                          </m:e>
                        </m:rad>
                      </m:e>
                    </m:d>
                  </m:oMath>
                </a14:m>
                <a:endParaRPr lang="en-US" dirty="0"/>
              </a:p>
              <a:p>
                <a:pPr algn="r" rtl="1"/>
                <a:r>
                  <a:rPr lang="he-IL" b="1" dirty="0"/>
                  <a:t>הערה:</a:t>
                </a:r>
                <a:r>
                  <a:rPr lang="he-IL" dirty="0"/>
                  <a:t> </a:t>
                </a:r>
                <a14:m>
                  <m:oMath xmlns:m="http://schemas.openxmlformats.org/officeDocument/2006/math">
                    <m:r>
                      <a:rPr lang="en-US" i="1">
                        <a:latin typeface="Cambria Math" panose="02040503050406030204" pitchFamily="18" charset="0"/>
                      </a:rPr>
                      <m:t>𝑞𝑛𝑑</m:t>
                    </m:r>
                  </m:oMath>
                </a14:m>
                <a:r>
                  <a:rPr lang="he-IL" dirty="0"/>
                  <a:t> זה האורך של הרשימה וה-</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𝑞</m:t>
                        </m:r>
                      </m:sub>
                    </m:sSub>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d>
                  </m:oMath>
                </a14:m>
                <a:r>
                  <a:rPr lang="en-US" dirty="0"/>
                  <a:t> </a:t>
                </a:r>
                <a:r>
                  <a:rPr lang="he-IL" dirty="0"/>
                  <a:t> זה המרחק שממנו אפשר לפענח.</a:t>
                </a:r>
                <a:endParaRPr lang="en-US" dirty="0"/>
              </a:p>
              <a:p>
                <a:pPr algn="r" rtl="1"/>
                <a:r>
                  <a:rPr lang="he-IL" b="1" dirty="0"/>
                  <a:t>הסבר:</a:t>
                </a:r>
                <a:r>
                  <a:rPr lang="he-IL" dirty="0"/>
                  <a:t> משפט זה אומר שאם לקוד יש מרחק </a:t>
                </a:r>
                <a:r>
                  <a:rPr lang="en-US" dirty="0"/>
                  <a:t>d</a:t>
                </a:r>
                <a:r>
                  <a:rPr lang="he-IL" dirty="0"/>
                  <a:t> אז הוא </a:t>
                </a:r>
                <a:r>
                  <a:rPr lang="en-US" dirty="0"/>
                  <a:t>List-Decodable</a:t>
                </a:r>
                <a:r>
                  <a:rPr lang="he-IL" dirty="0"/>
                  <a:t>. כלומר לא רק שניתן לפענח אותו עם שגיאה אחת אלא, ניתן לפענח אותו עם  </a:t>
                </a:r>
                <a14:m>
                  <m:oMath xmlns:m="http://schemas.openxmlformats.org/officeDocument/2006/math">
                    <m:r>
                      <a:rPr lang="en-US" i="1">
                        <a:latin typeface="Cambria Math" panose="02040503050406030204" pitchFamily="18" charset="0"/>
                      </a:rPr>
                      <m:t>𝑞𝑛𝑑</m:t>
                    </m:r>
                  </m:oMath>
                </a14:m>
                <a:r>
                  <a:rPr lang="he-IL" dirty="0"/>
                  <a:t> שגיאות וזה נותן לנו בעצם לפענח כמות יותר גדולה של שגיאות. ומאיזה מרחק אפשר לעשות לקוד </a:t>
                </a:r>
                <a:r>
                  <a:rPr lang="en-US" dirty="0"/>
                  <a:t>List-decoding </a:t>
                </a:r>
                <a:r>
                  <a:rPr lang="he-IL" dirty="0"/>
                  <a:t>? יש לנו פונקצייה של ג'ונסון שמוגדרת פה. בהמשך נראה כי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𝑞</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he-IL">
                        <a:latin typeface="Cambria Math" panose="02040503050406030204" pitchFamily="18" charset="0"/>
                      </a:rPr>
                      <m:t>&gt;</m:t>
                    </m:r>
                    <m:f>
                      <m:fPr>
                        <m:ctrlPr>
                          <a:rPr lang="en-US" i="1">
                            <a:latin typeface="Cambria Math" panose="02040503050406030204" pitchFamily="18" charset="0"/>
                          </a:rPr>
                        </m:ctrlPr>
                      </m:fPr>
                      <m:num>
                        <m:r>
                          <a:rPr lang="en-US" i="1">
                            <a:latin typeface="Cambria Math" panose="02040503050406030204" pitchFamily="18" charset="0"/>
                          </a:rPr>
                          <m:t>𝛿</m:t>
                        </m:r>
                      </m:num>
                      <m:den>
                        <m:r>
                          <a:rPr lang="en-US" i="1">
                            <a:latin typeface="Cambria Math" panose="02040503050406030204" pitchFamily="18" charset="0"/>
                          </a:rPr>
                          <m:t>2</m:t>
                        </m:r>
                      </m:den>
                    </m:f>
                  </m:oMath>
                </a14:m>
                <a:r>
                  <a:rPr lang="he-IL" dirty="0"/>
                  <a:t>  עבור כמעט כל דלתא.</a:t>
                </a:r>
                <a:endParaRPr lang="en-US" dirty="0"/>
              </a:p>
              <a:p>
                <a:pPr algn="r" rtl="1"/>
                <a:r>
                  <a:rPr lang="he-IL" b="1" dirty="0"/>
                  <a:t>הערה:</a:t>
                </a:r>
                <a:r>
                  <a:rPr lang="he-IL" dirty="0"/>
                  <a:t> אם הינו מוסיפים פה אפסילון כך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𝐽</m:t>
                        </m:r>
                      </m:e>
                      <m:sub>
                        <m:r>
                          <a:rPr lang="en-US" i="1">
                            <a:latin typeface="Cambria Math" panose="02040503050406030204" pitchFamily="18" charset="0"/>
                          </a:rPr>
                          <m:t>𝑞</m:t>
                        </m:r>
                      </m:sub>
                    </m:sSub>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d>
                    <m:r>
                      <a:rPr lang="en-US" i="1">
                        <a:latin typeface="Cambria Math" panose="02040503050406030204" pitchFamily="18" charset="0"/>
                      </a:rPr>
                      <m:t>−</m:t>
                    </m:r>
                    <m:r>
                      <a:rPr lang="en-US" i="1">
                        <a:latin typeface="Cambria Math" panose="02040503050406030204" pitchFamily="18" charset="0"/>
                      </a:rPr>
                      <m:t>𝜀</m:t>
                    </m:r>
                    <m:r>
                      <a:rPr lang="en-US" i="1">
                        <a:latin typeface="Cambria Math" panose="02040503050406030204" pitchFamily="18" charset="0"/>
                      </a:rPr>
                      <m:t>, </m:t>
                    </m:r>
                    <m:r>
                      <a:rPr lang="en-US" i="1">
                        <a:latin typeface="Cambria Math" panose="02040503050406030204" pitchFamily="18" charset="0"/>
                      </a:rPr>
                      <m:t>𝑞𝑛𝑑</m:t>
                    </m:r>
                    <m:r>
                      <a:rPr lang="en-US" i="1">
                        <a:latin typeface="Cambria Math" panose="02040503050406030204" pitchFamily="18" charset="0"/>
                      </a:rPr>
                      <m:t>)</m:t>
                    </m:r>
                    <m:r>
                      <a:rPr lang="en-US" b="0" i="0" smtClean="0">
                        <a:latin typeface="Cambria Math" panose="02040503050406030204" pitchFamily="18" charset="0"/>
                      </a:rPr>
                      <m:t>−</m:t>
                    </m:r>
                  </m:oMath>
                </a14:m>
                <a:r>
                  <a:rPr lang="en-US" dirty="0"/>
                  <a:t>List Decodable</a:t>
                </a:r>
                <a:r>
                  <a:rPr lang="he-IL" dirty="0"/>
                  <a:t> אז היה אפשר להוריד את אורך הרשימה, </a:t>
                </a:r>
                <a14:m>
                  <m:oMath xmlns:m="http://schemas.openxmlformats.org/officeDocument/2006/math">
                    <m:r>
                      <a:rPr lang="en-US" i="1">
                        <a:latin typeface="Cambria Math" panose="02040503050406030204" pitchFamily="18" charset="0"/>
                      </a:rPr>
                      <m:t>𝑞𝑛𝑑</m:t>
                    </m:r>
                  </m:oMath>
                </a14:m>
                <a:r>
                  <a:rPr lang="he-IL" dirty="0"/>
                  <a:t> להיות יותר קטנה. אך אנחנו לא נעשה זאת.</a:t>
                </a:r>
                <a:endParaRPr lang="en-US" dirty="0"/>
              </a:p>
              <a:p>
                <a:pPr algn="r" rtl="1"/>
                <a:endParaRPr lang="he-IL"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216816" y="1441867"/>
                <a:ext cx="9274002" cy="5235255"/>
              </a:xfrm>
              <a:blipFill>
                <a:blip r:embed="rId2"/>
                <a:stretch>
                  <a:fillRect l="-592" r="-197"/>
                </a:stretch>
              </a:blipFill>
            </p:spPr>
            <p:txBody>
              <a:bodyPr/>
              <a:lstStyle/>
              <a:p>
                <a:r>
                  <a:rPr lang="he-IL">
                    <a:noFill/>
                  </a:rPr>
                  <a:t> </a:t>
                </a:r>
              </a:p>
            </p:txBody>
          </p:sp>
        </mc:Fallback>
      </mc:AlternateContent>
    </p:spTree>
    <p:extLst>
      <p:ext uri="{BB962C8B-B14F-4D97-AF65-F5344CB8AC3E}">
        <p14:creationId xmlns:p14="http://schemas.microsoft.com/office/powerpoint/2010/main" val="164621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en-US" dirty="0"/>
              <a:t>Johnson Bound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150829" y="1394733"/>
                <a:ext cx="9387124" cy="5235255"/>
              </a:xfrm>
            </p:spPr>
            <p:txBody>
              <a:bodyPr>
                <a:normAutofit lnSpcReduction="10000"/>
              </a:bodyPr>
              <a:lstStyle/>
              <a:p>
                <a:pPr algn="r" rtl="1"/>
                <a:r>
                  <a:rPr lang="he-IL" u="sng" dirty="0"/>
                  <a:t>הוכחה:</a:t>
                </a:r>
                <a:endParaRPr lang="en-US" dirty="0"/>
              </a:p>
              <a:p>
                <a:pPr marL="0" indent="0" algn="r" rtl="1">
                  <a:buNone/>
                </a:pPr>
                <a:r>
                  <a:rPr lang="he-IL" dirty="0"/>
                  <a:t>נוכיח מקרה פרטי של המשפט, עבור א"ב בינארי, מכיוון שנשתמש ב-</a:t>
                </a:r>
                <a:r>
                  <a:rPr lang="en-US" dirty="0"/>
                  <a:t> Johnson Bound</a:t>
                </a:r>
                <a:r>
                  <a:rPr lang="he-IL" dirty="0"/>
                  <a:t> רק עבור:</a:t>
                </a:r>
                <a:r>
                  <a:rPr lang="he-IL" i="1" dirty="0"/>
                  <a:t> </a:t>
                </a:r>
                <a:r>
                  <a:rPr lang="en-US" dirty="0"/>
                  <a:t>q=2</a:t>
                </a:r>
                <a:r>
                  <a:rPr lang="he-IL" dirty="0"/>
                  <a:t> כלומר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𝛿</m:t>
                            </m:r>
                          </m:e>
                        </m:rad>
                      </m:e>
                    </m:d>
                  </m:oMath>
                </a14:m>
                <a:r>
                  <a:rPr lang="en-US" dirty="0"/>
                  <a:t> </a:t>
                </a:r>
              </a:p>
              <a:p>
                <a:pPr marL="0" indent="0" algn="r" rtl="1">
                  <a:buNone/>
                </a:pPr>
                <a:r>
                  <a:rPr lang="he-IL" dirty="0"/>
                  <a:t>*תרגיל בית להוכיח עבור כל </a:t>
                </a:r>
                <a:r>
                  <a:rPr lang="en-US" dirty="0"/>
                  <a:t>q</a:t>
                </a:r>
                <a:r>
                  <a:rPr lang="he-IL" dirty="0"/>
                  <a:t> .</a:t>
                </a:r>
                <a:endParaRPr lang="en-US" dirty="0"/>
              </a:p>
              <a:p>
                <a:pPr algn="r" rtl="1"/>
                <a:r>
                  <a:rPr lang="he-IL" dirty="0"/>
                  <a:t>השיטה שבה נוכיח את המשפט נקראת ספירה כפולה. </a:t>
                </a:r>
                <a:endParaRPr lang="en-US" dirty="0"/>
              </a:p>
              <a:p>
                <a:pPr algn="r" rtl="1"/>
                <a:r>
                  <a:rPr lang="he-IL" u="sng" dirty="0"/>
                  <a:t>מה אנחנו בעצם צריכים להוכיח?</a:t>
                </a:r>
                <a:endParaRPr lang="en-US" dirty="0"/>
              </a:p>
              <a:p>
                <a:pPr marL="0" indent="0" algn="r" rtl="1">
                  <a:buNone/>
                </a:pPr>
                <a:r>
                  <a:rPr lang="he-IL" dirty="0"/>
                  <a:t>שלכל מילת קוד  </a:t>
                </a:r>
                <a:r>
                  <a:rPr lang="en-US" dirty="0"/>
                  <a:t>w </a:t>
                </a:r>
                <a:r>
                  <a:rPr lang="he-IL" dirty="0"/>
                  <a:t>, הכדור שניצור סביב </a:t>
                </a:r>
                <a:r>
                  <a:rPr lang="en-US" dirty="0"/>
                  <a:t>w</a:t>
                </a:r>
                <a:r>
                  <a:rPr lang="he-IL" dirty="0"/>
                  <a:t> במרחק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oMath>
                </a14:m>
                <a:r>
                  <a:rPr lang="he-IL" dirty="0"/>
                  <a:t> חיתוך עם </a:t>
                </a:r>
                <a:r>
                  <a:rPr lang="en-US" dirty="0"/>
                  <a:t>c </a:t>
                </a:r>
                <a:r>
                  <a:rPr lang="he-IL" dirty="0"/>
                  <a:t> (כלומר כל מילות הקוד שנמצאות במרחק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oMath>
                </a14:m>
                <a:r>
                  <a:rPr lang="he-IL" dirty="0"/>
                  <a:t>    מ- </a:t>
                </a:r>
                <a:r>
                  <a:rPr lang="en-US" dirty="0"/>
                  <a:t>w</a:t>
                </a:r>
                <a:r>
                  <a:rPr lang="he-IL" dirty="0"/>
                  <a:t>) יהיה קטן מאורך הרשימה </a:t>
                </a:r>
                <a14:m>
                  <m:oMath xmlns:m="http://schemas.openxmlformats.org/officeDocument/2006/math">
                    <m:r>
                      <a:rPr lang="en-US" i="1">
                        <a:latin typeface="Cambria Math" panose="02040503050406030204" pitchFamily="18" charset="0"/>
                      </a:rPr>
                      <m:t>𝑞𝑛𝑑</m:t>
                    </m:r>
                  </m:oMath>
                </a14:m>
                <a:r>
                  <a:rPr lang="he-IL" dirty="0"/>
                  <a:t> , פורמלית: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𝑐</m:t>
                        </m:r>
                      </m:e>
                    </m:d>
                    <m:r>
                      <a:rPr lang="en-US" i="1">
                        <a:latin typeface="Cambria Math" panose="02040503050406030204" pitchFamily="18" charset="0"/>
                      </a:rPr>
                      <m:t>≤</m:t>
                    </m:r>
                    <m:r>
                      <a:rPr lang="en-US" i="1">
                        <a:latin typeface="Cambria Math" panose="02040503050406030204" pitchFamily="18" charset="0"/>
                      </a:rPr>
                      <m:t>𝑞𝑛𝑑</m:t>
                    </m:r>
                  </m:oMath>
                </a14:m>
                <a:endParaRPr lang="en-US" dirty="0"/>
              </a:p>
              <a:p>
                <a:pPr marL="0" indent="0" algn="r" rtl="1">
                  <a:buNone/>
                </a:pPr>
                <a:r>
                  <a:rPr lang="he-IL" dirty="0"/>
                  <a:t>נתבונן על כל מילות הקוד שנמצאות בחיתוך :   </a:t>
                </a:r>
                <a14:m>
                  <m:oMath xmlns:m="http://schemas.openxmlformats.org/officeDocument/2006/math">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𝐿</m:t>
                            </m:r>
                          </m:sub>
                        </m:sSub>
                      </m:e>
                    </m:d>
                    <m:r>
                      <a:rPr lang="en-US" i="1">
                        <a:latin typeface="Cambria Math" panose="02040503050406030204" pitchFamily="18" charset="0"/>
                      </a:rPr>
                      <m:t> </m:t>
                    </m:r>
                  </m:oMath>
                </a14:m>
                <a:r>
                  <a:rPr lang="en-US" dirty="0"/>
                  <a:t> </a:t>
                </a:r>
              </a:p>
              <a:p>
                <a:pPr marL="0" indent="0" algn="r" rtl="1">
                  <a:buNone/>
                </a:pPr>
                <a:r>
                  <a:rPr lang="he-IL" dirty="0"/>
                  <a:t>נביע את זה באמצעות מטריצה עם </a:t>
                </a:r>
                <a:r>
                  <a:rPr lang="en-US" dirty="0"/>
                  <a:t>L</a:t>
                </a:r>
                <a:r>
                  <a:rPr lang="he-IL" dirty="0"/>
                  <a:t> שורות ו- </a:t>
                </a:r>
                <a:r>
                  <a:rPr lang="en-US" dirty="0"/>
                  <a:t>n</a:t>
                </a:r>
                <a:r>
                  <a:rPr lang="he-IL" dirty="0"/>
                  <a:t> עמודות:</a:t>
                </a:r>
                <a:endParaRPr lang="en-US" dirty="0"/>
              </a:p>
              <a:p>
                <a:pPr marL="0" indent="0" algn="r" rtl="1">
                  <a:buNone/>
                </a:pPr>
                <a:r>
                  <a:rPr lang="he-IL" dirty="0"/>
                  <a:t>בשורה ראשונה נכתוב את תוצאת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he-IL">
                        <a:latin typeface="Cambria Math" panose="02040503050406030204" pitchFamily="18" charset="0"/>
                      </a:rPr>
                      <m:t>⨁</m:t>
                    </m:r>
                    <m:r>
                      <a:rPr lang="en-US" i="1">
                        <a:latin typeface="Cambria Math" panose="02040503050406030204" pitchFamily="18" charset="0"/>
                      </a:rPr>
                      <m:t>𝑤</m:t>
                    </m:r>
                  </m:oMath>
                </a14:m>
                <a:r>
                  <a:rPr lang="he-IL" dirty="0"/>
                  <a:t> וכך הלאה... עד השורה ה-</a:t>
                </a:r>
                <a:r>
                  <a:rPr lang="en-US" dirty="0"/>
                  <a:t>L</a:t>
                </a:r>
                <a:r>
                  <a:rPr lang="he-IL" dirty="0"/>
                  <a:t> שבה נכתוב את תוצאת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𝐿</m:t>
                        </m:r>
                      </m:sub>
                    </m:sSub>
                    <m:r>
                      <a:rPr lang="he-IL">
                        <a:latin typeface="Cambria Math" panose="02040503050406030204" pitchFamily="18" charset="0"/>
                      </a:rPr>
                      <m:t>⨁</m:t>
                    </m:r>
                    <m:r>
                      <a:rPr lang="en-US" i="1">
                        <a:latin typeface="Cambria Math" panose="02040503050406030204" pitchFamily="18" charset="0"/>
                      </a:rPr>
                      <m:t>𝑤</m:t>
                    </m:r>
                  </m:oMath>
                </a14:m>
                <a:r>
                  <a:rPr lang="he-IL" dirty="0"/>
                  <a:t>:</a:t>
                </a:r>
                <a:endParaRPr lang="en-US" dirty="0"/>
              </a:p>
              <a:p>
                <a:pPr algn="r" rtl="1"/>
                <a14:m>
                  <m:oMath xmlns:m="http://schemas.openxmlformats.org/officeDocument/2006/math">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e>
                              <m:r>
                                <a:rPr lang="en-US" i="1">
                                  <a:latin typeface="Cambria Math" panose="02040503050406030204" pitchFamily="18" charset="0"/>
                                </a:rPr>
                                <m:t>⋯</m:t>
                              </m:r>
                            </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he-IL">
                                  <a:latin typeface="Cambria Math" panose="02040503050406030204" pitchFamily="18" charset="0"/>
                                </a:rPr>
                                <m:t>⨁</m:t>
                              </m:r>
                              <m:r>
                                <a:rPr lang="en-US" i="1">
                                  <a:latin typeface="Cambria Math" panose="02040503050406030204" pitchFamily="18" charset="0"/>
                                </a:rPr>
                                <m:t>𝑤</m:t>
                              </m:r>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e>
                              <m:r>
                                <a:rPr lang="en-US" i="1">
                                  <a:latin typeface="Cambria Math" panose="02040503050406030204" pitchFamily="18" charset="0"/>
                                </a:rPr>
                                <m:t>⋯</m:t>
                              </m:r>
                            </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𝐿</m:t>
                                  </m:r>
                                </m:sub>
                              </m:sSub>
                              <m:r>
                                <a:rPr lang="he-IL">
                                  <a:latin typeface="Cambria Math" panose="02040503050406030204" pitchFamily="18" charset="0"/>
                                </a:rPr>
                                <m:t>⨁</m:t>
                              </m:r>
                              <m:r>
                                <a:rPr lang="en-US" i="1">
                                  <a:latin typeface="Cambria Math" panose="02040503050406030204" pitchFamily="18" charset="0"/>
                                </a:rPr>
                                <m:t>𝑤</m:t>
                              </m:r>
                            </m:e>
                          </m:mr>
                        </m:m>
                      </m:e>
                    </m:d>
                  </m:oMath>
                </a14:m>
                <a:endParaRPr lang="en-US" dirty="0"/>
              </a:p>
              <a:p>
                <a:pPr algn="r" rtl="1"/>
                <a:endParaRPr lang="he-IL" dirty="0"/>
              </a:p>
              <a:p>
                <a:pPr algn="r" rtl="1"/>
                <a:endParaRPr lang="en-US" dirty="0"/>
              </a:p>
              <a:p>
                <a:pPr algn="r" rtl="1"/>
                <a:endParaRPr lang="en-US" dirty="0"/>
              </a:p>
              <a:p>
                <a:pPr marL="0" indent="0" algn="r" rtl="1">
                  <a:buNone/>
                </a:pPr>
                <a:endParaRPr lang="he-IL"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150829" y="1394733"/>
                <a:ext cx="9387124" cy="5235255"/>
              </a:xfrm>
              <a:blipFill>
                <a:blip r:embed="rId2"/>
                <a:stretch>
                  <a:fillRect t="-1281" r="-519" b="-29336"/>
                </a:stretch>
              </a:blipFill>
            </p:spPr>
            <p:txBody>
              <a:bodyPr/>
              <a:lstStyle/>
              <a:p>
                <a:r>
                  <a:rPr lang="he-IL">
                    <a:noFill/>
                  </a:rPr>
                  <a:t> </a:t>
                </a:r>
              </a:p>
            </p:txBody>
          </p:sp>
        </mc:Fallback>
      </mc:AlternateContent>
    </p:spTree>
    <p:extLst>
      <p:ext uri="{BB962C8B-B14F-4D97-AF65-F5344CB8AC3E}">
        <p14:creationId xmlns:p14="http://schemas.microsoft.com/office/powerpoint/2010/main" val="16056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en-US" dirty="0"/>
              <a:t>Johnson Bound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235670" y="1404160"/>
                <a:ext cx="9274002" cy="5235255"/>
              </a:xfrm>
            </p:spPr>
            <p:txBody>
              <a:bodyPr>
                <a:normAutofit lnSpcReduction="10000"/>
              </a:bodyPr>
              <a:lstStyle/>
              <a:p>
                <a:pPr algn="r" rtl="1"/>
                <a:r>
                  <a:rPr lang="he-IL" u="sng" dirty="0"/>
                  <a:t>מה אנחנו יודעים על המטריצה הזאת?</a:t>
                </a:r>
                <a:endParaRPr lang="en-US" dirty="0"/>
              </a:p>
              <a:p>
                <a:pPr marL="0" lvl="0" indent="0" algn="r" rtl="1">
                  <a:buNone/>
                </a:pPr>
                <a:r>
                  <a:rPr lang="he-IL" dirty="0"/>
                  <a:t>(1) בכל שורה יש לכל היותר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oMath>
                </a14:m>
                <a:r>
                  <a:rPr lang="he-IL" dirty="0"/>
                  <a:t> אחדות. </a:t>
                </a:r>
                <a:endParaRPr lang="en-US" dirty="0"/>
              </a:p>
              <a:p>
                <a:pPr algn="r" rtl="1"/>
                <a:r>
                  <a:rPr lang="he-IL" b="1" dirty="0"/>
                  <a:t>הסבר:</a:t>
                </a:r>
                <a:r>
                  <a:rPr lang="he-IL" dirty="0"/>
                  <a:t> לקחנו את כל המילים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𝐿</m:t>
                            </m:r>
                          </m:sub>
                        </m:sSub>
                      </m:e>
                    </m:d>
                  </m:oMath>
                </a14:m>
                <a:r>
                  <a:rPr lang="he-IL" dirty="0"/>
                  <a:t> שהן במרחק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oMath>
                </a14:m>
                <a:r>
                  <a:rPr lang="he-IL" dirty="0"/>
                  <a:t> מ</a:t>
                </a:r>
                <a:r>
                  <a:rPr lang="he-IL" i="1" dirty="0"/>
                  <a:t>-</a:t>
                </a:r>
                <a:r>
                  <a:rPr lang="en-US" dirty="0"/>
                  <a:t>w </a:t>
                </a:r>
                <a:r>
                  <a:rPr lang="he-IL" dirty="0"/>
                  <a:t>. אם נבצע עליהן </a:t>
                </a:r>
                <a:r>
                  <a:rPr lang="en-US" dirty="0"/>
                  <a:t>XOR</a:t>
                </a:r>
                <a:r>
                  <a:rPr lang="he-IL" dirty="0"/>
                  <a:t> עם המילה </a:t>
                </a:r>
                <a:r>
                  <a:rPr lang="en-US" dirty="0"/>
                  <a:t>w</a:t>
                </a:r>
                <a:r>
                  <a:rPr lang="he-IL" dirty="0"/>
                  <a:t>, נקבל שמספר האחדות הוא לכל היותר המרחק, כלומר לכל היותר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oMath>
                </a14:m>
                <a:r>
                  <a:rPr lang="en-US" i="1" dirty="0"/>
                  <a:t> .</a:t>
                </a:r>
                <a:r>
                  <a:rPr lang="he-IL" dirty="0"/>
                  <a:t>למעשה, עובדה זאת אומרת לנו שבכל שורה אין יותר מדיי אחדות</a:t>
                </a:r>
                <a:r>
                  <a:rPr lang="he-IL" i="1" dirty="0"/>
                  <a:t>.</a:t>
                </a:r>
                <a:endParaRPr lang="en-US" dirty="0"/>
              </a:p>
              <a:p>
                <a:pPr marL="0" lvl="0" indent="0" algn="r" rtl="1">
                  <a:buNone/>
                </a:pPr>
                <a:r>
                  <a:rPr lang="he-IL" dirty="0"/>
                  <a:t>(2) לכל שתי שורות במטריצה מתקיים:</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𝑑</m:t>
                    </m:r>
                  </m:oMath>
                </a14:m>
                <a:r>
                  <a:rPr lang="en-US" dirty="0"/>
                  <a:t> </a:t>
                </a:r>
              </a:p>
              <a:p>
                <a:pPr algn="r" rtl="1"/>
                <a:r>
                  <a:rPr lang="he-IL" b="1" dirty="0"/>
                  <a:t>הסבר:</a:t>
                </a:r>
                <a:r>
                  <a:rPr lang="he-IL" dirty="0"/>
                  <a:t> ידוע כי :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oMath>
                </a14:m>
                <a:r>
                  <a:rPr lang="en-US" dirty="0"/>
                  <a:t> </a:t>
                </a:r>
                <a:r>
                  <a:rPr lang="he-IL" dirty="0"/>
                  <a:t>ולכן נקבל ש: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he-IL">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r>
                      <a:rPr lang="he-IL">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r>
                      <a:rPr lang="en-US" i="1">
                        <a:latin typeface="Cambria Math" panose="02040503050406030204" pitchFamily="18" charset="0"/>
                      </a:rPr>
                      <m:t>)</m:t>
                    </m:r>
                  </m:oMath>
                </a14:m>
                <a:endParaRPr lang="en-US" dirty="0"/>
              </a:p>
              <a:p>
                <a:pPr marL="0" indent="0" algn="r" rtl="1">
                  <a:buNone/>
                </a:pPr>
                <a:r>
                  <a:rPr lang="he-IL" dirty="0"/>
                  <a:t>ומכיוון שהמרחק של הקוד הוא </a:t>
                </a:r>
                <a:r>
                  <a:rPr lang="en-US" dirty="0"/>
                  <a:t>d </a:t>
                </a:r>
                <a:r>
                  <a:rPr lang="he-IL" dirty="0"/>
                  <a:t>, כלומר המרחק בין כל שתי מילים של הקוד הוא לפחות  </a:t>
                </a:r>
                <a:r>
                  <a:rPr lang="en-US" dirty="0"/>
                  <a:t>d </a:t>
                </a:r>
                <a:r>
                  <a:rPr lang="he-IL" dirty="0"/>
                  <a:t>(מהגדרת מרחק). למעשה, נקבל שהמרחק בין כל שתי שורות הוא לפחות</a:t>
                </a:r>
                <a:r>
                  <a:rPr lang="he-IL" i="1" dirty="0"/>
                  <a:t> </a:t>
                </a:r>
                <a:r>
                  <a:rPr lang="en-US" dirty="0"/>
                  <a:t>d</a:t>
                </a:r>
                <a:r>
                  <a:rPr lang="he-IL" dirty="0"/>
                  <a:t>:</a:t>
                </a:r>
              </a:p>
              <a:p>
                <a:pPr marL="0" indent="0" algn="r" rtl="1">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he-IL">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r>
                        <a:rPr lang="he-IL">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𝑑</m:t>
                      </m:r>
                    </m:oMath>
                  </m:oMathPara>
                </a14:m>
                <a:endParaRPr lang="en-US" dirty="0"/>
              </a:p>
              <a:p>
                <a:pPr marL="0" indent="0" algn="r" rtl="1">
                  <a:buNone/>
                </a:pPr>
                <a:r>
                  <a:rPr lang="he-IL" b="1" dirty="0"/>
                  <a:t>הערה:</a:t>
                </a:r>
                <a:r>
                  <a:rPr lang="he-IL" dirty="0"/>
                  <a:t> נשים לב שגם כל השורות במטריצה הן גם </a:t>
                </a:r>
                <a:r>
                  <a:rPr lang="he-IL" dirty="0" err="1"/>
                  <a:t>בת"ל</a:t>
                </a:r>
                <a:r>
                  <a:rPr lang="he-IL" dirty="0"/>
                  <a:t>.</a:t>
                </a:r>
                <a:endParaRPr lang="en-US" dirty="0"/>
              </a:p>
              <a:p>
                <a:pPr algn="r" rtl="1"/>
                <a:r>
                  <a:rPr lang="he-IL" u="sng" dirty="0"/>
                  <a:t>כעת נרצה לחסום את מספר השורות במטריצה: </a:t>
                </a:r>
                <a:r>
                  <a:rPr lang="he-IL" dirty="0"/>
                  <a:t>נראה שלא יכול להיות שיהיו יותר מדיי שורות במטריצה, כלומר שלא יכולה להיות מטריצה עם יותר מדיי שורות שמקיימת את שני התנאים הנ"ל. </a:t>
                </a:r>
                <a:endParaRPr lang="en-US" dirty="0"/>
              </a:p>
              <a:p>
                <a:pPr algn="r" rtl="1"/>
                <a:r>
                  <a:rPr lang="he-IL" u="sng" dirty="0"/>
                  <a:t>אז איך אנחנו הולכים להראות את זה?</a:t>
                </a:r>
                <a:r>
                  <a:rPr lang="he-IL" dirty="0"/>
                  <a:t> </a:t>
                </a:r>
              </a:p>
              <a:p>
                <a:pPr marL="0" indent="0" algn="r" rtl="1">
                  <a:buNone/>
                </a:pPr>
                <a:r>
                  <a:rPr lang="he-IL" dirty="0"/>
                  <a:t>באמצעות סכום המרחקים בין כל השורות, כלומר: </a:t>
                </a:r>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e>
                    </m:nary>
                  </m:oMath>
                </a14:m>
                <a:endParaRPr lang="en-US" dirty="0"/>
              </a:p>
              <a:p>
                <a:pPr algn="r" rtl="1"/>
                <a:endParaRPr lang="en-US" dirty="0"/>
              </a:p>
              <a:p>
                <a:pPr marL="0" indent="0" algn="r" rtl="1">
                  <a:buNone/>
                </a:pPr>
                <a:endParaRPr lang="he-IL"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235670" y="1404160"/>
                <a:ext cx="9274002" cy="5235255"/>
              </a:xfrm>
              <a:blipFill>
                <a:blip r:embed="rId2"/>
                <a:stretch>
                  <a:fillRect l="-986" t="-1164" r="-526" b="-12689"/>
                </a:stretch>
              </a:blipFill>
            </p:spPr>
            <p:txBody>
              <a:bodyPr/>
              <a:lstStyle/>
              <a:p>
                <a:r>
                  <a:rPr lang="he-IL">
                    <a:noFill/>
                  </a:rPr>
                  <a:t> </a:t>
                </a:r>
              </a:p>
            </p:txBody>
          </p:sp>
        </mc:Fallback>
      </mc:AlternateContent>
    </p:spTree>
    <p:extLst>
      <p:ext uri="{BB962C8B-B14F-4D97-AF65-F5344CB8AC3E}">
        <p14:creationId xmlns:p14="http://schemas.microsoft.com/office/powerpoint/2010/main" val="75066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en-US" dirty="0"/>
              <a:t>Johnson Bound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263950" y="1451294"/>
                <a:ext cx="9274002" cy="5235255"/>
              </a:xfrm>
            </p:spPr>
            <p:txBody>
              <a:bodyPr>
                <a:normAutofit/>
              </a:bodyPr>
              <a:lstStyle/>
              <a:p>
                <a:pPr algn="r" rtl="1"/>
                <a:r>
                  <a:rPr lang="he-IL" u="sng" dirty="0"/>
                  <a:t>נחסום את סכום המרחקים בין כל השורות בשתי דרכים:</a:t>
                </a:r>
                <a:endParaRPr lang="en-US" dirty="0"/>
              </a:p>
              <a:p>
                <a:pPr algn="r" rtl="1"/>
                <a:r>
                  <a:rPr lang="he-IL" u="sng" dirty="0"/>
                  <a:t>דרך ראשונה-</a:t>
                </a:r>
                <a:r>
                  <a:rPr lang="he-IL" dirty="0"/>
                  <a:t> </a:t>
                </a:r>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&lt;</m:t>
                        </m:r>
                        <m:r>
                          <a:rPr lang="en-US" i="1">
                            <a:latin typeface="Cambria Math" panose="02040503050406030204" pitchFamily="18" charset="0"/>
                          </a:rPr>
                          <m:t>𝑗</m:t>
                        </m:r>
                      </m:sub>
                      <m:sup/>
                      <m:e>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𝐿</m:t>
                                </m:r>
                              </m:num>
                              <m:den>
                                <m:r>
                                  <a:rPr lang="en-US" i="1">
                                    <a:latin typeface="Cambria Math" panose="02040503050406030204" pitchFamily="18" charset="0"/>
                                  </a:rPr>
                                  <m:t>2</m:t>
                                </m:r>
                              </m:den>
                            </m:f>
                          </m:e>
                        </m:d>
                      </m:e>
                    </m:nary>
                  </m:oMath>
                </a14:m>
                <a:r>
                  <a:rPr lang="en-US" dirty="0"/>
                  <a:t> </a:t>
                </a:r>
              </a:p>
              <a:p>
                <a:pPr marL="0" indent="0" algn="r" rtl="1">
                  <a:buNone/>
                </a:pPr>
                <a:r>
                  <a:rPr lang="he-IL" dirty="0"/>
                  <a:t>כלומר, סכום המרחקים בין כל השורות הוא לפחות המרחק כפול כל הדרכים לבחור שתי שורות.</a:t>
                </a:r>
                <a:endParaRPr lang="en-US" dirty="0"/>
              </a:p>
              <a:p>
                <a:pPr marL="0" indent="0" algn="r" rtl="1">
                  <a:buNone/>
                </a:pPr>
                <a:r>
                  <a:rPr lang="he-IL" dirty="0"/>
                  <a:t>נתבונן שוב על המטריצה שלנו, ונסמן את מספר האחדות בעמודה ה</a:t>
                </a:r>
                <a:r>
                  <a:rPr lang="he-IL" i="1" dirty="0"/>
                  <a:t>-</a:t>
                </a:r>
                <a:r>
                  <a:rPr lang="en-US" dirty="0" err="1"/>
                  <a:t>i</a:t>
                </a:r>
                <a:r>
                  <a:rPr lang="he-IL" dirty="0"/>
                  <a:t> כ-</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oMath>
                </a14:m>
                <a:r>
                  <a:rPr lang="he-IL" dirty="0"/>
                  <a:t>. </a:t>
                </a:r>
                <a:endParaRPr lang="en-US" dirty="0"/>
              </a:p>
              <a:p>
                <a:pPr marL="0" indent="0" algn="r" rtl="1">
                  <a:buNone/>
                </a:pPr>
                <a:r>
                  <a:rPr lang="he-IL" dirty="0"/>
                  <a:t>במטריצה יש </a:t>
                </a:r>
                <a:r>
                  <a:rPr lang="en-US" dirty="0"/>
                  <a:t>L</a:t>
                </a:r>
                <a:r>
                  <a:rPr lang="he-IL" dirty="0"/>
                  <a:t> שורות ומעובדה (1) בכל שורה יש לכל היותר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oMath>
                </a14:m>
                <a:r>
                  <a:rPr lang="he-IL" dirty="0"/>
                  <a:t> אחדות, ולכן בכל המטריצה יש לכל היותר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𝐿</m:t>
                    </m:r>
                  </m:oMath>
                </a14:m>
                <a:r>
                  <a:rPr lang="en-US" dirty="0"/>
                  <a:t> </a:t>
                </a:r>
                <a:r>
                  <a:rPr lang="he-IL" dirty="0"/>
                  <a:t>אחדות.</a:t>
                </a:r>
                <a:endParaRPr lang="en-US" dirty="0"/>
              </a:p>
              <a:p>
                <a:pPr marL="0" indent="0" algn="r" rtl="1">
                  <a:buNone/>
                </a:pPr>
                <a:r>
                  <a:rPr lang="he-IL" dirty="0"/>
                  <a:t>נשים לב שסכום של מספר האחדות בכל העמודות, זהה לסכום האחדות בכל המטריצה, זהה לסכום האחדות בכל העמודות ולכן נקבל:</a:t>
                </a:r>
              </a:p>
              <a:p>
                <a:pPr marL="0" indent="0" algn="r" rtl="1">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nary>
                        </m:num>
                        <m:den>
                          <m:r>
                            <a:rPr lang="en-US" i="1">
                              <a:latin typeface="Cambria Math" panose="02040503050406030204" pitchFamily="18" charset="0"/>
                            </a:rPr>
                            <m:t>𝐿</m:t>
                          </m:r>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𝐿</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oMath>
                  </m:oMathPara>
                </a14:m>
                <a:endParaRPr lang="en-US" dirty="0"/>
              </a:p>
              <a:p>
                <a:pPr algn="r" rtl="1"/>
                <a:endParaRPr lang="en-US" dirty="0"/>
              </a:p>
              <a:p>
                <a:pPr marL="0" indent="0" algn="r" rtl="1">
                  <a:buNone/>
                </a:pPr>
                <a:endParaRPr lang="he-IL"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263950" y="1451294"/>
                <a:ext cx="9274002" cy="5235255"/>
              </a:xfrm>
              <a:blipFill>
                <a:blip r:embed="rId2"/>
                <a:stretch>
                  <a:fillRect t="-582" r="-526"/>
                </a:stretch>
              </a:blipFill>
            </p:spPr>
            <p:txBody>
              <a:bodyPr/>
              <a:lstStyle/>
              <a:p>
                <a:r>
                  <a:rPr lang="he-IL">
                    <a:noFill/>
                  </a:rPr>
                  <a:t> </a:t>
                </a:r>
              </a:p>
            </p:txBody>
          </p:sp>
        </mc:Fallback>
      </mc:AlternateContent>
    </p:spTree>
    <p:extLst>
      <p:ext uri="{BB962C8B-B14F-4D97-AF65-F5344CB8AC3E}">
        <p14:creationId xmlns:p14="http://schemas.microsoft.com/office/powerpoint/2010/main" val="190194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en-US" dirty="0"/>
              <a:t>Johnson Bound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169683" y="1423014"/>
                <a:ext cx="9274002" cy="5235255"/>
              </a:xfrm>
            </p:spPr>
            <p:txBody>
              <a:bodyPr>
                <a:normAutofit/>
              </a:bodyPr>
              <a:lstStyle/>
              <a:p>
                <a:pPr algn="r" rtl="1"/>
                <a:r>
                  <a:rPr lang="he-IL" u="sng" dirty="0"/>
                  <a:t>נחסום את סכום המרחקים בין כל השורות בשתי דרכים- המשך:</a:t>
                </a:r>
              </a:p>
              <a:p>
                <a:pPr algn="r" rtl="1"/>
                <a:r>
                  <a:rPr lang="he-IL" u="sng" dirty="0"/>
                  <a:t>דרך שנייה-</a:t>
                </a:r>
                <a:r>
                  <a:rPr lang="he-IL" dirty="0"/>
                  <a:t> נרצה "לספור" את סכום המרחקים לפי סדר השורות. </a:t>
                </a:r>
                <a:endParaRPr lang="en-US" dirty="0"/>
              </a:p>
              <a:p>
                <a:pPr marL="0" indent="0" algn="r" rtl="1">
                  <a:buNone/>
                </a:pPr>
                <a:r>
                  <a:rPr lang="he-IL" dirty="0"/>
                  <a:t>לספור סכום בין מרחקים, זה בעצם אומר מה המרחק בין השורה הראשונה לשנייה וכן הלאה, שזה כמה פעמים </a:t>
                </a:r>
                <a:r>
                  <a:rPr lang="he-IL" dirty="0" err="1"/>
                  <a:t>הקורדינאטה</a:t>
                </a:r>
                <a:r>
                  <a:rPr lang="he-IL" dirty="0"/>
                  <a:t> הראשונה היא שונה ועוד כמה פעמים </a:t>
                </a:r>
                <a:r>
                  <a:rPr lang="he-IL" dirty="0" err="1"/>
                  <a:t>הקורדינאטה</a:t>
                </a:r>
                <a:r>
                  <a:rPr lang="he-IL" dirty="0"/>
                  <a:t> השנייה היא שונה וכן הלאה, כלומר כמה פעמים יש שוני באיבר (0/1) שהוא באותה העמודה רק בשורה אחרת. פורמלית:</a:t>
                </a:r>
                <a:endParaRPr lang="en-US" dirty="0"/>
              </a:p>
              <a:p>
                <a:pPr marL="0" indent="0" algn="r" rtl="1">
                  <a:buNone/>
                </a:pPr>
                <a:r>
                  <a:rPr lang="he-IL" dirty="0"/>
                  <a:t>מספר הדרכים לבחור</a:t>
                </a:r>
                <a:r>
                  <a:rPr lang="he-IL" i="1" dirty="0"/>
                  <a:t> </a:t>
                </a:r>
                <a:r>
                  <a:rPr lang="en-US" dirty="0" err="1"/>
                  <a:t>i</a:t>
                </a:r>
                <a:r>
                  <a:rPr lang="he-IL" dirty="0"/>
                  <a:t> ו-</a:t>
                </a:r>
                <a:r>
                  <a:rPr lang="en-US" dirty="0"/>
                  <a:t>j</a:t>
                </a:r>
                <a:r>
                  <a:rPr lang="en-US" i="1" dirty="0"/>
                  <a:t> </a:t>
                </a:r>
                <a:r>
                  <a:rPr lang="he-IL" dirty="0"/>
                  <a:t>שונים כך ש: </a:t>
                </a:r>
                <a14:m>
                  <m:oMath xmlns:m="http://schemas.openxmlformats.org/officeDocument/2006/math">
                    <m:r>
                      <a:rPr lang="en-US" i="1">
                        <a:latin typeface="Cambria Math" panose="02040503050406030204" pitchFamily="18" charset="0"/>
                      </a:rPr>
                      <m:t>𝑚</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oMath>
                </a14:m>
                <a:r>
                  <a:rPr lang="he-IL" dirty="0"/>
                  <a:t> כלומר באחד מהם יש אפס ובשני אחד:</a:t>
                </a:r>
              </a:p>
              <a:p>
                <a:pPr marL="0" indent="0" algn="r" rtl="1">
                  <a:buNone/>
                </a:pPr>
                <a14:m>
                  <m:oMathPara xmlns:m="http://schemas.openxmlformats.org/officeDocument/2006/math">
                    <m:oMathParaPr>
                      <m:jc m:val="centerGroup"/>
                    </m:oMathParaPr>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&lt;</m:t>
                          </m:r>
                          <m:r>
                            <a:rPr lang="en-US" i="1">
                              <a:latin typeface="Cambria Math" panose="02040503050406030204" pitchFamily="18" charset="0"/>
                            </a:rPr>
                            <m:t>𝑗</m:t>
                          </m:r>
                        </m:sub>
                        <m:sup/>
                        <m:e>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r>
                            <a:rPr lang="en-US" i="1">
                              <a:solidFill>
                                <a:srgbClr val="FF0000"/>
                              </a:solidFill>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&lt;</m:t>
                              </m:r>
                              <m:r>
                                <a:rPr lang="en-US" i="1">
                                  <a:latin typeface="Cambria Math" panose="02040503050406030204" pitchFamily="18" charset="0"/>
                                </a:rPr>
                                <m:t>𝑗</m:t>
                              </m:r>
                            </m:sub>
                            <m:sup/>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&lt;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e>
                                      </m:nary>
                                      <m:r>
                                        <a:rPr lang="en-US" i="1">
                                          <a:latin typeface="Cambria Math" panose="02040503050406030204" pitchFamily="18" charset="0"/>
                                        </a:rPr>
                                        <m:t>=</m:t>
                                      </m:r>
                                      <m:r>
                                        <a:rPr lang="en-US" i="1" smtClean="0">
                                          <a:solidFill>
                                            <a:srgbClr val="00B050"/>
                                          </a:solidFill>
                                          <a:latin typeface="Cambria Math" panose="02040503050406030204" pitchFamily="18" charset="0"/>
                                        </a:rPr>
                                        <m:t>∗</m:t>
                                      </m:r>
                                    </m:e>
                                  </m:nary>
                                </m:e>
                              </m:nary>
                            </m:e>
                          </m:nary>
                          <m:r>
                            <a:rPr lang="en-US" i="1">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e>
                          </m:nary>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𝐿</m:t>
                                  </m:r>
                                </m:num>
                                <m:den>
                                  <m:r>
                                    <a:rPr lang="en-US" i="1">
                                      <a:latin typeface="Cambria Math" panose="02040503050406030204" pitchFamily="18" charset="0"/>
                                    </a:rPr>
                                    <m:t>2</m:t>
                                  </m:r>
                                </m:den>
                              </m:f>
                            </m:e>
                          </m:d>
                        </m:e>
                      </m:nary>
                    </m:oMath>
                  </m:oMathPara>
                </a14:m>
                <a:endParaRPr lang="en-US" dirty="0"/>
              </a:p>
              <a:p>
                <a:pPr marL="0" indent="0" algn="r" rtl="1">
                  <a:buNone/>
                </a:pPr>
                <a:r>
                  <a:rPr lang="he-IL" i="1" dirty="0">
                    <a:solidFill>
                      <a:srgbClr val="FF0000"/>
                    </a:solidFill>
                  </a:rPr>
                  <a:t>*</a:t>
                </a:r>
                <a:r>
                  <a:rPr lang="he-IL" dirty="0"/>
                  <a:t>כאשר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oMath>
                </a14:m>
                <a:r>
                  <a:rPr lang="en-US" dirty="0"/>
                  <a:t> </a:t>
                </a:r>
                <a:r>
                  <a:rPr lang="he-IL" dirty="0"/>
                  <a:t>אז תוצאת ה-</a:t>
                </a:r>
                <a:r>
                  <a:rPr lang="en-US" dirty="0"/>
                  <a:t>XOR</a:t>
                </a:r>
                <a:r>
                  <a:rPr lang="he-IL" dirty="0"/>
                  <a:t> בניהם תהיה 1, ואם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oMath>
                </a14:m>
                <a:r>
                  <a:rPr lang="en-US" dirty="0"/>
                  <a:t> </a:t>
                </a:r>
                <a:r>
                  <a:rPr lang="he-IL" dirty="0"/>
                  <a:t>אז תוצאת ה-</a:t>
                </a:r>
                <a:r>
                  <a:rPr lang="en-US" dirty="0"/>
                  <a:t>XOR</a:t>
                </a:r>
                <a:r>
                  <a:rPr lang="he-IL" dirty="0"/>
                  <a:t> בניהם תהיה אפס ולכן זה נותן לנו את הסכימה של כל המקומות ששונים(כי האפסים לא משפיעים על הסכימה).</a:t>
                </a:r>
                <a:endParaRPr lang="en-US" dirty="0"/>
              </a:p>
              <a:p>
                <a:pPr marL="0" indent="0" algn="r" rtl="1">
                  <a:buNone/>
                </a:pPr>
                <a:r>
                  <a:rPr lang="en-US" dirty="0">
                    <a:solidFill>
                      <a:srgbClr val="0070C0"/>
                    </a:solidFill>
                  </a:rPr>
                  <a:t>*</a:t>
                </a:r>
                <a:r>
                  <a:rPr lang="he-IL" dirty="0"/>
                  <a:t>נחליף את סדר הסכימה </a:t>
                </a:r>
                <a:endParaRPr lang="en-US" dirty="0"/>
              </a:p>
              <a:p>
                <a:pPr marL="0" indent="0" algn="r" rtl="1">
                  <a:buNone/>
                </a:pPr>
                <a:r>
                  <a:rPr lang="he-IL" dirty="0">
                    <a:solidFill>
                      <a:srgbClr val="00B050"/>
                    </a:solidFill>
                  </a:rPr>
                  <a:t>*</a:t>
                </a:r>
                <a:r>
                  <a:rPr lang="he-IL" dirty="0"/>
                  <a:t>הסכימה היא כל ה- </a:t>
                </a:r>
                <a:r>
                  <a:rPr lang="en-US" dirty="0"/>
                  <a:t>{</a:t>
                </a:r>
                <a:r>
                  <a:rPr lang="en-US" dirty="0" err="1"/>
                  <a:t>i,j</a:t>
                </a:r>
                <a:r>
                  <a:rPr lang="en-US" dirty="0"/>
                  <a:t>}</a:t>
                </a:r>
                <a:r>
                  <a:rPr lang="he-IL" dirty="0"/>
                  <a:t> כך ש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&lt;</m:t>
                    </m:r>
                    <m:r>
                      <a:rPr lang="en-US" i="1">
                        <a:latin typeface="Cambria Math" panose="02040503050406030204" pitchFamily="18" charset="0"/>
                      </a:rPr>
                      <m:t>𝑗</m:t>
                    </m:r>
                  </m:oMath>
                </a14:m>
                <a:r>
                  <a:rPr lang="he-IL" dirty="0"/>
                  <a:t> כך ש:</a:t>
                </a:r>
                <a14:m>
                  <m:oMath xmlns:m="http://schemas.openxmlformats.org/officeDocument/2006/math">
                    <m:r>
                      <a:rPr lang="he-IL"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oMath>
                </a14:m>
                <a:r>
                  <a:rPr lang="en-US" dirty="0"/>
                  <a:t> </a:t>
                </a:r>
                <a:r>
                  <a:rPr lang="he-IL" dirty="0"/>
                  <a:t>ולכן זה כמו לבחור שאחד מהם יהיה אחד, שזה בעצם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oMath>
                </a14:m>
                <a:r>
                  <a:rPr lang="he-IL" dirty="0"/>
                  <a:t> והשני אפס שזה היתר כלומר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oMath>
                </a14:m>
                <a:r>
                  <a:rPr lang="he-IL" dirty="0"/>
                  <a:t>.</a:t>
                </a:r>
                <a:endParaRPr lang="en-US" dirty="0"/>
              </a:p>
              <a:p>
                <a:pPr algn="r" rtl="1"/>
                <a:endParaRPr lang="en-US" dirty="0"/>
              </a:p>
              <a:p>
                <a:pPr algn="r" rtl="1"/>
                <a:endParaRPr lang="en-US" dirty="0"/>
              </a:p>
              <a:p>
                <a:pPr marL="0" indent="0" algn="r" rtl="1">
                  <a:buNone/>
                </a:pPr>
                <a:endParaRPr lang="he-IL"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169683" y="1423014"/>
                <a:ext cx="9274002" cy="5235255"/>
              </a:xfrm>
              <a:blipFill>
                <a:blip r:embed="rId2"/>
                <a:stretch>
                  <a:fillRect l="-986" t="-582" r="-592" b="-19674"/>
                </a:stretch>
              </a:blipFill>
            </p:spPr>
            <p:txBody>
              <a:bodyPr/>
              <a:lstStyle/>
              <a:p>
                <a:r>
                  <a:rPr lang="he-IL">
                    <a:noFill/>
                  </a:rPr>
                  <a:t> </a:t>
                </a:r>
              </a:p>
            </p:txBody>
          </p:sp>
        </mc:Fallback>
      </mc:AlternateContent>
    </p:spTree>
    <p:extLst>
      <p:ext uri="{BB962C8B-B14F-4D97-AF65-F5344CB8AC3E}">
        <p14:creationId xmlns:p14="http://schemas.microsoft.com/office/powerpoint/2010/main" val="6824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he-IL" dirty="0"/>
              <a:t>  </a:t>
            </a:r>
            <a:r>
              <a:rPr lang="en-US" b="1" dirty="0"/>
              <a:t>Johnson Bound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51294"/>
                <a:ext cx="9620250" cy="5235255"/>
              </a:xfrm>
            </p:spPr>
            <p:txBody>
              <a:bodyPr>
                <a:normAutofit/>
              </a:bodyPr>
              <a:lstStyle/>
              <a:p>
                <a:pPr marL="0" indent="0" algn="r" rtl="1">
                  <a:buNone/>
                </a:pPr>
                <a:r>
                  <a:rPr lang="he-IL" u="sng" dirty="0"/>
                  <a:t>סיכום ביניים:</a:t>
                </a:r>
                <a:endParaRPr lang="en-US" dirty="0"/>
              </a:p>
              <a:p>
                <a:pPr lvl="0" algn="r" rtl="1"/>
                <a:r>
                  <a:rPr lang="he-IL" u="sng" dirty="0"/>
                  <a:t>(1)בדרך הראשונה קיבלנו כי:</a:t>
                </a:r>
              </a:p>
              <a:p>
                <a:pPr marL="0" lvl="0" indent="0" algn="r" rtl="1">
                  <a:buNone/>
                </a:pPr>
                <a:r>
                  <a:rPr lang="he-IL" dirty="0"/>
                  <a:t> </a:t>
                </a:r>
                <a14:m>
                  <m:oMath xmlns:m="http://schemas.openxmlformats.org/officeDocument/2006/math">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nary>
                      </m:num>
                      <m:den>
                        <m:r>
                          <a:rPr lang="en-US" i="1">
                            <a:latin typeface="Cambria Math" panose="02040503050406030204" pitchFamily="18" charset="0"/>
                          </a:rPr>
                          <m:t>𝐿</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       ⇒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nary>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a14:m>
                <a:endParaRPr lang="en-US" dirty="0"/>
              </a:p>
              <a:p>
                <a:pPr lvl="0" algn="r" rtl="1"/>
                <a:r>
                  <a:rPr lang="he-IL" u="sng"/>
                  <a:t>(2)בדרך </a:t>
                </a:r>
                <a:r>
                  <a:rPr lang="he-IL" u="sng" dirty="0"/>
                  <a:t>השנייה קיבלנו כי:</a:t>
                </a:r>
              </a:p>
              <a:p>
                <a:pPr marL="0" lvl="0" indent="0" algn="r" rtl="1">
                  <a:buNone/>
                </a:pPr>
                <a:r>
                  <a:rPr lang="he-IL" u="sng" dirty="0"/>
                  <a:t> </a:t>
                </a:r>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&lt;</m:t>
                        </m:r>
                        <m:r>
                          <a:rPr lang="en-US" i="1">
                            <a:latin typeface="Cambria Math" panose="02040503050406030204" pitchFamily="18" charset="0"/>
                          </a:rPr>
                          <m:t>𝑗</m:t>
                        </m:r>
                      </m:sub>
                      <m:sup/>
                      <m:e>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𝑚</m:t>
                                            </m:r>
                                          </m:e>
                                          <m:sub>
                                            <m:r>
                                              <a:rPr lang="en-US" i="1">
                                                <a:latin typeface="Cambria Math" panose="02040503050406030204" pitchFamily="18" charset="0"/>
                                              </a:rPr>
                                              <m:t>𝑖</m:t>
                                            </m:r>
                                          </m:sub>
                                        </m:sSub>
                                      </m:e>
                                      <m:sup>
                                        <m:r>
                                          <a:rPr lang="en-US" i="1">
                                            <a:latin typeface="Cambria Math" panose="02040503050406030204" pitchFamily="18" charset="0"/>
                                          </a:rPr>
                                          <m:t>2</m:t>
                                        </m:r>
                                      </m:sup>
                                    </m:sSup>
                                  </m:e>
                                </m:nary>
                              </m:e>
                            </m:nary>
                          </m:e>
                        </m:nary>
                      </m:e>
                    </m:nary>
                  </m:oMath>
                </a14:m>
                <a:endParaRPr lang="en-US" dirty="0"/>
              </a:p>
              <a:p>
                <a:pPr algn="r" rtl="1"/>
                <a:r>
                  <a:rPr lang="he-IL" dirty="0"/>
                  <a:t>נמשיך לפתח את האי-שיוון השני, באמצעות מציאת חסם לביטוי: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𝑚</m:t>
                                    </m:r>
                                  </m:e>
                                  <m:sub>
                                    <m:r>
                                      <a:rPr lang="en-US" i="1">
                                        <a:latin typeface="Cambria Math" panose="02040503050406030204" pitchFamily="18" charset="0"/>
                                      </a:rPr>
                                      <m:t>𝑖</m:t>
                                    </m:r>
                                  </m:sub>
                                </m:sSub>
                              </m:e>
                              <m:sup>
                                <m:r>
                                  <a:rPr lang="en-US" i="1">
                                    <a:latin typeface="Cambria Math" panose="02040503050406030204" pitchFamily="18" charset="0"/>
                                  </a:rPr>
                                  <m:t>2</m:t>
                                </m:r>
                              </m:sup>
                            </m:sSup>
                          </m:e>
                        </m:nary>
                      </m:e>
                    </m:nary>
                  </m:oMath>
                </a14:m>
                <a:r>
                  <a:rPr lang="he-IL" dirty="0"/>
                  <a:t> .</a:t>
                </a:r>
              </a:p>
              <a:p>
                <a:pPr algn="r" rtl="1"/>
                <a:r>
                  <a:rPr lang="he-IL" dirty="0"/>
                  <a:t> מכיוון שהביטוי מורכב משני חלקים, השיטה שלנו תהיה למצוא חסם לכל חלק בנפרד. </a:t>
                </a:r>
                <a:endParaRPr lang="en-US" dirty="0"/>
              </a:p>
              <a:p>
                <a:pPr algn="r" rtl="1"/>
                <a:r>
                  <a:rPr lang="he-IL" dirty="0"/>
                  <a:t>נשים לב </a:t>
                </a:r>
                <a:r>
                  <a:rPr lang="he-IL" dirty="0" err="1"/>
                  <a:t>שמ</a:t>
                </a:r>
                <a:r>
                  <a:rPr lang="he-IL" dirty="0"/>
                  <a:t>-(1) יש לנו חסם על החלק הראשון של הביטוי, שהוא:</a:t>
                </a:r>
                <a14:m>
                  <m:oMath xmlns:m="http://schemas.openxmlformats.org/officeDocument/2006/math">
                    <m:r>
                      <a:rPr lang="he-IL" i="1">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nary>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𝛿</m:t>
                        </m:r>
                      </m:e>
                    </m:d>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a14:m>
                <a:endParaRPr lang="en-US" dirty="0"/>
              </a:p>
              <a:p>
                <a:pPr algn="r" rtl="1"/>
                <a:endParaRPr lang="en-US" dirty="0"/>
              </a:p>
              <a:p>
                <a:pPr algn="r" rtl="1"/>
                <a:endParaRPr lang="en-US" dirty="0"/>
              </a:p>
              <a:p>
                <a:pPr marL="0" indent="0" algn="r" rtl="1">
                  <a:buNone/>
                </a:pPr>
                <a:endParaRPr lang="en-US" dirty="0"/>
              </a:p>
            </p:txBody>
          </p:sp>
        </mc:Choice>
        <mc:Fallback>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51294"/>
                <a:ext cx="9620250" cy="5235255"/>
              </a:xfrm>
              <a:blipFill>
                <a:blip r:embed="rId2"/>
                <a:stretch>
                  <a:fillRect t="-582" r="-507"/>
                </a:stretch>
              </a:blipFill>
            </p:spPr>
            <p:txBody>
              <a:bodyPr/>
              <a:lstStyle/>
              <a:p>
                <a:r>
                  <a:rPr lang="en-US">
                    <a:noFill/>
                  </a:rPr>
                  <a:t> </a:t>
                </a:r>
              </a:p>
            </p:txBody>
          </p:sp>
        </mc:Fallback>
      </mc:AlternateContent>
    </p:spTree>
    <p:extLst>
      <p:ext uri="{BB962C8B-B14F-4D97-AF65-F5344CB8AC3E}">
        <p14:creationId xmlns:p14="http://schemas.microsoft.com/office/powerpoint/2010/main" val="10492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he-IL" dirty="0"/>
              <a:t>  </a:t>
            </a:r>
            <a:r>
              <a:rPr lang="en-US" b="1" dirty="0"/>
              <a:t>Johnson Bound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51294"/>
                <a:ext cx="9620250" cy="5235255"/>
              </a:xfrm>
            </p:spPr>
            <p:txBody>
              <a:bodyPr>
                <a:normAutofit/>
              </a:bodyPr>
              <a:lstStyle/>
              <a:p>
                <a:pPr algn="r" rtl="1"/>
                <a:r>
                  <a:rPr lang="he-IL" u="sng" dirty="0"/>
                  <a:t>כעת נרצה לחסום את החלק השני של הביטוי:</a:t>
                </a:r>
                <a:endParaRPr lang="en-US" dirty="0"/>
              </a:p>
              <a:p>
                <a:pPr algn="r" rtl="1"/>
                <a:r>
                  <a:rPr lang="he-IL" u="sng" dirty="0"/>
                  <a:t>תזכורת- אי-שוויון קושי-שוורץ:</a:t>
                </a:r>
                <a:r>
                  <a:rPr lang="he-IL" dirty="0"/>
                  <a:t> אם</a:t>
                </a:r>
                <a:r>
                  <a:rPr lang="he-IL" i="1" dirty="0"/>
                  <a:t> </a:t>
                </a:r>
                <a:r>
                  <a:rPr lang="en-US" dirty="0"/>
                  <a:t>V</a:t>
                </a:r>
                <a:r>
                  <a:rPr lang="he-IL" dirty="0"/>
                  <a:t> הוא מרחב מכפלה פנימית, אז לכל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𝑉</m:t>
                    </m:r>
                  </m:oMath>
                </a14:m>
                <a:r>
                  <a:rPr lang="he-IL" dirty="0"/>
                  <a:t> מתקיים:</a:t>
                </a:r>
              </a:p>
              <a:p>
                <a:pPr marL="0" indent="0" algn="r" rtl="1">
                  <a:buNone/>
                </a:pPr>
                <a14:m>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rPr>
                              <m:t>𝑦</m:t>
                            </m:r>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𝑦</m:t>
                        </m:r>
                      </m:e>
                    </m:d>
                  </m:oMath>
                </a14:m>
                <a:r>
                  <a:rPr lang="he-IL" dirty="0"/>
                  <a:t>. כאשר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rPr>
                                  <m:t>𝑥</m:t>
                                </m:r>
                              </m:e>
                            </m:d>
                          </m:e>
                        </m:d>
                      </m:e>
                    </m:rad>
                  </m:oMath>
                </a14:m>
                <a:r>
                  <a:rPr lang="he-IL" dirty="0"/>
                  <a:t> מסמן את הנורמה המושרית על </a:t>
                </a:r>
                <a:r>
                  <a:rPr lang="en-US" dirty="0"/>
                  <a:t>V</a:t>
                </a:r>
                <a:r>
                  <a:rPr lang="he-IL" dirty="0"/>
                  <a:t> מהמכפלה הפנימית.</a:t>
                </a:r>
                <a:endParaRPr lang="en-US" dirty="0"/>
              </a:p>
              <a:p>
                <a:pPr marL="0" indent="0" algn="r" rtl="1">
                  <a:buNone/>
                </a:pPr>
                <a:r>
                  <a:rPr lang="he-IL" b="1" dirty="0"/>
                  <a:t>מסקנה:</a:t>
                </a:r>
                <a:r>
                  <a:rPr lang="he-IL"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rPr>
                              <m:t>𝑦</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𝑥</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𝑦</m:t>
                            </m:r>
                          </m:e>
                        </m:d>
                      </m:e>
                      <m:sup>
                        <m:r>
                          <a:rPr lang="en-US" i="1">
                            <a:latin typeface="Cambria Math" panose="02040503050406030204" pitchFamily="18" charset="0"/>
                          </a:rPr>
                          <m:t>2</m:t>
                        </m:r>
                      </m:sup>
                    </m:sSup>
                  </m:oMath>
                </a14:m>
                <a:endParaRPr lang="he-IL" dirty="0"/>
              </a:p>
              <a:p>
                <a:pPr marL="0" indent="0" algn="r" rtl="1">
                  <a:buNone/>
                </a:pPr>
                <a:endParaRPr lang="en-US" dirty="0"/>
              </a:p>
              <a:p>
                <a:pPr algn="r" rtl="1"/>
                <a:r>
                  <a:rPr lang="he-IL" dirty="0"/>
                  <a:t>נבחר: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r>
                      <a:rPr lang="en-US" i="1">
                        <a:latin typeface="Cambria Math" panose="02040503050406030204" pitchFamily="18" charset="0"/>
                      </a:rPr>
                      <m:t>) , </m:t>
                    </m:r>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r>
                      <a:rPr lang="en-US" i="1">
                        <a:latin typeface="Cambria Math" panose="02040503050406030204" pitchFamily="18" charset="0"/>
                      </a:rPr>
                      <m:t>)</m:t>
                    </m:r>
                  </m:oMath>
                </a14:m>
                <a:r>
                  <a:rPr lang="en-US" dirty="0"/>
                  <a:t> </a:t>
                </a:r>
                <a:r>
                  <a:rPr lang="he-IL" dirty="0"/>
                  <a:t>, נציב במסקנה הנ"ל שנובעת מאי-השוויון קושי-שוורץ, ונקבל מכפלה פנימית של וקטור </a:t>
                </a:r>
                <a:r>
                  <a:rPr lang="en-US" dirty="0"/>
                  <a:t>x</a:t>
                </a:r>
                <a:r>
                  <a:rPr lang="he-IL" dirty="0"/>
                  <a:t> ב-</a:t>
                </a:r>
                <a:r>
                  <a:rPr lang="en-US" dirty="0"/>
                  <a:t>y </a:t>
                </a:r>
                <a:r>
                  <a:rPr lang="he-IL" dirty="0"/>
                  <a:t> שזה שווה ל:</a:t>
                </a:r>
              </a:p>
              <a:p>
                <a:pPr marL="0" indent="0" algn="r" rtl="1">
                  <a:buNone/>
                </a:pPr>
                <a:r>
                  <a:rPr lang="he-IL"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nary>
                              </m:num>
                              <m:den>
                                <m:r>
                                  <a:rPr lang="en-US" i="1">
                                    <a:latin typeface="Cambria Math" panose="02040503050406030204" pitchFamily="18" charset="0"/>
                                  </a:rPr>
                                  <m:t>𝑛</m:t>
                                </m:r>
                              </m:den>
                            </m:f>
                          </m:e>
                        </m:d>
                      </m:e>
                      <m:sup>
                        <m:r>
                          <a:rPr lang="en-US" i="1">
                            <a:latin typeface="Cambria Math" panose="02040503050406030204" pitchFamily="18" charset="0"/>
                          </a:rPr>
                          <m:t>2</m:t>
                        </m:r>
                      </m:sup>
                    </m:sSup>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sup>
                            <m:r>
                              <a:rPr lang="en-US" i="1">
                                <a:latin typeface="Cambria Math" panose="02040503050406030204" pitchFamily="18" charset="0"/>
                              </a:rPr>
                              <m:t>2</m:t>
                            </m:r>
                          </m:sup>
                        </m:sSup>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d>
                          </m:e>
                          <m:sup>
                            <m:r>
                              <a:rPr lang="en-US" i="1">
                                <a:latin typeface="Cambria Math" panose="02040503050406030204" pitchFamily="18" charset="0"/>
                              </a:rPr>
                              <m:t>2</m:t>
                            </m:r>
                          </m:sup>
                        </m:sSup>
                        <m:r>
                          <a:rPr lang="en-US" i="1">
                            <a:latin typeface="Cambria Math" panose="02040503050406030204" pitchFamily="18" charset="0"/>
                          </a:rPr>
                          <m:t>=</m:t>
                        </m:r>
                      </m:e>
                    </m:nary>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sup>
                            <m:r>
                              <a:rPr lang="en-US" i="1">
                                <a:latin typeface="Cambria Math" panose="02040503050406030204" pitchFamily="18" charset="0"/>
                              </a:rPr>
                              <m:t>2</m:t>
                            </m:r>
                          </m:sup>
                        </m:sSup>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den>
                        </m:f>
                        <m:r>
                          <a:rPr lang="en-US" i="1">
                            <a:latin typeface="Cambria Math" panose="02040503050406030204" pitchFamily="18" charset="0"/>
                          </a:rPr>
                          <m:t>=</m:t>
                        </m:r>
                      </m:e>
                    </m:nary>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sup>
                            <m:r>
                              <a:rPr lang="en-US" i="1">
                                <a:latin typeface="Cambria Math" panose="02040503050406030204" pitchFamily="18" charset="0"/>
                              </a:rPr>
                              <m:t>2</m:t>
                            </m:r>
                          </m:sup>
                        </m:sSup>
                      </m:e>
                    </m:nary>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r>
                      <a:rPr lang="en-US" i="1">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sup>
                            <m:r>
                              <a:rPr lang="en-US" i="1">
                                <a:latin typeface="Cambria Math" panose="02040503050406030204" pitchFamily="18" charset="0"/>
                              </a:rPr>
                              <m:t>2</m:t>
                            </m:r>
                          </m:sup>
                        </m:sSup>
                      </m:e>
                    </m:nary>
                  </m:oMath>
                </a14:m>
                <a:endParaRPr lang="en-US" dirty="0"/>
              </a:p>
              <a:p>
                <a:pPr algn="r" rtl="1"/>
                <a:r>
                  <a:rPr lang="he-IL" dirty="0"/>
                  <a:t>כלומר נקבל כי: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nary>
                            <m:r>
                              <a:rPr lang="en-US" i="1">
                                <a:latin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r>
                      <a:rPr lang="en-US" i="1">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sup>
                            <m:r>
                              <a:rPr lang="en-US" i="1">
                                <a:latin typeface="Cambria Math" panose="02040503050406030204" pitchFamily="18" charset="0"/>
                              </a:rPr>
                              <m:t>2</m:t>
                            </m:r>
                          </m:sup>
                        </m:sSup>
                      </m:e>
                    </m:nary>
                    <m:r>
                      <a:rPr lang="en-US" i="1">
                        <a:latin typeface="Cambria Math" panose="02040503050406030204" pitchFamily="18" charset="0"/>
                      </a:rPr>
                      <m:t>        ⇒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sup>
                            <m:r>
                              <a:rPr lang="en-US" i="1">
                                <a:latin typeface="Cambria Math" panose="02040503050406030204" pitchFamily="18" charset="0"/>
                              </a:rPr>
                              <m:t>2</m:t>
                            </m:r>
                          </m:sup>
                        </m:sSup>
                      </m:e>
                    </m:nary>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nary>
                            <m:r>
                              <a:rPr lang="en-US" i="1">
                                <a:latin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𝑛</m:t>
                        </m:r>
                      </m:den>
                    </m:f>
                  </m:oMath>
                </a14:m>
                <a:endParaRPr lang="en-US" dirty="0"/>
              </a:p>
              <a:p>
                <a:pPr lvl="0" algn="r" rtl="1"/>
                <a:endParaRPr lang="en-US"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51294"/>
                <a:ext cx="9620250" cy="5235255"/>
              </a:xfrm>
              <a:blipFill>
                <a:blip r:embed="rId2"/>
                <a:stretch>
                  <a:fillRect t="-582" r="-507"/>
                </a:stretch>
              </a:blipFill>
            </p:spPr>
            <p:txBody>
              <a:bodyPr/>
              <a:lstStyle/>
              <a:p>
                <a:r>
                  <a:rPr lang="he-IL">
                    <a:noFill/>
                  </a:rPr>
                  <a:t> </a:t>
                </a:r>
              </a:p>
            </p:txBody>
          </p:sp>
        </mc:Fallback>
      </mc:AlternateContent>
    </p:spTree>
    <p:extLst>
      <p:ext uri="{BB962C8B-B14F-4D97-AF65-F5344CB8AC3E}">
        <p14:creationId xmlns:p14="http://schemas.microsoft.com/office/powerpoint/2010/main" val="376747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3042</TotalTime>
  <Words>1904</Words>
  <Application>Microsoft Office PowerPoint</Application>
  <PresentationFormat>Widescreen</PresentationFormat>
  <Paragraphs>139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 Math</vt:lpstr>
      <vt:lpstr>Trebuchet MS</vt:lpstr>
      <vt:lpstr>Wingdings 3</vt:lpstr>
      <vt:lpstr>Facet</vt:lpstr>
      <vt:lpstr>קודים לתיקון שגיאות ושימושיהם במדעי המחשב הרצאה 17</vt:lpstr>
      <vt:lpstr>- מבוא Johnson Bound</vt:lpstr>
      <vt:lpstr> Johnson Bound</vt:lpstr>
      <vt:lpstr>Johnson Bound</vt:lpstr>
      <vt:lpstr>Johnson Bound</vt:lpstr>
      <vt:lpstr>Johnson Bound</vt:lpstr>
      <vt:lpstr>Johnson Bound</vt:lpstr>
      <vt:lpstr>  Johnson Bound</vt:lpstr>
      <vt:lpstr>  Johnson Bound</vt:lpstr>
      <vt:lpstr>  Johnson Bound</vt:lpstr>
      <vt:lpstr>  Johnson Bound</vt:lpstr>
      <vt:lpstr>  Johnson Bound</vt:lpstr>
      <vt:lpstr>  Johnson Bound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קודים לתיקון שגיאות ושימושיהם במדעי המחשב הרצאה 12</dc:title>
  <dc:creator>Noam Atia (natia)</dc:creator>
  <cp:lastModifiedBy>Noam</cp:lastModifiedBy>
  <cp:revision>82</cp:revision>
  <dcterms:created xsi:type="dcterms:W3CDTF">2020-12-05T11:51:48Z</dcterms:created>
  <dcterms:modified xsi:type="dcterms:W3CDTF">2021-02-11T18:59:17Z</dcterms:modified>
</cp:coreProperties>
</file>