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3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1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7A9B-9FA8-4741-8B66-95CD401AA80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156D-2607-48CC-81FC-4D89AA6F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4200" dirty="0"/>
              <a:t>קודים לתיקון שגיאות ושימושיהם במדעי המחשב</a:t>
            </a:r>
            <a:br>
              <a:rPr lang="he-IL" sz="4200" dirty="0"/>
            </a:br>
            <a:r>
              <a:rPr lang="he-IL" sz="4200" b="1" dirty="0"/>
              <a:t>הרצאה 20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79C-C555-4668-8E38-6A8A83E1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מרצה: ד"ר קלים יפרמנקו</a:t>
            </a:r>
          </a:p>
          <a:p>
            <a:pPr>
              <a:lnSpc>
                <a:spcPct val="90000"/>
              </a:lnSpc>
            </a:pPr>
            <a:r>
              <a:rPr lang="he-IL" dirty="0"/>
              <a:t>סמסטר: סתיו תשפ"א</a:t>
            </a:r>
          </a:p>
          <a:p>
            <a:pPr>
              <a:lnSpc>
                <a:spcPct val="90000"/>
              </a:lnSpc>
            </a:pPr>
            <a:r>
              <a:rPr lang="he-IL" dirty="0"/>
              <a:t>תאריך: 03/01/2020</a:t>
            </a:r>
            <a:endParaRPr lang="en-US" dirty="0"/>
          </a:p>
        </p:txBody>
      </p:sp>
      <p:pic>
        <p:nvPicPr>
          <p:cNvPr id="4" name="Picture 3" descr="אוניברסיטת בן גוריון - מוזיאון הילדים של באר שבע ע&quot;ש ג'ק, ג'וזף ומורטון מנדל">
            <a:extLst>
              <a:ext uri="{FF2B5EF4-FFF2-40B4-BE49-F238E27FC236}">
                <a16:creationId xmlns:a16="http://schemas.microsoft.com/office/drawing/2014/main" id="{F69370C1-F1DE-4FC0-A5F9-27A894600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1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עבור </a:t>
                </a:r>
                <a:r>
                  <a:rPr lang="en-US" dirty="0"/>
                  <a:t>List Recovery</a:t>
                </a:r>
                <a:r>
                  <a:rPr lang="he-IL" dirty="0"/>
                  <a:t>, נסתכל על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⋅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הנקודות שברשותינו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/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i="1"/>
                                    </m:ctrlPr>
                                  </m:sSubSup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/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/>
                              <m:t>, 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i="1"/>
                                    </m:ctrlPr>
                                  </m:sSubSup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/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/>
                              <m:t>,…,(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  <m:sup>
                                <m:r>
                                  <a:rPr lang="en-US" i="1"/>
                                  <m:t>𝑟</m:t>
                                </m:r>
                              </m:sup>
                            </m:sSubSup>
                            <m:r>
                              <a:rPr lang="en-US" i="1"/>
                              <m:t>)</m:t>
                            </m:r>
                          </m:e>
                        </m:d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</m:sSubSup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ידוע כי מתוך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⋅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הנקודות,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מתוכן נמצאות על הפולינום: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  <a:blipFill>
                <a:blip r:embed="rId2"/>
                <a:stretch>
                  <a:fillRect r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4BAE899-2882-4B4E-BEC7-3C4FC18304F7}"/>
              </a:ext>
            </a:extLst>
          </p:cNvPr>
          <p:cNvGrpSpPr/>
          <p:nvPr/>
        </p:nvGrpSpPr>
        <p:grpSpPr>
          <a:xfrm>
            <a:off x="2948981" y="2590800"/>
            <a:ext cx="3648710" cy="3657600"/>
            <a:chOff x="0" y="0"/>
            <a:chExt cx="3648710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20AC93-B6FE-4BE0-B71F-541D347BE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48710" cy="3657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FD307103-0626-4D17-91F7-91382FBBB8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7" y="532263"/>
                  <a:ext cx="3124835" cy="3835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d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    …          </m:t>
                        </m:r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FD307103-0626-4D17-91F7-91382FBBB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427" y="532263"/>
                  <a:ext cx="3124835" cy="3835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45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451295"/>
                <a:ext cx="10050011" cy="4590068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קיבלנו כי: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נבחין כי עבור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𝑛</m:t>
                        </m:r>
                      </m:num>
                      <m:den>
                        <m:r>
                          <a:rPr lang="en-US" i="1"/>
                          <m:t>4</m:t>
                        </m:r>
                        <m:r>
                          <a:rPr lang="en-US" i="1"/>
                          <m:t>𝑘</m:t>
                        </m:r>
                      </m:den>
                    </m:f>
                  </m:oMath>
                </a14:m>
                <a:r>
                  <a:rPr lang="he-IL" dirty="0"/>
                  <a:t> נקבל כי מס' הנקודות שברשותינו הינו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𝑛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/>
                          <m:t>4</m:t>
                        </m:r>
                        <m:r>
                          <a:rPr lang="en-US" i="1"/>
                          <m:t>𝑘</m:t>
                        </m:r>
                      </m:den>
                    </m:f>
                  </m:oMath>
                </a14:m>
                <a:r>
                  <a:rPr lang="he-IL" dirty="0"/>
                  <a:t>, </a:t>
                </a:r>
              </a:p>
              <a:p>
                <a:pPr algn="r" rtl="1"/>
                <a:r>
                  <a:rPr lang="he-IL" dirty="0"/>
                  <a:t>ואכן אם </a:t>
                </a:r>
                <a14:m>
                  <m:oMath xmlns:m="http://schemas.openxmlformats.org/officeDocument/2006/math">
                    <m:r>
                      <a:rPr lang="en-US" i="1"/>
                      <m:t>2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/>
                              <m:t>4</m:t>
                            </m:r>
                            <m:r>
                              <a:rPr lang="en-US" i="1"/>
                              <m:t>𝑘</m:t>
                            </m:r>
                          </m:den>
                        </m:f>
                        <m:r>
                          <a:rPr lang="en-US" i="1"/>
                          <m:t>𝑘</m:t>
                        </m:r>
                      </m:e>
                    </m:rad>
                    <m:r>
                      <a:rPr lang="en-US" i="1"/>
                      <m:t>=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נקודות מתוכן על הפולינום, נוכל למצוא קבוצה </a:t>
                </a:r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</m:oMath>
                </a14:m>
                <a:r>
                  <a:rPr lang="he-IL" dirty="0"/>
                  <a:t> מגודל </a:t>
                </a:r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r>
                      <a:rPr lang="en-US" i="1"/>
                      <m:t>(</m:t>
                    </m:r>
                    <m:r>
                      <a:rPr lang="en-US" i="1"/>
                      <m:t>𝑝𝑜𝑙𝑦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∈</m:t>
                    </m:r>
                    <m:r>
                      <a:rPr lang="en-US" i="1"/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בעזרת </a:t>
                </a:r>
                <a:r>
                  <a:rPr lang="en-US" dirty="0"/>
                  <a:t>List Decoding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כלומר, עבור </a:t>
                </a:r>
                <a14:m>
                  <m:oMath xmlns:m="http://schemas.openxmlformats.org/officeDocument/2006/math">
                    <m:r>
                      <a:rPr lang="en-US" i="1"/>
                      <m:t>𝑅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𝑛</m:t>
                        </m:r>
                      </m:num>
                      <m:den>
                        <m:r>
                          <a:rPr lang="en-US" i="1"/>
                          <m:t>4</m:t>
                        </m:r>
                        <m:r>
                          <a:rPr lang="en-US" i="1"/>
                          <m:t>𝑘</m:t>
                        </m:r>
                      </m:den>
                    </m:f>
                  </m:oMath>
                </a14:m>
                <a:r>
                  <a:rPr lang="he-IL" dirty="0"/>
                  <a:t>, אם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𝑅</m:t>
                    </m:r>
                  </m:oMath>
                </a14:m>
                <a:r>
                  <a:rPr lang="he-IL" dirty="0"/>
                  <a:t> אזי ניתן לבצע </a:t>
                </a:r>
                <a:r>
                  <a:rPr lang="en-US" dirty="0"/>
                  <a:t>List Recovery</a:t>
                </a:r>
                <a:r>
                  <a:rPr lang="he-IL" dirty="0"/>
                  <a:t> בעזרת </a:t>
                </a:r>
                <a:r>
                  <a:rPr lang="en-US" dirty="0"/>
                  <a:t>List Decoding </a:t>
                </a:r>
                <a:r>
                  <a:rPr lang="he-IL" dirty="0"/>
                  <a:t>ולהחזיר קבוצה </a:t>
                </a:r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</m:oMath>
                </a14:m>
                <a:r>
                  <a:rPr lang="he-IL" dirty="0"/>
                  <a:t> מגודל </a:t>
                </a:r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r>
                      <a:rPr lang="en-US" i="1"/>
                      <m:t>(</m:t>
                    </m:r>
                    <m:r>
                      <a:rPr lang="en-US" i="1"/>
                      <m:t>𝑝𝑜𝑙𝑦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∈</m:t>
                    </m:r>
                    <m:r>
                      <a:rPr lang="en-US" i="1"/>
                      <m:t>𝐿</m:t>
                    </m:r>
                  </m:oMath>
                </a14:m>
                <a:r>
                  <a:rPr lang="he-IL" dirty="0"/>
                  <a:t> כנדרש.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451295"/>
                <a:ext cx="10050011" cy="4590068"/>
              </a:xfrm>
              <a:blipFill>
                <a:blip r:embed="rId2"/>
                <a:stretch>
                  <a:fillRect t="-664" r="-121" b="-38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A2AB710-4FC8-4900-A55E-EC1526FC5F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197483"/>
                  </p:ext>
                </p:extLst>
              </p:nvPr>
            </p:nvGraphicFramePr>
            <p:xfrm>
              <a:off x="2389949" y="1930400"/>
              <a:ext cx="5937250" cy="604965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2311203785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4148317417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20218233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he-IL" sz="1200">
                              <a:effectLst/>
                            </a:rPr>
                            <a:t>שיטה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he-IL" sz="1200">
                              <a:effectLst/>
                            </a:rPr>
                            <a:t>מס' נקודות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he-IL" sz="1200">
                              <a:effectLst/>
                            </a:rPr>
                            <a:t>מס' נקודות על הפולינום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465126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List Decoding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𝑛𝑘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9685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List Recovery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𝑛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⋅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10343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A2AB710-4FC8-4900-A55E-EC1526FC5F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197483"/>
                  </p:ext>
                </p:extLst>
              </p:nvPr>
            </p:nvGraphicFramePr>
            <p:xfrm>
              <a:off x="2389949" y="1930400"/>
              <a:ext cx="5937250" cy="604965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2311203785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4148317417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2021823361"/>
                        </a:ext>
                      </a:extLst>
                    </a:gridCol>
                  </a:tblGrid>
                  <a:tr h="186627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he-IL" sz="1200">
                              <a:effectLst/>
                            </a:rPr>
                            <a:t>שיטה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he-IL" sz="1200">
                              <a:effectLst/>
                            </a:rPr>
                            <a:t>מס' נקודות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he-IL" sz="1200">
                              <a:effectLst/>
                            </a:rPr>
                            <a:t>מס' נקודות על הפולינום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46512658"/>
                      </a:ext>
                    </a:extLst>
                  </a:tr>
                  <a:tr h="222631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List Decoding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308" t="-102703" r="-101231" b="-1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308" t="-102703" r="-1231" b="-1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968511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List Recovery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308" t="-234375" r="-10123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308" t="-234375" r="-1231" b="-4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0343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93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Secret Sharing Schemes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"מערכת לשיתוף סוד" הינה אוסף פונקציות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כך שלכל </a:t>
                </a:r>
                <a14:m>
                  <m:oMath xmlns:m="http://schemas.openxmlformats.org/officeDocument/2006/math">
                    <m:r>
                      <a:rPr lang="en-US" i="1"/>
                      <m:t>1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𝑖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 :{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𝑅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𝑠</m:t>
                        </m:r>
                      </m:e>
                    </m:d>
                    <m:r>
                      <a:rPr lang="en-US" i="1"/>
                      <m:t>}→</m:t>
                    </m:r>
                    <m:r>
                      <m:rPr>
                        <m:sty m:val="p"/>
                      </m:rPr>
                      <a:rPr lang="en-US"/>
                      <m:t>Σ</m:t>
                    </m:r>
                  </m:oMath>
                </a14:m>
                <a:r>
                  <a:rPr lang="he-IL" dirty="0"/>
                  <a:t>, כש </a:t>
                </a:r>
                <a14:m>
                  <m:oMath xmlns:m="http://schemas.openxmlformats.org/officeDocument/2006/math">
                    <m:r>
                      <a:rPr lang="en-US" i="1"/>
                      <m:t>𝑅</m:t>
                    </m:r>
                  </m:oMath>
                </a14:m>
                <a:r>
                  <a:rPr lang="he-IL" dirty="0"/>
                  <a:t> הינה מחרוזת מאורך כלשהו מעל הדומיין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he-IL" dirty="0"/>
                  <a:t>, ו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he-IL" dirty="0"/>
                  <a:t> הינו איבר מתוך הדומיין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(במקרה שלנו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). "מערכת לשיתוף סוד" מוגדרת ע"י הזוג </a:t>
                </a:r>
                <a14:m>
                  <m:oMath xmlns:m="http://schemas.openxmlformats.org/officeDocument/2006/math">
                    <m:r>
                      <a:rPr lang="en-US" i="1"/>
                      <m:t>(</m:t>
                    </m:r>
                    <m:r>
                      <a:rPr lang="en-US" i="1"/>
                      <m:t>𝑙</m:t>
                    </m:r>
                    <m:r>
                      <a:rPr lang="en-US" i="1"/>
                      <m:t>,</m:t>
                    </m:r>
                    <m:r>
                      <a:rPr lang="en-US" i="1"/>
                      <m:t>𝑛</m:t>
                    </m:r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ומקיימת את התנאים הבאים:</a:t>
                </a:r>
              </a:p>
              <a:p>
                <a:pPr algn="r" rtl="1"/>
                <a:r>
                  <a:rPr lang="he-IL" dirty="0"/>
                  <a:t>1. לכל קבוצה </a:t>
                </a:r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  <m:r>
                      <a:rPr lang="en-US" i="1"/>
                      <m:t>⊆{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</m:t>
                        </m:r>
                      </m:e>
                    </m:d>
                    <m:r>
                      <a:rPr lang="en-US" i="1"/>
                      <m:t>≥</m:t>
                    </m:r>
                    <m:r>
                      <a:rPr lang="en-US" i="1"/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קיימת פונקציית פענוח המקיימת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𝑇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:</m:t>
                            </m:r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∈</m:t>
                            </m:r>
                            <m:r>
                              <a:rPr lang="en-US" i="1"/>
                              <m:t>𝑇</m:t>
                            </m:r>
                          </m:e>
                        </m:d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𝑠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2. לכל קבוצה </a:t>
                </a:r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  <m:r>
                      <a:rPr lang="en-US" i="1"/>
                      <m:t>⊆{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</m:t>
                        </m:r>
                      </m:e>
                    </m:d>
                    <m:r>
                      <a:rPr lang="en-US" i="1"/>
                      <m:t>&lt;</m:t>
                    </m:r>
                    <m:r>
                      <a:rPr lang="en-US" i="1"/>
                      <m:t>𝑙</m:t>
                    </m:r>
                  </m:oMath>
                </a14:m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𝑠</m:t>
                            </m:r>
                            <m:r>
                              <a:rPr lang="en-US" i="1"/>
                              <m:t>=</m:t>
                            </m:r>
                            <m:r>
                              <a:rPr lang="en-US" i="1"/>
                              <m:t>𝑥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:</m:t>
                                </m:r>
                                <m:r>
                                  <a:rPr lang="en-US" i="1"/>
                                  <m:t>𝑖</m:t>
                                </m:r>
                                <m:r>
                                  <a:rPr lang="en-US" i="1"/>
                                  <m:t>∈</m:t>
                                </m:r>
                                <m:r>
                                  <a:rPr lang="en-US" i="1"/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|</m:t>
                        </m:r>
                        <m:r>
                          <a:rPr lang="en-US" i="1"/>
                          <m:t>𝐷</m:t>
                        </m:r>
                        <m:r>
                          <a:rPr lang="en-US" i="1"/>
                          <m:t>|</m:t>
                        </m:r>
                      </m:den>
                    </m:f>
                  </m:oMath>
                </a14:m>
                <a:r>
                  <a:rPr lang="he-IL" dirty="0"/>
                  <a:t>. 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	במילים פשוטות: כל קבוצה של פחות מ </a:t>
                </a:r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</m:oMath>
                </a14:m>
                <a:r>
                  <a:rPr lang="he-IL" dirty="0"/>
                  <a:t> אנשים "לא יודעת כלום" אודות הסוד.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  <a:blipFill>
                <a:blip r:embed="rId2"/>
                <a:stretch>
                  <a:fillRect l="-920" t="-664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Secret Sharing Schemes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דוגמא:</a:t>
                </a:r>
                <a:r>
                  <a:rPr lang="he-IL" dirty="0"/>
                  <a:t> 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=</m:t>
                    </m:r>
                    <m:r>
                      <a:rPr lang="en-US" i="1"/>
                      <m:t>4</m:t>
                    </m:r>
                    <m:r>
                      <a:rPr lang="en-US" i="1"/>
                      <m:t>,  </m:t>
                    </m:r>
                    <m:r>
                      <a:rPr lang="en-US" i="1"/>
                      <m:t>𝑙</m:t>
                    </m:r>
                    <m:r>
                      <a:rPr lang="en-US" i="1"/>
                      <m:t>=</m:t>
                    </m:r>
                    <m:r>
                      <a:rPr lang="en-US" i="1"/>
                      <m:t>4</m:t>
                    </m:r>
                  </m:oMath>
                </a14:m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,</m:t>
                        </m:r>
                        <m:r>
                          <a:rPr lang="en-US" i="1"/>
                          <m:t>𝑠</m:t>
                        </m:r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,</m:t>
                        </m:r>
                        <m:r>
                          <a:rPr lang="en-US" i="1"/>
                          <m:t>𝑠</m:t>
                        </m:r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,</m:t>
                        </m:r>
                        <m:r>
                          <a:rPr lang="en-US" i="1"/>
                          <m:t>𝑠</m:t>
                        </m:r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,</m:t>
                        </m:r>
                        <m:r>
                          <a:rPr lang="en-US" i="1"/>
                          <m:t>𝑠</m:t>
                        </m:r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⊕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⊕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⊕</m:t>
                    </m:r>
                    <m:r>
                      <a:rPr lang="en-US" i="1"/>
                      <m:t>𝑠</m:t>
                    </m:r>
                  </m:oMath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  <a:blipFill>
                <a:blip r:embed="rId2"/>
                <a:stretch>
                  <a:fillRect t="-664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7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Shamir’s Secret Sharing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</p:spPr>
            <p:txBody>
              <a:bodyPr/>
              <a:lstStyle/>
              <a:p>
                <a:pPr algn="r" rtl="1"/>
                <a:r>
                  <a:rPr lang="en-US" i="1" dirty="0"/>
                  <a:t>SSS</a:t>
                </a:r>
                <a:r>
                  <a:rPr lang="he-IL" dirty="0"/>
                  <a:t> הינה מערכת לשיתוף סוד חשובה ביותר אשר מבוססת על אינטרפולציית פולינומים, שהומצאה בשנת 1979 ע"י הקריפטוגרף הישראלי עדי שמיר. </a:t>
                </a:r>
              </a:p>
              <a:p>
                <a:pPr algn="r" rtl="1"/>
                <a:r>
                  <a:rPr lang="he-IL" dirty="0"/>
                  <a:t>אחד מיתרונותיה הבולטים הוא שהינה גמישה וניתנת להרחבה. </a:t>
                </a:r>
              </a:p>
              <a:p>
                <a:pPr algn="r" rtl="1"/>
                <a:r>
                  <a:rPr lang="he-IL" dirty="0"/>
                  <a:t>כלומר, בעל הסוד יכול להוסיף, לשנות או להסיר שותפי סוד בכל פעם שירצה מבלי לשנות את הסוד המקורי. </a:t>
                </a:r>
              </a:p>
              <a:p>
                <a:pPr algn="r" rtl="1"/>
                <a:r>
                  <a:rPr lang="he-IL" dirty="0"/>
                  <a:t>אלגוריתם זה מקיים את שני התנאים של מערכת לשיתוף סוד ע"י כך שדרושים </a:t>
                </a:r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שותפי סוד על מנת למצוא אותו, והוא </a:t>
                </a:r>
                <a:r>
                  <a:rPr lang="en-US" i="1" dirty="0"/>
                  <a:t>information theoretically secure</a:t>
                </a:r>
                <a:r>
                  <a:rPr lang="he-IL" dirty="0"/>
                  <a:t>, כלומר עמיד בפני תוקף בעל כוח חישובי בלתי מוגבל. 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274002" cy="4590068"/>
              </a:xfrm>
              <a:blipFill>
                <a:blip r:embed="rId2"/>
                <a:stretch>
                  <a:fillRect l="-986" t="-797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D7E7E3E-287D-4628-A33E-198AFE7DD409}"/>
              </a:ext>
            </a:extLst>
          </p:cNvPr>
          <p:cNvGrpSpPr/>
          <p:nvPr/>
        </p:nvGrpSpPr>
        <p:grpSpPr>
          <a:xfrm>
            <a:off x="4056234" y="4182107"/>
            <a:ext cx="1596390" cy="2449195"/>
            <a:chOff x="4056234" y="4182107"/>
            <a:chExt cx="1596390" cy="2449195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AEE51D4B-6C08-47DF-AFA4-B2CB6C15A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234" y="4182107"/>
              <a:ext cx="1596390" cy="2449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ar-S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he-IL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he-IL" sz="1000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he-IL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he-IL" sz="1000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he-IL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he-IL" sz="1000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he-IL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he-IL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rPr>
                <a:t>עדי שמיר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CF7DF7-E699-4F28-922A-07A0D020032A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436" y="4228133"/>
              <a:ext cx="1403985" cy="210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7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Shamir’s Secret Sharing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אלגוריתם </a:t>
                </a:r>
                <a:r>
                  <a:rPr lang="en-US" dirty="0"/>
                  <a:t>SSS </a:t>
                </a:r>
                <a:r>
                  <a:rPr lang="he-IL" dirty="0"/>
                  <a:t> עבור דומיין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כך 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𝐹</m:t>
                            </m:r>
                          </m:e>
                          <m:sub>
                            <m:r>
                              <a:rPr lang="en-US" i="1"/>
                              <m:t>𝑞</m:t>
                            </m:r>
                          </m:sub>
                        </m:sSub>
                      </m:e>
                    </m:d>
                    <m:r>
                      <a:rPr lang="en-US" i="1"/>
                      <m:t>&gt;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מוגדר באופן הבא:</a:t>
                </a:r>
              </a:p>
              <a:p>
                <a:pPr algn="r" rtl="1"/>
                <a:r>
                  <a:rPr lang="he-IL" dirty="0"/>
                  <a:t>1. בחר פולינום אקראי 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𝑙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he-IL" dirty="0"/>
                  <a:t> המקיים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𝑠</m:t>
                    </m:r>
                    <m:r>
                      <a:rPr lang="en-US" i="1"/>
                      <m:t>,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𝑙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≠</m:t>
                    </m:r>
                    <m:r>
                      <a:rPr lang="en-US" i="1"/>
                      <m:t>0</m:t>
                    </m:r>
                    <m:r>
                      <a:rPr lang="en-US" i="1"/>
                      <m:t>,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2. בחר </a:t>
                </a:r>
                <a14:m>
                  <m:oMath xmlns:m="http://schemas.openxmlformats.org/officeDocument/2006/math">
                    <m:r>
                      <a:rPr lang="en-US" i="1"/>
                      <m:t>0</m:t>
                    </m:r>
                    <m:r>
                      <a:rPr lang="en-US" i="1"/>
                      <m:t>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 שונים והגדר לכל </a:t>
                </a:r>
                <a14:m>
                  <m:oMath xmlns:m="http://schemas.openxmlformats.org/officeDocument/2006/math">
                    <m:r>
                      <a:rPr lang="en-US" i="1"/>
                      <m:t>1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𝑖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=(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,</m:t>
                    </m:r>
                    <m:r>
                      <a:rPr lang="en-US" i="1"/>
                      <m:t>𝑝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</a:t>
                </a:r>
                <a:r>
                  <a:rPr lang="en-US" dirty="0"/>
                  <a:t>SSS</a:t>
                </a:r>
                <a:r>
                  <a:rPr lang="he-IL" dirty="0"/>
                  <a:t> מקיים את 2 התנאים של מערכת לשיתוף סוד.</a:t>
                </a:r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endParaRPr lang="en-US" dirty="0"/>
              </a:p>
              <a:p>
                <a:pPr algn="r" rtl="1"/>
                <a:r>
                  <a:rPr lang="he-IL" dirty="0"/>
                  <a:t>א. תהי קבוצה </a:t>
                </a:r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  <m:r>
                      <a:rPr lang="en-US" i="1"/>
                      <m:t>⊆{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</m:t>
                        </m:r>
                      </m:e>
                    </m:d>
                    <m:r>
                      <a:rPr lang="en-US" i="1"/>
                      <m:t>≥</m:t>
                    </m:r>
                    <m:r>
                      <a:rPr lang="en-US" i="1"/>
                      <m:t>𝑙</m:t>
                    </m:r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אזי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𝑠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: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∈</m:t>
                        </m:r>
                        <m:r>
                          <a:rPr lang="en-US" i="1"/>
                          <m:t>𝑇</m:t>
                        </m:r>
                      </m:e>
                    </m:d>
                  </m:oMath>
                </a14:m>
                <a:r>
                  <a:rPr lang="he-IL" dirty="0"/>
                  <a:t> הינה קבוצה של לפחות </a:t>
                </a:r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</m:oMath>
                </a14:m>
                <a:r>
                  <a:rPr lang="he-IL" dirty="0"/>
                  <a:t> נקודות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r>
                          <a:rPr lang="en-US" i="1"/>
                          <m:t>𝑝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he-IL" dirty="0"/>
                  <a:t> על הפולינום.</a:t>
                </a:r>
              </a:p>
              <a:p>
                <a:pPr algn="r" rtl="1"/>
                <a:r>
                  <a:rPr lang="he-IL" dirty="0"/>
                  <a:t>בעזרת אינטרפולציית </a:t>
                </a:r>
                <a:r>
                  <a:rPr lang="en-US" i="1" dirty="0"/>
                  <a:t>Lagrange</a:t>
                </a:r>
                <a:r>
                  <a:rPr lang="he-IL" dirty="0"/>
                  <a:t> למשל ניתן למצוא את הפולינום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𝑙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he-IL" dirty="0"/>
                  <a:t>, ומכאן את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כלומר קיימת פונקציית פענוח המקיימת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𝑇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:</m:t>
                            </m:r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∈</m:t>
                            </m:r>
                            <m:r>
                              <a:rPr lang="en-US" i="1"/>
                              <m:t>𝑇</m:t>
                            </m:r>
                          </m:e>
                        </m:d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𝑠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  <a:blipFill>
                <a:blip r:embed="rId2"/>
                <a:stretch>
                  <a:fillRect t="-398" r="-511" b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Shamir’s Secret Sharing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אלגוריתם </a:t>
                </a:r>
                <a:r>
                  <a:rPr lang="en-US" dirty="0"/>
                  <a:t>SSS </a:t>
                </a:r>
                <a:r>
                  <a:rPr lang="he-IL" dirty="0"/>
                  <a:t> עבור דומיין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כך 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𝐹</m:t>
                            </m:r>
                          </m:e>
                          <m:sub>
                            <m:r>
                              <a:rPr lang="en-US" i="1"/>
                              <m:t>𝑞</m:t>
                            </m:r>
                          </m:sub>
                        </m:sSub>
                      </m:e>
                    </m:d>
                    <m:r>
                      <a:rPr lang="en-US" i="1"/>
                      <m:t>&gt;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מוגדר באופן הבא:</a:t>
                </a:r>
              </a:p>
              <a:p>
                <a:pPr algn="r" rtl="1"/>
                <a:r>
                  <a:rPr lang="he-IL" dirty="0"/>
                  <a:t>1. בחר פולינום אקראי 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𝑙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he-IL" dirty="0"/>
                  <a:t> המקיים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𝑠</m:t>
                    </m:r>
                    <m:r>
                      <a:rPr lang="en-US" i="1"/>
                      <m:t>,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𝑙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≠</m:t>
                    </m:r>
                    <m:r>
                      <a:rPr lang="en-US" i="1"/>
                      <m:t>0</m:t>
                    </m:r>
                    <m:r>
                      <a:rPr lang="en-US" i="1"/>
                      <m:t>,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2. בחר </a:t>
                </a:r>
                <a14:m>
                  <m:oMath xmlns:m="http://schemas.openxmlformats.org/officeDocument/2006/math">
                    <m:r>
                      <a:rPr lang="en-US" i="1"/>
                      <m:t>0</m:t>
                    </m:r>
                    <m:r>
                      <a:rPr lang="en-US" i="1"/>
                      <m:t>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 שונים והגדר לכל </a:t>
                </a:r>
                <a14:m>
                  <m:oMath xmlns:m="http://schemas.openxmlformats.org/officeDocument/2006/math">
                    <m:r>
                      <a:rPr lang="en-US" i="1"/>
                      <m:t>1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𝑖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=(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,</m:t>
                    </m:r>
                    <m:r>
                      <a:rPr lang="en-US" i="1"/>
                      <m:t>𝑝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</a:t>
                </a:r>
                <a:r>
                  <a:rPr lang="en-US" dirty="0"/>
                  <a:t>SSS</a:t>
                </a:r>
                <a:r>
                  <a:rPr lang="he-IL" dirty="0"/>
                  <a:t> מקיים את 2 התנאים של מערכת לשיתוף סוד.</a:t>
                </a:r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endParaRPr lang="he-IL" dirty="0"/>
              </a:p>
              <a:p>
                <a:pPr algn="r" rtl="1"/>
                <a:r>
                  <a:rPr lang="he-IL" dirty="0"/>
                  <a:t>ב. תהי קבוצה </a:t>
                </a:r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  <m:r>
                      <a:rPr lang="en-US" i="1"/>
                      <m:t>⊆{</m:t>
                    </m:r>
                    <m:r>
                      <a:rPr lang="en-US" i="1"/>
                      <m:t>1</m:t>
                    </m:r>
                    <m:r>
                      <a:rPr lang="en-US" i="1"/>
                      <m:t>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𝑇</m:t>
                        </m:r>
                      </m:e>
                    </m:d>
                    <m:r>
                      <a:rPr lang="en-US" i="1"/>
                      <m:t>&lt;</m:t>
                    </m:r>
                    <m:r>
                      <a:rPr lang="en-US" i="1"/>
                      <m:t>𝑙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אזי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𝑠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: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∈</m:t>
                        </m:r>
                        <m:r>
                          <a:rPr lang="en-US" i="1"/>
                          <m:t>𝑇</m:t>
                        </m:r>
                      </m:e>
                    </m:d>
                  </m:oMath>
                </a14:m>
                <a:r>
                  <a:rPr lang="he-IL" dirty="0"/>
                  <a:t> הינה קבוצה של פחות מ </a:t>
                </a:r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</m:oMath>
                </a14:m>
                <a:r>
                  <a:rPr lang="he-IL" dirty="0"/>
                  <a:t> נקודות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r>
                          <a:rPr lang="en-US" i="1"/>
                          <m:t>𝑝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he-IL" dirty="0"/>
                  <a:t> על הפולינום.</a:t>
                </a:r>
              </a:p>
              <a:p>
                <a:pPr algn="r" rtl="1"/>
                <a:r>
                  <a:rPr lang="he-IL" dirty="0"/>
                  <a:t>ע"פ אינטרפולציית </a:t>
                </a:r>
                <a:r>
                  <a:rPr lang="en-US" i="1" dirty="0"/>
                  <a:t>Lagrange</a:t>
                </a:r>
                <a:r>
                  <a:rPr lang="he-IL" dirty="0"/>
                  <a:t> למשל ניתן להסיק כי קיימים לפחות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𝐹</m:t>
                                </m:r>
                              </m:e>
                              <m:sub>
                                <m:r>
                                  <a:rPr lang="en-US" i="1"/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/>
                          <m:t>𝑙</m:t>
                        </m:r>
                      </m:sup>
                    </m:sSup>
                  </m:oMath>
                </a14:m>
                <a:r>
                  <a:rPr lang="he-IL" dirty="0"/>
                  <a:t> פולינומים כנ"ל,</a:t>
                </a:r>
              </a:p>
              <a:p>
                <a:pPr algn="r" rtl="1"/>
                <a:r>
                  <a:rPr lang="he-IL" dirty="0"/>
                  <a:t>ומכאן שמספר המקדמים החופשיים האפשריים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הינו לפחות </a:t>
                </a:r>
                <a14:m>
                  <m:oMath xmlns:m="http://schemas.openxmlformats.org/officeDocument/2006/math">
                    <m:r>
                      <a:rPr lang="en-US" i="1"/>
                      <m:t>|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  <m:r>
                      <a:rPr lang="en-US" i="1"/>
                      <m:t>|</m:t>
                    </m:r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מכאן שבמקרה הטוב ניתן להגריל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באקראי ולכן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𝑠</m:t>
                            </m:r>
                            <m:r>
                              <a:rPr lang="en-US" i="1"/>
                              <m:t>=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b>
                                <m:r>
                                  <a:rPr lang="en-US" i="1"/>
                                  <m:t>0</m:t>
                                </m:r>
                              </m:sub>
                            </m:sSub>
                            <m:r>
                              <a:rPr lang="en-US" i="1"/>
                              <m:t>=</m:t>
                            </m:r>
                            <m:r>
                              <a:rPr lang="en-US" i="1"/>
                              <m:t>𝑥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:</m:t>
                                </m:r>
                                <m:r>
                                  <a:rPr lang="en-US" i="1"/>
                                  <m:t>𝑖</m:t>
                                </m:r>
                                <m:r>
                                  <a:rPr lang="en-US" i="1"/>
                                  <m:t>∈</m:t>
                                </m:r>
                                <m:r>
                                  <a:rPr lang="en-US" i="1"/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|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𝐹</m:t>
                            </m:r>
                          </m:e>
                          <m:sub>
                            <m:r>
                              <a:rPr lang="en-US" i="1"/>
                              <m:t>𝑞</m:t>
                            </m:r>
                          </m:sub>
                        </m:sSub>
                        <m:r>
                          <a:rPr lang="en-US" i="1"/>
                          <m:t>|</m:t>
                        </m:r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|</m:t>
                        </m:r>
                        <m:r>
                          <a:rPr lang="en-US" i="1"/>
                          <m:t>𝐷</m:t>
                        </m:r>
                        <m:r>
                          <a:rPr lang="en-US" i="1"/>
                          <m:t>|</m:t>
                        </m:r>
                      </m:den>
                    </m:f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  <a:blipFill>
                <a:blip r:embed="rId2"/>
                <a:stretch>
                  <a:fillRect t="-398" r="-192" b="-6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Shamir’s Secret Sharing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שאלה: </a:t>
                </a:r>
                <a:r>
                  <a:rPr lang="he-IL" dirty="0"/>
                  <a:t>ישנה תת קבוצה של "מורדים", למשל מגודל 3, אשר משקרת בנוגע לאיבר שהיא מקבלת.</a:t>
                </a:r>
                <a:endParaRPr lang="en-US" dirty="0"/>
              </a:p>
              <a:p>
                <a:pPr algn="r" rtl="1"/>
                <a:r>
                  <a:rPr lang="he-IL" dirty="0"/>
                  <a:t>1. כמה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אנשים צריך על מנת לגלות את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he-IL" dirty="0"/>
                  <a:t> אם קבוצה זו מכריזה על עצמה כמורדת?</a:t>
                </a:r>
              </a:p>
              <a:p>
                <a:pPr algn="r" rtl="1"/>
                <a:r>
                  <a:rPr lang="he-IL" dirty="0"/>
                  <a:t>2. כמה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אנשים צריך על מנת לגלות את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he-IL" dirty="0"/>
                  <a:t> אם קבוצה זו אינה מכריזה על עצמה כמורדת?</a:t>
                </a:r>
                <a:endParaRPr lang="en-US" dirty="0"/>
              </a:p>
              <a:p>
                <a:pPr algn="r" rtl="1"/>
                <a:r>
                  <a:rPr lang="he-IL" u="sng" dirty="0"/>
                  <a:t>תשובה:</a:t>
                </a:r>
                <a:endParaRPr lang="en-US" dirty="0"/>
              </a:p>
              <a:p>
                <a:pPr algn="r" rtl="1"/>
                <a:r>
                  <a:rPr lang="he-IL" dirty="0"/>
                  <a:t>1. </a:t>
                </a:r>
                <a14:m>
                  <m:oMath xmlns:m="http://schemas.openxmlformats.org/officeDocument/2006/math">
                    <m:r>
                      <a:rPr lang="en-US" b="1" i="1"/>
                      <m:t>𝒏</m:t>
                    </m:r>
                    <m:r>
                      <a:rPr lang="en-US" b="1" i="1"/>
                      <m:t>=</m:t>
                    </m:r>
                    <m:r>
                      <a:rPr lang="en-US" b="1" i="1"/>
                      <m:t>𝒍</m:t>
                    </m:r>
                    <m:r>
                      <a:rPr lang="en-US" b="1" i="1"/>
                      <m:t>+</m:t>
                    </m:r>
                    <m:r>
                      <a:rPr lang="en-US" b="1" i="1"/>
                      <m:t>𝟑</m:t>
                    </m:r>
                  </m:oMath>
                </a14:m>
                <a:r>
                  <a:rPr lang="he-IL" dirty="0"/>
                  <a:t>:</a:t>
                </a:r>
              </a:p>
              <a:p>
                <a:pPr algn="r" rtl="1"/>
                <a:r>
                  <a:rPr lang="he-IL" dirty="0"/>
                  <a:t>נוכל להסיר מהקבוצה של 3 ה"מורדים", וכך תישאר קבוצה של </a:t>
                </a:r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</m:oMath>
                </a14:m>
                <a:r>
                  <a:rPr lang="he-IL" dirty="0"/>
                  <a:t> שותפי סוד "אמינים", שבעזרתם ניתן לגלות ע"פ הגדרת מערכת לשיתוף סוד את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2. </a:t>
                </a:r>
                <a14:m>
                  <m:oMath xmlns:m="http://schemas.openxmlformats.org/officeDocument/2006/math">
                    <m:r>
                      <a:rPr lang="en-US" b="1" i="1"/>
                      <m:t>𝒏</m:t>
                    </m:r>
                    <m:r>
                      <a:rPr lang="en-US" b="1" i="1"/>
                      <m:t>=</m:t>
                    </m:r>
                    <m:r>
                      <a:rPr lang="en-US" b="1" i="1"/>
                      <m:t>𝒍</m:t>
                    </m:r>
                    <m:r>
                      <a:rPr lang="en-US" b="1" i="1"/>
                      <m:t>+</m:t>
                    </m:r>
                    <m:r>
                      <a:rPr lang="en-US" b="1" i="1"/>
                      <m:t>𝟔</m:t>
                    </m:r>
                  </m:oMath>
                </a14:m>
                <a:r>
                  <a:rPr lang="he-IL" dirty="0"/>
                  <a:t>: </a:t>
                </a:r>
              </a:p>
              <a:p>
                <a:pPr algn="r" rtl="1"/>
                <a:r>
                  <a:rPr lang="he-IL" dirty="0"/>
                  <a:t>מדובר על קוד </a:t>
                </a:r>
                <a14:m>
                  <m:oMath xmlns:m="http://schemas.openxmlformats.org/officeDocument/2006/math">
                    <m:r>
                      <a:rPr lang="en-US" i="1"/>
                      <m:t>𝑅𝑆</m:t>
                    </m:r>
                    <m:r>
                      <a:rPr lang="en-US" i="1"/>
                      <m:t>=[</m:t>
                    </m:r>
                    <m:r>
                      <a:rPr lang="en-US" i="1"/>
                      <m:t>𝑛</m:t>
                    </m:r>
                    <m:r>
                      <a:rPr lang="en-US" i="1"/>
                      <m:t>,</m:t>
                    </m:r>
                    <m:r>
                      <a:rPr lang="en-US" i="1"/>
                      <m:t>𝑘</m:t>
                    </m:r>
                    <m:r>
                      <a:rPr lang="en-US" i="1"/>
                      <m:t>=</m:t>
                    </m:r>
                    <m:r>
                      <a:rPr lang="en-US" i="1"/>
                      <m:t>𝑙</m:t>
                    </m:r>
                    <m:r>
                      <a:rPr lang="en-US" i="1"/>
                      <m:t>,</m:t>
                    </m:r>
                    <m:r>
                      <a:rPr lang="en-US" i="1"/>
                      <m:t>𝑑</m:t>
                    </m:r>
                    <m:r>
                      <a:rPr lang="en-US" i="1"/>
                      <m:t>=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  <m:r>
                      <a:rPr lang="en-US" i="1"/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בעל  </a:t>
                </a:r>
                <a14:m>
                  <m:oMath xmlns:m="http://schemas.openxmlformats.org/officeDocument/2006/math">
                    <m:r>
                      <a:rPr lang="en-US" i="1"/>
                      <m:t>𝑒</m:t>
                    </m:r>
                    <m:r>
                      <a:rPr lang="en-US" i="1"/>
                      <m:t>=</m:t>
                    </m:r>
                    <m:r>
                      <a:rPr lang="en-US" i="1"/>
                      <m:t>3</m:t>
                    </m:r>
                  </m:oMath>
                </a14:m>
                <a:r>
                  <a:rPr lang="he-IL" dirty="0"/>
                  <a:t> שגיאות. </a:t>
                </a:r>
              </a:p>
              <a:p>
                <a:pPr algn="r" rtl="1"/>
                <a:r>
                  <a:rPr lang="he-IL" dirty="0"/>
                  <a:t>כפי שלמדנו, על מנת לתקן אותן נדרש כי </a:t>
                </a:r>
                <a14:m>
                  <m:oMath xmlns:m="http://schemas.openxmlformats.org/officeDocument/2006/math">
                    <m:r>
                      <a:rPr lang="en-US" i="1"/>
                      <m:t>𝑑</m:t>
                    </m:r>
                    <m:r>
                      <a:rPr lang="en-US" i="1"/>
                      <m:t>=</m:t>
                    </m:r>
                    <m:r>
                      <a:rPr lang="en-US" i="1"/>
                      <m:t>2</m:t>
                    </m:r>
                    <m:r>
                      <a:rPr lang="en-US" i="1"/>
                      <m:t>⋅</m:t>
                    </m:r>
                    <m:r>
                      <a:rPr lang="en-US" i="1"/>
                      <m:t>𝑒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  <m:r>
                      <a:rPr lang="en-US" i="1"/>
                      <m:t>=</m:t>
                    </m:r>
                    <m:r>
                      <a:rPr lang="en-US" i="1"/>
                      <m:t>7</m:t>
                    </m:r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מכאן נקבל כי </a:t>
                </a:r>
                <a14:m>
                  <m:oMath xmlns:m="http://schemas.openxmlformats.org/officeDocument/2006/math">
                    <m:r>
                      <a:rPr lang="en-US" i="1"/>
                      <m:t>7</m:t>
                    </m:r>
                    <m:r>
                      <a:rPr lang="en-US" i="1"/>
                      <m:t>=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𝑙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r>
                  <a:rPr lang="he-IL" dirty="0"/>
                  <a:t>, ולכן עבור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=</m:t>
                    </m:r>
                    <m:r>
                      <a:rPr lang="en-US" i="1"/>
                      <m:t>𝑙</m:t>
                    </m:r>
                    <m:r>
                      <a:rPr lang="en-US" i="1"/>
                      <m:t>+</m:t>
                    </m:r>
                    <m:r>
                      <a:rPr lang="en-US" i="1"/>
                      <m:t>6</m:t>
                    </m:r>
                  </m:oMath>
                </a14:m>
                <a:r>
                  <a:rPr lang="he-IL" dirty="0"/>
                  <a:t> נוכל לשחזר את הפולינום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ומלצוא את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  <a:blipFill>
                <a:blip r:embed="rId2"/>
                <a:stretch>
                  <a:fillRect l="-766" t="-664" r="-192" b="-20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2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בהינתן הודעה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</m:oMath>
                </a14:m>
                <a:r>
                  <a:rPr lang="he-IL" dirty="0"/>
                  <a:t> וקוד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𝐿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𝐿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𝑚</m:t>
                        </m:r>
                      </m:e>
                    </m:d>
                    <m:r>
                      <a:rPr lang="en-US" i="1"/>
                      <m:t>=(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הינה רשימה של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קבוצות מגודל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</m:oMath>
                </a14:m>
                <a:r>
                  <a:rPr lang="he-IL" dirty="0"/>
                  <a:t> של סימבולים, </a:t>
                </a:r>
              </a:p>
              <a:p>
                <a:pPr algn="r" rtl="1"/>
                <a:r>
                  <a:rPr lang="he-IL" dirty="0"/>
                  <a:t>כלומר לכל </a:t>
                </a:r>
                <a14:m>
                  <m:oMath xmlns:m="http://schemas.openxmlformats.org/officeDocument/2006/math">
                    <m:r>
                      <a:rPr lang="en-US" i="1"/>
                      <m:t>1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𝑖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={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1</m:t>
                        </m:r>
                      </m:sup>
                    </m:sSubSup>
                    <m:r>
                      <a:rPr lang="en-US" i="1"/>
                      <m:t>,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  <m:r>
                      <a:rPr lang="en-US" i="1"/>
                      <m:t>,…,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𝑟</m:t>
                        </m:r>
                      </m:sup>
                    </m:sSubSup>
                    <m:r>
                      <a:rPr lang="en-US" i="1"/>
                      <m:t>}</m:t>
                    </m:r>
                  </m:oMath>
                </a14:m>
                <a:r>
                  <a:rPr lang="he-IL" dirty="0"/>
                  <a:t>, </a:t>
                </a:r>
              </a:p>
              <a:p>
                <a:pPr algn="r" rtl="1"/>
                <a:r>
                  <a:rPr lang="en-US" dirty="0"/>
                  <a:t>List Recovery</a:t>
                </a:r>
                <a:r>
                  <a:rPr lang="he-IL" dirty="0"/>
                  <a:t> הינה הפעולה של שחזור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</m:oMath>
                </a14:m>
                <a:r>
                  <a:rPr lang="he-IL" dirty="0"/>
                  <a:t> מתוך רשימת הקבוצות הנ"ל.</a:t>
                </a:r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אם קיים קוד </a:t>
                </a:r>
                <a:r>
                  <a:rPr lang="en-US" dirty="0"/>
                  <a:t>RS</a:t>
                </a:r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/>
                      <m:t>𝑅𝑆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𝑚</m:t>
                        </m:r>
                      </m:e>
                    </m:d>
                    <m:r>
                      <a:rPr lang="en-US" i="1"/>
                      <m:t>=(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כך שלכל </a:t>
                </a:r>
                <a14:m>
                  <m:oMath xmlns:m="http://schemas.openxmlformats.org/officeDocument/2006/math">
                    <m:r>
                      <a:rPr lang="en-US" i="1"/>
                      <m:t>1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𝑖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∈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, </a:t>
                </a:r>
              </a:p>
              <a:p>
                <a:pPr algn="r" rtl="1"/>
                <a:r>
                  <a:rPr lang="he-IL" dirty="0"/>
                  <a:t>אז קיים </a:t>
                </a:r>
                <a14:m>
                  <m:oMath xmlns:m="http://schemas.openxmlformats.org/officeDocument/2006/math">
                    <m:r>
                      <a:rPr lang="en-US" i="1"/>
                      <m:t>𝑅</m:t>
                    </m:r>
                  </m:oMath>
                </a14:m>
                <a:r>
                  <a:rPr lang="he-IL" dirty="0"/>
                  <a:t> כך שאם </a:t>
                </a:r>
                <a14:m>
                  <m:oMath xmlns:m="http://schemas.openxmlformats.org/officeDocument/2006/math">
                    <m:r>
                      <a:rPr lang="en-US" i="1"/>
                      <m:t>𝑟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𝑅</m:t>
                    </m:r>
                  </m:oMath>
                </a14:m>
                <a:r>
                  <a:rPr lang="he-IL" dirty="0"/>
                  <a:t> אזי ניתן לבצע </a:t>
                </a:r>
                <a:r>
                  <a:rPr lang="en-US" dirty="0"/>
                  <a:t>List Recovery </a:t>
                </a:r>
                <a:r>
                  <a:rPr lang="he-IL" dirty="0"/>
                  <a:t>ולהחזיר קבוצה </a:t>
                </a:r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</m:oMath>
                </a14:m>
                <a:r>
                  <a:rPr lang="he-IL" dirty="0"/>
                  <a:t> מגודל </a:t>
                </a:r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r>
                      <a:rPr lang="en-US" i="1"/>
                      <m:t>(</m:t>
                    </m:r>
                    <m:r>
                      <a:rPr lang="en-US" i="1"/>
                      <m:t>𝑝𝑜𝑙𝑦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)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∈</m:t>
                    </m:r>
                    <m:r>
                      <a:rPr lang="en-US" i="1"/>
                      <m:t>𝐿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  <a:blipFill>
                <a:blip r:embed="rId2"/>
                <a:stretch>
                  <a:fillRect l="-319" t="-664" r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0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נשתמש באלגוריתם </a:t>
                </a:r>
                <a:r>
                  <a:rPr lang="en-US" dirty="0"/>
                  <a:t>List Decoding</a:t>
                </a:r>
                <a:r>
                  <a:rPr lang="he-IL" dirty="0"/>
                  <a:t> לפענוח </a:t>
                </a:r>
                <a:r>
                  <a:rPr lang="en-US" dirty="0"/>
                  <a:t>RS</a:t>
                </a:r>
                <a:r>
                  <a:rPr lang="he-IL" dirty="0"/>
                  <a:t> שלמדנו בשיעורים האחרונים. </a:t>
                </a:r>
                <a:endParaRPr lang="en-US" dirty="0"/>
              </a:p>
              <a:p>
                <a:pPr algn="r" rtl="1"/>
                <a:r>
                  <a:rPr lang="he-IL" dirty="0"/>
                  <a:t>ניזכר כי עבור </a:t>
                </a:r>
                <a:r>
                  <a:rPr lang="en-US" dirty="0"/>
                  <a:t>List Decoding</a:t>
                </a:r>
                <a:r>
                  <a:rPr lang="he-IL" dirty="0"/>
                  <a:t> היו בידינו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</m:oMath>
                </a14:m>
                <a:r>
                  <a:rPr lang="he-IL" dirty="0"/>
                  <a:t> נקודות, כאשר ידענו כי </a:t>
                </a:r>
                <a14:m>
                  <m:oMath xmlns:m="http://schemas.openxmlformats.org/officeDocument/2006/math">
                    <m:r>
                      <a:rPr lang="en-US" i="1"/>
                      <m:t>2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a:rPr lang="en-US" i="1"/>
                          <m:t>𝑛𝑘</m:t>
                        </m:r>
                      </m:e>
                    </m:rad>
                  </m:oMath>
                </a14:m>
                <a:r>
                  <a:rPr lang="he-IL" dirty="0"/>
                  <a:t> מתוכן על הפולינום אותו חיפשנו:</a:t>
                </a:r>
                <a:endParaRPr lang="en-US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51295"/>
                <a:ext cx="9546672" cy="4590068"/>
              </a:xfrm>
              <a:blipFill>
                <a:blip r:embed="rId2"/>
                <a:stretch>
                  <a:fillRect t="-797" r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1DB3A0-03EA-4FEC-A1E2-D50EC91644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65" y="2590800"/>
            <a:ext cx="366204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1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1058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קודים לתיקון שגיאות ושימושיהם במדעי המחשב הרצאה 20</vt:lpstr>
      <vt:lpstr>Secret Sharing Schemes</vt:lpstr>
      <vt:lpstr>Secret Sharing Schemes</vt:lpstr>
      <vt:lpstr>Shamir’s Secret Sharing</vt:lpstr>
      <vt:lpstr>Shamir’s Secret Sharing</vt:lpstr>
      <vt:lpstr>Shamir’s Secret Sharing</vt:lpstr>
      <vt:lpstr>Shamir’s Secret Sharing</vt:lpstr>
      <vt:lpstr>List Recovery</vt:lpstr>
      <vt:lpstr>List Recovery</vt:lpstr>
      <vt:lpstr>List Recovery</vt:lpstr>
      <vt:lpstr>List Recovery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קודים לתיקון שגיאות ושימושיהם במדעי המחשב הרצאה 12</dc:title>
  <dc:creator>Noam Atia (natia)</dc:creator>
  <cp:lastModifiedBy>Noam Atia (natia)</cp:lastModifiedBy>
  <cp:revision>25</cp:revision>
  <dcterms:created xsi:type="dcterms:W3CDTF">2020-12-05T11:51:48Z</dcterms:created>
  <dcterms:modified xsi:type="dcterms:W3CDTF">2021-01-04T16:40:00Z</dcterms:modified>
</cp:coreProperties>
</file>