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73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1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7A9B-9FA8-4741-8B66-95CD401AA80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156D-2607-48CC-81FC-4D89AA6F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4200" dirty="0"/>
              <a:t>קודים לתיקון שגיאות ושימושיהם במדעי המחשב</a:t>
            </a:r>
            <a:br>
              <a:rPr lang="he-IL" sz="4200" dirty="0"/>
            </a:br>
            <a:r>
              <a:rPr lang="he-IL" sz="4200" b="1" dirty="0"/>
              <a:t>הרצאה 21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879C-C555-4668-8E38-6A8A83E1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מרצה: ד"ר קלים יפרמנקו</a:t>
            </a:r>
          </a:p>
          <a:p>
            <a:pPr>
              <a:lnSpc>
                <a:spcPct val="90000"/>
              </a:lnSpc>
            </a:pPr>
            <a:r>
              <a:rPr lang="he-IL" dirty="0"/>
              <a:t>סמסטר: סתיו תשפ"א</a:t>
            </a:r>
          </a:p>
          <a:p>
            <a:pPr>
              <a:lnSpc>
                <a:spcPct val="90000"/>
              </a:lnSpc>
            </a:pPr>
            <a:r>
              <a:rPr lang="he-IL" dirty="0"/>
              <a:t>תאריך: 05/01/2020</a:t>
            </a:r>
            <a:endParaRPr lang="en-US" dirty="0"/>
          </a:p>
        </p:txBody>
      </p:sp>
      <p:pic>
        <p:nvPicPr>
          <p:cNvPr id="4" name="Picture 3" descr="אוניברסיטת בן גוריון - מוזיאון הילדים של באר שבע ע&quot;ש ג'ק, ג'וזף ומורטון מנדל">
            <a:extLst>
              <a:ext uri="{FF2B5EF4-FFF2-40B4-BE49-F238E27FC236}">
                <a16:creationId xmlns:a16="http://schemas.microsoft.com/office/drawing/2014/main" id="{F69370C1-F1DE-4FC0-A5F9-27A894600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1924043"/>
            <a:ext cx="3280613" cy="328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81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ניתוח האלגוריתם:</a:t>
                </a:r>
                <a:r>
                  <a:rPr lang="he-IL" dirty="0"/>
                  <a:t> </a:t>
                </a:r>
                <a:endParaRPr lang="en-US" dirty="0"/>
              </a:p>
              <a:p>
                <a:pPr algn="r" rtl="1"/>
                <a:r>
                  <a:rPr lang="he-IL" dirty="0"/>
                  <a:t>2. - </a:t>
                </a:r>
                <a:r>
                  <a:rPr lang="he-IL" u="sng" dirty="0"/>
                  <a:t>הפולינום הנכון ברשימה: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במילים אחרות, קיבלנו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0</m:t>
                    </m:r>
                  </m:oMath>
                </a14:m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a:rPr lang="en-US" i="1"/>
                      <m:t>𝑗</m:t>
                    </m:r>
                    <m:r>
                      <a:rPr lang="en-US" i="1"/>
                      <m:t>∈{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𝑛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כלומר, אם העמודה ה </a:t>
                </a:r>
                <a14:m>
                  <m:oMath xmlns:m="http://schemas.openxmlformats.org/officeDocument/2006/math">
                    <m:r>
                      <a:rPr lang="en-US" i="1"/>
                      <m:t>𝑗</m:t>
                    </m:r>
                  </m:oMath>
                </a14:m>
                <a:r>
                  <a:rPr lang="he-IL" dirty="0"/>
                  <a:t> אינה משובשת, מתקיים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הינו שורש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:</a:t>
                </a:r>
                <a:endParaRPr lang="en-US" dirty="0"/>
              </a:p>
              <a:p>
                <a:pPr algn="r" rtl="1"/>
                <a:r>
                  <a:rPr lang="he-IL" dirty="0"/>
                  <a:t>מספר השגיאות הינו לכל היותר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 i="1"/>
                      <m:t>−(</m:t>
                    </m:r>
                    <m:r>
                      <a:rPr lang="en-US" i="1"/>
                      <m:t>𝐷</m:t>
                    </m:r>
                    <m:r>
                      <a:rPr lang="en-US" i="1"/>
                      <m:t>+</m:t>
                    </m:r>
                    <m:r>
                      <a:rPr lang="en-US" i="1"/>
                      <m:t>𝑘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⟸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יש לפחות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  <m:r>
                      <a:rPr lang="en-US" i="1"/>
                      <m:t>+</m:t>
                    </m:r>
                    <m:r>
                      <a:rPr lang="en-US" i="1"/>
                      <m:t>𝑘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</m:oMath>
                </a14:m>
                <a:r>
                  <a:rPr lang="he-IL" dirty="0"/>
                  <a:t> עמודות </a:t>
                </a:r>
                <a14:m>
                  <m:oMath xmlns:m="http://schemas.openxmlformats.org/officeDocument/2006/math">
                    <m:r>
                      <a:rPr lang="en-US" i="1"/>
                      <m:t>𝑗</m:t>
                    </m:r>
                  </m:oMath>
                </a14:m>
                <a:r>
                  <a:rPr lang="he-IL" dirty="0"/>
                  <a:t> שאינן משובשות </a:t>
                </a:r>
                <a14:m>
                  <m:oMath xmlns:m="http://schemas.openxmlformats.org/officeDocument/2006/math">
                    <m:r>
                      <a:rPr lang="he-IL"/>
                      <m:t>⟸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לפולינום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 יש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  <m:r>
                      <a:rPr lang="en-US" i="1"/>
                      <m:t>+</m:t>
                    </m:r>
                    <m:r>
                      <a:rPr lang="en-US" i="1"/>
                      <m:t>𝑘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</m:oMath>
                </a14:m>
                <a:r>
                  <a:rPr lang="he-IL" dirty="0"/>
                  <a:t> שורשים </a:t>
                </a:r>
                <a14:m>
                  <m:oMath xmlns:m="http://schemas.openxmlformats.org/officeDocument/2006/math">
                    <m:r>
                      <a:rPr lang="he-IL"/>
                      <m:t>⟸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קיימים יותר שורשים מהדרגה שלו </a:t>
                </a:r>
                <a14:m>
                  <m:oMath xmlns:m="http://schemas.openxmlformats.org/officeDocument/2006/math">
                    <m:r>
                      <a:rPr lang="he-IL"/>
                      <m:t>⟸</m:t>
                    </m:r>
                  </m:oMath>
                </a14:m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)≡</m:t>
                    </m:r>
                    <m:r>
                      <a:rPr lang="en-US" i="1"/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  <a:blipFill>
                <a:blip r:embed="rId2"/>
                <a:stretch>
                  <a:fillRect t="-57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2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רעיון שיפור האלגוריתם:</a:t>
                </a:r>
              </a:p>
              <a:p>
                <a:pPr algn="r" rtl="1"/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r>
                      <a:rPr lang="en-US" i="1"/>
                      <m:t>=</m:t>
                    </m:r>
                    <m:r>
                      <a:rPr lang="en-US" i="1"/>
                      <m:t>3</m:t>
                    </m:r>
                  </m:oMath>
                </a14:m>
                <a:r>
                  <a:rPr lang="he-IL" dirty="0"/>
                  <a:t> לדוגמא,</a:t>
                </a:r>
              </a:p>
              <a:p>
                <a:pPr algn="r" rtl="1"/>
                <a:r>
                  <a:rPr lang="he-IL" dirty="0"/>
                  <a:t>ניתן לבנות מהסימבול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3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שני סימבולים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i="1"/>
                      <m:t>,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3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בעזרת הרעיון הזה עבור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</m:oMath>
                </a14:m>
                <a:r>
                  <a:rPr lang="he-IL" dirty="0"/>
                  <a:t> מסדר גדול יותר ניתן לבנות קודים שמגיעים ל </a:t>
                </a:r>
                <a14:m>
                  <m:oMath xmlns:m="http://schemas.openxmlformats.org/officeDocument/2006/math">
                    <m:r>
                      <a:rPr lang="en-US" i="1"/>
                      <m:t>(</m:t>
                    </m:r>
                    <m:r>
                      <a:rPr lang="en-US" i="1"/>
                      <m:t>1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𝑅</m:t>
                    </m:r>
                    <m:r>
                      <a:rPr lang="en-US" i="1"/>
                      <m:t>−</m:t>
                    </m:r>
                    <m:r>
                      <a:rPr lang="en-US" i="1"/>
                      <m:t>𝜖</m:t>
                    </m:r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שגיאות,</a:t>
                </a:r>
              </a:p>
              <a:p>
                <a:pPr algn="r" rtl="1"/>
                <a:r>
                  <a:rPr lang="he-IL" dirty="0"/>
                  <a:t>ובעצם להשיג את ה </a:t>
                </a:r>
                <a:r>
                  <a:rPr lang="en-US" dirty="0"/>
                  <a:t>“List Decoding Capacity”</a:t>
                </a:r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  <a:blipFill>
                <a:blip r:embed="rId2"/>
                <a:stretch>
                  <a:fillRect t="-57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4590068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קודי </a:t>
                </a:r>
                <a:r>
                  <a:rPr lang="en-US" dirty="0"/>
                  <a:t>Folded RS</a:t>
                </a:r>
                <a:r>
                  <a:rPr lang="he-IL" dirty="0"/>
                  <a:t>, מתקבלים ע"י מיפוי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</m:oMath>
                </a14:m>
                <a:r>
                  <a:rPr lang="he-IL" dirty="0"/>
                  <a:t> קודי </a:t>
                </a:r>
                <a:r>
                  <a:rPr lang="en-US" dirty="0"/>
                  <a:t>Reed-Solomon</a:t>
                </a:r>
                <a:r>
                  <a:rPr lang="he-IL" dirty="0"/>
                  <a:t> על אלפ-בית גדול יותר ע"י איגוד מדוקדוק של סמלי קוד. </a:t>
                </a:r>
                <a:endParaRPr lang="en-US" dirty="0"/>
              </a:p>
              <a:p>
                <a:pPr algn="r" rtl="1"/>
                <a:r>
                  <a:rPr lang="he-IL" dirty="0"/>
                  <a:t>קודים אלה, הינם מקרה מיוחד של קודי </a:t>
                </a:r>
                <a:r>
                  <a:rPr lang="en-US" dirty="0" err="1"/>
                  <a:t>Parvaresh</a:t>
                </a:r>
                <a:r>
                  <a:rPr lang="en-US" dirty="0"/>
                  <a:t>-Vardy</a:t>
                </a:r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בעזרת שימוש בפרמטרים אופטימליים עבור </a:t>
                </a:r>
                <a:r>
                  <a:rPr lang="en-US" dirty="0"/>
                  <a:t>Folded RS</a:t>
                </a:r>
                <a:r>
                  <a:rPr lang="he-IL" dirty="0"/>
                  <a:t>, ניתן לפענח בקצב </a:t>
                </a:r>
                <a:r>
                  <a:rPr lang="en-US" dirty="0"/>
                  <a:t>R</a:t>
                </a:r>
                <a:r>
                  <a:rPr lang="he-IL" dirty="0"/>
                  <a:t> ולהשיג רדיוס פענוח של </a:t>
                </a:r>
                <a:r>
                  <a:rPr lang="en-US" dirty="0"/>
                  <a:t>1-R</a:t>
                </a:r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המונח </a:t>
                </a:r>
                <a:r>
                  <a:rPr lang="en-US" dirty="0"/>
                  <a:t>“Folded Reed-Solomon Codes”</a:t>
                </a:r>
                <a:r>
                  <a:rPr lang="he-IL" dirty="0"/>
                  <a:t> נטבע במאמר של </a:t>
                </a:r>
                <a:r>
                  <a:rPr lang="en-US" dirty="0"/>
                  <a:t>V.Y. </a:t>
                </a:r>
                <a:r>
                  <a:rPr lang="en-US" dirty="0" err="1"/>
                  <a:t>Krachkovsky</a:t>
                </a:r>
                <a:r>
                  <a:rPr lang="he-IL" dirty="0"/>
                  <a:t> עם אלגוריתם שהציג קודי </a:t>
                </a:r>
                <a:r>
                  <a:rPr lang="en-US" dirty="0"/>
                  <a:t>RS</a:t>
                </a:r>
                <a:r>
                  <a:rPr lang="he-IL" dirty="0"/>
                  <a:t> עם שגיאות אקראיות רבות. אלגוריתם </a:t>
                </a:r>
                <a:r>
                  <a:rPr lang="en-US" dirty="0"/>
                  <a:t>list decoding</a:t>
                </a:r>
                <a:r>
                  <a:rPr lang="he-IL" dirty="0"/>
                  <a:t> עבור קודי </a:t>
                </a:r>
                <a:r>
                  <a:rPr lang="en-US" dirty="0"/>
                  <a:t>Folded RS</a:t>
                </a:r>
                <a:r>
                  <a:rPr lang="he-IL" dirty="0"/>
                  <a:t> מתקן מעבר לחסם  עבור קודי </a:t>
                </a:r>
                <a:r>
                  <a:rPr lang="en-US" dirty="0"/>
                  <a:t>RS</a:t>
                </a:r>
                <a:r>
                  <a:rPr lang="he-IL" dirty="0"/>
                  <a:t>, שהושג ע"י אלגוריתם </a:t>
                </a:r>
                <a:r>
                  <a:rPr lang="en-US" dirty="0" err="1"/>
                  <a:t>Guruswami</a:t>
                </a:r>
                <a:r>
                  <a:rPr lang="en-US" dirty="0"/>
                  <a:t>-Sudan</a:t>
                </a:r>
                <a:r>
                  <a:rPr lang="he-IL" dirty="0"/>
                  <a:t> עבור שגיאות אקראיות כאלה.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4590068"/>
              </a:xfrm>
              <a:blipFill>
                <a:blip r:embed="rId2"/>
                <a:stretch>
                  <a:fillRect l="-197" t="-797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C37A36F-8A4F-4FE8-8355-02CFA952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4333283"/>
            <a:ext cx="3862128" cy="24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1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הגדרה:</a:t>
                </a:r>
                <a:endParaRPr lang="en-US" dirty="0"/>
              </a:p>
              <a:p>
                <a:pPr algn="r" rtl="1"/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, 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𝐹</m:t>
                                </m:r>
                              </m:e>
                              <m:sub>
                                <m:r>
                                  <a:rPr lang="en-US" i="1"/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/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, 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,…,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∈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 שונים,</a:t>
                </a:r>
                <a:endParaRPr lang="en-US" dirty="0"/>
              </a:p>
              <a:p>
                <a:pPr algn="r" rtl="1"/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r>
                      <a:rPr lang="en-US" i="1"/>
                      <m:t>𝜆</m:t>
                    </m:r>
                    <m:r>
                      <a:rPr lang="en-US" i="1"/>
                      <m:t>∈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 מסדר גדול מ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</m:oMath>
                </a14:m>
                <a:r>
                  <a:rPr lang="he-IL" dirty="0"/>
                  <a:t>(*),</a:t>
                </a:r>
                <a:endParaRPr lang="en-US" dirty="0"/>
              </a:p>
              <a:p>
                <a:pPr algn="r" rtl="1"/>
                <a:r>
                  <a:rPr lang="he-IL" dirty="0"/>
                  <a:t>ופולינום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</m:oMath>
                </a14:m>
                <a:r>
                  <a:rPr lang="he-IL" dirty="0"/>
                  <a:t> מדרגה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  <m:r>
                      <a:rPr lang="en-US" i="1"/>
                      <m:t>−</m:t>
                    </m:r>
                    <m:r>
                      <a:rPr lang="en-US" i="1"/>
                      <m:t>1</m:t>
                    </m:r>
                  </m:oMath>
                </a14:m>
                <a:r>
                  <a:rPr lang="he-IL" dirty="0"/>
                  <a:t>,</a:t>
                </a:r>
                <a:endParaRPr lang="en-US" dirty="0"/>
              </a:p>
              <a:p>
                <a:pPr algn="r" rtl="1"/>
                <a:r>
                  <a:rPr lang="en-US" dirty="0"/>
                  <a:t>RS </a:t>
                </a:r>
                <a:r>
                  <a:rPr lang="he-IL" dirty="0"/>
                  <a:t> קוד </a:t>
                </a:r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  <m:r>
                      <a:rPr lang="en-US" i="1"/>
                      <m:t>: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Σ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→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Σ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/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 מוגדר באופן הבא: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𝑝</m:t>
                        </m:r>
                      </m:e>
                    </m:d>
                    <m:r>
                      <a:rPr lang="en-US" i="1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/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𝑟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/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𝑟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⋱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⋯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/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𝑝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𝑟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כלומר, </a:t>
                </a:r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𝑝</m:t>
                        </m:r>
                      </m:e>
                    </m:d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𝐹</m:t>
                                </m:r>
                              </m:e>
                              <m:sub>
                                <m:r>
                                  <a:rPr lang="en-US" i="1"/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/>
                          <m:t>𝑟</m:t>
                        </m:r>
                        <m:r>
                          <a:rPr lang="en-US" i="1"/>
                          <m:t>×</m:t>
                        </m:r>
                        <m:r>
                          <a:rPr lang="en-US" i="1"/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 הינה מטריצה כאשר </a:t>
                </a:r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𝜆</m:t>
                        </m:r>
                      </m:e>
                      <m:sup>
                        <m:r>
                          <a:rPr lang="en-US" i="1"/>
                          <m:t>𝑖</m:t>
                        </m:r>
                      </m:sup>
                    </m:sSup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(*)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𝜆</m:t>
                        </m:r>
                      </m:e>
                      <m:sup>
                        <m:r>
                          <a:rPr lang="en-US" i="1"/>
                          <m:t>𝑖</m:t>
                        </m:r>
                      </m:sup>
                    </m:sSup>
                    <m:r>
                      <a:rPr lang="en-US" i="1"/>
                      <m:t>≠</m:t>
                    </m:r>
                    <m:r>
                      <a:rPr lang="en-US" i="1"/>
                      <m:t>1</m:t>
                    </m:r>
                  </m:oMath>
                </a14:m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  <m:r>
                      <a:rPr lang="en-US" i="1"/>
                      <m:t>∈{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𝑟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. 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  <a:blipFill>
                <a:blip r:embed="rId2"/>
                <a:stretch>
                  <a:fillRect t="-57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2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הערות:</a:t>
                </a:r>
                <a:endParaRPr lang="en-US" dirty="0"/>
              </a:p>
              <a:p>
                <a:pPr algn="r" rtl="1"/>
                <a:r>
                  <a:rPr lang="he-IL" dirty="0"/>
                  <a:t>1. הסימבולים של הקוד הם עמודות המטריצה. כלומר, שני סימבולים זהים אמ"ם כל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</m:oMath>
                </a14:m>
                <a:r>
                  <a:rPr lang="he-IL" dirty="0"/>
                  <a:t> הכניסות שלהם זהות.</a:t>
                </a:r>
                <a:endParaRPr lang="en-US" dirty="0"/>
              </a:p>
              <a:p>
                <a:pPr algn="r" rtl="1"/>
                <a:r>
                  <a:rPr lang="he-IL" dirty="0"/>
                  <a:t>2. לכל </a:t>
                </a:r>
                <a14:m>
                  <m:oMath xmlns:m="http://schemas.openxmlformats.org/officeDocument/2006/math">
                    <m:r>
                      <a:rPr lang="en-US" i="1"/>
                      <m:t>𝑗</m:t>
                    </m:r>
                    <m:r>
                      <a:rPr lang="en-US" i="1"/>
                      <m:t>∈{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𝑛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 ולכל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  <m:r>
                      <a:rPr lang="en-US" i="1"/>
                      <m:t>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𝑖</m:t>
                        </m:r>
                      </m:e>
                      <m:sup>
                        <m:r>
                          <a:rPr lang="en-US" i="1"/>
                          <m:t>′</m:t>
                        </m:r>
                      </m:sup>
                    </m:sSup>
                    <m:r>
                      <a:rPr lang="en-US" i="1"/>
                      <m:t>∈{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𝑟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 מתקיים כי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𝜆</m:t>
                        </m:r>
                      </m:e>
                      <m:sup>
                        <m:r>
                          <a:rPr lang="en-US" i="1"/>
                          <m:t>𝑖</m:t>
                        </m:r>
                      </m:sup>
                    </m:sSup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𝜆</m:t>
                        </m:r>
                      </m:e>
                      <m:sup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𝑖</m:t>
                            </m:r>
                          </m:e>
                          <m:sup>
                            <m:r>
                              <a:rPr lang="en-US" i="1"/>
                              <m:t>′</m:t>
                            </m:r>
                          </m:sup>
                        </m:sSup>
                      </m:sup>
                    </m:sSup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תחילה נראה אלגוריתם שמפענח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 i="1"/>
                      <m:t>(</m:t>
                    </m:r>
                    <m:r>
                      <a:rPr lang="en-US" i="1"/>
                      <m:t>1</m:t>
                    </m:r>
                    <m:r>
                      <a:rPr lang="en-US" i="1"/>
                      <m:t>−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𝑟</m:t>
                        </m:r>
                      </m:den>
                    </m:f>
                    <m:r>
                      <a:rPr lang="en-US" i="1"/>
                      <m:t>𝑛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𝑟𝑅</m:t>
                    </m:r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שגיאות, ולאחר מכן אלגוריתם שמפענח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 i="1"/>
                      <m:t>(</m:t>
                    </m:r>
                    <m:r>
                      <a:rPr lang="en-US" i="1"/>
                      <m:t>1</m:t>
                    </m:r>
                    <m:r>
                      <a:rPr lang="en-US" i="1"/>
                      <m:t>−</m:t>
                    </m:r>
                    <m:r>
                      <a:rPr lang="en-US" i="1"/>
                      <m:t>𝜖</m:t>
                    </m:r>
                    <m:r>
                      <a:rPr lang="en-US" i="1"/>
                      <m:t>𝑛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𝑅</m:t>
                    </m:r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שגיאות ובעצם מגיע ל </a:t>
                </a:r>
                <a:r>
                  <a:rPr lang="en-US" dirty="0"/>
                  <a:t>“List Decoding Capacity”</a:t>
                </a:r>
                <a:r>
                  <a:rPr lang="he-IL" dirty="0"/>
                  <a:t>.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  <a:blipFill>
                <a:blip r:embed="rId2"/>
                <a:stretch>
                  <a:fillRect t="-57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9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𝑛</m:t>
                        </m:r>
                      </m:num>
                      <m:den>
                        <m:r>
                          <a:rPr lang="en-US" i="1"/>
                          <m:t>𝑟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1</m:t>
                        </m:r>
                      </m:den>
                    </m:f>
                    <m:r>
                      <a:rPr lang="en-US" i="1"/>
                      <m:t>−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𝑘</m:t>
                        </m:r>
                      </m:num>
                      <m:den>
                        <m:r>
                          <a:rPr lang="en-US" i="1"/>
                          <m:t>𝑟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1</m:t>
                        </m:r>
                      </m:den>
                    </m:f>
                  </m:oMath>
                </a14:m>
                <a:r>
                  <a:rPr lang="he-IL" dirty="0"/>
                  <a:t>, אלגוריתם ה </a:t>
                </a:r>
                <a:r>
                  <a:rPr lang="en-US" dirty="0"/>
                  <a:t>List Decoding</a:t>
                </a:r>
                <a:r>
                  <a:rPr lang="he-IL" dirty="0"/>
                  <a:t> הבא מצליח להוציא רשימה בגודל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𝑞</m:t>
                        </m:r>
                      </m:e>
                      <m:sup>
                        <m:r>
                          <a:rPr lang="en-US" i="1"/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 שמכילה את ההודעה הנכונה, אם יש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  <m:r>
                      <a:rPr lang="en-US" i="1"/>
                      <m:t>+</m:t>
                    </m:r>
                    <m:r>
                      <a:rPr lang="en-US" i="1"/>
                      <m:t>𝑘</m:t>
                    </m:r>
                  </m:oMath>
                </a14:m>
                <a:r>
                  <a:rPr lang="he-IL" dirty="0"/>
                  <a:t> מקומות נכונים:</a:t>
                </a:r>
                <a:endParaRPr lang="en-US" dirty="0"/>
              </a:p>
              <a:p>
                <a:pPr algn="r" rtl="1"/>
                <a:r>
                  <a:rPr lang="he-IL" dirty="0"/>
                  <a:t>נסמן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𝜆</m:t>
                        </m:r>
                      </m:e>
                      <m:sup>
                        <m:r>
                          <a:rPr lang="en-US" i="1"/>
                          <m:t>𝑖</m:t>
                        </m:r>
                      </m:sup>
                    </m:sSup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1. מצא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</m:oMath>
                </a14:m>
                <a:r>
                  <a:rPr lang="he-IL" dirty="0"/>
                  <a:t> פולינומים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,…,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𝑟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∈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  <m:r>
                      <a:rPr lang="en-US" i="1"/>
                      <m:t>[</m:t>
                    </m:r>
                    <m:r>
                      <a:rPr lang="en-US" i="1"/>
                      <m:t>𝑥</m:t>
                    </m:r>
                    <m:r>
                      <a:rPr lang="en-US" i="1"/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מדרגה מינימאלית המקיימים:</a:t>
                </a:r>
                <a:endParaRPr lang="en-US" dirty="0"/>
              </a:p>
              <a:p>
                <a:pPr algn="r" rtl="1"/>
                <a:r>
                  <a:rPr lang="he-IL" dirty="0"/>
                  <a:t>     א.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  <m:sub>
                                <m:r>
                                  <a:rPr lang="en-US" i="1"/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/>
                      <m:t>≤</m:t>
                    </m:r>
                    <m:r>
                      <a:rPr lang="en-US" i="1"/>
                      <m:t>𝐷</m:t>
                    </m:r>
                    <m:r>
                      <a:rPr lang="en-US" i="1"/>
                      <m:t>+</m:t>
                    </m:r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r" rtl="1"/>
                <a:r>
                  <a:rPr lang="he-IL" dirty="0"/>
                  <a:t>     ב.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/>
                      <m:t>≤</m:t>
                    </m:r>
                    <m:r>
                      <a:rPr lang="en-US" i="1"/>
                      <m:t>𝐷</m:t>
                    </m:r>
                  </m:oMath>
                </a14:m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  <m:r>
                      <a:rPr lang="en-US" i="1"/>
                      <m:t>∈{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𝑟</m:t>
                    </m:r>
                    <m:r>
                      <a:rPr lang="en-US" i="1"/>
                      <m:t>}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     ג.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𝐴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⋅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𝛽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/>
                      <m:t>=</m:t>
                    </m:r>
                    <m:r>
                      <a:rPr lang="en-US" i="1"/>
                      <m:t>0</m:t>
                    </m:r>
                  </m:oMath>
                </a14:m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a:rPr lang="en-US" i="1"/>
                      <m:t>𝑗</m:t>
                    </m:r>
                    <m:r>
                      <a:rPr lang="en-US" i="1"/>
                      <m:t>∈{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𝑛</m:t>
                    </m:r>
                    <m:r>
                      <a:rPr lang="en-US" i="1"/>
                      <m:t>}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/>
                  <a:t>     ד</a:t>
                </a:r>
                <a:r>
                  <a:rPr lang="he-IL" dirty="0"/>
                  <a:t>. קיים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  <m:r>
                      <a:rPr lang="en-US" i="1"/>
                      <m:t>∈{</m:t>
                    </m:r>
                    <m:r>
                      <a:rPr lang="en-US" i="1"/>
                      <m:t>0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𝑟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≢</m:t>
                    </m:r>
                    <m:r>
                      <a:rPr lang="en-US" i="1"/>
                      <m:t>0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2. מצא את כל הפולינומים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𝑟</m:t>
                        </m:r>
                      </m:sup>
                      <m:e>
                        <m:r>
                          <a:rPr lang="en-US" i="1"/>
                          <m:t>𝑝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𝜆</m:t>
                                </m:r>
                              </m:e>
                              <m:sup>
                                <m:r>
                                  <a:rPr lang="en-US" i="1"/>
                                  <m:t>𝑖</m:t>
                                </m:r>
                              </m:sup>
                            </m:sSup>
                            <m:r>
                              <a:rPr lang="en-US" i="1"/>
                              <m:t>𝑥</m:t>
                            </m:r>
                          </m:e>
                        </m:d>
                        <m:r>
                          <a:rPr lang="en-US" i="1"/>
                          <m:t>⋅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𝐴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(</m:t>
                        </m:r>
                        <m:r>
                          <a:rPr lang="en-US" i="1"/>
                          <m:t>𝑥</m:t>
                        </m:r>
                        <m:r>
                          <a:rPr lang="en-US" i="1"/>
                          <m:t>)</m:t>
                        </m:r>
                      </m:e>
                    </m:nary>
                    <m:r>
                      <a:rPr lang="en-US" i="1"/>
                      <m:t>≡</m:t>
                    </m:r>
                    <m:r>
                      <a:rPr lang="en-US" i="1"/>
                      <m:t>0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  <a:blipFill>
                <a:blip r:embed="rId2"/>
                <a:stretch>
                  <a:fillRect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6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ניתוח האלגוריתם:</a:t>
                </a:r>
                <a:r>
                  <a:rPr lang="he-IL" dirty="0"/>
                  <a:t> </a:t>
                </a:r>
                <a:endParaRPr lang="en-US" dirty="0"/>
              </a:p>
              <a:p>
                <a:pPr algn="r" rtl="1"/>
                <a:r>
                  <a:rPr lang="he-IL" dirty="0"/>
                  <a:t>1. מספר הנעלמים בשלב 1 הינו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𝐷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1</m:t>
                        </m:r>
                      </m:e>
                    </m:d>
                    <m:r>
                      <a:rPr lang="en-US" i="1"/>
                      <m:t>+</m:t>
                    </m:r>
                    <m:r>
                      <a:rPr lang="en-US" i="1"/>
                      <m:t>𝐷</m:t>
                    </m:r>
                    <m:r>
                      <a:rPr lang="en-US" i="1"/>
                      <m:t>+</m:t>
                    </m:r>
                    <m:r>
                      <a:rPr lang="en-US" i="1"/>
                      <m:t>𝑘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(עבור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קיימים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  <m:r>
                      <a:rPr lang="en-US" i="1"/>
                      <m:t>+</m:t>
                    </m:r>
                    <m:r>
                      <a:rPr lang="en-US" i="1"/>
                      <m:t>𝑘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מקדמים, ועבור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  <m:r>
                      <a:rPr lang="en-US" i="1"/>
                      <m:t>∈{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𝑟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 קיימים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מקדמים). </a:t>
                </a:r>
                <a:endParaRPr lang="en-US" dirty="0"/>
              </a:p>
              <a:p>
                <a:pPr algn="r" rtl="1"/>
                <a:r>
                  <a:rPr lang="he-IL" dirty="0"/>
                  <a:t>מספר המשוואות הינו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. </a:t>
                </a:r>
                <a:endParaRPr lang="en-US" dirty="0"/>
              </a:p>
              <a:p>
                <a:pPr algn="r" rtl="1"/>
                <a:r>
                  <a:rPr lang="he-IL" dirty="0"/>
                  <a:t>כלומר, ע"פ עקרונות של מערכת משוואות מאלגברה ליניארית, אם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𝐷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1</m:t>
                        </m:r>
                      </m:e>
                    </m:d>
                    <m:r>
                      <a:rPr lang="en-US" i="1"/>
                      <m:t>+</m:t>
                    </m:r>
                    <m:r>
                      <a:rPr lang="en-US" i="1"/>
                      <m:t>𝐷</m:t>
                    </m:r>
                    <m:r>
                      <a:rPr lang="en-US" i="1"/>
                      <m:t>+</m:t>
                    </m:r>
                    <m:r>
                      <a:rPr lang="en-US" i="1"/>
                      <m:t>𝑘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  <m:r>
                      <a:rPr lang="en-US" i="1"/>
                      <m:t>&gt;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קיים פתרון.</a:t>
                </a:r>
              </a:p>
              <a:p>
                <a:pPr algn="r" rtl="1"/>
                <a:r>
                  <a:rPr lang="he-IL" dirty="0"/>
                  <a:t>מכאן, נציב את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ונקבל כי קיים פתרון אם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r>
                      <a:rPr lang="en-US" i="1"/>
                      <m:t>&gt;−</m:t>
                    </m:r>
                    <m:r>
                      <a:rPr lang="en-US" i="1"/>
                      <m:t>1</m:t>
                    </m:r>
                  </m:oMath>
                </a14:m>
                <a:r>
                  <a:rPr lang="he-IL" dirty="0"/>
                  <a:t>. כלומר, תמיד קיים פתרון.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  <a:blipFill>
                <a:blip r:embed="rId2"/>
                <a:stretch>
                  <a:fillRect t="-57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ניתוח האלגוריתם:</a:t>
                </a:r>
                <a:r>
                  <a:rPr lang="he-IL" dirty="0"/>
                  <a:t> </a:t>
                </a:r>
                <a:endParaRPr lang="en-US" dirty="0"/>
              </a:p>
              <a:p>
                <a:pPr algn="r" rtl="1"/>
                <a:r>
                  <a:rPr lang="he-IL" dirty="0"/>
                  <a:t>2. - </a:t>
                </a:r>
                <a:r>
                  <a:rPr lang="he-IL" u="sng" dirty="0"/>
                  <a:t>פתרון יעיל: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נבחין כי על מנת למצוא פתרון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, נדרש כי כל המקדמים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הינם 0.</a:t>
                </a:r>
              </a:p>
              <a:p>
                <a:pPr algn="r" rtl="1"/>
                <a:r>
                  <a:rPr lang="he-IL" dirty="0"/>
                  <a:t>נסמן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המקדם החופשי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כלומר, קיבלנו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, וניתן למצוא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אם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נניח כי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ומצאנו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המקדם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/>
                  <a:t> בפולינום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כלומר, קיבלנו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, וניתן למצוא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אם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נניח כי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ומצאנו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באופן הנ"ל נמצא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he-IL" dirty="0"/>
                  <a:t> וכך בעצם נמצא את הפולינום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he-IL" dirty="0"/>
                  <a:t>. במידה ובאחד השלבים המקדם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הינו 0, נקח את 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he-IL" dirty="0"/>
                  <a:t> האפשרויות עבור מקדם זה.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  <a:blipFill>
                <a:blip r:embed="rId2"/>
                <a:stretch>
                  <a:fillRect l="-2104" t="-57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ניתוח האלגוריתם:</a:t>
                </a:r>
                <a:r>
                  <a:rPr lang="he-IL" dirty="0"/>
                  <a:t> </a:t>
                </a:r>
                <a:endParaRPr lang="en-US" dirty="0"/>
              </a:p>
              <a:p>
                <a:pPr algn="r" rtl="1"/>
                <a:r>
                  <a:rPr lang="he-IL" dirty="0"/>
                  <a:t>2. - </a:t>
                </a:r>
                <a:r>
                  <a:rPr lang="he-IL" u="sng" dirty="0"/>
                  <a:t>מספר הפולינומים </a:t>
                </a:r>
                <a14:m>
                  <m:oMath xmlns:m="http://schemas.openxmlformats.org/officeDocument/2006/math">
                    <m:r>
                      <a:rPr lang="en-US" i="1" u="sng"/>
                      <m:t>𝑝</m:t>
                    </m:r>
                  </m:oMath>
                </a14:m>
                <a:r>
                  <a:rPr lang="he-IL" u="sng" dirty="0"/>
                  <a:t> לכל היותר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sng"/>
                        </m:ctrlPr>
                      </m:sSupPr>
                      <m:e>
                        <m:r>
                          <a:rPr lang="en-US" i="1" u="sng"/>
                          <m:t>𝑞</m:t>
                        </m:r>
                      </m:e>
                      <m:sup>
                        <m:r>
                          <a:rPr lang="en-US" i="1" u="sng"/>
                          <m:t>𝑟</m:t>
                        </m:r>
                      </m:sup>
                    </m:sSup>
                  </m:oMath>
                </a14:m>
                <a:r>
                  <a:rPr lang="he-IL" u="sng" dirty="0"/>
                  <a:t>: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לא ניתן למצוא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כלשהו אם </a:t>
                </a:r>
                <a14:m>
                  <m:oMath xmlns:m="http://schemas.openxmlformats.org/officeDocument/2006/math">
                    <m:r>
                      <a:rPr lang="en-US" i="1"/>
                      <m:t>𝐵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𝜆</m:t>
                            </m:r>
                          </m:e>
                          <m:sup>
                            <m:r>
                              <a:rPr lang="en-US" i="1"/>
                              <m:t>𝑖</m:t>
                            </m:r>
                          </m:sup>
                        </m:sSup>
                      </m:e>
                    </m:d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/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𝑖</m:t>
                                </m:r>
                              </m:e>
                              <m:sub>
                                <m:r>
                                  <a:rPr lang="en-US" i="1"/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/>
                      <m:t>=</m:t>
                    </m:r>
                    <m:r>
                      <a:rPr lang="en-US" i="1"/>
                      <m:t>0</m:t>
                    </m:r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לפולינום </a:t>
                </a:r>
                <a14:m>
                  <m:oMath xmlns:m="http://schemas.openxmlformats.org/officeDocument/2006/math">
                    <m:r>
                      <a:rPr lang="en-US" i="1"/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לכל היותר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</m:oMath>
                </a14:m>
                <a:r>
                  <a:rPr lang="he-IL" dirty="0"/>
                  <a:t> שורשים, </a:t>
                </a:r>
              </a:p>
              <a:p>
                <a:pPr algn="r" rtl="1"/>
                <a:r>
                  <a:rPr lang="he-IL" dirty="0"/>
                  <a:t>כלומר לא ניתן למצוא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לכל היותר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</m:oMath>
                </a14:m>
                <a:r>
                  <a:rPr lang="he-IL" dirty="0"/>
                  <a:t> פעמים,</a:t>
                </a:r>
              </a:p>
              <a:p>
                <a:pPr algn="r" rtl="1"/>
                <a:r>
                  <a:rPr lang="he-IL" dirty="0"/>
                  <a:t>וקיבלנו כי מספר הפולינומים שבנינו הינו לכל היותר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𝑞</m:t>
                        </m:r>
                      </m:e>
                      <m:sup>
                        <m:r>
                          <a:rPr lang="en-US" i="1"/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  <a:blipFill>
                <a:blip r:embed="rId2"/>
                <a:stretch>
                  <a:fillRect t="-57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3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Decoding Folded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ניתוח האלגוריתם:</a:t>
                </a:r>
                <a:r>
                  <a:rPr lang="he-IL" dirty="0"/>
                  <a:t> </a:t>
                </a:r>
                <a:endParaRPr lang="en-US" dirty="0"/>
              </a:p>
              <a:p>
                <a:pPr algn="r" rtl="1"/>
                <a:r>
                  <a:rPr lang="he-IL" dirty="0"/>
                  <a:t>2. - </a:t>
                </a:r>
                <a:r>
                  <a:rPr lang="he-IL" u="sng" dirty="0"/>
                  <a:t>הפולינום הנכון ברשימה: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נתבונן בפולינום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𝑟</m:t>
                        </m:r>
                      </m:sup>
                      <m:e>
                        <m:r>
                          <a:rPr lang="en-US" i="1"/>
                          <m:t>𝑝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𝜆</m:t>
                                </m:r>
                              </m:e>
                              <m:sup>
                                <m:r>
                                  <a:rPr lang="en-US" i="1"/>
                                  <m:t>𝑖</m:t>
                                </m:r>
                              </m:sup>
                            </m:sSup>
                            <m:r>
                              <a:rPr lang="en-US" i="1"/>
                              <m:t>𝑥</m:t>
                            </m:r>
                          </m:e>
                        </m:d>
                        <m:r>
                          <a:rPr lang="en-US" i="1"/>
                          <m:t>⋅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𝐴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(</m:t>
                        </m:r>
                        <m:r>
                          <a:rPr lang="en-US" i="1"/>
                          <m:t>𝑥</m:t>
                        </m:r>
                        <m:r>
                          <a:rPr lang="en-US" i="1"/>
                          <m:t>)</m:t>
                        </m:r>
                      </m:e>
                    </m:nary>
                  </m:oMath>
                </a14:m>
                <a:r>
                  <a:rPr lang="he-IL" dirty="0"/>
                  <a:t>. </a:t>
                </a:r>
                <a:endParaRPr lang="en-US" dirty="0"/>
              </a:p>
              <a:p>
                <a:pPr algn="r" rtl="1"/>
                <a:r>
                  <a:rPr lang="he-IL" dirty="0"/>
                  <a:t>נראה כי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קיימים יותר שורשים מהדרגה שלו, ומכך נסיק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)≡</m:t>
                    </m:r>
                    <m:r>
                      <a:rPr lang="en-US" i="1"/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ראשית נבחין כי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Λ</m:t>
                                </m:r>
                              </m:e>
                              <m:sub>
                                <m:r>
                                  <a:rPr lang="en-US" i="1"/>
                                  <m:t>𝑝</m:t>
                                </m:r>
                              </m:sub>
                            </m:sSub>
                            <m:r>
                              <a:rPr lang="en-US" i="1"/>
                              <m:t>(</m:t>
                            </m:r>
                            <m:r>
                              <a:rPr lang="en-US" i="1"/>
                              <m:t>𝑥</m:t>
                            </m:r>
                            <m:r>
                              <a:rPr lang="en-US" i="1"/>
                              <m:t>)</m:t>
                            </m:r>
                          </m:e>
                        </m:d>
                      </m:e>
                    </m:func>
                    <m:r>
                      <a:rPr lang="en-US" i="1"/>
                      <m:t>=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/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r>
                                  <a:rPr lang="en-US" i="1"/>
                                  <m:t>𝑑𝑒𝑔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/>
                                      <m:t>(</m:t>
                                    </m:r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)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/>
                              <m:t>,</m:t>
                            </m:r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r>
                                  <a:rPr lang="en-US" i="1"/>
                                  <m:t>𝑑𝑒𝑔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𝜆</m:t>
                                            </m:r>
                                          </m:e>
                                          <m:sup>
                                            <m:r>
                                              <a:rPr lang="en-US" i="1"/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i="1"/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/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r>
                                          <a:rPr lang="en-US" i="1"/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i="1"/>
                              <m:t>:</m:t>
                            </m:r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1</m:t>
                                </m:r>
                                <m:r>
                                  <a:rPr lang="en-US" i="1"/>
                                  <m:t>,…,</m:t>
                                </m:r>
                                <m:r>
                                  <a:rPr lang="en-US" i="1"/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sz="1600" dirty="0"/>
                  <a:t>מכיוון ש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/>
                        </m:ctrlPr>
                      </m:funcPr>
                      <m:fName>
                        <m:r>
                          <a:rPr lang="en-US" sz="1600" i="1"/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en-US" sz="16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/>
                                </m:ctrlPr>
                              </m:sSubPr>
                              <m:e>
                                <m:r>
                                  <a:rPr lang="en-US" sz="1600" i="1"/>
                                  <m:t>𝐴</m:t>
                                </m:r>
                              </m:e>
                              <m:sub>
                                <m:r>
                                  <a:rPr lang="en-US" sz="1600" i="1"/>
                                  <m:t>0</m:t>
                                </m:r>
                              </m:sub>
                            </m:sSub>
                            <m:r>
                              <a:rPr lang="en-US" sz="1600" i="1"/>
                              <m:t>(</m:t>
                            </m:r>
                            <m:r>
                              <a:rPr lang="en-US" sz="1600" i="1"/>
                              <m:t>𝑥</m:t>
                            </m:r>
                            <m:r>
                              <a:rPr lang="en-US" sz="1600" i="1"/>
                              <m:t>)</m:t>
                            </m:r>
                          </m:e>
                        </m:d>
                      </m:e>
                    </m:func>
                    <m:r>
                      <a:rPr lang="en-US" sz="1600" i="1"/>
                      <m:t>≤</m:t>
                    </m:r>
                    <m:r>
                      <a:rPr lang="en-US" sz="1600" i="1"/>
                      <m:t>𝐷</m:t>
                    </m:r>
                    <m:r>
                      <a:rPr lang="en-US" sz="1600" i="1"/>
                      <m:t>+</m:t>
                    </m:r>
                    <m:r>
                      <a:rPr lang="en-US" sz="1600" i="1"/>
                      <m:t>𝑘</m:t>
                    </m:r>
                  </m:oMath>
                </a14:m>
                <a:r>
                  <a:rPr lang="he-IL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/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1600" i="1"/>
                            </m:ctrlPr>
                          </m:dPr>
                          <m:e>
                            <m:r>
                              <a:rPr lang="en-US" sz="1600" i="1"/>
                              <m:t>𝑝</m:t>
                            </m:r>
                            <m:d>
                              <m:dPr>
                                <m:ctrlPr>
                                  <a:rPr lang="en-US" sz="1600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/>
                                    </m:ctrlPr>
                                  </m:sSupPr>
                                  <m:e>
                                    <m:r>
                                      <a:rPr lang="en-US" sz="1600" i="1"/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sz="1600" i="1"/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1600" i="1"/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600" i="1"/>
                      <m:t>≤</m:t>
                    </m:r>
                    <m:r>
                      <a:rPr lang="en-US" sz="1600" i="1"/>
                      <m:t>𝑘</m:t>
                    </m:r>
                  </m:oMath>
                </a14:m>
                <a:r>
                  <a:rPr lang="he-IL" sz="1600" dirty="0"/>
                  <a:t> וגם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/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16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/>
                                </m:ctrlPr>
                              </m:sSubPr>
                              <m:e>
                                <m:r>
                                  <a:rPr lang="en-US" sz="1600" i="1"/>
                                  <m:t>𝐴</m:t>
                                </m:r>
                              </m:e>
                              <m:sub>
                                <m:r>
                                  <a:rPr lang="en-US" sz="1600" i="1"/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/>
                                </m:ctrlPr>
                              </m:dPr>
                              <m:e>
                                <m:r>
                                  <a:rPr lang="en-US" sz="1600" i="1"/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1600" i="1"/>
                          <m:t>≤</m:t>
                        </m:r>
                        <m:r>
                          <a:rPr lang="en-US" sz="1600" i="1"/>
                          <m:t>𝐷</m:t>
                        </m:r>
                      </m:e>
                    </m:func>
                  </m:oMath>
                </a14:m>
                <a:r>
                  <a:rPr lang="he-IL" sz="1600" dirty="0"/>
                  <a:t> נקבל כי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/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16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/>
                                  <m:t>Λ</m:t>
                                </m:r>
                              </m:e>
                              <m:sub>
                                <m:r>
                                  <a:rPr lang="en-US" sz="1600" i="1"/>
                                  <m:t>𝑝</m:t>
                                </m:r>
                              </m:sub>
                            </m:sSub>
                            <m:r>
                              <a:rPr lang="en-US" sz="1600" i="1"/>
                              <m:t>(</m:t>
                            </m:r>
                            <m:r>
                              <a:rPr lang="en-US" sz="1600" i="1"/>
                              <m:t>𝑥</m:t>
                            </m:r>
                            <m:r>
                              <a:rPr lang="en-US" sz="1600" i="1"/>
                              <m:t>)</m:t>
                            </m:r>
                          </m:e>
                        </m:d>
                      </m:e>
                    </m:func>
                    <m:r>
                      <a:rPr lang="en-US" sz="1600" i="1"/>
                      <m:t>≤</m:t>
                    </m:r>
                    <m:r>
                      <a:rPr lang="en-US" sz="1600" i="1"/>
                      <m:t>𝐷</m:t>
                    </m:r>
                    <m:r>
                      <a:rPr lang="en-US" sz="1600" i="1"/>
                      <m:t>+</m:t>
                    </m:r>
                    <m:r>
                      <a:rPr lang="en-US" sz="1600" i="1"/>
                      <m:t>𝑘</m:t>
                    </m:r>
                  </m:oMath>
                </a14:m>
                <a:r>
                  <a:rPr lang="he-IL" sz="1600" dirty="0"/>
                  <a:t>.</a:t>
                </a:r>
                <a:endParaRPr lang="en-US" sz="1600" dirty="0"/>
              </a:p>
              <a:p>
                <a:pPr algn="r" rtl="1"/>
                <a:r>
                  <a:rPr lang="he-IL" dirty="0"/>
                  <a:t>אם העמודה ה </a:t>
                </a:r>
                <a14:m>
                  <m:oMath xmlns:m="http://schemas.openxmlformats.org/officeDocument/2006/math">
                    <m:r>
                      <a:rPr lang="en-US" i="1"/>
                      <m:t>𝑗</m:t>
                    </m:r>
                  </m:oMath>
                </a14:m>
                <a:r>
                  <a:rPr lang="he-IL" dirty="0"/>
                  <a:t> לא משובשת אז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𝜆</m:t>
                        </m:r>
                      </m:e>
                      <m:sup>
                        <m:r>
                          <a:rPr lang="en-US" i="1"/>
                          <m:t>𝑖</m:t>
                        </m:r>
                      </m:sup>
                    </m:sSup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, </a:t>
                </a:r>
                <a:endParaRPr lang="en-US" dirty="0"/>
              </a:p>
              <a:p>
                <a:pPr algn="r" rtl="1"/>
                <a:r>
                  <a:rPr lang="he-IL" dirty="0"/>
                  <a:t>וע"פ הבנייה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נקבל כי</a:t>
                </a:r>
                <a:r>
                  <a:rPr lang="en-US" dirty="0"/>
                  <a:t> 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𝛽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 i="1"/>
                          <m:t>⋅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𝐴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e>
                    </m:nary>
                    <m:r>
                      <a:rPr lang="en-US" i="1"/>
                      <m:t>≡</m:t>
                    </m:r>
                    <m:r>
                      <a:rPr lang="en-US" i="1"/>
                      <m:t>0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כלומר קיבלנו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𝑟</m:t>
                        </m:r>
                      </m:sup>
                      <m:e>
                        <m:r>
                          <a:rPr lang="en-US" i="1"/>
                          <m:t>𝑝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𝜆</m:t>
                                </m:r>
                              </m:e>
                              <m:sup>
                                <m:r>
                                  <a:rPr lang="en-US" i="1"/>
                                  <m:t>𝑖</m:t>
                                </m:r>
                              </m:sup>
                            </m:sSup>
                            <m:r>
                              <a:rPr lang="en-US" i="1"/>
                              <m:t>𝑥</m:t>
                            </m:r>
                          </m:e>
                        </m:d>
                        <m:r>
                          <a:rPr lang="en-US" i="1"/>
                          <m:t>⋅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𝐴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e>
                    </m:nary>
                    <m:r>
                      <a:rPr lang="en-US" i="1"/>
                      <m:t>≡</m:t>
                    </m:r>
                    <m:r>
                      <a:rPr lang="en-US" i="1"/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5327010"/>
              </a:xfrm>
              <a:blipFill>
                <a:blip r:embed="rId2"/>
                <a:stretch>
                  <a:fillRect t="-57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2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1040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Wingdings 3</vt:lpstr>
      <vt:lpstr>Facet</vt:lpstr>
      <vt:lpstr>קודים לתיקון שגיאות ושימושיהם במדעי המחשב הרצאה 21</vt:lpstr>
      <vt:lpstr>List Decoding Folded RS</vt:lpstr>
      <vt:lpstr>List Decoding Folded RS</vt:lpstr>
      <vt:lpstr>List Decoding Folded RS</vt:lpstr>
      <vt:lpstr>List Decoding Folded RS</vt:lpstr>
      <vt:lpstr>List Decoding Folded RS</vt:lpstr>
      <vt:lpstr>List Decoding Folded RS</vt:lpstr>
      <vt:lpstr>List Decoding Folded RS</vt:lpstr>
      <vt:lpstr>List Decoding Folded RS</vt:lpstr>
      <vt:lpstr>List Decoding Folded RS</vt:lpstr>
      <vt:lpstr>List Decoding Folded 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קודים לתיקון שגיאות ושימושיהם במדעי המחשב הרצאה 12</dc:title>
  <dc:creator>Noam Atia (natia)</dc:creator>
  <cp:lastModifiedBy>Noam Atia (natia)</cp:lastModifiedBy>
  <cp:revision>27</cp:revision>
  <dcterms:created xsi:type="dcterms:W3CDTF">2020-12-05T11:51:48Z</dcterms:created>
  <dcterms:modified xsi:type="dcterms:W3CDTF">2021-01-25T19:19:57Z</dcterms:modified>
</cp:coreProperties>
</file>