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80" r:id="rId5"/>
    <p:sldId id="279" r:id="rId6"/>
    <p:sldId id="281" r:id="rId7"/>
    <p:sldId id="285" r:id="rId8"/>
    <p:sldId id="282" r:id="rId9"/>
    <p:sldId id="284" r:id="rId10"/>
    <p:sldId id="283" r:id="rId11"/>
    <p:sldId id="286" r:id="rId12"/>
    <p:sldId id="287" r:id="rId13"/>
    <p:sldId id="288" r:id="rId14"/>
    <p:sldId id="290" r:id="rId15"/>
    <p:sldId id="289" r:id="rId16"/>
    <p:sldId id="291" r:id="rId17"/>
    <p:sldId id="293" r:id="rId18"/>
    <p:sldId id="295"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7" d="100"/>
          <a:sy n="67" d="100"/>
        </p:scale>
        <p:origin x="7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938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9575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673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3980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81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3933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1975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7583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28307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013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41301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77A9B-9FA8-4741-8B66-95CD401AA80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1404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77A9B-9FA8-4741-8B66-95CD401AA80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437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77A9B-9FA8-4741-8B66-95CD401AA80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0754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317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409858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E77A9B-9FA8-4741-8B66-95CD401AA801}"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90CA1F-B31E-425F-954D-7E49159DA49F}" type="slidenum">
              <a:rPr lang="en-US" smtClean="0"/>
              <a:t>‹#›</a:t>
            </a:fld>
            <a:endParaRPr lang="en-US"/>
          </a:p>
        </p:txBody>
      </p:sp>
    </p:spTree>
    <p:extLst>
      <p:ext uri="{BB962C8B-B14F-4D97-AF65-F5344CB8AC3E}">
        <p14:creationId xmlns:p14="http://schemas.microsoft.com/office/powerpoint/2010/main" val="198970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56D-2607-48CC-81FC-4D89AA6FFBE9}"/>
              </a:ext>
            </a:extLst>
          </p:cNvPr>
          <p:cNvSpPr>
            <a:spLocks noGrp="1"/>
          </p:cNvSpPr>
          <p:nvPr>
            <p:ph type="ctrTitle"/>
          </p:nvPr>
        </p:nvSpPr>
        <p:spPr>
          <a:xfrm>
            <a:off x="1507067" y="1578133"/>
            <a:ext cx="4335468" cy="2875534"/>
          </a:xfrm>
        </p:spPr>
        <p:txBody>
          <a:bodyPr>
            <a:normAutofit/>
          </a:bodyPr>
          <a:lstStyle/>
          <a:p>
            <a:pPr>
              <a:lnSpc>
                <a:spcPct val="90000"/>
              </a:lnSpc>
            </a:pPr>
            <a:r>
              <a:rPr lang="he-IL" sz="4200" dirty="0"/>
              <a:t>קודים לתיקון שגיאות ושימושיהם במדעי המחשב</a:t>
            </a:r>
            <a:br>
              <a:rPr lang="he-IL" sz="4200" dirty="0"/>
            </a:br>
            <a:r>
              <a:rPr lang="he-IL" sz="4200" b="1" dirty="0"/>
              <a:t>הרצאה 22</a:t>
            </a:r>
            <a:endParaRPr lang="en-US" sz="4200" b="1" dirty="0"/>
          </a:p>
        </p:txBody>
      </p:sp>
      <p:sp>
        <p:nvSpPr>
          <p:cNvPr id="3" name="Subtitle 2">
            <a:extLst>
              <a:ext uri="{FF2B5EF4-FFF2-40B4-BE49-F238E27FC236}">
                <a16:creationId xmlns:a16="http://schemas.microsoft.com/office/drawing/2014/main" id="{3D66879C-C555-4668-8E38-6A8A83E144BA}"/>
              </a:ext>
            </a:extLst>
          </p:cNvPr>
          <p:cNvSpPr>
            <a:spLocks noGrp="1"/>
          </p:cNvSpPr>
          <p:nvPr>
            <p:ph type="subTitle" idx="1"/>
          </p:nvPr>
        </p:nvSpPr>
        <p:spPr>
          <a:xfrm>
            <a:off x="1507067" y="4453667"/>
            <a:ext cx="4335468" cy="1096899"/>
          </a:xfrm>
        </p:spPr>
        <p:txBody>
          <a:bodyPr>
            <a:normAutofit/>
          </a:bodyPr>
          <a:lstStyle/>
          <a:p>
            <a:pPr>
              <a:lnSpc>
                <a:spcPct val="90000"/>
              </a:lnSpc>
            </a:pPr>
            <a:r>
              <a:rPr lang="he-IL" dirty="0"/>
              <a:t>מרצה: ד"ר קלים יפרמנקו</a:t>
            </a:r>
          </a:p>
          <a:p>
            <a:pPr>
              <a:lnSpc>
                <a:spcPct val="90000"/>
              </a:lnSpc>
            </a:pPr>
            <a:r>
              <a:rPr lang="he-IL" dirty="0"/>
              <a:t>סמסטר: סתיו תשפ"א</a:t>
            </a:r>
          </a:p>
          <a:p>
            <a:pPr>
              <a:lnSpc>
                <a:spcPct val="90000"/>
              </a:lnSpc>
            </a:pPr>
            <a:r>
              <a:rPr lang="he-IL" dirty="0"/>
              <a:t>תאריך: 10/01/2021</a:t>
            </a:r>
            <a:endParaRPr lang="en-US" dirty="0"/>
          </a:p>
        </p:txBody>
      </p:sp>
      <p:pic>
        <p:nvPicPr>
          <p:cNvPr id="4" name="Picture 3" descr="אוניברסיטת בן גוריון - מוזיאון הילדים של באר שבע ע&quot;ש ג'ק, ג'וזף ומורטון מנדל">
            <a:extLst>
              <a:ext uri="{FF2B5EF4-FFF2-40B4-BE49-F238E27FC236}">
                <a16:creationId xmlns:a16="http://schemas.microsoft.com/office/drawing/2014/main" id="{F69370C1-F1DE-4FC0-A5F9-27A894600F4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5998" y="1924043"/>
            <a:ext cx="3280613" cy="3280613"/>
          </a:xfrm>
          <a:prstGeom prst="rect">
            <a:avLst/>
          </a:prstGeom>
          <a:noFill/>
        </p:spPr>
      </p:pic>
    </p:spTree>
    <p:extLst>
      <p:ext uri="{BB962C8B-B14F-4D97-AF65-F5344CB8AC3E}">
        <p14:creationId xmlns:p14="http://schemas.microsoft.com/office/powerpoint/2010/main" val="5981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sz="3200" dirty="0"/>
              <a:t>self correctable codes </a:t>
            </a:r>
            <a:r>
              <a:rPr lang="he-IL" sz="3100" dirty="0"/>
              <a:t>סוג רביעי: </a:t>
            </a:r>
            <a:br>
              <a:rPr lang="en-US" sz="3100"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lvl="0" algn="r" rtl="1"/>
            <a:r>
              <a:rPr lang="en-US" b="1" dirty="0"/>
              <a:t>-self correctable codes</a:t>
            </a:r>
            <a:r>
              <a:rPr lang="he-IL" b="1" dirty="0"/>
              <a:t>קודים הניתנים לתיקון מקומי:</a:t>
            </a:r>
            <a:endParaRPr lang="en-US" dirty="0"/>
          </a:p>
          <a:p>
            <a:pPr algn="r" rtl="1"/>
            <a:r>
              <a:rPr lang="he-IL" dirty="0"/>
              <a:t>דיברנו על כך, שכאשר נרצה לשחזר איזשהו ביט מהר אז אנחנו מתמודדים עם זה שרק דיסק אחד נהרס. כעת נעסוק במצב בו למשל מישהו </a:t>
            </a:r>
            <a:r>
              <a:rPr lang="he-IL" dirty="0" err="1"/>
              <a:t>אדברסילי</a:t>
            </a:r>
            <a:r>
              <a:rPr lang="he-IL" dirty="0"/>
              <a:t>, שיבש לנו כמות קבועה של דיסקים, והביא להרס של כל הרצף הזה של </a:t>
            </a:r>
            <a:r>
              <a:rPr lang="en-US" dirty="0"/>
              <a:t>r</a:t>
            </a:r>
            <a:r>
              <a:rPr lang="he-IL" dirty="0"/>
              <a:t> הדיסקים ובשאר לא נגע, אז כבר לא נוכל לשחזר. אך עדין נרצה במקרה כזה לבחור לקרוא כמה מוקמות באופן אקראי ומתוכם לשחזר את המידע.</a:t>
            </a:r>
            <a:endParaRPr lang="en-US" dirty="0"/>
          </a:p>
          <a:p>
            <a:pPr algn="r" rtl="1"/>
            <a:r>
              <a:rPr lang="he-IL" dirty="0"/>
              <a:t>קודים אלו, עובדים בצורה דומה ל-</a:t>
            </a:r>
            <a:r>
              <a:rPr lang="en-US" dirty="0"/>
              <a:t> locally decodable codes</a:t>
            </a:r>
            <a:r>
              <a:rPr lang="he-IL" dirty="0"/>
              <a:t>, רק שבמקרה זה תחשבו שיש חלק מסוים של הודעות שהן משובשות ומעניין אותנו לשחזר ביט אחד מהקוד. כלומר, ההבדל ביניהם הוא שב-</a:t>
            </a:r>
            <a:r>
              <a:rPr lang="en-US" dirty="0"/>
              <a:t>(LDC) </a:t>
            </a:r>
            <a:r>
              <a:rPr lang="he-IL" dirty="0"/>
              <a:t> אנחנו רוצים לשחזר את אחד מתוך </a:t>
            </a:r>
            <a:r>
              <a:rPr lang="en-US" dirty="0"/>
              <a:t>k</a:t>
            </a:r>
            <a:r>
              <a:rPr lang="en-US" i="1" dirty="0"/>
              <a:t> </a:t>
            </a:r>
            <a:r>
              <a:rPr lang="he-IL" i="1" dirty="0"/>
              <a:t> </a:t>
            </a:r>
            <a:r>
              <a:rPr lang="he-IL" dirty="0"/>
              <a:t>הביטים של ההודעה ופה נרצה לשחזר אחד מ</a:t>
            </a:r>
            <a:r>
              <a:rPr lang="en-US" dirty="0"/>
              <a:t>n-</a:t>
            </a:r>
            <a:r>
              <a:rPr lang="en-US" i="1" dirty="0"/>
              <a:t> </a:t>
            </a:r>
            <a:r>
              <a:rPr lang="he-IL" dirty="0"/>
              <a:t>ביטים של מילת הקוד, באופן לוקלי ובצורה מהירה. </a:t>
            </a:r>
            <a:endParaRPr lang="en-US" dirty="0"/>
          </a:p>
          <a:p>
            <a:pPr algn="r" rtl="1"/>
            <a:r>
              <a:rPr lang="he-IL" b="1" dirty="0"/>
              <a:t>הערה:</a:t>
            </a:r>
            <a:r>
              <a:rPr lang="he-IL" dirty="0"/>
              <a:t> סוג זה של קוד נחשב למושג חזק יותר מ- </a:t>
            </a:r>
            <a:r>
              <a:rPr lang="en-US" dirty="0"/>
              <a:t>(LDC)</a:t>
            </a:r>
            <a:r>
              <a:rPr lang="he-IL" dirty="0"/>
              <a:t>, כי כשיש לנו קוד לינארי בדרך הזאת נוכל תמיד לשמור את ההודעה כחלק מהקוד, בביטים הראשונים שלו. ואז אם נרצה לשחזר ביט כלשהו פשוט נעשה  </a:t>
            </a:r>
            <a:r>
              <a:rPr lang="en-US" dirty="0"/>
              <a:t>self correction</a:t>
            </a:r>
            <a:r>
              <a:rPr lang="he-IL" dirty="0"/>
              <a:t> לחלק הזה של ההודעה (להתחלה של הקוד).</a:t>
            </a:r>
            <a:endParaRPr lang="en-US" dirty="0"/>
          </a:p>
          <a:p>
            <a:pPr marL="0" indent="0" algn="r" rtl="1">
              <a:buNone/>
            </a:pPr>
            <a:endParaRPr lang="en-US" dirty="0"/>
          </a:p>
        </p:txBody>
      </p:sp>
    </p:spTree>
    <p:extLst>
      <p:ext uri="{BB962C8B-B14F-4D97-AF65-F5344CB8AC3E}">
        <p14:creationId xmlns:p14="http://schemas.microsoft.com/office/powerpoint/2010/main" val="24273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he-IL" dirty="0"/>
              <a:t>נתעמק כעת ב-</a:t>
            </a:r>
            <a:r>
              <a:rPr lang="en-US" dirty="0"/>
              <a:t> locally decodable codes</a:t>
            </a:r>
            <a:r>
              <a:rPr lang="he-IL" dirty="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he-IL" u="sng" dirty="0"/>
                  <a:t>הגדרה:</a:t>
                </a:r>
                <a:endParaRPr lang="en-US" dirty="0"/>
              </a:p>
              <a:p>
                <a:pPr algn="r" rtl="1"/>
                <a:r>
                  <a:rPr lang="he-IL" dirty="0"/>
                  <a:t> קוד </a:t>
                </a:r>
                <a14:m>
                  <m:oMath xmlns:m="http://schemas.openxmlformats.org/officeDocument/2006/math">
                    <m:r>
                      <m:rPr>
                        <m:sty m:val="p"/>
                      </m:rPr>
                      <a:rPr lang="en-US">
                        <a:latin typeface="Cambria Math" panose="02040503050406030204" pitchFamily="18" charset="0"/>
                      </a:rPr>
                      <m:t>C</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𝑛</m:t>
                        </m:r>
                      </m:sup>
                    </m:sSup>
                  </m:oMath>
                </a14:m>
                <a:r>
                  <a:rPr lang="he-IL" dirty="0"/>
                  <a:t> כך ש: </a:t>
                </a:r>
                <a14:m>
                  <m:oMath xmlns:m="http://schemas.openxmlformats.org/officeDocument/2006/math">
                    <m:r>
                      <m:rPr>
                        <m:sty m:val="p"/>
                      </m:rPr>
                      <a:rPr lang="en-US">
                        <a:latin typeface="Cambria Math" panose="02040503050406030204" pitchFamily="18" charset="0"/>
                      </a:rPr>
                      <m:t>C</m:t>
                    </m:r>
                    <m:r>
                      <a:rPr lang="en-US" i="1">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1</m:t>
                        </m:r>
                      </m:sub>
                      <m:sup>
                        <m:r>
                          <a:rPr lang="en-US" i="1">
                            <a:latin typeface="Cambria Math" panose="02040503050406030204" pitchFamily="18" charset="0"/>
                          </a:rPr>
                          <m:t>𝑘</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2</m:t>
                        </m:r>
                      </m:sub>
                      <m:sup>
                        <m:r>
                          <a:rPr lang="en-US" i="1">
                            <a:latin typeface="Cambria Math" panose="02040503050406030204" pitchFamily="18" charset="0"/>
                          </a:rPr>
                          <m:t>𝑛</m:t>
                        </m:r>
                      </m:sup>
                    </m:sSubSup>
                  </m:oMath>
                </a14:m>
                <a:r>
                  <a:rPr lang="he-IL" dirty="0"/>
                  <a:t> נקרא </a:t>
                </a:r>
                <a:r>
                  <a:rPr lang="en-US" dirty="0"/>
                  <a:t>locally decodable </a:t>
                </a:r>
                <a:r>
                  <a:rPr lang="he-IL" dirty="0"/>
                  <a:t> אם לכל</a:t>
                </a:r>
                <a:r>
                  <a:rPr lang="he-IL" i="1" dirty="0"/>
                  <a:t>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oMath>
                </a14:m>
                <a:r>
                  <a:rPr lang="he-IL" dirty="0"/>
                  <a:t> קיים אלגוריתם פענוח אקראי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כך ש-</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קורא רק </a:t>
                </a:r>
                <a:r>
                  <a:rPr lang="en-US" dirty="0"/>
                  <a:t>q</a:t>
                </a:r>
                <a:r>
                  <a:rPr lang="he-IL" dirty="0"/>
                  <a:t> מקומות ממילת הקוד ומתקיים: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𝑛</m:t>
                    </m:r>
                  </m:oMath>
                </a14:m>
                <a:r>
                  <a:rPr lang="he-IL" dirty="0"/>
                  <a:t> אז :</a:t>
                </a:r>
                <a:endParaRPr lang="en-US" dirty="0"/>
              </a:p>
              <a:p>
                <a:pPr marL="0" indent="0" algn="r" rtl="1">
                  <a:buNone/>
                </a:pPr>
                <a:r>
                  <a:rPr lang="he-IL"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 </m:t>
                    </m:r>
                    <m:r>
                      <a:rPr lang="en-US" i="1">
                        <a:latin typeface="Cambria Math" panose="02040503050406030204" pitchFamily="18" charset="0"/>
                      </a:rPr>
                      <m:t>𝜀</m:t>
                    </m:r>
                  </m:oMath>
                </a14:m>
                <a:r>
                  <a:rPr lang="en-US" dirty="0"/>
                  <a:t> </a:t>
                </a:r>
                <a:r>
                  <a:rPr lang="he-IL" dirty="0"/>
                  <a:t>. וזה נקרא: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𝜀</m:t>
                    </m:r>
                    <m:r>
                      <a:rPr lang="en-US" i="1">
                        <a:latin typeface="Cambria Math" panose="02040503050406030204" pitchFamily="18" charset="0"/>
                      </a:rPr>
                      <m:t>)−</m:t>
                    </m:r>
                    <m:r>
                      <m:rPr>
                        <m:sty m:val="p"/>
                      </m:rPr>
                      <a:rPr lang="en-US">
                        <a:latin typeface="Cambria Math" panose="02040503050406030204" pitchFamily="18" charset="0"/>
                      </a:rPr>
                      <m:t>LDC</m:t>
                    </m:r>
                  </m:oMath>
                </a14:m>
                <a:r>
                  <a:rPr lang="en-US" dirty="0"/>
                  <a:t> </a:t>
                </a:r>
              </a:p>
              <a:p>
                <a:pPr algn="r" rtl="1"/>
                <a:r>
                  <a:rPr lang="he-IL" b="1" dirty="0"/>
                  <a:t>הערה: </a:t>
                </a:r>
                <a:r>
                  <a:rPr lang="he-IL" dirty="0"/>
                  <a:t>שאילתה הכוונה, איזה מקום במילת קוד הוא מבקש. </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𝑞</m:t>
                    </m:r>
                  </m:oMath>
                </a14:m>
                <a:r>
                  <a:rPr lang="en-US" dirty="0"/>
                  <a:t> </a:t>
                </a:r>
                <a:r>
                  <a:rPr lang="he-IL" dirty="0"/>
                  <a:t>הוא הפרמטר החשוב, וערכו הוא כמה שאילתות הקוד הזה עושה לתוך מילת הקוד המשובשת. </a:t>
                </a:r>
                <a:endParaRPr lang="en-US" dirty="0"/>
              </a:p>
              <a:p>
                <a:pPr algn="r" rtl="1"/>
                <a:r>
                  <a:rPr lang="he-IL" b="1" dirty="0"/>
                  <a:t>שימו לב:</a:t>
                </a:r>
                <a:r>
                  <a:rPr lang="he-IL"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oMath>
                </a14:m>
                <a:r>
                  <a:rPr lang="he-IL" dirty="0"/>
                  <a:t> אמור לשחזר לנו את הביט ה</a:t>
                </a:r>
                <a:r>
                  <a:rPr lang="he-IL" i="1" dirty="0"/>
                  <a:t>-</a:t>
                </a:r>
                <a:r>
                  <a:rPr lang="en-US" dirty="0" err="1"/>
                  <a:t>i</a:t>
                </a:r>
                <a:r>
                  <a:rPr lang="he-IL" dirty="0"/>
                  <a:t> של המילה המקודדת. </a:t>
                </a:r>
                <a:endParaRPr lang="en-US" dirty="0"/>
              </a:p>
              <a:p>
                <a:pPr algn="r" rtl="1"/>
                <a:r>
                  <a:rPr lang="he-IL" u="sng" dirty="0"/>
                  <a:t>הסבר:</a:t>
                </a:r>
                <a:endParaRPr lang="en-US" dirty="0"/>
              </a:p>
              <a:p>
                <a:pPr algn="r" rtl="1"/>
                <a:r>
                  <a:rPr lang="he-IL" dirty="0"/>
                  <a:t>אלגוריתם הפענוח לא מקבל את מילת הקוד </a:t>
                </a:r>
                <a:r>
                  <a:rPr lang="en-US" dirty="0"/>
                  <a:t>W</a:t>
                </a:r>
                <a:r>
                  <a:rPr lang="he-IL" dirty="0"/>
                  <a:t>, אבל הוא יכול לבחור איזשהם </a:t>
                </a:r>
                <a:r>
                  <a:rPr lang="en-US" dirty="0"/>
                  <a:t>q</a:t>
                </a:r>
                <a:r>
                  <a:rPr lang="en-US" i="1" dirty="0"/>
                  <a:t> </a:t>
                </a:r>
                <a:r>
                  <a:rPr lang="he-IL" dirty="0"/>
                  <a:t>אינדקסים: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2</m:t>
                        </m:r>
                      </m:sub>
                    </m:sSub>
                    <m:r>
                      <a:rPr lang="en-US" i="1">
                        <a:latin typeface="Cambria Math" panose="02040503050406030204" pitchFamily="18" charset="0"/>
                      </a:rPr>
                      <m:t>, . . ., </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m:t>
                        </m:r>
                      </m:sub>
                    </m:sSub>
                  </m:oMath>
                </a14:m>
                <a:r>
                  <a:rPr lang="he-IL" dirty="0"/>
                  <a:t>  וכך לקבל את: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2</m:t>
                        </m:r>
                      </m:sub>
                    </m:sSub>
                    <m:r>
                      <a:rPr lang="en-US" i="1">
                        <a:latin typeface="Cambria Math" panose="02040503050406030204" pitchFamily="18" charset="0"/>
                      </a:rPr>
                      <m:t>], . . ., </m:t>
                    </m:r>
                    <m:sSub>
                      <m:sSubPr>
                        <m:ctrlPr>
                          <a:rPr lang="en-US" i="1">
                            <a:latin typeface="Cambria Math" panose="02040503050406030204" pitchFamily="18" charset="0"/>
                          </a:rPr>
                        </m:ctrlPr>
                      </m:sSub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𝑖</m:t>
                        </m:r>
                      </m:e>
                      <m:sub>
                        <m:r>
                          <a:rPr lang="en-US" i="1">
                            <a:latin typeface="Cambria Math" panose="02040503050406030204" pitchFamily="18" charset="0"/>
                          </a:rPr>
                          <m:t>𝑞</m:t>
                        </m:r>
                      </m:sub>
                    </m:sSub>
                    <m:r>
                      <a:rPr lang="en-US" i="1">
                        <a:latin typeface="Cambria Math" panose="02040503050406030204" pitchFamily="18" charset="0"/>
                      </a:rPr>
                      <m:t>]</m:t>
                    </m:r>
                  </m:oMath>
                </a14:m>
                <a:r>
                  <a:rPr lang="en-US" dirty="0"/>
                  <a:t> </a:t>
                </a:r>
                <a:r>
                  <a:rPr lang="he-IL" dirty="0"/>
                  <a:t>. כלומר אלגוריתם הפענוח לא יכול לקרוא את כל מילת הקוד, אז הוא קורא איזשהם </a:t>
                </a:r>
                <a:r>
                  <a:rPr lang="en-US" dirty="0"/>
                  <a:t>q</a:t>
                </a:r>
                <a:r>
                  <a:rPr lang="he-IL" dirty="0"/>
                  <a:t> מקומות מתוך המילה(לא בהכרח ברצף) ובעזרתם הוא מצליח לשחזר ביט אחד מסוים מההודעה שמעניין אותנו.</a:t>
                </a:r>
                <a:endParaRPr lang="en-US" dirty="0"/>
              </a:p>
              <a:p>
                <a:pPr algn="r" rtl="1"/>
                <a:r>
                  <a:rPr lang="he-IL" b="1" dirty="0"/>
                  <a:t>שימו לב:</a:t>
                </a:r>
                <a:r>
                  <a:rPr lang="he-IL" dirty="0"/>
                  <a:t> ביטים ממילת קוד הם אינם ביטים מהודעה. </a:t>
                </a:r>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235255"/>
              </a:xfrm>
              <a:blipFill>
                <a:blip r:embed="rId2"/>
                <a:stretch>
                  <a:fillRect l="-634" t="-582" r="-507"/>
                </a:stretch>
              </a:blipFill>
            </p:spPr>
            <p:txBody>
              <a:bodyPr/>
              <a:lstStyle/>
              <a:p>
                <a:r>
                  <a:rPr lang="he-IL">
                    <a:noFill/>
                  </a:rPr>
                  <a:t> </a:t>
                </a:r>
              </a:p>
            </p:txBody>
          </p:sp>
        </mc:Fallback>
      </mc:AlternateContent>
    </p:spTree>
    <p:extLst>
      <p:ext uri="{BB962C8B-B14F-4D97-AF65-F5344CB8AC3E}">
        <p14:creationId xmlns:p14="http://schemas.microsoft.com/office/powerpoint/2010/main" val="9570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he-IL" dirty="0"/>
              <a:t>נתעמק כעת ב-</a:t>
            </a:r>
            <a:r>
              <a:rPr lang="en-US" dirty="0"/>
              <a:t> locally decodable codes</a:t>
            </a:r>
            <a:r>
              <a:rPr lang="he-IL" dirty="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he-IL" b="1" dirty="0"/>
                  <a:t>מושג:</a:t>
                </a:r>
                <a:r>
                  <a:rPr lang="he-IL" dirty="0"/>
                  <a:t> אלגוריתם פענוח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נקרא חלק אם כאשר מסתכלים על כל שאילתה שלו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𝑗</m:t>
                        </m:r>
                      </m:sub>
                    </m:sSub>
                  </m:oMath>
                </a14:m>
                <a:r>
                  <a:rPr lang="he-IL" dirty="0"/>
                  <a:t> אז היא מתפלגת באופן אחיד (כלומר, היא יכולה לקבל את אחד הערכים מ-1 עד </a:t>
                </a:r>
                <a:r>
                  <a:rPr lang="en-US" dirty="0"/>
                  <a:t>n </a:t>
                </a:r>
                <a:r>
                  <a:rPr lang="he-IL"/>
                  <a:t> באותו </a:t>
                </a:r>
                <a:r>
                  <a:rPr lang="he-IL" dirty="0"/>
                  <a:t>סיכוי). </a:t>
                </a:r>
                <a:endParaRPr lang="en-US" dirty="0"/>
              </a:p>
              <a:p>
                <a:pPr algn="r" rtl="1"/>
                <a:r>
                  <a:rPr lang="he-IL" dirty="0"/>
                  <a:t>אם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אלגוריתם פענוח אז הוא מפענח נכון מילות לא משבשות(זה תמיד). אך אם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אלגוריתם פענוח חלק, ונניח שקיימות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𝑛</m:t>
                    </m:r>
                  </m:oMath>
                </a14:m>
                <a:r>
                  <a:rPr lang="he-IL" dirty="0"/>
                  <a:t> שגיאות אז:</a:t>
                </a:r>
                <a14:m>
                  <m:oMath xmlns:m="http://schemas.openxmlformats.org/officeDocument/2006/math">
                    <m:r>
                      <a:rPr lang="he-IL">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r</m:t>
                        </m:r>
                        <m:r>
                          <a:rPr lang="en-US">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𝛿</m:t>
                    </m:r>
                    <m:r>
                      <a:rPr lang="he-IL" b="0" i="1" smtClean="0">
                        <a:latin typeface="Cambria Math" panose="02040503050406030204" pitchFamily="18" charset="0"/>
                      </a:rPr>
                      <m:t>  </m:t>
                    </m:r>
                  </m:oMath>
                </a14:m>
                <a:r>
                  <a:rPr lang="he-IL" dirty="0"/>
                  <a:t>. </a:t>
                </a:r>
                <a:endParaRPr lang="en-US" dirty="0"/>
              </a:p>
              <a:p>
                <a:pPr algn="r" rtl="1"/>
                <a:r>
                  <a:rPr lang="he-IL" b="1" dirty="0"/>
                  <a:t>הסבר:</a:t>
                </a:r>
                <a:r>
                  <a:rPr lang="he-IL" dirty="0"/>
                  <a:t> האלגוריתם שלנו קורא </a:t>
                </a:r>
                <a:r>
                  <a:rPr lang="en-US" dirty="0"/>
                  <a:t>q</a:t>
                </a:r>
                <a:r>
                  <a:rPr lang="he-IL" dirty="0"/>
                  <a:t> מקומות, שכל אחד מהם מתפלג באופן אחיד. נרצה לדעת מה הסיכוי ש</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𝑗</m:t>
                        </m:r>
                      </m:sub>
                    </m:sSub>
                  </m:oMath>
                </a14:m>
                <a:r>
                  <a:rPr lang="en-US" dirty="0"/>
                  <a:t> </a:t>
                </a:r>
                <a:r>
                  <a:rPr lang="he-IL" dirty="0"/>
                  <a:t> שנבחר, "נופל" במקום לא נכון, כלומר משובש: נזכיר שיש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𝑛</m:t>
                    </m:r>
                  </m:oMath>
                </a14:m>
                <a:r>
                  <a:rPr lang="he-IL" dirty="0"/>
                  <a:t> מקומות משובשים מתוך </a:t>
                </a:r>
                <a:r>
                  <a:rPr lang="en-US" dirty="0"/>
                  <a:t>n</a:t>
                </a:r>
                <a:r>
                  <a:rPr lang="he-IL" dirty="0"/>
                  <a:t> מקומות ולכן הסיכוי "ליפול" על מקום אחד כזה הוא:</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𝑛</m:t>
                        </m:r>
                        <m:r>
                          <a:rPr lang="en-US">
                            <a:latin typeface="Cambria Math" panose="02040503050406030204" pitchFamily="18" charset="0"/>
                          </a:rPr>
                          <m:t> </m:t>
                        </m:r>
                      </m:num>
                      <m:den>
                        <m:r>
                          <a:rPr lang="en-US" i="1">
                            <a:latin typeface="Cambria Math" panose="02040503050406030204" pitchFamily="18" charset="0"/>
                          </a:rPr>
                          <m:t>𝑛</m:t>
                        </m:r>
                        <m:r>
                          <a:rPr lang="en-US">
                            <a:latin typeface="Cambria Math" panose="02040503050406030204" pitchFamily="18" charset="0"/>
                          </a:rPr>
                          <m:t> </m:t>
                        </m:r>
                      </m:den>
                    </m:f>
                    <m:r>
                      <a:rPr lang="en-US" i="1">
                        <a:latin typeface="Cambria Math" panose="02040503050406030204" pitchFamily="18" charset="0"/>
                      </a:rPr>
                      <m:t>=</m:t>
                    </m:r>
                    <m:r>
                      <a:rPr lang="en-US" i="1">
                        <a:latin typeface="Cambria Math" panose="02040503050406030204" pitchFamily="18" charset="0"/>
                      </a:rPr>
                      <m:t>𝛿</m:t>
                    </m:r>
                    <m:r>
                      <a:rPr lang="he-IL" b="0" i="1" smtClean="0">
                        <a:latin typeface="Cambria Math" panose="02040503050406030204" pitchFamily="18" charset="0"/>
                      </a:rPr>
                      <m:t> </m:t>
                    </m:r>
                  </m:oMath>
                </a14:m>
                <a:r>
                  <a:rPr lang="he-IL" dirty="0"/>
                  <a:t> , ומכאן נובע שהסיכוי "ליפול" על </a:t>
                </a:r>
                <a:r>
                  <a:rPr lang="en-US" dirty="0"/>
                  <a:t>q</a:t>
                </a:r>
                <a:r>
                  <a:rPr lang="he-IL" dirty="0"/>
                  <a:t> מקומות כאלה זה לכל היותר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𝛿</m:t>
                    </m:r>
                  </m:oMath>
                </a14:m>
                <a:r>
                  <a:rPr lang="he-IL" dirty="0"/>
                  <a:t>. בנוסף, אם כל המוקמות לא משובשים אז פשוט נחזיר תשובה נכונה, כי הנחנו שכאשר האלגוריתם הפענוח שלנו קורא מילה נכונה/לא משובשת אז הוא מחזיר תשובה נכונה. ולכן:</a:t>
                </a:r>
                <a:endParaRPr lang="en-US" dirty="0"/>
              </a:p>
              <a:p>
                <a:pPr algn="r" rtl="1"/>
                <a:r>
                  <a:rPr lang="he-IL" dirty="0"/>
                  <a:t>בשביל לבנות קוד פיענוח מקומי צריך לבנות אלגוריתם פענוח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לכל </a:t>
                </a:r>
                <a:r>
                  <a:rPr lang="en-US" dirty="0" err="1"/>
                  <a:t>i</a:t>
                </a:r>
                <a:r>
                  <a:rPr lang="en-US" i="1" dirty="0"/>
                  <a:t> </a:t>
                </a:r>
                <a:r>
                  <a:rPr lang="he-IL" i="1" dirty="0"/>
                  <a:t> </a:t>
                </a:r>
                <a:r>
                  <a:rPr lang="he-IL" dirty="0"/>
                  <a:t>כך ש:</a:t>
                </a:r>
                <a:endParaRPr lang="en-US" dirty="0"/>
              </a:p>
              <a:p>
                <a:pPr lvl="0" algn="r" rtl="1"/>
                <a:r>
                  <a:rPr lang="he-IL" dirty="0"/>
                  <a:t>השאילתות מתפלגות בצורה אחידה</a:t>
                </a:r>
                <a:endParaRPr lang="en-US" dirty="0"/>
              </a:p>
              <a:p>
                <a:pPr lvl="0" algn="r" rt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מחזיר תשובה נכונה על מילת קוד לא משובשת</a:t>
                </a:r>
                <a:endParaRPr lang="en-US" dirty="0"/>
              </a:p>
              <a:p>
                <a:pPr algn="r" rtl="1"/>
                <a:r>
                  <a:rPr lang="he-IL" dirty="0"/>
                  <a:t>למעשה, ראינו כבר קוד כזה ולא הוכחנו שהוא כזה, מדובר בקוד </a:t>
                </a:r>
                <a:r>
                  <a:rPr lang="en-US" dirty="0"/>
                  <a:t>Hadamard</a:t>
                </a:r>
                <a:r>
                  <a:rPr lang="he-IL" i="1" dirty="0"/>
                  <a:t>.</a:t>
                </a:r>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235255"/>
              </a:xfrm>
              <a:blipFill>
                <a:blip r:embed="rId2"/>
                <a:stretch>
                  <a:fillRect l="-824" t="-582" r="-190"/>
                </a:stretch>
              </a:blipFill>
            </p:spPr>
            <p:txBody>
              <a:bodyPr/>
              <a:lstStyle/>
              <a:p>
                <a:r>
                  <a:rPr lang="en-US">
                    <a:noFill/>
                  </a:rPr>
                  <a:t> </a:t>
                </a:r>
              </a:p>
            </p:txBody>
          </p:sp>
        </mc:Fallback>
      </mc:AlternateContent>
    </p:spTree>
    <p:extLst>
      <p:ext uri="{BB962C8B-B14F-4D97-AF65-F5344CB8AC3E}">
        <p14:creationId xmlns:p14="http://schemas.microsoft.com/office/powerpoint/2010/main" val="23632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he-IL" dirty="0"/>
              <a:t>נתעמק כעת ב-</a:t>
            </a:r>
            <a:r>
              <a:rPr lang="en-US" dirty="0"/>
              <a:t> locally decodable codes</a:t>
            </a:r>
            <a:r>
              <a:rPr lang="he-IL" dirty="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he-IL" u="sng" dirty="0"/>
                  <a:t>תזכורת:</a:t>
                </a:r>
                <a:r>
                  <a:rPr lang="he-IL" i="1" dirty="0"/>
                  <a:t> </a:t>
                </a:r>
                <a:r>
                  <a:rPr lang="he-IL" dirty="0"/>
                  <a:t>קוד</a:t>
                </a:r>
                <a:r>
                  <a:rPr lang="he-IL" i="1" dirty="0"/>
                  <a:t> </a:t>
                </a:r>
                <a:r>
                  <a:rPr lang="en-US" i="1" dirty="0"/>
                  <a:t> </a:t>
                </a:r>
                <a:r>
                  <a:rPr lang="en-US" dirty="0"/>
                  <a:t>Hadamard</a:t>
                </a:r>
                <a:r>
                  <a:rPr lang="en-US" i="1" dirty="0"/>
                  <a:t> </a:t>
                </a:r>
                <a:r>
                  <a:rPr lang="he-IL" dirty="0"/>
                  <a:t>הוא קוד לתיקון שגיאות על שם</a:t>
                </a:r>
                <a:r>
                  <a:rPr lang="he-IL" i="1" dirty="0"/>
                  <a:t> </a:t>
                </a:r>
                <a:r>
                  <a:rPr lang="en-US" i="1" dirty="0"/>
                  <a:t> </a:t>
                </a:r>
                <a:r>
                  <a:rPr lang="en-US" dirty="0"/>
                  <a:t>Jacques</a:t>
                </a:r>
                <a:r>
                  <a:rPr lang="en-US" i="1" dirty="0"/>
                  <a:t> </a:t>
                </a:r>
                <a:r>
                  <a:rPr lang="en-US" dirty="0"/>
                  <a:t>Hadamard</a:t>
                </a:r>
                <a:r>
                  <a:rPr lang="en-US" i="1" dirty="0"/>
                  <a:t> </a:t>
                </a:r>
                <a:r>
                  <a:rPr lang="he-IL" dirty="0"/>
                  <a:t>המשמש לזיהוי ותיקון שגיאות בעת העברת הודעות בערוצים רועשים מאוד או לא אמינים</a:t>
                </a:r>
                <a:r>
                  <a:rPr lang="en-US" i="1" dirty="0"/>
                  <a:t>.</a:t>
                </a:r>
                <a:r>
                  <a:rPr lang="en-US" dirty="0"/>
                  <a:t> </a:t>
                </a:r>
                <a:r>
                  <a:rPr lang="he-IL" dirty="0"/>
                  <a:t>קוד זה הוא דוגמה לקוד לינארי באורך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𝑚</m:t>
                        </m:r>
                      </m:sup>
                    </m:sSup>
                  </m:oMath>
                </a14:m>
                <a:r>
                  <a:rPr lang="he-IL" dirty="0"/>
                  <a:t> מעל הא"ב הבינארי.</a:t>
                </a:r>
                <a:endParaRPr lang="en-US" dirty="0"/>
              </a:p>
              <a:p>
                <a:pPr algn="r" rtl="1"/>
                <a:r>
                  <a:rPr lang="he-IL" dirty="0"/>
                  <a:t> קוד </a:t>
                </a:r>
                <a:r>
                  <a:rPr lang="he-IL" i="1" dirty="0"/>
                  <a:t> </a:t>
                </a:r>
                <a:r>
                  <a:rPr lang="en-US" i="1" dirty="0"/>
                  <a:t> </a:t>
                </a:r>
                <a:r>
                  <a:rPr lang="en-US" dirty="0"/>
                  <a:t>Hadamard</a:t>
                </a:r>
                <a:r>
                  <a:rPr lang="he-IL" dirty="0"/>
                  <a:t>הוא גם דוגמה לקוד פשוט הניתן לפענוח מקומי, הממפה מחרוזת באורך </a:t>
                </a:r>
                <a:r>
                  <a:rPr lang="en-US" dirty="0"/>
                  <a:t>k</a:t>
                </a:r>
                <a:r>
                  <a:rPr lang="en-US" i="1" dirty="0"/>
                  <a:t> </a:t>
                </a:r>
                <a:r>
                  <a:rPr lang="he-IL" i="1" dirty="0"/>
                  <a:t> </a:t>
                </a:r>
                <a:r>
                  <a:rPr lang="he-IL" dirty="0"/>
                  <a:t>למילת קוד באורך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i="1" dirty="0"/>
                  <a:t> </a:t>
                </a:r>
                <a:r>
                  <a:rPr lang="he-IL" dirty="0"/>
                  <a:t> כלומר: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𝑘</m:t>
                        </m:r>
                      </m:sup>
                    </m:sSup>
                    <m:r>
                      <a:rPr lang="he-IL">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sup>
                    </m:sSup>
                  </m:oMath>
                </a14:m>
                <a:r>
                  <a:rPr lang="he-IL" dirty="0"/>
                  <a:t> . איך קורה המיפוי? </a:t>
                </a:r>
                <a:endParaRPr lang="en-US" dirty="0"/>
              </a:p>
              <a:p>
                <a:pPr algn="r" rtl="1"/>
                <a:r>
                  <a:rPr lang="he-IL" dirty="0"/>
                  <a:t>מקבלים הודעה </a:t>
                </a:r>
                <a:r>
                  <a:rPr lang="en-US" dirty="0"/>
                  <a:t>m</a:t>
                </a:r>
                <a:r>
                  <a:rPr lang="he-IL" dirty="0"/>
                  <a:t> ושולחים את כל הפונקציונליים הלינאריים של ההודעה הנ"ל:</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e>
                            </m:d>
                          </m:e>
                        </m:d>
                      </m:e>
                      <m:sub>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𝑘</m:t>
                            </m:r>
                          </m:sup>
                        </m:sSup>
                      </m:sub>
                    </m:sSub>
                  </m:oMath>
                </a14:m>
                <a:endParaRPr lang="en-US" dirty="0"/>
              </a:p>
              <a:p>
                <a:pPr algn="r" rtl="1"/>
                <a:r>
                  <a:rPr lang="he-IL" u="sng" dirty="0"/>
                  <a:t>טענה:</a:t>
                </a:r>
                <a:r>
                  <a:rPr lang="he-IL" dirty="0"/>
                  <a:t> קוד </a:t>
                </a:r>
                <a:r>
                  <a:rPr lang="en-US" dirty="0"/>
                  <a:t> Hadamard</a:t>
                </a:r>
                <a:r>
                  <a:rPr lang="en-US" i="1" dirty="0"/>
                  <a:t> </a:t>
                </a:r>
                <a:r>
                  <a:rPr lang="en-US" dirty="0"/>
                  <a:t> </a:t>
                </a:r>
                <a:r>
                  <a:rPr lang="he-IL" dirty="0"/>
                  <a:t>הוא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m:t>
                    </m:r>
                    <m:r>
                      <m:rPr>
                        <m:sty m:val="p"/>
                      </m:rPr>
                      <a:rPr lang="en-US">
                        <a:latin typeface="Cambria Math" panose="02040503050406030204" pitchFamily="18" charset="0"/>
                      </a:rPr>
                      <m:t>LDC</m:t>
                    </m:r>
                  </m:oMath>
                </a14:m>
                <a:endParaRPr lang="en-US" dirty="0"/>
              </a:p>
              <a:p>
                <a:pPr algn="r" rtl="1"/>
                <a:r>
                  <a:rPr lang="he-IL" u="sng" dirty="0"/>
                  <a:t>משמעות הטענה:</a:t>
                </a:r>
                <a:r>
                  <a:rPr lang="he-IL" dirty="0"/>
                  <a:t> הקוד מפיק </a:t>
                </a:r>
                <a:r>
                  <a:rPr lang="en-US" dirty="0"/>
                  <a:t>n=2 </a:t>
                </a:r>
                <a:r>
                  <a:rPr lang="he-IL" dirty="0"/>
                  <a:t> ביטים מהמילה מתוך הודעה באורך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𝛿</m:t>
                    </m:r>
                  </m:oMath>
                </a14:m>
                <a:r>
                  <a:rPr lang="he-IL" dirty="0"/>
                  <a:t>, ולכל ביט ממילת הקוד, קיימים לכל היותר </a:t>
                </a:r>
                <a:r>
                  <a:rPr lang="he-IL" i="1" dirty="0"/>
                  <a:t>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𝛿</m:t>
                    </m:r>
                  </m:oMath>
                </a14:m>
                <a:r>
                  <a:rPr lang="he-IL" dirty="0"/>
                  <a:t> ביטים אחרים כך שניתן לשחזר מהם את ערך הביט הנ"ל.</a:t>
                </a:r>
                <a:endParaRPr lang="en-US" dirty="0"/>
              </a:p>
              <a:p>
                <a:pPr algn="r" rtl="1"/>
                <a:r>
                  <a:rPr lang="he-IL" dirty="0"/>
                  <a:t>במילים אחרות, הוא יכול לבחור 2 מקומות </a:t>
                </a:r>
                <a:r>
                  <a:rPr lang="en-US" dirty="0"/>
                  <a:t>x ,y</a:t>
                </a:r>
                <a:r>
                  <a:rPr lang="he-IL" dirty="0"/>
                  <a:t> ולקבל את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e>
                    </m:d>
                  </m:oMath>
                </a14:m>
                <a:r>
                  <a:rPr lang="he-IL" dirty="0"/>
                  <a:t> ואת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𝑦</m:t>
                        </m:r>
                      </m:e>
                    </m:d>
                  </m:oMath>
                </a14:m>
                <a:r>
                  <a:rPr lang="en-US" dirty="0"/>
                  <a:t> </a:t>
                </a:r>
                <a:r>
                  <a:rPr lang="he-IL" dirty="0"/>
                  <a:t>ובאמצעותם לחשב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en-US" dirty="0"/>
                  <a:t> </a:t>
                </a:r>
                <a:r>
                  <a:rPr lang="he-IL" dirty="0"/>
                  <a:t>. אז איזה </a:t>
                </a:r>
                <a:r>
                  <a:rPr lang="en-US" dirty="0"/>
                  <a:t> x ,y </a:t>
                </a:r>
                <a:r>
                  <a:rPr lang="he-IL" dirty="0"/>
                  <a:t>נבחר כדי לקבל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a:t>
                </a:r>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235255"/>
              </a:xfrm>
              <a:blipFill>
                <a:blip r:embed="rId2"/>
                <a:stretch>
                  <a:fillRect l="-507" t="-698" r="-190"/>
                </a:stretch>
              </a:blipFill>
            </p:spPr>
            <p:txBody>
              <a:bodyPr/>
              <a:lstStyle/>
              <a:p>
                <a:r>
                  <a:rPr lang="he-IL">
                    <a:noFill/>
                  </a:rPr>
                  <a:t> </a:t>
                </a:r>
              </a:p>
            </p:txBody>
          </p:sp>
        </mc:Fallback>
      </mc:AlternateContent>
    </p:spTree>
    <p:extLst>
      <p:ext uri="{BB962C8B-B14F-4D97-AF65-F5344CB8AC3E}">
        <p14:creationId xmlns:p14="http://schemas.microsoft.com/office/powerpoint/2010/main" val="412161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he-IL" dirty="0"/>
              <a:t>נתעמק כעת ב-</a:t>
            </a:r>
            <a:r>
              <a:rPr lang="en-US" dirty="0"/>
              <a:t> locally decodable codes</a:t>
            </a:r>
            <a:r>
              <a:rPr lang="he-IL" dirty="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5"/>
                <a:ext cx="9851010" cy="5434986"/>
              </a:xfrm>
            </p:spPr>
            <p:txBody>
              <a:bodyPr>
                <a:normAutofit fontScale="92500" lnSpcReduction="10000"/>
              </a:bodyPr>
              <a:lstStyle/>
              <a:p>
                <a:pPr algn="r" rtl="1"/>
                <a:r>
                  <a:rPr lang="he-IL" b="1" dirty="0"/>
                  <a:t>הערה:</a:t>
                </a:r>
                <a:r>
                  <a:rPr lang="he-IL" dirty="0"/>
                  <a:t> במקרה בו לא היה חשוב לנו ש- </a:t>
                </a:r>
                <a:r>
                  <a:rPr lang="en-US" dirty="0"/>
                  <a:t>x ,y </a:t>
                </a:r>
                <a:r>
                  <a:rPr lang="he-IL" dirty="0"/>
                  <a:t>(שתי השאילתות) יתפלגו באופן אחיד, והיינו צריכים לבחור שאילתה אחת ,אשר ממנה נקבל  </a:t>
                </a:r>
                <a14:m>
                  <m:oMath xmlns:m="http://schemas.openxmlformats.org/officeDocument/2006/math">
                    <m:r>
                      <a:rPr lang="he-I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e>
                    </m:d>
                  </m:oMath>
                </a14:m>
                <a:r>
                  <a:rPr lang="he-IL" dirty="0"/>
                  <a:t>  והיינו רוצים למצוא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אז נשים לב שעבור וקטור שכולו אפסים ובמקום ה-</a:t>
                </a:r>
                <a:r>
                  <a:rPr lang="en-US" dirty="0" err="1"/>
                  <a:t>i</a:t>
                </a:r>
                <a:r>
                  <a:rPr lang="he-IL" dirty="0"/>
                  <a:t> יש 1 כך נקבל את </a:t>
                </a:r>
                <a:r>
                  <a:rPr lang="en-US" dirty="0"/>
                  <a:t>y </a:t>
                </a:r>
                <a:r>
                  <a:rPr lang="he-IL" dirty="0"/>
                  <a:t>, ונוכל לדעת מהו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נרצה ש- </a:t>
                </a:r>
                <a:r>
                  <a:rPr lang="en-US" dirty="0"/>
                  <a:t>x ,y</a:t>
                </a:r>
                <a:r>
                  <a:rPr lang="he-IL" dirty="0"/>
                  <a:t> יתפלגו באופן אחיד ולכן, אלגוריתם הפענוח (אשר מפענח את הביט ה</a:t>
                </a:r>
                <a:r>
                  <a:rPr lang="en-US" dirty="0" err="1"/>
                  <a:t>i</a:t>
                </a:r>
                <a:r>
                  <a:rPr lang="he-IL" dirty="0"/>
                  <a:t> של ההודעה) יהיה:</a:t>
                </a:r>
                <a:endParaRPr lang="en-US" dirty="0"/>
              </a:p>
              <a:p>
                <a:pPr lvl="0" algn="r" rtl="1"/>
                <a:r>
                  <a:rPr lang="he-IL" dirty="0"/>
                  <a:t> </a:t>
                </a:r>
                <a:r>
                  <a:rPr lang="en-US" dirty="0"/>
                  <a:t>x </a:t>
                </a:r>
                <a:r>
                  <a:rPr lang="he-IL" dirty="0"/>
                  <a:t> נבחר באופן אקראי ואחיד ו-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a14:m>
                <a:r>
                  <a:rPr lang="he-IL" dirty="0"/>
                  <a:t>  . הכוונה היא להפוך את הביט ה</a:t>
                </a:r>
                <a:r>
                  <a:rPr lang="en-US" dirty="0" err="1"/>
                  <a:t>i</a:t>
                </a:r>
                <a:r>
                  <a:rPr lang="en-US" dirty="0"/>
                  <a:t>-</a:t>
                </a:r>
                <a:r>
                  <a:rPr lang="he-IL" dirty="0"/>
                  <a:t> ולבקש את הערך של הקוד במקומות האלה..</a:t>
                </a:r>
                <a:endParaRPr lang="en-US" dirty="0"/>
              </a:p>
              <a:p>
                <a:pPr lvl="0" algn="r" rtl="1"/>
                <a:r>
                  <a:rPr lang="he-IL" dirty="0">
                    <a:solidFill>
                      <a:srgbClr val="FF0000"/>
                    </a:solidFill>
                  </a:rPr>
                  <a:t>[*]</a:t>
                </a:r>
                <a:r>
                  <a:rPr lang="he-IL" dirty="0"/>
                  <a:t> לאחר מכן נקבל בחזרה את מילות הקוד :</a:t>
                </a:r>
                <a14:m>
                  <m:oMath xmlns:m="http://schemas.openxmlformats.org/officeDocument/2006/math">
                    <m:r>
                      <a:rPr lang="he-IL"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d>
                  </m:oMath>
                </a14:m>
                <a:r>
                  <a:rPr lang="he-IL" dirty="0"/>
                  <a:t> כלומר אנחנו מקבלים את הסכום:                 </a:t>
                </a:r>
                <a14:m>
                  <m:oMath xmlns:m="http://schemas.openxmlformats.org/officeDocument/2006/math">
                    <m:r>
                      <a:rPr lang="he-I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e>
                    </m:d>
                  </m:oMath>
                </a14:m>
                <a:r>
                  <a:rPr lang="he-IL" dirty="0"/>
                  <a:t> ובנוסף </a:t>
                </a:r>
                <a14:m>
                  <m:oMath xmlns:m="http://schemas.openxmlformats.org/officeDocument/2006/math">
                    <m:r>
                      <a:rPr lang="he-I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d>
                  </m:oMath>
                </a14:m>
                <a:r>
                  <a:rPr lang="en-US" dirty="0"/>
                  <a:t> </a:t>
                </a:r>
                <a:r>
                  <a:rPr lang="he-IL" dirty="0"/>
                  <a:t> שזה אותו הסכום רק שבמקום ה</a:t>
                </a:r>
                <a:r>
                  <a:rPr lang="en-US" dirty="0"/>
                  <a:t> </a:t>
                </a:r>
                <a:r>
                  <a:rPr lang="en-US" dirty="0" err="1"/>
                  <a:t>i</a:t>
                </a:r>
                <a:r>
                  <a:rPr lang="en-US" dirty="0"/>
                  <a:t>-</a:t>
                </a:r>
                <a:r>
                  <a:rPr lang="he-IL" dirty="0"/>
                  <a:t> נוסיף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en-US" dirty="0"/>
                  <a:t> </a:t>
                </a:r>
                <a:r>
                  <a:rPr lang="he-IL" dirty="0"/>
                  <a:t>. וכעת, כדי לקבל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נחסיר בין שתי המשוואות הללו שקיבלנו ונמצא את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he-IL" dirty="0"/>
                  <a:t>.</a:t>
                </a:r>
                <a:endParaRPr lang="en-US" dirty="0"/>
              </a:p>
              <a:p>
                <a:pPr algn="r" rtl="1"/>
                <a:r>
                  <a:rPr lang="he-IL" b="1" dirty="0"/>
                  <a:t>הערה:</a:t>
                </a:r>
                <a:r>
                  <a:rPr lang="he-IL" dirty="0"/>
                  <a:t> אם נדע מהו ה- </a:t>
                </a:r>
                <a:r>
                  <a:rPr lang="en-US" dirty="0"/>
                  <a:t>y</a:t>
                </a:r>
                <a:r>
                  <a:rPr lang="he-IL" dirty="0"/>
                  <a:t> אנחנו עדין לא נדע  כלום על ה-</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a14:m>
                <a:r>
                  <a:rPr lang="he-IL" dirty="0"/>
                  <a:t>. כי </a:t>
                </a:r>
                <a:r>
                  <a:rPr lang="en-US" dirty="0"/>
                  <a:t>y</a:t>
                </a:r>
                <a:r>
                  <a:rPr lang="he-IL" dirty="0"/>
                  <a:t> יכול לקבל כל ערך ב-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𝑘</m:t>
                        </m:r>
                      </m:sup>
                    </m:sSup>
                  </m:oMath>
                </a14:m>
                <a:r>
                  <a:rPr lang="he-IL" dirty="0"/>
                  <a:t> באופן אחיד . </a:t>
                </a:r>
                <a:endParaRPr lang="en-US" dirty="0"/>
              </a:p>
              <a:p>
                <a:pPr algn="r" rtl="1"/>
                <a:r>
                  <a:rPr lang="he-IL" b="1" dirty="0"/>
                  <a:t>שימו לב:</a:t>
                </a:r>
                <a:r>
                  <a:rPr lang="he-IL" dirty="0"/>
                  <a:t> אם יש לנו </a:t>
                </a:r>
                <a14:m>
                  <m:oMath xmlns:m="http://schemas.openxmlformats.org/officeDocument/2006/math">
                    <m:r>
                      <a:rPr lang="en-US" i="1">
                        <a:latin typeface="Cambria Math" panose="02040503050406030204" pitchFamily="18" charset="0"/>
                      </a:rPr>
                      <m:t>𝛿</m:t>
                    </m:r>
                    <m:r>
                      <a:rPr lang="he-IL">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he-IL" dirty="0"/>
                  <a:t> מקומות משובשים אז הסיכוי ש- </a:t>
                </a:r>
                <a:r>
                  <a:rPr lang="en-US" dirty="0"/>
                  <a:t>x ,y</a:t>
                </a:r>
                <a:r>
                  <a:rPr lang="he-IL" dirty="0"/>
                  <a:t> לא יהיו משובשים הוא לפחות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𝛿</m:t>
                    </m:r>
                  </m:oMath>
                </a14:m>
                <a:endParaRPr lang="he-IL" dirty="0"/>
              </a:p>
              <a:p>
                <a:pPr algn="r" rtl="1"/>
                <a:r>
                  <a:rPr lang="he-IL" u="sng" dirty="0"/>
                  <a:t>לסיכום אלגוריתם הפענוח:</a:t>
                </a:r>
                <a:r>
                  <a:rPr lang="he-IL" dirty="0"/>
                  <a:t> אלגוריתם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בוחר באופן אקראי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𝑘</m:t>
                        </m:r>
                      </m:sup>
                    </m:sSup>
                  </m:oMath>
                </a14:m>
                <a:r>
                  <a:rPr lang="he-IL" dirty="0"/>
                  <a:t> ו-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a14:m>
                <a:r>
                  <a:rPr lang="he-IL" dirty="0"/>
                  <a:t>. שואל את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he-IL" dirty="0"/>
                  <a:t> ואת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he-IL" dirty="0"/>
                  <a:t> ומחזיר: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he-IL" dirty="0"/>
                  <a:t>.</a:t>
                </a:r>
                <a:endParaRPr lang="en-US" dirty="0"/>
              </a:p>
              <a:p>
                <a:pPr algn="r" rtl="1"/>
                <a:r>
                  <a:rPr lang="he-IL" dirty="0"/>
                  <a:t>ההוכחה לטענה שהקוד הזה הוא קוד פיענוח לוקלי היא טריוויאלית מכיוון ש </a:t>
                </a:r>
                <a:r>
                  <a:rPr lang="en-US" dirty="0"/>
                  <a:t>x ,y</a:t>
                </a:r>
                <a:r>
                  <a:rPr lang="he-IL" dirty="0"/>
                  <a:t> שניהם מתפלגים באופן אחיד ואם לוקחים מילה אקראית לחלוטין והפוכים ביט אחד בה אז עדין מקבלים משהו אקראי לחלוטין   </a:t>
                </a:r>
                <a:r>
                  <a:rPr lang="he-IL" dirty="0" err="1"/>
                  <a:t>וב</a:t>
                </a:r>
                <a:r>
                  <a:rPr lang="he-IL" dirty="0"/>
                  <a:t>-</a:t>
                </a:r>
                <a:r>
                  <a:rPr lang="he-IL" dirty="0">
                    <a:solidFill>
                      <a:srgbClr val="FF0000"/>
                    </a:solidFill>
                  </a:rPr>
                  <a:t>[*]</a:t>
                </a:r>
                <a:r>
                  <a:rPr lang="he-IL" dirty="0"/>
                  <a:t> הוכחנו שזה מחזיר דבר נכון. </a:t>
                </a:r>
                <a:endParaRPr lang="en-US" dirty="0"/>
              </a:p>
              <a:p>
                <a:pPr algn="r" rtl="1"/>
                <a:r>
                  <a:rPr lang="he-IL" b="1" dirty="0"/>
                  <a:t>הערה:</a:t>
                </a:r>
                <a:r>
                  <a:rPr lang="he-IL" dirty="0"/>
                  <a:t> אחת הבעיות המרכזיות בבנייה כזאת, היא שאורך הקוד הוא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a:t> </a:t>
                </a:r>
                <a:r>
                  <a:rPr lang="he-IL" dirty="0"/>
                  <a:t>(</a:t>
                </a:r>
                <a:r>
                  <a:rPr lang="he-IL" dirty="0" err="1"/>
                  <a:t>אקספוננציאלי</a:t>
                </a:r>
                <a:r>
                  <a:rPr lang="he-IL" dirty="0"/>
                  <a:t>) כלומר ארוך מדיי.</a:t>
                </a:r>
                <a:endParaRPr lang="en-US" dirty="0"/>
              </a:p>
              <a:p>
                <a:pPr algn="r" rtl="1"/>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5"/>
                <a:ext cx="9851010" cy="5434986"/>
              </a:xfrm>
              <a:blipFill>
                <a:blip r:embed="rId2"/>
                <a:stretch>
                  <a:fillRect l="-495" t="-785" r="-124"/>
                </a:stretch>
              </a:blipFill>
            </p:spPr>
            <p:txBody>
              <a:bodyPr/>
              <a:lstStyle/>
              <a:p>
                <a:r>
                  <a:rPr lang="he-IL">
                    <a:noFill/>
                  </a:rPr>
                  <a:t> </a:t>
                </a:r>
              </a:p>
            </p:txBody>
          </p:sp>
        </mc:Fallback>
      </mc:AlternateContent>
    </p:spTree>
    <p:extLst>
      <p:ext uri="{BB962C8B-B14F-4D97-AF65-F5344CB8AC3E}">
        <p14:creationId xmlns:p14="http://schemas.microsoft.com/office/powerpoint/2010/main" val="40037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851010" cy="5235255"/>
              </a:xfrm>
            </p:spPr>
            <p:txBody>
              <a:bodyPr>
                <a:normAutofit lnSpcReduction="10000"/>
              </a:bodyPr>
              <a:lstStyle/>
              <a:p>
                <a:pPr algn="r" rtl="1"/>
                <a:r>
                  <a:rPr lang="he-IL" u="sng" dirty="0"/>
                  <a:t>דוגמה נוספת ל- </a:t>
                </a:r>
                <a14:m>
                  <m:oMath xmlns:m="http://schemas.openxmlformats.org/officeDocument/2006/math">
                    <m:r>
                      <m:rPr>
                        <m:sty m:val="p"/>
                      </m:rPr>
                      <a:rPr lang="en-US" u="sng">
                        <a:latin typeface="Cambria Math" panose="02040503050406030204" pitchFamily="18" charset="0"/>
                      </a:rPr>
                      <m:t>LDC</m:t>
                    </m:r>
                  </m:oMath>
                </a14:m>
                <a:r>
                  <a:rPr lang="he-IL" u="sng" dirty="0"/>
                  <a:t>-</a:t>
                </a:r>
                <a:r>
                  <a:rPr lang="en-US" u="sng" dirty="0"/>
                  <a:t> private information retrieval </a:t>
                </a:r>
                <a:r>
                  <a:rPr lang="he-IL" u="sng" dirty="0"/>
                  <a:t>:</a:t>
                </a:r>
                <a:endParaRPr lang="en-US" dirty="0"/>
              </a:p>
              <a:p>
                <a:pPr algn="r" rtl="1"/>
                <a:r>
                  <a:rPr lang="he-IL" dirty="0"/>
                  <a:t>יש משתמש,</a:t>
                </a:r>
                <a:r>
                  <a:rPr lang="en-US" dirty="0"/>
                  <a:t> user </a:t>
                </a:r>
                <a:r>
                  <a:rPr lang="he-IL" dirty="0"/>
                  <a:t>בשם </a:t>
                </a:r>
                <a:r>
                  <a:rPr lang="en-US" dirty="0"/>
                  <a:t>u</a:t>
                </a:r>
                <a:r>
                  <a:rPr lang="he-IL" dirty="0"/>
                  <a:t> ויש לו איזשהו מספר </a:t>
                </a:r>
                <a:r>
                  <a:rPr lang="en-US" dirty="0" err="1"/>
                  <a:t>i</a:t>
                </a:r>
                <a:r>
                  <a:rPr lang="he-IL" dirty="0"/>
                  <a:t>  ובנוסף ישנם כמה שרתים שלכולם יש גישה ל-</a:t>
                </a:r>
                <a:r>
                  <a:rPr lang="en-US" dirty="0"/>
                  <a:t>data base</a:t>
                </a:r>
                <a:r>
                  <a:rPr lang="he-IL" dirty="0"/>
                  <a:t>. נעסוק כעת בבעיה בה המשתמש שלנו לא רוצה שידעו מהו ה-</a:t>
                </a:r>
                <a:r>
                  <a:rPr lang="en-US" dirty="0" err="1"/>
                  <a:t>i</a:t>
                </a:r>
                <a:r>
                  <a:rPr lang="he-IL" dirty="0"/>
                  <a:t> הזה שהוא מחזיק, שהוא מידע פרטי שלו. המטרה שלו היא לגשת בדרך כלשהי ל-</a:t>
                </a:r>
                <a:r>
                  <a:rPr lang="en-US" dirty="0"/>
                  <a:t>DB</a:t>
                </a:r>
                <a:r>
                  <a:rPr lang="he-IL" dirty="0"/>
                  <a:t> ולקבל משם את ה- </a:t>
                </a:r>
                <a:r>
                  <a:rPr lang="en-US" dirty="0" err="1"/>
                  <a:t>i</a:t>
                </a:r>
                <a:r>
                  <a:rPr lang="en-US" dirty="0"/>
                  <a:t> </a:t>
                </a:r>
                <a:r>
                  <a:rPr lang="he-IL" dirty="0"/>
                  <a:t> הזה, מבלי לגלות את ה-</a:t>
                </a:r>
                <a:r>
                  <a:rPr lang="en-US" dirty="0" err="1"/>
                  <a:t>i</a:t>
                </a:r>
                <a:r>
                  <a:rPr lang="en-US" dirty="0"/>
                  <a:t> </a:t>
                </a:r>
                <a:r>
                  <a:rPr lang="he-IL" dirty="0"/>
                  <a:t>הזה לאף אחד מהשרתים. נצא מנקודת הנחה שהשרתים שלנו לא מתקשרים אחד עם השני והמטרה שלנו היא לעשות את זה עם כמה שפחות חיבורים. </a:t>
                </a:r>
                <a:endParaRPr lang="en-US" dirty="0"/>
              </a:p>
              <a:p>
                <a:pPr algn="r" rtl="1"/>
                <a:r>
                  <a:rPr lang="he-IL" dirty="0"/>
                  <a:t>במילים אחרות, אנחנו רוצים לדעת מהו ה-</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he-IL" dirty="0"/>
                  <a:t> מבלי לגלות את </a:t>
                </a:r>
                <a:r>
                  <a:rPr lang="en-US" dirty="0" err="1"/>
                  <a:t>i</a:t>
                </a:r>
                <a:r>
                  <a:rPr lang="en-US" dirty="0"/>
                  <a:t> </a:t>
                </a:r>
                <a:r>
                  <a:rPr lang="he-IL" dirty="0"/>
                  <a:t>.</a:t>
                </a:r>
                <a:endParaRPr lang="en-US" dirty="0"/>
              </a:p>
              <a:p>
                <a:pPr algn="r" rtl="1"/>
                <a:r>
                  <a:rPr lang="he-IL" dirty="0"/>
                  <a:t>הפתרון הטריוויאלי זה לבקש את כל ה</a:t>
                </a:r>
                <a:r>
                  <a:rPr lang="en-US" dirty="0"/>
                  <a:t>DB-</a:t>
                </a:r>
                <a:r>
                  <a:rPr lang="he-IL" dirty="0"/>
                  <a:t> ולסנן את המקום ה-</a:t>
                </a:r>
                <a:r>
                  <a:rPr lang="en-US" dirty="0" err="1"/>
                  <a:t>i</a:t>
                </a:r>
                <a:r>
                  <a:rPr lang="he-IL" dirty="0"/>
                  <a:t>. אבל אנחנו יכולים להשתמש גם ב-  </a:t>
                </a:r>
                <a:r>
                  <a:rPr lang="en-US" dirty="0"/>
                  <a:t>locally decodable code </a:t>
                </a:r>
                <a:r>
                  <a:rPr lang="he-IL" dirty="0"/>
                  <a:t> כדי לשחזר את המקום ה-</a:t>
                </a:r>
                <a:r>
                  <a:rPr lang="en-US" dirty="0" err="1"/>
                  <a:t>i</a:t>
                </a:r>
                <a:r>
                  <a:rPr lang="en-US" dirty="0"/>
                  <a:t> </a:t>
                </a:r>
                <a:r>
                  <a:rPr lang="he-IL" dirty="0"/>
                  <a:t> הזה. איך נעשה זאת? </a:t>
                </a:r>
                <a:endParaRPr lang="en-US" dirty="0"/>
              </a:p>
              <a:p>
                <a:pPr algn="r" rtl="1"/>
                <a:r>
                  <a:rPr lang="he-IL" dirty="0"/>
                  <a:t>המשתמש יכול להסתכל על אלגוריתם הפענוח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אלגוריתם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he-IL" dirty="0"/>
                  <a:t> שלו ניגש למקום ה-</a:t>
                </a:r>
                <a:r>
                  <a:rPr lang="en-US" dirty="0"/>
                  <a:t>x</a:t>
                </a:r>
                <a:r>
                  <a:rPr lang="he-IL" dirty="0"/>
                  <a:t> ולמקום ה-</a:t>
                </a:r>
                <a:r>
                  <a:rPr lang="en-US" dirty="0"/>
                  <a:t>y</a:t>
                </a:r>
                <a:r>
                  <a:rPr lang="he-IL" dirty="0"/>
                  <a:t> , אז הוא יכול לבקש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a14:m>
                <a:r>
                  <a:rPr lang="he-IL" dirty="0"/>
                  <a:t> לשלוח את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oMath>
                </a14:m>
                <a:r>
                  <a:rPr lang="he-IL" dirty="0"/>
                  <a:t> ומ-</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oMath>
                </a14:m>
                <a:r>
                  <a:rPr lang="he-IL" dirty="0"/>
                  <a:t> לשלוח את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oMath>
                </a14:m>
                <a:r>
                  <a:rPr lang="he-IL" dirty="0"/>
                  <a:t>. למה זה מועיל? </a:t>
                </a:r>
                <a:endParaRPr lang="en-US" dirty="0"/>
              </a:p>
              <a:p>
                <a:pPr algn="r" rtl="1"/>
                <a:r>
                  <a:rPr lang="he-IL" dirty="0"/>
                  <a:t>נזכיר ש- </a:t>
                </a:r>
                <a:r>
                  <a:rPr lang="en-US" dirty="0"/>
                  <a:t>x ,y</a:t>
                </a:r>
                <a:r>
                  <a:rPr lang="he-IL" dirty="0"/>
                  <a:t> מתפלגים באופן אחיד, כלומר כל אחד מהשרתים מקבל אוסף של ביטים אקראיים ומתוכם הוא לא יכול להסיק מהם ה- </a:t>
                </a:r>
                <a:r>
                  <a:rPr lang="en-US" dirty="0"/>
                  <a:t>x ,y</a:t>
                </a:r>
                <a:r>
                  <a:rPr lang="he-IL" dirty="0"/>
                  <a:t>. אבל המשתמש מתוך שני הביטים האלה: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oMath>
                </a14:m>
                <a:r>
                  <a:rPr lang="he-IL" dirty="0"/>
                  <a:t> ו-</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oMath>
                </a14:m>
                <a:r>
                  <a:rPr lang="he-IL" dirty="0"/>
                  <a:t>יכול להסיק מהו ה-</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he-IL" dirty="0"/>
                  <a:t>ע"י החישוב :</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 </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d>
                  </m:oMath>
                </a14:m>
                <a:r>
                  <a:rPr lang="he-IL" dirty="0"/>
                  <a:t>. </a:t>
                </a:r>
                <a:endParaRPr lang="en-US" dirty="0"/>
              </a:p>
              <a:p>
                <a:pPr algn="r" rtl="1"/>
                <a:r>
                  <a:rPr lang="he-IL" b="1" dirty="0"/>
                  <a:t>הערה:</a:t>
                </a:r>
                <a:r>
                  <a:rPr lang="he-IL" dirty="0"/>
                  <a:t> אם היינו רוצים להשתמש פה בקוד </a:t>
                </a:r>
                <a:r>
                  <a:rPr lang="en-US" dirty="0"/>
                  <a:t>Hadamard </a:t>
                </a:r>
                <a:r>
                  <a:rPr lang="he-IL" dirty="0"/>
                  <a:t> אז הייתה בעיה, כי בשביל לשלוח את </a:t>
                </a:r>
                <a:r>
                  <a:rPr lang="en-US" dirty="0"/>
                  <a:t>x </a:t>
                </a:r>
                <a:r>
                  <a:rPr lang="he-IL" dirty="0"/>
                  <a:t> היינו צריכים </a:t>
                </a:r>
                <a:r>
                  <a:rPr lang="en-US" dirty="0"/>
                  <a:t>k </a:t>
                </a:r>
                <a:r>
                  <a:rPr lang="he-IL" dirty="0"/>
                  <a:t> ביטים ואז למעשה לא עשינו פה כלום, כי זה בעצם כמו שאחד השרתים ישלח לנו את         אותם </a:t>
                </a:r>
                <a:r>
                  <a:rPr lang="en-US" dirty="0"/>
                  <a:t>k </a:t>
                </a:r>
                <a:r>
                  <a:rPr lang="he-IL" dirty="0"/>
                  <a:t> ביטים מתוך ה-</a:t>
                </a:r>
                <a:r>
                  <a:rPr lang="en-US" dirty="0"/>
                  <a:t>DB</a:t>
                </a:r>
                <a:r>
                  <a:rPr lang="he-IL" dirty="0"/>
                  <a:t> ואנחנו פשוט נשחזר אותו מתוכם.</a:t>
                </a:r>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851010" cy="5235255"/>
              </a:xfrm>
              <a:blipFill>
                <a:blip r:embed="rId2"/>
                <a:stretch>
                  <a:fillRect l="-309" t="-1281" r="-186"/>
                </a:stretch>
              </a:blipFill>
            </p:spPr>
            <p:txBody>
              <a:bodyPr/>
              <a:lstStyle/>
              <a:p>
                <a:r>
                  <a:rPr lang="he-IL">
                    <a:noFill/>
                  </a:rPr>
                  <a:t> </a:t>
                </a:r>
              </a:p>
            </p:txBody>
          </p:sp>
        </mc:Fallback>
      </mc:AlternateContent>
      <p:sp>
        <p:nvSpPr>
          <p:cNvPr id="7" name="Title 1">
            <a:extLst>
              <a:ext uri="{FF2B5EF4-FFF2-40B4-BE49-F238E27FC236}">
                <a16:creationId xmlns:a16="http://schemas.microsoft.com/office/drawing/2014/main" id="{255994E5-A7C8-4AA1-838A-8CB2F98533E6}"/>
              </a:ext>
            </a:extLst>
          </p:cNvPr>
          <p:cNvSpPr txBox="1">
            <a:spLocks/>
          </p:cNvSpPr>
          <p:nvPr/>
        </p:nvSpPr>
        <p:spPr>
          <a:xfrm>
            <a:off x="829734" y="762000"/>
            <a:ext cx="8596668" cy="132080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t>locally decodable codes </a:t>
            </a:r>
            <a:r>
              <a:rPr lang="he-IL"/>
              <a:t>שימושים ב-</a:t>
            </a:r>
            <a:br>
              <a:rPr lang="en-US"/>
            </a:br>
            <a:br>
              <a:rPr lang="en-US"/>
            </a:br>
            <a:endParaRPr lang="en-US" dirty="0"/>
          </a:p>
        </p:txBody>
      </p:sp>
    </p:spTree>
    <p:extLst>
      <p:ext uri="{BB962C8B-B14F-4D97-AF65-F5344CB8AC3E}">
        <p14:creationId xmlns:p14="http://schemas.microsoft.com/office/powerpoint/2010/main" val="24094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376313"/>
                <a:ext cx="9577633" cy="5773918"/>
              </a:xfrm>
            </p:spPr>
            <p:txBody>
              <a:bodyPr>
                <a:normAutofit lnSpcReduction="10000"/>
              </a:bodyPr>
              <a:lstStyle/>
              <a:p>
                <a:pPr algn="r" rtl="1"/>
                <a:r>
                  <a:rPr lang="he-IL" dirty="0"/>
                  <a:t>כעת נראה בנייה של קודים לתיקון שגיאות שהם הרבה יותר קצרים. </a:t>
                </a:r>
              </a:p>
              <a:p>
                <a:pPr algn="r" rtl="1"/>
                <a:r>
                  <a:rPr lang="he-IL" dirty="0"/>
                  <a:t>יש בנייה של </a:t>
                </a:r>
                <a:r>
                  <a:rPr lang="en-US" dirty="0"/>
                  <a:t>locally decodable code </a:t>
                </a:r>
                <a:r>
                  <a:rPr lang="he-IL" dirty="0"/>
                  <a:t> כך ש: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2</m:t>
                        </m:r>
                      </m:e>
                      <m:sup>
                        <m:sSup>
                          <m:sSupPr>
                            <m:ctrlPr>
                              <a:rPr lang="en-US" i="1">
                                <a:latin typeface="Cambria Math" panose="02040503050406030204" pitchFamily="18" charset="0"/>
                              </a:rPr>
                            </m:ctrlPr>
                          </m:sSupPr>
                          <m:e>
                            <m:r>
                              <a:rPr lang="en-US" i="1">
                                <a:latin typeface="Cambria Math" panose="02040503050406030204" pitchFamily="18" charset="0"/>
                              </a:rPr>
                              <m:t>2</m:t>
                            </m:r>
                          </m:e>
                          <m:sup>
                            <m:rad>
                              <m:radPr>
                                <m:degHide m:val="on"/>
                                <m:ctrlPr>
                                  <a:rPr lang="en-US" i="1">
                                    <a:latin typeface="Cambria Math" panose="02040503050406030204" pitchFamily="18" charset="0"/>
                                  </a:rPr>
                                </m:ctrlPr>
                              </m:radPr>
                              <m:deg/>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e>
                                </m:func>
                              </m:e>
                            </m:rad>
                          </m:sup>
                        </m:sSup>
                      </m:sup>
                    </m:sSup>
                  </m:oMath>
                </a14:m>
                <a:r>
                  <a:rPr lang="he-IL" dirty="0"/>
                  <a:t>. </a:t>
                </a:r>
                <a:endParaRPr lang="en-US" dirty="0"/>
              </a:p>
              <a:p>
                <a:pPr algn="r" rtl="1"/>
                <a:r>
                  <a:rPr lang="he-IL" dirty="0"/>
                  <a:t>אם נבנה איזשהו קוד </a:t>
                </a:r>
                <a:r>
                  <a:rPr lang="en-US" dirty="0"/>
                  <a:t> locally decodable </a:t>
                </a:r>
                <a:r>
                  <a:rPr lang="he-IL" dirty="0"/>
                  <a:t>כאשר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m:rPr>
                        <m:sty m:val="p"/>
                      </m:rPr>
                      <a:rPr lang="en-US">
                        <a:latin typeface="Cambria Math" panose="02040503050406030204" pitchFamily="18" charset="0"/>
                      </a:rPr>
                      <m:t>poly</m:t>
                    </m:r>
                    <m:r>
                      <a:rPr lang="en-US">
                        <a:latin typeface="Cambria Math" panose="02040503050406030204" pitchFamily="18" charset="0"/>
                      </a:rPr>
                      <m:t>(</m:t>
                    </m:r>
                    <m:r>
                      <m:rPr>
                        <m:sty m:val="p"/>
                      </m:rPr>
                      <a:rPr lang="en-US">
                        <a:latin typeface="Cambria Math" panose="02040503050406030204" pitchFamily="18" charset="0"/>
                      </a:rPr>
                      <m:t>k</m:t>
                    </m:r>
                    <m:r>
                      <a:rPr lang="en-US">
                        <a:latin typeface="Cambria Math" panose="02040503050406030204" pitchFamily="18" charset="0"/>
                      </a:rPr>
                      <m:t>)</m:t>
                    </m:r>
                  </m:oMath>
                </a14:m>
                <a:r>
                  <a:rPr lang="en-US" dirty="0"/>
                  <a:t> </a:t>
                </a:r>
                <a:r>
                  <a:rPr lang="he-IL" dirty="0"/>
                  <a:t> זה יהיה מצוין, כי זה אומר שיכולנו לבנות </a:t>
                </a:r>
                <a:r>
                  <a:rPr lang="en-US" dirty="0"/>
                  <a:t>private information retrieval</a:t>
                </a:r>
                <a:r>
                  <a:rPr lang="he-IL" dirty="0"/>
                  <a:t> כך שהמשתמש היה שולח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O</m:t>
                        </m:r>
                        <m:r>
                          <a:rPr lang="en-US">
                            <a:latin typeface="Cambria Math" panose="02040503050406030204" pitchFamily="18" charset="0"/>
                          </a:rPr>
                          <m:t>(</m:t>
                        </m:r>
                        <m:r>
                          <m:rPr>
                            <m:sty m:val="p"/>
                          </m:rPr>
                          <a:rPr lang="en-US">
                            <a:latin typeface="Cambria Math" panose="02040503050406030204" pitchFamily="18" charset="0"/>
                          </a:rPr>
                          <m:t>log</m:t>
                        </m:r>
                      </m:fName>
                      <m:e>
                        <m:r>
                          <a:rPr lang="en-US" i="1">
                            <a:latin typeface="Cambria Math" panose="02040503050406030204" pitchFamily="18" charset="0"/>
                          </a:rPr>
                          <m:t>𝑛</m:t>
                        </m:r>
                        <m:r>
                          <a:rPr lang="en-US" i="1">
                            <a:latin typeface="Cambria Math" panose="02040503050406030204" pitchFamily="18" charset="0"/>
                          </a:rPr>
                          <m:t>)</m:t>
                        </m:r>
                      </m:e>
                    </m:func>
                  </m:oMath>
                </a14:m>
                <a:r>
                  <a:rPr lang="he-IL" dirty="0"/>
                  <a:t> ביטים, ומקבל בחזרה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oMath>
                </a14:m>
                <a:r>
                  <a:rPr lang="he-IL" dirty="0"/>
                  <a:t> ביטים וכך מצליח לשחזר את ה-</a:t>
                </a:r>
                <a:r>
                  <a:rPr lang="en-US" dirty="0" err="1"/>
                  <a:t>i</a:t>
                </a:r>
                <a:r>
                  <a:rPr lang="he-IL" dirty="0"/>
                  <a:t> . </a:t>
                </a:r>
                <a:endParaRPr lang="en-US" dirty="0"/>
              </a:p>
              <a:p>
                <a:pPr algn="r" rtl="1"/>
                <a:r>
                  <a:rPr lang="he-IL" b="1" dirty="0"/>
                  <a:t>שימו לב:</a:t>
                </a:r>
                <a:r>
                  <a:rPr lang="he-IL" dirty="0"/>
                  <a:t> בכל אופן חייב לשלוח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oMath>
                </a14:m>
                <a:r>
                  <a:rPr lang="he-IL" dirty="0"/>
                  <a:t> ביטים כי אפילו במקרה שלא היה אכפת למשתמש שידעו את </a:t>
                </a:r>
                <a:r>
                  <a:rPr lang="en-US" dirty="0" err="1"/>
                  <a:t>i</a:t>
                </a:r>
                <a:r>
                  <a:rPr lang="en-US" dirty="0"/>
                  <a:t> </a:t>
                </a:r>
                <a:r>
                  <a:rPr lang="he-IL" dirty="0"/>
                  <a:t>, נצטרך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oMath>
                </a14:m>
                <a:r>
                  <a:rPr lang="he-IL" dirty="0"/>
                  <a:t> ביטים כדי לשלוח את </a:t>
                </a:r>
                <a:r>
                  <a:rPr lang="en-US" dirty="0" err="1"/>
                  <a:t>i</a:t>
                </a:r>
                <a:r>
                  <a:rPr lang="he-IL" dirty="0"/>
                  <a:t> .</a:t>
                </a:r>
                <a:endParaRPr lang="en-US" dirty="0"/>
              </a:p>
              <a:p>
                <a:pPr algn="r" rtl="1"/>
                <a:r>
                  <a:rPr lang="he-IL" dirty="0"/>
                  <a:t>פה אנחנו עושים בבנייה משהו באמצע, כי </a:t>
                </a:r>
                <a14:m>
                  <m:oMath xmlns:m="http://schemas.openxmlformats.org/officeDocument/2006/math">
                    <m:sSup>
                      <m:sSupPr>
                        <m:ctrlPr>
                          <a:rPr lang="en-US" i="1">
                            <a:latin typeface="Cambria Math" panose="02040503050406030204" pitchFamily="18" charset="0"/>
                          </a:rPr>
                        </m:ctrlPr>
                      </m:sSup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r>
                              <a:rPr lang="en-US" i="1">
                                <a:latin typeface="Cambria Math" panose="02040503050406030204" pitchFamily="18" charset="0"/>
                              </a:rPr>
                              <m:t>≪</m:t>
                            </m:r>
                          </m:e>
                        </m:func>
                        <m:r>
                          <a:rPr lang="en-US" i="1">
                            <a:latin typeface="Cambria Math" panose="02040503050406030204" pitchFamily="18" charset="0"/>
                          </a:rPr>
                          <m:t>2</m:t>
                        </m:r>
                      </m:e>
                      <m:sup>
                        <m:rad>
                          <m:radPr>
                            <m:degHide m:val="on"/>
                            <m:ctrlPr>
                              <a:rPr lang="en-US" i="1">
                                <a:latin typeface="Cambria Math" panose="02040503050406030204" pitchFamily="18" charset="0"/>
                              </a:rPr>
                            </m:ctrlPr>
                          </m:radPr>
                          <m:deg/>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e>
                            </m:func>
                          </m:e>
                        </m:rad>
                      </m:sup>
                    </m:sSup>
                    <m:r>
                      <a:rPr lang="en-US" i="1">
                        <a:latin typeface="Cambria Math" panose="02040503050406030204" pitchFamily="18" charset="0"/>
                      </a:rPr>
                      <m:t>≪</m:t>
                    </m:r>
                    <m:r>
                      <a:rPr lang="en-US" i="1">
                        <a:latin typeface="Cambria Math" panose="02040503050406030204" pitchFamily="18" charset="0"/>
                      </a:rPr>
                      <m:t>𝑘</m:t>
                    </m:r>
                  </m:oMath>
                </a14:m>
                <a:r>
                  <a:rPr lang="he-IL" dirty="0"/>
                  <a:t>  . </a:t>
                </a:r>
                <a:r>
                  <a:rPr lang="he-IL" u="sng" dirty="0"/>
                  <a:t>אז בקצרה איך הבניה עובדת? </a:t>
                </a:r>
              </a:p>
              <a:p>
                <a:pPr marL="0" indent="0" algn="r" rtl="1">
                  <a:buNone/>
                </a:pPr>
                <a:r>
                  <a:rPr lang="he-IL" dirty="0"/>
                  <a:t>1. </a:t>
                </a:r>
                <a:r>
                  <a:rPr lang="en-US" dirty="0"/>
                  <a:t>S – matching vectors</a:t>
                </a:r>
              </a:p>
              <a:p>
                <a:pPr marL="0" lvl="0" indent="0" algn="r" rtl="1">
                  <a:buNone/>
                </a:pPr>
                <a:r>
                  <a:rPr lang="he-IL" dirty="0"/>
                  <a:t>2. איך בעזרת ה- </a:t>
                </a:r>
                <a:r>
                  <a:rPr lang="en-US" dirty="0"/>
                  <a:t>S – matching vectors</a:t>
                </a:r>
                <a:r>
                  <a:rPr lang="en-US" i="1" dirty="0"/>
                  <a:t> </a:t>
                </a:r>
                <a:r>
                  <a:rPr lang="he-IL" i="1" dirty="0"/>
                  <a:t> </a:t>
                </a:r>
                <a:r>
                  <a:rPr lang="he-IL" dirty="0"/>
                  <a:t>לבנות </a:t>
                </a:r>
                <a:r>
                  <a:rPr lang="en-US" dirty="0"/>
                  <a:t>locally decodable code</a:t>
                </a:r>
                <a:r>
                  <a:rPr lang="en-US" i="1" dirty="0"/>
                  <a:t> </a:t>
                </a:r>
                <a:endParaRPr lang="he-IL" i="1" dirty="0"/>
              </a:p>
              <a:p>
                <a:pPr marL="0" lvl="0" indent="0" algn="r" rtl="1">
                  <a:buNone/>
                </a:pPr>
                <a:r>
                  <a:rPr lang="he-IL" dirty="0"/>
                  <a:t>3. אלגוריתם פענוח</a:t>
                </a:r>
                <a:endParaRPr lang="en-US" dirty="0"/>
              </a:p>
              <a:p>
                <a:pPr algn="r" rtl="1"/>
                <a:r>
                  <a:rPr lang="he-IL" u="sng" dirty="0"/>
                  <a:t>הגדרה:</a:t>
                </a:r>
                <a:r>
                  <a:rPr lang="he-IL" dirty="0"/>
                  <a:t> קבוצה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𝑘</m:t>
                        </m:r>
                      </m:sup>
                    </m:sSubSup>
                    <m:r>
                      <a:rPr lang="he-IL">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𝑚</m:t>
                        </m:r>
                      </m:sub>
                      <m:sup>
                        <m:r>
                          <a:rPr lang="en-US" i="1">
                            <a:latin typeface="Cambria Math" panose="02040503050406030204" pitchFamily="18" charset="0"/>
                          </a:rPr>
                          <m:t>h</m:t>
                        </m:r>
                      </m:sup>
                    </m:sSubSup>
                  </m:oMath>
                </a14:m>
                <a:r>
                  <a:rPr lang="he-IL" dirty="0"/>
                  <a:t> נקראת </a:t>
                </a:r>
                <a:r>
                  <a:rPr lang="en-US" dirty="0"/>
                  <a:t>S</a:t>
                </a:r>
                <a:r>
                  <a:rPr lang="he-IL" dirty="0"/>
                  <a:t> תואם עבור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e>
                    </m:d>
                  </m:oMath>
                </a14:m>
                <a:r>
                  <a:rPr lang="en-US" dirty="0"/>
                  <a:t> </a:t>
                </a:r>
                <a:r>
                  <a:rPr lang="he-IL" dirty="0"/>
                  <a:t>אם מתקיים:</a:t>
                </a:r>
              </a:p>
              <a:p>
                <a:pPr marL="0" indent="0" algn="r" rtl="1">
                  <a:buNone/>
                </a:pPr>
                <a:r>
                  <a:rPr lang="he-IL" dirty="0"/>
                  <a:t>1. לכל </a:t>
                </a:r>
                <a:r>
                  <a:rPr lang="en-US" dirty="0" err="1"/>
                  <a:t>i</a:t>
                </a:r>
                <a:r>
                  <a:rPr lang="he-IL" dirty="0"/>
                  <a:t>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0</m:t>
                    </m:r>
                  </m:oMath>
                </a14:m>
                <a:r>
                  <a:rPr lang="he-IL" dirty="0"/>
                  <a:t> הכוונה: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𝑚</m:t>
                        </m:r>
                      </m:e>
                    </m:nary>
                  </m:oMath>
                </a14:m>
                <a:endParaRPr lang="en-US" dirty="0"/>
              </a:p>
              <a:p>
                <a:pPr marL="0" lvl="0" indent="0" algn="r" rtl="1">
                  <a:buNone/>
                </a:pPr>
                <a:r>
                  <a:rPr lang="he-IL" dirty="0"/>
                  <a:t>2.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𝑆</m:t>
                    </m:r>
                  </m:oMath>
                </a14:m>
                <a:r>
                  <a:rPr lang="en-US" dirty="0"/>
                  <a:t> </a:t>
                </a:r>
              </a:p>
              <a:p>
                <a:pPr marL="0" lvl="0" indent="0" algn="r" rtl="1">
                  <a:buNone/>
                </a:pPr>
                <a:r>
                  <a:rPr lang="he-IL" dirty="0"/>
                  <a:t>3.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𝑆</m:t>
                    </m:r>
                  </m:oMath>
                </a14:m>
                <a:endParaRPr lang="en-US" dirty="0"/>
              </a:p>
              <a:p>
                <a:pPr lvl="0" algn="r" rtl="1">
                  <a:buAutoNum type="arabicPeriod"/>
                </a:pPr>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376313"/>
                <a:ext cx="9577633" cy="5773918"/>
              </a:xfrm>
              <a:blipFill>
                <a:blip r:embed="rId2"/>
                <a:stretch>
                  <a:fillRect l="-382" t="-1162" r="-573"/>
                </a:stretch>
              </a:blipFill>
            </p:spPr>
            <p:txBody>
              <a:bodyPr/>
              <a:lstStyle/>
              <a:p>
                <a:r>
                  <a:rPr lang="he-IL">
                    <a:noFill/>
                  </a:rPr>
                  <a:t> </a:t>
                </a:r>
              </a:p>
            </p:txBody>
          </p:sp>
        </mc:Fallback>
      </mc:AlternateContent>
      <p:sp>
        <p:nvSpPr>
          <p:cNvPr id="7" name="Title 1">
            <a:extLst>
              <a:ext uri="{FF2B5EF4-FFF2-40B4-BE49-F238E27FC236}">
                <a16:creationId xmlns:a16="http://schemas.microsoft.com/office/drawing/2014/main" id="{255994E5-A7C8-4AA1-838A-8CB2F98533E6}"/>
              </a:ext>
            </a:extLst>
          </p:cNvPr>
          <p:cNvSpPr txBox="1">
            <a:spLocks/>
          </p:cNvSpPr>
          <p:nvPr/>
        </p:nvSpPr>
        <p:spPr>
          <a:xfrm>
            <a:off x="763746" y="526330"/>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locally decodable codes</a:t>
            </a:r>
            <a:r>
              <a:rPr lang="he-IL" dirty="0"/>
              <a:t> נתעמק כעת ב-</a:t>
            </a:r>
            <a:r>
              <a:rPr lang="en-US" dirty="0"/>
              <a:t> </a:t>
            </a:r>
          </a:p>
        </p:txBody>
      </p:sp>
    </p:spTree>
    <p:extLst>
      <p:ext uri="{BB962C8B-B14F-4D97-AF65-F5344CB8AC3E}">
        <p14:creationId xmlns:p14="http://schemas.microsoft.com/office/powerpoint/2010/main" val="10157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376313"/>
                <a:ext cx="9577633" cy="5773918"/>
              </a:xfrm>
            </p:spPr>
            <p:txBody>
              <a:bodyPr>
                <a:normAutofit fontScale="92500"/>
              </a:bodyPr>
              <a:lstStyle/>
              <a:p>
                <a:pPr algn="r" rtl="1"/>
                <a:r>
                  <a:rPr lang="he-IL" u="sng" dirty="0"/>
                  <a:t>למה:</a:t>
                </a:r>
                <a:r>
                  <a:rPr lang="he-IL" dirty="0"/>
                  <a:t> קיימים </a:t>
                </a:r>
                <a:r>
                  <a:rPr lang="en-US" dirty="0"/>
                  <a:t>S – matching vectors</a:t>
                </a:r>
                <a:r>
                  <a:rPr lang="he-IL" i="1" dirty="0"/>
                  <a:t> ,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𝑘</m:t>
                        </m:r>
                      </m:sup>
                    </m:sSubSup>
                    <m:r>
                      <a:rPr lang="he-IL">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𝑚</m:t>
                        </m:r>
                      </m:sub>
                      <m:sup>
                        <m:r>
                          <a:rPr lang="en-US" i="1">
                            <a:latin typeface="Cambria Math" panose="02040503050406030204" pitchFamily="18" charset="0"/>
                          </a:rPr>
                          <m:t>h</m:t>
                        </m:r>
                      </m:sup>
                    </m:sSubSup>
                  </m:oMath>
                </a14:m>
                <a:r>
                  <a:rPr lang="he-IL" dirty="0"/>
                  <a:t> עבור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6</m:t>
                    </m:r>
                  </m:oMath>
                </a14:m>
                <a:r>
                  <a:rPr lang="he-IL" dirty="0"/>
                  <a:t> ו-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3</m:t>
                    </m:r>
                  </m:oMath>
                </a14:m>
                <a:r>
                  <a:rPr lang="en-US" dirty="0"/>
                  <a:t> </a:t>
                </a:r>
                <a:r>
                  <a:rPr lang="he-IL" dirty="0"/>
                  <a:t>,</a:t>
                </a:r>
                <a:r>
                  <a:rPr lang="en-US" dirty="0"/>
                  <a:t> </a:t>
                </a:r>
                <a:r>
                  <a:rPr lang="he-IL" dirty="0"/>
                  <a:t>נניח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4</m:t>
                        </m:r>
                      </m:e>
                    </m:d>
                  </m:oMath>
                </a14:m>
                <a:r>
                  <a:rPr lang="he-IL" dirty="0"/>
                  <a:t> כך ש:</a:t>
                </a:r>
              </a:p>
              <a:p>
                <a:pPr marL="0" indent="0" algn="r" rtl="1">
                  <a:buNone/>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acc>
                          <m:accPr>
                            <m:chr m:val="̃"/>
                            <m:ctrlPr>
                              <a:rPr lang="en-US" i="1">
                                <a:latin typeface="Cambria Math" panose="02040503050406030204" pitchFamily="18" charset="0"/>
                              </a:rPr>
                            </m:ctrlPr>
                          </m:accPr>
                          <m:e>
                            <m:r>
                              <a:rPr lang="en-US" i="1">
                                <a:latin typeface="Cambria Math" panose="02040503050406030204" pitchFamily="18" charset="0"/>
                              </a:rPr>
                              <m:t>𝑂</m:t>
                            </m:r>
                          </m:e>
                        </m:acc>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e>
                            </m:rad>
                          </m:e>
                        </m:d>
                      </m:sup>
                    </m:sSup>
                  </m:oMath>
                </a14:m>
                <a:r>
                  <a:rPr lang="en-US" dirty="0"/>
                  <a:t> </a:t>
                </a:r>
              </a:p>
              <a:p>
                <a:pPr algn="r" rtl="1"/>
                <a:r>
                  <a:rPr lang="he-IL" b="1" dirty="0"/>
                  <a:t>הערה:</a:t>
                </a:r>
                <a:r>
                  <a:rPr lang="he-IL" dirty="0"/>
                  <a:t> הלמה הזאת מפתיעה כי אם היינו בוחרים לכל </a:t>
                </a:r>
                <a:r>
                  <a:rPr lang="en-US" dirty="0"/>
                  <a:t>m</a:t>
                </a:r>
                <a:r>
                  <a:rPr lang="he-IL" dirty="0"/>
                  <a:t> שהוא מספר ראשוני אז אפשר להוכיח ש :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𝑝𝑜𝑙𝑦</m:t>
                    </m:r>
                    <m:r>
                      <a:rPr lang="en-US">
                        <a:latin typeface="Cambria Math" panose="02040503050406030204" pitchFamily="18" charset="0"/>
                      </a:rPr>
                      <m:t>(</m:t>
                    </m:r>
                    <m:r>
                      <a:rPr lang="en-US" i="1">
                        <a:latin typeface="Cambria Math" panose="02040503050406030204" pitchFamily="18" charset="0"/>
                      </a:rPr>
                      <m:t>𝑛</m:t>
                    </m:r>
                    <m:r>
                      <a:rPr lang="en-US">
                        <a:latin typeface="Cambria Math" panose="02040503050406030204" pitchFamily="18" charset="0"/>
                      </a:rPr>
                      <m:t>)</m:t>
                    </m:r>
                  </m:oMath>
                </a14:m>
                <a:r>
                  <a:rPr lang="en-US" dirty="0"/>
                  <a:t> </a:t>
                </a:r>
                <a:r>
                  <a:rPr lang="he-IL" dirty="0"/>
                  <a:t>.  פעם לאורך תקופה ארוכה האמינו ש-</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𝑚</m:t>
                    </m:r>
                  </m:oMath>
                </a14:m>
                <a:r>
                  <a:rPr lang="he-IL" dirty="0"/>
                  <a:t> הוא מכפלה של שני מישורים, ואז </a:t>
                </a:r>
                <a:r>
                  <a:rPr lang="en-US" dirty="0" err="1"/>
                  <a:t>Grolmusz</a:t>
                </a:r>
                <a:r>
                  <a:rPr lang="en-US"/>
                  <a:t> </a:t>
                </a:r>
                <a:r>
                  <a:rPr lang="he-IL"/>
                  <a:t> </a:t>
                </a:r>
                <a:r>
                  <a:rPr lang="he-IL" dirty="0"/>
                  <a:t>(זאת הבנייה שלו) למעשה בנה את ה- </a:t>
                </a:r>
                <a:r>
                  <a:rPr lang="en-US" dirty="0"/>
                  <a:t>S – matching vectors</a:t>
                </a:r>
                <a:r>
                  <a:rPr lang="he-IL" i="1" dirty="0"/>
                  <a:t> ,</a:t>
                </a:r>
                <a:r>
                  <a:rPr lang="he-IL" dirty="0"/>
                  <a:t>ככה שאנחנו מקבלים משהו הרבה יותר טוב </a:t>
                </a:r>
                <a:r>
                  <a:rPr lang="he-IL" dirty="0" err="1"/>
                  <a:t>מפולונימלי</a:t>
                </a:r>
                <a:r>
                  <a:rPr lang="he-IL" dirty="0"/>
                  <a:t> ב-</a:t>
                </a:r>
                <a:r>
                  <a:rPr lang="en-US" dirty="0"/>
                  <a:t>n</a:t>
                </a:r>
                <a:r>
                  <a:rPr lang="he-IL" dirty="0"/>
                  <a:t> .</a:t>
                </a:r>
                <a:endParaRPr lang="en-US" dirty="0"/>
              </a:p>
              <a:p>
                <a:pPr algn="r" rtl="1"/>
                <a:r>
                  <a:rPr lang="he-IL" u="sng" dirty="0"/>
                  <a:t>בנייה של הקוד:</a:t>
                </a:r>
                <a:endParaRPr lang="en-US" dirty="0"/>
              </a:p>
              <a:p>
                <a:pPr algn="r" rtl="1"/>
                <a:r>
                  <a:rPr lang="he-IL" dirty="0"/>
                  <a:t>אנחנו בוחרים </a:t>
                </a:r>
                <a14:m>
                  <m:oMath xmlns:m="http://schemas.openxmlformats.org/officeDocument/2006/math">
                    <m:r>
                      <a:rPr lang="he-IL" i="1">
                        <a:latin typeface="Cambria Math" panose="02040503050406030204" pitchFamily="18" charset="0"/>
                      </a:rPr>
                      <m:t>𝛾</m:t>
                    </m:r>
                    <m:r>
                      <a:rPr lang="he-I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𝑞</m:t>
                        </m:r>
                      </m:sub>
                    </m:sSub>
                  </m:oMath>
                </a14:m>
                <a:r>
                  <a:rPr lang="he-IL" dirty="0"/>
                  <a:t> כך ש: </a:t>
                </a:r>
                <a14:m>
                  <m:oMath xmlns:m="http://schemas.openxmlformats.org/officeDocument/2006/math">
                    <m:r>
                      <a:rPr lang="he-IL">
                        <a:latin typeface="Cambria Math" panose="02040503050406030204" pitchFamily="18" charset="0"/>
                      </a:rPr>
                      <m:t> </m:t>
                    </m:r>
                    <m:r>
                      <a:rPr lang="he-IL" i="1">
                        <a:latin typeface="Cambria Math" panose="02040503050406030204" pitchFamily="18" charset="0"/>
                      </a:rPr>
                      <m:t>𝛾</m:t>
                    </m:r>
                  </m:oMath>
                </a14:m>
                <a:r>
                  <a:rPr lang="he-IL" dirty="0"/>
                  <a:t>יוצר מסדר </a:t>
                </a:r>
                <a:r>
                  <a:rPr lang="en-US" dirty="0"/>
                  <a:t>m </a:t>
                </a:r>
                <a:r>
                  <a:rPr lang="he-IL" dirty="0"/>
                  <a:t>(הכוונה: </a:t>
                </a:r>
                <a14:m>
                  <m:oMath xmlns:m="http://schemas.openxmlformats.org/officeDocument/2006/math">
                    <m:sSup>
                      <m:sSupPr>
                        <m:ctrlPr>
                          <a:rPr lang="en-US" i="1">
                            <a:latin typeface="Cambria Math" panose="02040503050406030204" pitchFamily="18" charset="0"/>
                          </a:rPr>
                        </m:ctrlPr>
                      </m:sSupPr>
                      <m:e>
                        <m:r>
                          <a:rPr lang="he-IL" i="1">
                            <a:latin typeface="Cambria Math" panose="02040503050406030204" pitchFamily="18" charset="0"/>
                          </a:rPr>
                          <m:t>𝛾</m:t>
                        </m:r>
                      </m:e>
                      <m:sup>
                        <m:r>
                          <a:rPr lang="en-US" i="1">
                            <a:latin typeface="Cambria Math" panose="02040503050406030204" pitchFamily="18" charset="0"/>
                          </a:rPr>
                          <m:t>𝑚</m:t>
                        </m:r>
                      </m:sup>
                    </m:sSup>
                    <m:r>
                      <a:rPr lang="en-US" i="1">
                        <a:latin typeface="Cambria Math" panose="02040503050406030204" pitchFamily="18" charset="0"/>
                      </a:rPr>
                      <m:t>=</m:t>
                    </m:r>
                    <m:r>
                      <a:rPr lang="en-US" i="1">
                        <a:latin typeface="Cambria Math" panose="02040503050406030204" pitchFamily="18" charset="0"/>
                      </a:rPr>
                      <m:t>1</m:t>
                    </m:r>
                  </m:oMath>
                </a14:m>
                <a:r>
                  <a:rPr lang="en-US" dirty="0"/>
                  <a:t> </a:t>
                </a:r>
                <a:r>
                  <a:rPr lang="he-IL" dirty="0"/>
                  <a:t>) וגם עבור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1</m:t>
                    </m:r>
                  </m:oMath>
                </a14:m>
                <a:r>
                  <a:rPr lang="he-IL" dirty="0"/>
                  <a:t> מתקיים:           </a:t>
                </a:r>
                <a14:m>
                  <m:oMath xmlns:m="http://schemas.openxmlformats.org/officeDocument/2006/math">
                    <m:sSup>
                      <m:sSupPr>
                        <m:ctrlPr>
                          <a:rPr lang="en-US" i="1">
                            <a:latin typeface="Cambria Math" panose="02040503050406030204" pitchFamily="18" charset="0"/>
                          </a:rPr>
                        </m:ctrlPr>
                      </m:sSupPr>
                      <m:e>
                        <m:r>
                          <a:rPr lang="he-IL" i="1">
                            <a:latin typeface="Cambria Math" panose="02040503050406030204" pitchFamily="18" charset="0"/>
                          </a:rPr>
                          <m:t>𝛾</m:t>
                        </m:r>
                      </m:e>
                      <m:sup>
                        <m:r>
                          <a:rPr lang="en-US" i="1">
                            <a:latin typeface="Cambria Math" panose="02040503050406030204" pitchFamily="18" charset="0"/>
                          </a:rPr>
                          <m:t>𝑗</m:t>
                        </m:r>
                      </m:sup>
                    </m:sSup>
                    <m:r>
                      <a:rPr lang="en-US" i="1">
                        <a:latin typeface="Cambria Math" panose="02040503050406030204" pitchFamily="18" charset="0"/>
                      </a:rPr>
                      <m:t>≠</m:t>
                    </m:r>
                    <m:r>
                      <a:rPr lang="en-US" i="1">
                        <a:latin typeface="Cambria Math" panose="02040503050406030204" pitchFamily="18" charset="0"/>
                      </a:rPr>
                      <m:t>1</m:t>
                    </m:r>
                  </m:oMath>
                </a14:m>
                <a:r>
                  <a:rPr lang="he-IL" dirty="0"/>
                  <a:t>.  ונקבע ש-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𝑘</m:t>
                        </m:r>
                      </m:sup>
                    </m:sSubSup>
                  </m:oMath>
                </a14:m>
                <a:r>
                  <a:rPr lang="en-US" dirty="0"/>
                  <a:t> </a:t>
                </a:r>
                <a:r>
                  <a:rPr lang="he-IL" dirty="0"/>
                  <a:t> יהיה ה- </a:t>
                </a:r>
                <a:r>
                  <a:rPr lang="en-US" dirty="0"/>
                  <a:t> S – matching vector</a:t>
                </a:r>
                <a:r>
                  <a:rPr lang="he-IL" dirty="0"/>
                  <a:t> כמו בלמה. </a:t>
                </a:r>
                <a:endParaRPr lang="en-US" dirty="0"/>
              </a:p>
              <a:p>
                <a:pPr algn="r" rtl="1"/>
                <a:r>
                  <a:rPr lang="he-IL" u="sng" dirty="0"/>
                  <a:t>איך הבנייה הזאת תעבוד? </a:t>
                </a:r>
                <a:endParaRPr lang="en-US" dirty="0"/>
              </a:p>
              <a:p>
                <a:pPr algn="r" rtl="1"/>
                <a:r>
                  <a:rPr lang="he-IL" dirty="0"/>
                  <a:t>הקוד שלנו :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𝑘</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𝐹</m:t>
                        </m:r>
                      </m:e>
                      <m:sup>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h</m:t>
                            </m:r>
                          </m:sup>
                        </m:sSup>
                      </m:sup>
                    </m:sSup>
                  </m:oMath>
                </a14:m>
                <a:r>
                  <a:rPr lang="he-IL" dirty="0"/>
                  <a:t> ואיך הוא יעבוד? </a:t>
                </a:r>
                <a:endParaRPr lang="en-US" dirty="0"/>
              </a:p>
              <a:p>
                <a:pPr algn="r" rtl="1"/>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 .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sub>
                        </m:sSub>
                      </m:e>
                    </m:d>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sup>
                            </m:sSup>
                          </m:e>
                        </m:d>
                      </m:e>
                      <m:sub>
                        <m:r>
                          <a:rPr lang="en-US" i="1">
                            <a:latin typeface="Cambria Math" panose="02040503050406030204" pitchFamily="18" charset="0"/>
                          </a:rPr>
                          <m:t>𝑥</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6</m:t>
                            </m:r>
                          </m:sub>
                          <m:sup>
                            <m:r>
                              <a:rPr lang="en-US" i="1">
                                <a:latin typeface="Cambria Math" panose="02040503050406030204" pitchFamily="18" charset="0"/>
                              </a:rPr>
                              <m:t>h</m:t>
                            </m:r>
                          </m:sup>
                        </m:sSubSup>
                      </m:sub>
                    </m:sSub>
                  </m:oMath>
                </a14:m>
                <a:endParaRPr lang="en-US" dirty="0"/>
              </a:p>
              <a:p>
                <a:pPr algn="r" rtl="1"/>
                <a:r>
                  <a:rPr lang="he-IL" b="1" dirty="0"/>
                  <a:t>הסבר:</a:t>
                </a:r>
                <a:r>
                  <a:rPr lang="he-IL" dirty="0"/>
                  <a:t> יש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h</m:t>
                        </m:r>
                      </m:sup>
                    </m:sSup>
                  </m:oMath>
                </a14:m>
                <a:r>
                  <a:rPr lang="he-IL" dirty="0"/>
                  <a:t> </a:t>
                </a:r>
                <a:r>
                  <a:rPr lang="he-IL" dirty="0" err="1"/>
                  <a:t>קורדינאטות</a:t>
                </a:r>
                <a:r>
                  <a:rPr lang="he-IL" dirty="0"/>
                  <a:t>. לכל </a:t>
                </a:r>
                <a:r>
                  <a:rPr lang="he-IL" dirty="0" err="1"/>
                  <a:t>קורדינאטה</a:t>
                </a:r>
                <a:r>
                  <a:rPr lang="he-IL" dirty="0"/>
                  <a:t> נתאים איזשהו מקום ב-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𝑚</m:t>
                        </m:r>
                      </m:sub>
                      <m:sup>
                        <m:r>
                          <a:rPr lang="en-US" i="1">
                            <a:latin typeface="Cambria Math" panose="02040503050406030204" pitchFamily="18" charset="0"/>
                          </a:rPr>
                          <m:t>h</m:t>
                        </m:r>
                      </m:sup>
                    </m:sSubSup>
                  </m:oMath>
                </a14:m>
                <a:r>
                  <a:rPr lang="he-IL" dirty="0"/>
                  <a:t>, כלומר עבור כל </a:t>
                </a:r>
                <a:r>
                  <a:rPr lang="he-IL" dirty="0" err="1"/>
                  <a:t>קורדינאטה</a:t>
                </a:r>
                <a:r>
                  <a:rPr lang="en-US" dirty="0"/>
                  <a:t>x </a:t>
                </a:r>
                <a:r>
                  <a:rPr lang="he-IL" dirty="0"/>
                  <a:t>נחשב את הסכום: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sup>
                    </m:sSup>
                  </m:oMath>
                </a14:m>
                <a:r>
                  <a:rPr lang="he-IL" dirty="0"/>
                  <a:t>.</a:t>
                </a:r>
                <a:endParaRPr lang="en-US" dirty="0"/>
              </a:p>
              <a:p>
                <a:pPr algn="r" rtl="1"/>
                <a:endParaRPr lang="en-US" dirty="0"/>
              </a:p>
              <a:p>
                <a:pPr algn="r" rtl="1"/>
                <a:endParaRPr lang="en-US" dirty="0"/>
              </a:p>
            </p:txBody>
          </p:sp>
        </mc:Choice>
        <mc:Fallback>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376313"/>
                <a:ext cx="9577633" cy="5773918"/>
              </a:xfrm>
              <a:blipFill>
                <a:blip r:embed="rId2"/>
                <a:stretch>
                  <a:fillRect t="-106" r="-127"/>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255994E5-A7C8-4AA1-838A-8CB2F98533E6}"/>
              </a:ext>
            </a:extLst>
          </p:cNvPr>
          <p:cNvSpPr txBox="1">
            <a:spLocks/>
          </p:cNvSpPr>
          <p:nvPr/>
        </p:nvSpPr>
        <p:spPr>
          <a:xfrm>
            <a:off x="763746" y="526330"/>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locally decodable codes</a:t>
            </a:r>
            <a:r>
              <a:rPr lang="he-IL" dirty="0"/>
              <a:t> נתעמק כעת ב-</a:t>
            </a:r>
            <a:r>
              <a:rPr lang="en-US" dirty="0"/>
              <a:t> </a:t>
            </a:r>
          </a:p>
        </p:txBody>
      </p:sp>
    </p:spTree>
    <p:extLst>
      <p:ext uri="{BB962C8B-B14F-4D97-AF65-F5344CB8AC3E}">
        <p14:creationId xmlns:p14="http://schemas.microsoft.com/office/powerpoint/2010/main" val="162591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376313"/>
                <a:ext cx="9577633" cy="5773918"/>
              </a:xfrm>
            </p:spPr>
            <p:txBody>
              <a:bodyPr>
                <a:normAutofit fontScale="92500"/>
              </a:bodyPr>
              <a:lstStyle/>
              <a:p>
                <a:pPr algn="r" rtl="1"/>
                <a:r>
                  <a:rPr lang="he-IL" u="sng" dirty="0"/>
                  <a:t>שאלה- מה האורך של הקוד כפונקציה של </a:t>
                </a:r>
                <a:r>
                  <a:rPr lang="en-US" u="sng" dirty="0"/>
                  <a:t>k</a:t>
                </a:r>
                <a:r>
                  <a:rPr lang="he-IL" u="sng" dirty="0"/>
                  <a:t> ?</a:t>
                </a:r>
                <a:endParaRPr lang="en-US" dirty="0"/>
              </a:p>
              <a:p>
                <a:pPr marL="0" indent="0" algn="r" rtl="1">
                  <a:buNone/>
                </a:pPr>
                <a:r>
                  <a:rPr lang="he-IL" dirty="0"/>
                  <a:t>נשים לב שהאורך של הקוד שלנו הוא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6</m:t>
                        </m:r>
                      </m:e>
                      <m:sup>
                        <m:r>
                          <a:rPr lang="en-US" i="1">
                            <a:latin typeface="Cambria Math" panose="02040503050406030204" pitchFamily="18" charset="0"/>
                          </a:rPr>
                          <m:t>h</m:t>
                        </m:r>
                      </m:sup>
                    </m:sSup>
                  </m:oMath>
                </a14:m>
                <a:r>
                  <a:rPr lang="en-US" dirty="0"/>
                  <a:t> </a:t>
                </a:r>
                <a:r>
                  <a:rPr lang="he-IL" dirty="0"/>
                  <a:t>. בנוסף, אנחנו יודעים לפי הלמה ש-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acc>
                          <m:accPr>
                            <m:chr m:val="̃"/>
                            <m:ctrlPr>
                              <a:rPr lang="en-US" i="1">
                                <a:latin typeface="Cambria Math" panose="02040503050406030204" pitchFamily="18" charset="0"/>
                              </a:rPr>
                            </m:ctrlPr>
                          </m:accPr>
                          <m:e>
                            <m:r>
                              <a:rPr lang="en-US" i="1">
                                <a:latin typeface="Cambria Math" panose="02040503050406030204" pitchFamily="18" charset="0"/>
                              </a:rPr>
                              <m:t>𝑂</m:t>
                            </m:r>
                          </m:e>
                        </m:acc>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e>
                            </m:rad>
                          </m:e>
                        </m:d>
                      </m:sup>
                    </m:sSup>
                  </m:oMath>
                </a14:m>
                <a:r>
                  <a:rPr lang="en-US" dirty="0"/>
                  <a:t> </a:t>
                </a:r>
                <a:r>
                  <a:rPr lang="he-IL" dirty="0"/>
                  <a:t> ולכן האורך של הקוד שלנו :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6</m:t>
                            </m:r>
                          </m:e>
                          <m:sup>
                            <m:r>
                              <a:rPr lang="en-US" i="1">
                                <a:latin typeface="Cambria Math" panose="02040503050406030204" pitchFamily="18" charset="0"/>
                              </a:rPr>
                              <m:t>h</m:t>
                            </m:r>
                          </m:sup>
                        </m:sSup>
                        <m:r>
                          <a:rPr lang="en-US" i="1">
                            <a:latin typeface="Cambria Math" panose="02040503050406030204" pitchFamily="18" charset="0"/>
                          </a:rPr>
                          <m:t>≤</m:t>
                        </m:r>
                        <m:r>
                          <a:rPr lang="en-US" i="1">
                            <a:latin typeface="Cambria Math" panose="02040503050406030204" pitchFamily="18" charset="0"/>
                          </a:rPr>
                          <m:t>6</m:t>
                        </m:r>
                      </m:e>
                      <m:sup>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𝑂</m:t>
                            </m:r>
                            <m:r>
                              <a:rPr lang="en-US" i="1">
                                <a:latin typeface="Cambria Math" panose="02040503050406030204" pitchFamily="18" charset="0"/>
                              </a:rPr>
                              <m:t>(</m:t>
                            </m:r>
                            <m:rad>
                              <m:radPr>
                                <m:degHide m:val="on"/>
                                <m:ctrlPr>
                                  <a:rPr lang="en-US" i="1">
                                    <a:latin typeface="Cambria Math" panose="02040503050406030204" pitchFamily="18" charset="0"/>
                                  </a:rPr>
                                </m:ctrlPr>
                              </m:radPr>
                              <m:deg/>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e>
                            </m:rad>
                            <m:r>
                              <a:rPr lang="en-US" i="1">
                                <a:latin typeface="Cambria Math" panose="02040503050406030204" pitchFamily="18" charset="0"/>
                              </a:rPr>
                              <m:t>)</m:t>
                            </m:r>
                          </m:sup>
                        </m:sSup>
                      </m:sup>
                    </m:sSup>
                  </m:oMath>
                </a14:m>
                <a:r>
                  <a:rPr lang="en-US" dirty="0"/>
                  <a:t> </a:t>
                </a:r>
                <a:r>
                  <a:rPr lang="he-IL" dirty="0"/>
                  <a:t>. עכשיו נסתכל על פולינום מדרגה 4:</a:t>
                </a:r>
                <a:endParaRPr lang="en-US" dirty="0"/>
              </a:p>
              <a:p>
                <a:pPr algn="r" rt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𝑆</m:t>
                        </m:r>
                      </m:sub>
                      <m:sup/>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3</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4</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e>
                    </m:nary>
                  </m:oMath>
                </a14:m>
                <a:endParaRPr lang="en-US" dirty="0"/>
              </a:p>
              <a:p>
                <a:pPr algn="r" rtl="1"/>
                <a:r>
                  <a:rPr lang="he-IL" b="1" dirty="0"/>
                  <a:t>נשים לב:</a:t>
                </a:r>
                <a:r>
                  <a:rPr lang="he-IL" dirty="0"/>
                  <a:t> שלכל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𝑆</m:t>
                    </m:r>
                  </m:oMath>
                </a14:m>
                <a:r>
                  <a:rPr lang="he-IL" dirty="0"/>
                  <a:t> אז: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0</m:t>
                    </m:r>
                  </m:oMath>
                </a14:m>
                <a:endParaRPr lang="he-IL" dirty="0"/>
              </a:p>
              <a:p>
                <a:pPr marL="0" indent="0" algn="r" rtl="1">
                  <a:buNone/>
                </a:pPr>
                <a:endParaRPr lang="en-US" dirty="0"/>
              </a:p>
              <a:p>
                <a:pPr algn="r" rtl="1"/>
                <a:r>
                  <a:rPr lang="he-IL" u="sng" dirty="0"/>
                  <a:t>אלגוריתם פענוח במקרה שלנו:</a:t>
                </a:r>
                <a:endParaRPr lang="en-US" dirty="0"/>
              </a:p>
              <a:p>
                <a:pPr marL="0" lvl="0" indent="0" algn="r" rtl="1">
                  <a:buNone/>
                </a:pPr>
                <a:r>
                  <a:rPr lang="he-IL" dirty="0"/>
                  <a:t>1. בחר את </a:t>
                </a:r>
                <a:r>
                  <a:rPr lang="en-US" dirty="0"/>
                  <a:t>x </a:t>
                </a:r>
                <a:r>
                  <a:rPr lang="he-IL" dirty="0"/>
                  <a:t> באופן אקראי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𝑍</m:t>
                        </m:r>
                      </m:e>
                      <m:sub>
                        <m:r>
                          <a:rPr lang="en-US" i="1">
                            <a:latin typeface="Cambria Math" panose="02040503050406030204" pitchFamily="18" charset="0"/>
                          </a:rPr>
                          <m:t>6</m:t>
                        </m:r>
                      </m:sub>
                      <m:sup>
                        <m:r>
                          <a:rPr lang="en-US" i="1">
                            <a:latin typeface="Cambria Math" panose="02040503050406030204" pitchFamily="18" charset="0"/>
                          </a:rPr>
                          <m:t>h</m:t>
                        </m:r>
                      </m:sup>
                    </m:sSubSup>
                  </m:oMath>
                </a14:m>
                <a:r>
                  <a:rPr lang="he-IL" dirty="0"/>
                  <a:t>,</a:t>
                </a:r>
                <a:endParaRPr lang="en-US" dirty="0"/>
              </a:p>
              <a:p>
                <a:pPr marL="0" lvl="0" indent="0" algn="r" rtl="1">
                  <a:buNone/>
                </a:pPr>
                <a:r>
                  <a:rPr lang="he-IL" dirty="0"/>
                  <a:t>2. עכשיו תדגום 4 מקומות: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6</m:t>
                    </m:r>
                    <m:r>
                      <a:rPr lang="en-US" b="0" i="1" smtClean="0">
                        <a:latin typeface="Cambria Math" panose="02040503050406030204" pitchFamily="18" charset="0"/>
                      </a:rPr>
                      <m:t> </m:t>
                    </m:r>
                    <m:r>
                      <a:rPr lang="en-US" i="1">
                        <a:latin typeface="Cambria Math" panose="02040503050406030204" pitchFamily="18" charset="0"/>
                      </a:rPr>
                      <m:t> ,  </m:t>
                    </m:r>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6</m:t>
                    </m:r>
                    <m:r>
                      <a:rPr lang="en-US" b="0" i="1" smtClean="0">
                        <a:latin typeface="Cambria Math" panose="02040503050406030204" pitchFamily="18" charset="0"/>
                      </a:rPr>
                      <m:t> </m:t>
                    </m:r>
                    <m:r>
                      <a:rPr lang="en-US" i="1">
                        <a:latin typeface="Cambria Math" panose="02040503050406030204" pitchFamily="18" charset="0"/>
                      </a:rPr>
                      <m:t> ,  </m:t>
                    </m:r>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6</m:t>
                    </m:r>
                    <m:r>
                      <a:rPr lang="en-US" i="1">
                        <a:latin typeface="Cambria Math" panose="02040503050406030204" pitchFamily="18" charset="0"/>
                      </a:rPr>
                      <m:t>   , (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6</m:t>
                    </m:r>
                  </m:oMath>
                </a14:m>
                <a:r>
                  <a:rPr lang="he-IL" dirty="0"/>
                  <a:t>  </a:t>
                </a:r>
                <a:endParaRPr lang="en-US" dirty="0"/>
              </a:p>
              <a:p>
                <a:pPr marL="0" lvl="0" indent="0" algn="r" rtl="1">
                  <a:buNone/>
                </a:pPr>
                <a:r>
                  <a:rPr lang="he-IL" dirty="0"/>
                  <a:t>3. חשב 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oMath>
                </a14:m>
                <a:endParaRPr lang="en-US" dirty="0"/>
              </a:p>
              <a:p>
                <a:pPr marL="0" lvl="0" indent="0" algn="r" rtl="1">
                  <a:buNone/>
                </a:pPr>
                <a:r>
                  <a:rPr lang="he-IL" dirty="0"/>
                  <a:t>4. תחזיר את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𝑥</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m:t>
                        </m:r>
                        <m:r>
                          <a:rPr lang="en-US" i="1">
                            <a:latin typeface="Cambria Math" panose="02040503050406030204" pitchFamily="18" charset="0"/>
                          </a:rPr>
                          <m:t>1</m:t>
                        </m:r>
                      </m:sup>
                    </m:sSup>
                  </m:oMath>
                </a14:m>
                <a:endParaRPr lang="he-IL" dirty="0"/>
              </a:p>
              <a:p>
                <a:pPr marL="0" indent="0" algn="r" rtl="1">
                  <a:buNone/>
                </a:pPr>
                <a:r>
                  <a:rPr lang="he-IL" b="1" dirty="0"/>
                  <a:t>שימו לב:</a:t>
                </a:r>
                <a:r>
                  <a:rPr lang="he-IL" dirty="0"/>
                  <a:t> מכיוון שאנחנו בוחרים את איקס באופן אקראי אז גם כל אחד מהמקומות שבחרנו: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oMath>
                </a14:m>
                <a:r>
                  <a:rPr lang="he-IL" dirty="0"/>
                  <a:t>, מתפלג באופן אחיד כלומר כל השאילתות מתפלגות באופן אחיד.</a:t>
                </a:r>
                <a:endParaRPr lang="en-US" dirty="0"/>
              </a:p>
              <a:p>
                <a:pPr marL="0" lvl="0" indent="0" algn="r" rtl="1">
                  <a:buNone/>
                </a:pPr>
                <a:endParaRPr lang="en-US" dirty="0"/>
              </a:p>
              <a:p>
                <a:pPr algn="r" rtl="1"/>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376313"/>
                <a:ext cx="9577633" cy="5773918"/>
              </a:xfrm>
              <a:blipFill>
                <a:blip r:embed="rId2"/>
                <a:stretch>
                  <a:fillRect t="-422" r="-446"/>
                </a:stretch>
              </a:blipFill>
            </p:spPr>
            <p:txBody>
              <a:bodyPr/>
              <a:lstStyle/>
              <a:p>
                <a:r>
                  <a:rPr lang="he-IL">
                    <a:noFill/>
                  </a:rPr>
                  <a:t> </a:t>
                </a:r>
              </a:p>
            </p:txBody>
          </p:sp>
        </mc:Fallback>
      </mc:AlternateContent>
      <p:sp>
        <p:nvSpPr>
          <p:cNvPr id="7" name="Title 1">
            <a:extLst>
              <a:ext uri="{FF2B5EF4-FFF2-40B4-BE49-F238E27FC236}">
                <a16:creationId xmlns:a16="http://schemas.microsoft.com/office/drawing/2014/main" id="{255994E5-A7C8-4AA1-838A-8CB2F98533E6}"/>
              </a:ext>
            </a:extLst>
          </p:cNvPr>
          <p:cNvSpPr txBox="1">
            <a:spLocks/>
          </p:cNvSpPr>
          <p:nvPr/>
        </p:nvSpPr>
        <p:spPr>
          <a:xfrm>
            <a:off x="763746" y="526330"/>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locally decodable codes</a:t>
            </a:r>
            <a:r>
              <a:rPr lang="he-IL" dirty="0"/>
              <a:t> נתעמק כעת ב-</a:t>
            </a:r>
            <a:r>
              <a:rPr lang="en-US" dirty="0"/>
              <a:t> </a:t>
            </a:r>
          </a:p>
        </p:txBody>
      </p:sp>
    </p:spTree>
    <p:extLst>
      <p:ext uri="{BB962C8B-B14F-4D97-AF65-F5344CB8AC3E}">
        <p14:creationId xmlns:p14="http://schemas.microsoft.com/office/powerpoint/2010/main" val="350152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084082"/>
                <a:ext cx="9907571" cy="5773918"/>
              </a:xfrm>
            </p:spPr>
            <p:txBody>
              <a:bodyPr>
                <a:normAutofit/>
              </a:bodyPr>
              <a:lstStyle/>
              <a:p>
                <a:pPr algn="r" rtl="1"/>
                <a:r>
                  <a:rPr lang="he-IL" b="1" dirty="0"/>
                  <a:t>נשאר להוכיח:</a:t>
                </a:r>
                <a:r>
                  <a:rPr lang="he-IL" dirty="0"/>
                  <a:t> שאם במקום </a:t>
                </a:r>
                <a:r>
                  <a:rPr lang="en-US" dirty="0"/>
                  <a:t>W</a:t>
                </a:r>
                <a:r>
                  <a:rPr lang="he-IL" dirty="0"/>
                  <a:t> נציב את מילת הקוד הנכונה אז נקבל את התוצאה הנכונה, כלומר אם במקום ה- </a:t>
                </a:r>
                <a:r>
                  <a:rPr lang="en-US" dirty="0"/>
                  <a:t> W </a:t>
                </a:r>
                <a:r>
                  <a:rPr lang="he-IL" dirty="0"/>
                  <a:t>נציב את מילת הקוד מה יהיה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he-IL" dirty="0"/>
                  <a:t>? </a:t>
                </a:r>
              </a:p>
              <a:p>
                <a:pPr marL="0" indent="0" rtl="1">
                  <a:buNone/>
                </a:pPr>
                <a:endParaRPr lang="en-US" dirty="0"/>
              </a:p>
              <a:p>
                <a:pPr marL="0" indent="0" algn="r" rtl="1">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e>
                          </m:d>
                          <m:r>
                            <a:rPr lang="en-US" i="1">
                              <a:latin typeface="Cambria Math" panose="02040503050406030204" pitchFamily="18" charset="0"/>
                            </a:rPr>
                            <m:t>=</m:t>
                          </m:r>
                        </m:e>
                      </m:nary>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e>
                              </m:d>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e>
                                  </m:d>
                                </m:e>
                                <m:sup>
                                  <m:r>
                                    <a:rPr lang="en-US" i="1">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e>
                                  </m:d>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e>
                                  </m:d>
                                </m:e>
                                <m:sup>
                                  <m:r>
                                    <a:rPr lang="en-US" i="1">
                                      <a:latin typeface="Cambria Math" panose="02040503050406030204" pitchFamily="18" charset="0"/>
                                    </a:rPr>
                                    <m:t>3</m:t>
                                  </m:r>
                                </m:sup>
                              </m:sSup>
                            </m:e>
                          </m:d>
                          <m:r>
                            <a:rPr lang="en-US" i="1">
                              <a:latin typeface="Cambria Math" panose="02040503050406030204" pitchFamily="18" charset="0"/>
                            </a:rPr>
                            <m:t>=</m:t>
                          </m:r>
                        </m:e>
                      </m:nary>
                    </m:oMath>
                  </m:oMathPara>
                </a14:m>
                <a:endParaRPr lang="en-US" i="1"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𝑥</m:t>
                                  </m:r>
                                </m:e>
                              </m:d>
                            </m:sup>
                          </m:sSup>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e>
                          </m:d>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𝑥</m:t>
                              </m:r>
                            </m:e>
                          </m:d>
                        </m:sup>
                      </m:sSup>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e>
                      </m:d>
                    </m:oMath>
                  </m:oMathPara>
                </a14:m>
                <a:endParaRPr lang="en-US" dirty="0"/>
              </a:p>
              <a:p>
                <a:pPr marL="0" indent="0" algn="r" rtl="1">
                  <a:buNone/>
                </a:pPr>
                <a:r>
                  <a:rPr lang="he-IL" dirty="0"/>
                  <a:t>*תזכורת לתכונה שיש לפולינום שבחרנו: שלכל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𝑆</m:t>
                    </m:r>
                  </m:oMath>
                </a14:m>
                <a:r>
                  <a:rPr lang="he-IL" dirty="0"/>
                  <a:t> אז: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0</m:t>
                    </m:r>
                  </m:oMath>
                </a14:m>
                <a:r>
                  <a:rPr lang="he-IL" dirty="0"/>
                  <a:t> אז בעצם כאשר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he-IL" dirty="0"/>
                  <a:t> מתקיים ש: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𝑆</m:t>
                    </m:r>
                  </m:oMath>
                </a14:m>
                <a:r>
                  <a:rPr lang="en-US" dirty="0"/>
                  <a:t> </a:t>
                </a:r>
              </a:p>
              <a:p>
                <a:pPr marL="0" indent="0" algn="r" rtl="1">
                  <a:buNone/>
                </a:pPr>
                <a:r>
                  <a:rPr lang="he-IL" dirty="0"/>
                  <a:t>** ולכן זה מה שנשאר לנו מכל הסכום הזה כי לכל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he-IL" dirty="0"/>
                  <a:t> הביטוי הזה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d>
                      </m:sup>
                    </m:sSup>
                    <m:r>
                      <a:rPr lang="en-US" i="1">
                        <a:latin typeface="Cambria Math" panose="02040503050406030204" pitchFamily="18" charset="0"/>
                      </a:rPr>
                      <m:t>)</m:t>
                    </m:r>
                  </m:oMath>
                </a14:m>
                <a:r>
                  <a:rPr lang="he-IL" dirty="0"/>
                  <a:t> שווה לאפס ולכן נשארים רק אם המקרה ש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endParaRPr lang="en-US" dirty="0"/>
              </a:p>
              <a:p>
                <a:pPr marL="0" indent="0" algn="r" rtl="1">
                  <a:buNone/>
                </a:pPr>
                <a:endParaRPr lang="he-IL" dirty="0"/>
              </a:p>
              <a:p>
                <a:pPr algn="r" rtl="1"/>
                <a:endParaRPr lang="he-IL" dirty="0"/>
              </a:p>
              <a:p>
                <a:pPr marL="0" indent="0" algn="r" rtl="1">
                  <a:buNone/>
                </a:pPr>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084082"/>
                <a:ext cx="9907571" cy="5773918"/>
              </a:xfrm>
              <a:blipFill>
                <a:blip r:embed="rId2"/>
                <a:stretch>
                  <a:fillRect l="-308" t="-739" r="-492" b="-13833"/>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255994E5-A7C8-4AA1-838A-8CB2F98533E6}"/>
              </a:ext>
            </a:extLst>
          </p:cNvPr>
          <p:cNvSpPr txBox="1">
            <a:spLocks/>
          </p:cNvSpPr>
          <p:nvPr/>
        </p:nvSpPr>
        <p:spPr>
          <a:xfrm>
            <a:off x="763746" y="526330"/>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locally decodable codes</a:t>
            </a:r>
            <a:r>
              <a:rPr lang="he-IL" dirty="0"/>
              <a:t> נתעמק כעת ב-</a:t>
            </a:r>
            <a:r>
              <a:rPr lang="en-US" dirty="0"/>
              <a:t> </a:t>
            </a:r>
          </a:p>
        </p:txBody>
      </p:sp>
    </p:spTree>
    <p:extLst>
      <p:ext uri="{BB962C8B-B14F-4D97-AF65-F5344CB8AC3E}">
        <p14:creationId xmlns:p14="http://schemas.microsoft.com/office/powerpoint/2010/main" val="190888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מבוא</a:t>
            </a:r>
            <a:r>
              <a:rPr lang="en-US" dirty="0"/>
              <a:t> Local codes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he-IL" dirty="0"/>
                  <a:t>קודים מקומיים, הם קודים לתיקון שגיאות המצוידים באלגוריתמים מקומיים. קודים אלה הם בעלי היסטוריה ארוכה של אינטראקציה עם תיאוריית הסיבוכיות, עם יישומים בולטים להוכחות אינטראקטיביות, הוכחות ניתנות לבדיקה באופן הסתברותי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PCP</m:t>
                    </m:r>
                    <m:r>
                      <a:rPr lang="en-US">
                        <a:latin typeface="Cambria Math" panose="02040503050406030204" pitchFamily="18" charset="0"/>
                      </a:rPr>
                      <m:t>)</m:t>
                    </m:r>
                  </m:oMath>
                </a14:m>
                <a:r>
                  <a:rPr lang="en-US" dirty="0"/>
                  <a:t>hardness amplification ,  </a:t>
                </a:r>
                <a:r>
                  <a:rPr lang="he-IL" dirty="0"/>
                  <a:t>, אחזור מידע פרטי(</a:t>
                </a:r>
                <a:r>
                  <a:rPr lang="en-US" dirty="0"/>
                  <a:t>private information retrieval</a:t>
                </a:r>
                <a:r>
                  <a:rPr lang="he-IL" dirty="0"/>
                  <a:t>) ותאוריית הסיבוכיות האלגברית .</a:t>
                </a:r>
              </a:p>
              <a:p>
                <a:pPr marL="0" indent="0" algn="r" rtl="1">
                  <a:buNone/>
                </a:pPr>
                <a:endParaRPr lang="en-US" dirty="0"/>
              </a:p>
              <a:p>
                <a:pPr algn="r" rtl="1"/>
                <a:r>
                  <a:rPr lang="he-IL" u="sng" dirty="0"/>
                  <a:t>מה היה לנו עד עכשיו?</a:t>
                </a:r>
                <a:endParaRPr lang="en-US" dirty="0"/>
              </a:p>
              <a:p>
                <a:pPr marL="0" indent="0" algn="r" rtl="1">
                  <a:buNone/>
                </a:pPr>
                <a:r>
                  <a:rPr lang="he-IL" dirty="0"/>
                  <a:t>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𝑘</m:t>
                        </m:r>
                      </m:sup>
                    </m:sSup>
                    <m:r>
                      <a:rPr lang="he-IL">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𝑛</m:t>
                        </m:r>
                      </m:sup>
                    </m:sSup>
                  </m:oMath>
                </a14:m>
                <a:r>
                  <a:rPr lang="he-IL" dirty="0"/>
                  <a:t> כך ש</a:t>
                </a:r>
                <a:r>
                  <a:rPr lang="he-IL" i="1" dirty="0"/>
                  <a:t>-</a:t>
                </a:r>
                <a:r>
                  <a:rPr lang="en-US" dirty="0"/>
                  <a:t>C</a:t>
                </a:r>
                <a:r>
                  <a:rPr lang="he-IL" dirty="0"/>
                  <a:t> הוא קוד לתיקון שגיאות, והתרחיש שדיברנו עליו הוא כזה:</a:t>
                </a:r>
                <a:endParaRPr lang="en-US" dirty="0"/>
              </a:p>
              <a:p>
                <a:pPr marL="0" indent="0" algn="r" rtl="1">
                  <a:buNone/>
                </a:pPr>
                <a:r>
                  <a:rPr lang="he-IL" dirty="0"/>
                  <a:t>אליס שולחת הודעה </a:t>
                </a:r>
                <a14:m>
                  <m:oMath xmlns:m="http://schemas.openxmlformats.org/officeDocument/2006/math">
                    <m:r>
                      <m:rPr>
                        <m:sty m:val="p"/>
                      </m:rPr>
                      <a:rPr lang="en-US">
                        <a:latin typeface="Cambria Math" panose="02040503050406030204" pitchFamily="18" charset="0"/>
                      </a:rPr>
                      <m:t>m</m:t>
                    </m:r>
                  </m:oMath>
                </a14:m>
                <a:r>
                  <a:rPr lang="he-IL" dirty="0"/>
                  <a:t> לבוב, אז ראשית היא מקודדת את ההודעה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m</m:t>
                    </m:r>
                    <m:r>
                      <a:rPr lang="en-US">
                        <a:latin typeface="Cambria Math" panose="02040503050406030204" pitchFamily="18" charset="0"/>
                      </a:rPr>
                      <m:t>)</m:t>
                    </m:r>
                  </m:oMath>
                </a14:m>
                <a:r>
                  <a:rPr lang="he-IL" dirty="0"/>
                  <a:t> ולאחר מכן היא שולחת את הקידוד הנ"ל לבוב. קידוד זה מגיע אליו בתוספת רעש :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m</m:t>
                    </m:r>
                    <m:r>
                      <a:rPr lang="en-US">
                        <a:latin typeface="Cambria Math" panose="02040503050406030204" pitchFamily="18" charset="0"/>
                      </a:rPr>
                      <m:t>)+</m:t>
                    </m:r>
                    <m:r>
                      <m:rPr>
                        <m:sty m:val="p"/>
                      </m:rPr>
                      <a:rPr lang="en-US">
                        <a:latin typeface="Cambria Math" panose="02040503050406030204" pitchFamily="18" charset="0"/>
                      </a:rPr>
                      <m:t>e</m:t>
                    </m:r>
                  </m:oMath>
                </a14:m>
                <a:r>
                  <a:rPr lang="he-IL" dirty="0"/>
                  <a:t>.  ואז בוב מפענח את ההודעה שקיבל.</a:t>
                </a:r>
              </a:p>
              <a:p>
                <a:pPr marL="0" indent="0" algn="r" rtl="1">
                  <a:buNone/>
                </a:pPr>
                <a:endParaRPr lang="en-US" dirty="0"/>
              </a:p>
              <a:p>
                <a:pPr algn="r" rtl="1"/>
                <a:r>
                  <a:rPr lang="he-IL" dirty="0"/>
                  <a:t>היום נדבר על המצב שבו בוב לא מעוניין לקרוא את כל ההודעה שקיבל מאליס כי הוא מתעניין רק בביט אחד מתוך ההודעה שהוא מקבל מאליס, למשל אליס היא המרצה והיא מפרסמת ציונים, אז בוב מתעניין רק בציון שלו ואין לו עניין לדעת את כל הציונים. קיימים הרבה מקרים כאלו, שבהם מעניין אותנו רק דברים לוקליים.</a:t>
                </a:r>
              </a:p>
              <a:p>
                <a:pPr algn="r" rtl="1"/>
                <a:r>
                  <a:rPr lang="he-IL" u="sng" dirty="0"/>
                  <a:t>איך עושים את זה? נציג כמה סוגים של קודים לוקליים:</a:t>
                </a:r>
                <a:r>
                  <a:rPr lang="he-IL" dirty="0"/>
                  <a:t> </a:t>
                </a:r>
                <a:endParaRPr lang="en-US" dirty="0"/>
              </a:p>
              <a:p>
                <a:pPr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235255"/>
              </a:xfrm>
              <a:blipFill>
                <a:blip r:embed="rId2"/>
                <a:stretch>
                  <a:fillRect l="-1078" t="-582" r="-507"/>
                </a:stretch>
              </a:blipFill>
            </p:spPr>
            <p:txBody>
              <a:bodyPr/>
              <a:lstStyle/>
              <a:p>
                <a:r>
                  <a:rPr lang="he-IL">
                    <a:noFill/>
                  </a:rPr>
                  <a:t> </a:t>
                </a:r>
              </a:p>
            </p:txBody>
          </p:sp>
        </mc:Fallback>
      </mc:AlternateContent>
    </p:spTree>
    <p:extLst>
      <p:ext uri="{BB962C8B-B14F-4D97-AF65-F5344CB8AC3E}">
        <p14:creationId xmlns:p14="http://schemas.microsoft.com/office/powerpoint/2010/main" val="24491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sz="3100" dirty="0"/>
              <a:t>locally recoverable codes</a:t>
            </a:r>
            <a:r>
              <a:rPr lang="he-IL" sz="3100" dirty="0"/>
              <a:t>סוג ראשון: </a:t>
            </a:r>
            <a:br>
              <a:rPr lang="en-US" sz="3100"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en-US" b="1" dirty="0"/>
              <a:t>locally recoverable codes </a:t>
            </a:r>
            <a:r>
              <a:rPr lang="he-IL" b="1" dirty="0"/>
              <a:t>-קודים הניתנים לשחזור מקומי:</a:t>
            </a:r>
            <a:endParaRPr lang="en-US" dirty="0"/>
          </a:p>
          <a:p>
            <a:pPr algn="r" rtl="1"/>
            <a:r>
              <a:rPr lang="he-IL" dirty="0"/>
              <a:t>קוד על אלפבית סופי נקרא בר שחזור (קוד </a:t>
            </a:r>
            <a:r>
              <a:rPr lang="en-US" dirty="0"/>
              <a:t>LRC</a:t>
            </a:r>
            <a:r>
              <a:rPr lang="he-IL" dirty="0"/>
              <a:t>) אם כל ביט בקידוד הוא פונקציה של מספר קטן (לכל היותר </a:t>
            </a:r>
            <a:r>
              <a:rPr lang="en-US" dirty="0"/>
              <a:t>r</a:t>
            </a:r>
            <a:r>
              <a:rPr lang="he-IL" dirty="0"/>
              <a:t>) ביטים אחרים של מילת הקוד. באופן רשמי יותר, (</a:t>
            </a:r>
            <a:r>
              <a:rPr lang="en-US" dirty="0"/>
              <a:t>n, k, r</a:t>
            </a:r>
            <a:r>
              <a:rPr lang="he-IL" dirty="0"/>
              <a:t>) קוד הניתן לשחזור מקומי (</a:t>
            </a:r>
            <a:r>
              <a:rPr lang="en-US" dirty="0"/>
              <a:t>LRC</a:t>
            </a:r>
            <a:r>
              <a:rPr lang="he-IL" dirty="0"/>
              <a:t>). המשמעות שהקוד מפיק </a:t>
            </a:r>
            <a:r>
              <a:rPr lang="en-US" dirty="0"/>
              <a:t>n </a:t>
            </a:r>
            <a:r>
              <a:rPr lang="he-IL" dirty="0"/>
              <a:t> ביטים מהמילה מתוך הודעה באורך </a:t>
            </a:r>
            <a:r>
              <a:rPr lang="en-US" dirty="0"/>
              <a:t>k</a:t>
            </a:r>
            <a:r>
              <a:rPr lang="he-IL" dirty="0"/>
              <a:t>, ולכל ביט ממילת הקוד, קיימים לכל היותר</a:t>
            </a:r>
            <a:r>
              <a:rPr lang="he-IL" i="1" dirty="0"/>
              <a:t> </a:t>
            </a:r>
            <a:r>
              <a:rPr lang="en-US" dirty="0"/>
              <a:t>r</a:t>
            </a:r>
            <a:r>
              <a:rPr lang="he-IL" dirty="0"/>
              <a:t> ביטים אחרים כך שניתן לשחזר מהם את ערך הביט הנ"ל.</a:t>
            </a:r>
            <a:endParaRPr lang="en-US" dirty="0"/>
          </a:p>
          <a:p>
            <a:pPr algn="r" rtl="1"/>
            <a:r>
              <a:rPr lang="he-IL" dirty="0"/>
              <a:t> אנחנו אומרים שלקוד יש מקום/סביבה (</a:t>
            </a:r>
            <a:r>
              <a:rPr lang="en-US" dirty="0"/>
              <a:t>r, d</a:t>
            </a:r>
            <a:r>
              <a:rPr lang="he-IL" dirty="0"/>
              <a:t>) אם לקוד יש מרחק ≥ </a:t>
            </a:r>
            <a:r>
              <a:rPr lang="en-US" i="1" dirty="0"/>
              <a:t>d</a:t>
            </a:r>
            <a:r>
              <a:rPr lang="he-IL" dirty="0"/>
              <a:t> וכל ביט בהודעה (במילת קוד) יכול להיות משוחזר מ- </a:t>
            </a:r>
            <a:r>
              <a:rPr lang="en-US" dirty="0"/>
              <a:t>r</a:t>
            </a:r>
            <a:r>
              <a:rPr lang="en-US" i="1" dirty="0"/>
              <a:t> </a:t>
            </a:r>
            <a:r>
              <a:rPr lang="he-IL" i="1" dirty="0"/>
              <a:t> </a:t>
            </a:r>
            <a:r>
              <a:rPr lang="he-IL" dirty="0"/>
              <a:t>ביטים אחרים. </a:t>
            </a:r>
            <a:endParaRPr lang="en-US" dirty="0"/>
          </a:p>
          <a:p>
            <a:pPr marL="0" indent="0" algn="r" rtl="1">
              <a:buNone/>
            </a:pPr>
            <a:r>
              <a:rPr lang="he-IL" b="1" dirty="0"/>
              <a:t>הערה: </a:t>
            </a:r>
            <a:r>
              <a:rPr lang="he-IL" dirty="0"/>
              <a:t>קיימים קודים הניתנים לשחזור מקומי חלשים וחזקים. ב- </a:t>
            </a:r>
            <a:r>
              <a:rPr lang="en-US" dirty="0"/>
              <a:t> weak local recoverability </a:t>
            </a:r>
            <a:r>
              <a:rPr lang="he-IL" dirty="0"/>
              <a:t>רק ביטים מההודעה ניתנים לשחזור מקומי על ידי </a:t>
            </a:r>
            <a:r>
              <a:rPr lang="en-US" dirty="0"/>
              <a:t> r </a:t>
            </a:r>
            <a:r>
              <a:rPr lang="he-IL" dirty="0"/>
              <a:t>ביטים אחרים ממילת קוד. ב-</a:t>
            </a:r>
            <a:r>
              <a:rPr lang="he-IL" i="1" dirty="0"/>
              <a:t> </a:t>
            </a:r>
            <a:r>
              <a:rPr lang="en-US" dirty="0"/>
              <a:t>strong local recoverability </a:t>
            </a:r>
            <a:r>
              <a:rPr lang="he-IL" dirty="0"/>
              <a:t> עבור כל ביט ממילת הקוד אנו יכולים לשחזר אותו באמצעות </a:t>
            </a:r>
            <a:r>
              <a:rPr lang="en-US" dirty="0"/>
              <a:t>r </a:t>
            </a:r>
            <a:r>
              <a:rPr lang="he-IL" dirty="0"/>
              <a:t> ביטים אחרים ממילת קוד.</a:t>
            </a:r>
            <a:endParaRPr lang="en-US"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171059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recoverable codes </a:t>
            </a:r>
            <a:r>
              <a:rPr lang="he-IL" dirty="0"/>
              <a:t>שימושים ב-</a:t>
            </a:r>
            <a:br>
              <a:rPr lang="en-US" dirty="0"/>
            </a:b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434986"/>
              </a:xfrm>
            </p:spPr>
            <p:txBody>
              <a:bodyPr>
                <a:normAutofit/>
              </a:bodyPr>
              <a:lstStyle/>
              <a:p>
                <a:pPr algn="r" rtl="1"/>
                <a:r>
                  <a:rPr lang="he-IL" u="sng" dirty="0"/>
                  <a:t>דוגמה מספר 1:</a:t>
                </a:r>
                <a:endParaRPr lang="en-US" dirty="0"/>
              </a:p>
              <a:p>
                <a:pPr algn="r" rtl="1"/>
                <a:r>
                  <a:rPr lang="he-IL" dirty="0"/>
                  <a:t>חברה גדולה מחזיקה </a:t>
                </a:r>
                <a:r>
                  <a:rPr lang="en-US" dirty="0"/>
                  <a:t>cloud </a:t>
                </a:r>
                <a:r>
                  <a:rPr lang="he-IL" dirty="0"/>
                  <a:t> ענק והמון דיסקים שבהם נשמר מידע רב כלשהו. עם הזמן חלק מהדיסקים מתקלקלים או נשרפים כי יש בלאי. כלומר יש בעיה מקומית. נרצה להביא למצב שאם דיסק אחד התקלקל, עדין נוכל לקרוא כמה דיסקים אחרים, (כלומר קצת מידע, ולא את כל הדיסקים) ובאמצעותם לשחזר את מה שהיה כתוב בדיסק שהתקלקל. מכיוון שזו בעיה שצריך לפתור בתדירות גבוהה, </a:t>
                </a:r>
                <a:r>
                  <a:rPr lang="he-IL" u="sng" dirty="0"/>
                  <a:t>צריך לעשות את זה מהר</a:t>
                </a:r>
                <a:r>
                  <a:rPr lang="he-IL" dirty="0"/>
                  <a:t>. </a:t>
                </a:r>
                <a:endParaRPr lang="en-US" dirty="0"/>
              </a:p>
              <a:p>
                <a:pPr algn="r" rtl="1"/>
                <a:r>
                  <a:rPr lang="he-IL" dirty="0"/>
                  <a:t>איך נעשה את זה? ראשית, נניח שכל דיסק ניתן לשחזר מ- </a:t>
                </a:r>
                <a:r>
                  <a:rPr lang="en-US" dirty="0"/>
                  <a:t>r</a:t>
                </a:r>
                <a:r>
                  <a:rPr lang="he-IL" dirty="0"/>
                  <a:t> דיסקים אחרים, ולכן פשוט נאסוף את המידע ואחרי כל </a:t>
                </a:r>
                <a:r>
                  <a:rPr lang="en-US" dirty="0"/>
                  <a:t>r</a:t>
                </a:r>
                <a:r>
                  <a:rPr lang="he-IL" dirty="0"/>
                  <a:t> דיסקים שמכילים מידע נוסיף דיסק </a:t>
                </a:r>
                <a14:m>
                  <m:oMath xmlns:m="http://schemas.openxmlformats.org/officeDocument/2006/math">
                    <m:r>
                      <m:rPr>
                        <m:sty m:val="p"/>
                      </m:rPr>
                      <a:rPr lang="en-US">
                        <a:latin typeface="Cambria Math" panose="02040503050406030204" pitchFamily="18" charset="0"/>
                      </a:rPr>
                      <m:t>r</m:t>
                    </m:r>
                    <m:r>
                      <a:rPr lang="en-US">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1</m:t>
                    </m:r>
                  </m:oMath>
                </a14:m>
                <a:r>
                  <a:rPr lang="he-IL" dirty="0"/>
                  <a:t> שישמור את תוצאת ה-</a:t>
                </a:r>
                <a:r>
                  <a:rPr lang="en-US" dirty="0"/>
                  <a:t>XOR</a:t>
                </a:r>
                <a:r>
                  <a:rPr lang="en-US" i="1" dirty="0"/>
                  <a:t> </a:t>
                </a:r>
                <a:r>
                  <a:rPr lang="he-IL" i="1" dirty="0"/>
                  <a:t> </a:t>
                </a:r>
                <a:r>
                  <a:rPr lang="he-IL" dirty="0"/>
                  <a:t>של  </a:t>
                </a:r>
                <a:r>
                  <a:rPr lang="en-US" dirty="0"/>
                  <a:t>r </a:t>
                </a:r>
                <a:r>
                  <a:rPr lang="he-IL" dirty="0"/>
                  <a:t>הדיסקים הקודמים (סוג של קוד </a:t>
                </a:r>
                <a:r>
                  <a:rPr lang="en-US" dirty="0"/>
                  <a:t>Parity</a:t>
                </a:r>
                <a:r>
                  <a:rPr lang="he-IL" dirty="0"/>
                  <a:t> שלמדנו). </a:t>
                </a:r>
                <a:endParaRPr lang="en-US" dirty="0"/>
              </a:p>
              <a:p>
                <a:pPr algn="r" rtl="1"/>
                <a:r>
                  <a:rPr lang="he-IL" dirty="0"/>
                  <a:t>כך, במידה ודיסק אחד נהרס, נצטרך לקרוא את </a:t>
                </a:r>
                <a:r>
                  <a:rPr lang="en-US" dirty="0"/>
                  <a:t>r</a:t>
                </a:r>
                <a:r>
                  <a:rPr lang="he-IL" dirty="0"/>
                  <a:t> הדיסקים האלה ונחשב את ה-</a:t>
                </a:r>
                <a:r>
                  <a:rPr lang="en-US" dirty="0"/>
                  <a:t>XOR</a:t>
                </a:r>
                <a:r>
                  <a:rPr lang="he-IL" dirty="0"/>
                  <a:t> שלהם וכך נקבל בדיוק את הדיסק הזה שנהרס לנו ונצליח לשחזר אותו. כלומר, קוד זה יודע להתמודד עם נתונים שנפגעו ולשחזר אותם כהלכה.</a:t>
                </a:r>
                <a:endParaRPr lang="en-US" dirty="0"/>
              </a:p>
              <a:p>
                <a:pPr algn="r" rtl="1"/>
                <a:r>
                  <a:rPr lang="he-IL" b="1" dirty="0"/>
                  <a:t>הערה:</a:t>
                </a:r>
                <a:r>
                  <a:rPr lang="he-IL" dirty="0"/>
                  <a:t> באופן עקרוני ניתן לפתור את זה עם הקוד שלמדנו של ההעתקה, וכך אפילו נצטרך לקרוא רק דיסק אחד(ולא </a:t>
                </a:r>
                <a:r>
                  <a:rPr lang="en-US" dirty="0"/>
                  <a:t>r</a:t>
                </a:r>
                <a:r>
                  <a:rPr lang="he-IL" dirty="0"/>
                  <a:t> דיסקים), אך הבעיה שהאחסון של זה יקר מאוד ולכן, בפועל לא נשתמש בזה כי זה לא מומלץ.</a:t>
                </a:r>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434986"/>
              </a:xfrm>
              <a:blipFill>
                <a:blip r:embed="rId2"/>
                <a:stretch>
                  <a:fillRect l="-1078" t="-561" r="-190"/>
                </a:stretch>
              </a:blipFill>
            </p:spPr>
            <p:txBody>
              <a:bodyPr/>
              <a:lstStyle/>
              <a:p>
                <a:r>
                  <a:rPr lang="en-US">
                    <a:noFill/>
                  </a:rPr>
                  <a:t> </a:t>
                </a:r>
              </a:p>
            </p:txBody>
          </p:sp>
        </mc:Fallback>
      </mc:AlternateContent>
    </p:spTree>
    <p:extLst>
      <p:ext uri="{BB962C8B-B14F-4D97-AF65-F5344CB8AC3E}">
        <p14:creationId xmlns:p14="http://schemas.microsoft.com/office/powerpoint/2010/main" val="18228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recoverable codes </a:t>
            </a:r>
            <a:r>
              <a:rPr lang="he-IL" dirty="0"/>
              <a:t>שימושים ב-</a:t>
            </a:r>
            <a:br>
              <a:rPr lang="en-US" dirty="0"/>
            </a:b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434986"/>
              </a:xfrm>
            </p:spPr>
            <p:txBody>
              <a:bodyPr>
                <a:normAutofit/>
              </a:bodyPr>
              <a:lstStyle/>
              <a:p>
                <a:pPr algn="r" rtl="1"/>
                <a:r>
                  <a:rPr lang="he-IL" u="sng" dirty="0"/>
                  <a:t>דוגמה מספר 2:</a:t>
                </a:r>
                <a:endParaRPr lang="en-US" dirty="0"/>
              </a:p>
              <a:p>
                <a:pPr algn="r" rtl="1"/>
                <a:r>
                  <a:rPr lang="he-IL" dirty="0"/>
                  <a:t>מתקפת סייבר על חברה גדולה אשר מחזיקה </a:t>
                </a:r>
                <a:r>
                  <a:rPr lang="en-US" dirty="0"/>
                  <a:t>cloud </a:t>
                </a:r>
                <a:r>
                  <a:rPr lang="he-IL" dirty="0"/>
                  <a:t> ענק והמון דיסקים שבהם נשמר מידע רב כלשהו. המתקפה מביאה למצב שכמות רבה של דיסקים התקלקלו בבת אחת (ולא אחד) . מכיוון שמקרה זה הוא חריג ואינו קורה בתדירות גבוהה,</a:t>
                </a:r>
                <a:r>
                  <a:rPr lang="he-IL" u="sng" dirty="0"/>
                  <a:t> פה לא נתעקש על כך שזה יהיה מהיר</a:t>
                </a:r>
                <a:r>
                  <a:rPr lang="he-IL" dirty="0"/>
                  <a:t>, אך עדין לא נרצה לקרוא את כל המידע (המידע הוא רב וזה לא ריאלי). אז למעשה, לשחזר את המידע במצב הזה אנחנו כבר יודעים לעשות: ניקח את המידע ואותו נקודד עם הקוד לתיקון שגיאות ולאחר מכן נבדוק מה המרחק של הקוד הזה. אם הוא </a:t>
                </a:r>
                <a14:m>
                  <m:oMath xmlns:m="http://schemas.openxmlformats.org/officeDocument/2006/math">
                    <m:r>
                      <a:rPr lang="en-US" i="1">
                        <a:latin typeface="Cambria Math" panose="02040503050406030204" pitchFamily="18" charset="0"/>
                      </a:rPr>
                      <m:t>𝑑</m:t>
                    </m:r>
                  </m:oMath>
                </a14:m>
                <a:r>
                  <a:rPr lang="he-IL" dirty="0"/>
                  <a:t> אז נוכל לשחזר כל עוד מספר הדיסקים שהתקלקלו לנו הוא לכל היותר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1</m:t>
                    </m:r>
                  </m:oMath>
                </a14:m>
                <a:r>
                  <a:rPr lang="he-IL" dirty="0"/>
                  <a:t>. אם נעשה את זה עם קוד  </a:t>
                </a:r>
                <a:r>
                  <a:rPr lang="en-US" dirty="0"/>
                  <a:t>Reed- Solomon</a:t>
                </a:r>
                <a:r>
                  <a:rPr lang="he-IL" dirty="0"/>
                  <a:t> אז נצטרך לקרוא את כל המקומות.</a:t>
                </a:r>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434986"/>
              </a:xfrm>
              <a:blipFill>
                <a:blip r:embed="rId2"/>
                <a:stretch>
                  <a:fillRect l="-254" t="-561" r="-190"/>
                </a:stretch>
              </a:blipFill>
            </p:spPr>
            <p:txBody>
              <a:bodyPr/>
              <a:lstStyle/>
              <a:p>
                <a:r>
                  <a:rPr lang="en-US">
                    <a:noFill/>
                  </a:rPr>
                  <a:t> </a:t>
                </a:r>
              </a:p>
            </p:txBody>
          </p:sp>
        </mc:Fallback>
      </mc:AlternateContent>
    </p:spTree>
    <p:extLst>
      <p:ext uri="{BB962C8B-B14F-4D97-AF65-F5344CB8AC3E}">
        <p14:creationId xmlns:p14="http://schemas.microsoft.com/office/powerpoint/2010/main" val="295546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testable codes</a:t>
            </a:r>
            <a:r>
              <a:rPr lang="he-IL" sz="3100" dirty="0"/>
              <a:t>סוג שני: </a:t>
            </a:r>
            <a:br>
              <a:rPr lang="en-US" sz="3100"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lvl="0" algn="r" rtl="1"/>
            <a:r>
              <a:rPr lang="en-US" b="1" dirty="0"/>
              <a:t> locally testable codes</a:t>
            </a:r>
            <a:r>
              <a:rPr lang="he-IL" b="1" dirty="0"/>
              <a:t>-קודים הניתנים לבדיקה מקומית:</a:t>
            </a:r>
            <a:endParaRPr lang="en-US" dirty="0"/>
          </a:p>
          <a:p>
            <a:pPr algn="r" rtl="1"/>
            <a:r>
              <a:rPr lang="he-IL" dirty="0"/>
              <a:t>קוד לבדיקה מקומית הוא סוג של קוד לתיקון שגיאות שעבורו ניתן לקבוע אם מחרוזת היא אכן מילת קוד, על ידי קריאת מספר קטן (קבוע לרוב) של ביטים מהמחרוזת (ביטים אלו יבחרו באופן אקראי, וכך "היריב" לא יוכל לצפות באילו ביטים נבחר). </a:t>
            </a:r>
          </a:p>
          <a:p>
            <a:pPr algn="r" rtl="1"/>
            <a:r>
              <a:rPr lang="he-IL" dirty="0"/>
              <a:t>כלומר, הכוונה ב-”בדיקה מקומית” היא שבאמצעות דגימה של מספר קטן מאוד (סופי) של ביטים ממילת הקוד ניתן יהיה לזהות בהסתברות טובה האם היא חוקית או לא. במצבים מסוימים, נרצה לדעת אם הנתונים פגומים מבלי לפענח את כל המידע, כך שנוכל לבצע פעולות מתאימות בתגובה.</a:t>
            </a:r>
          </a:p>
          <a:p>
            <a:pPr algn="r" rtl="1"/>
            <a:r>
              <a:rPr lang="he-IL" dirty="0"/>
              <a:t> ולכן נרצה לדעת להפריד בין שתי אופציות( ע"מ להבחין מה נכון ומה לא):</a:t>
            </a:r>
            <a:r>
              <a:rPr lang="he-IL" i="1" dirty="0"/>
              <a:t> </a:t>
            </a:r>
            <a:r>
              <a:rPr lang="en-US" dirty="0"/>
              <a:t>a</a:t>
            </a:r>
            <a:r>
              <a:rPr lang="he-IL" dirty="0"/>
              <a:t> זאת מילה קוד נכונה ו-</a:t>
            </a:r>
            <a:r>
              <a:rPr lang="en-US" dirty="0"/>
              <a:t>b</a:t>
            </a:r>
            <a:r>
              <a:rPr lang="en-US" i="1" dirty="0"/>
              <a:t> </a:t>
            </a:r>
            <a:r>
              <a:rPr lang="he-IL" dirty="0"/>
              <a:t>מילה רחוקה ממילת קוד נכונה. ליתר דיוק - אם היא נכונה, תמיד נזהה זאת ואם היא לא נכונה, אז ככל שהיא רחוקה מלהיות מילת קוד חוקית/נכונה ההסתברות שלנו לזהות זאת תגדל משמעותית (מובן מאליו שאם נפלה שגיאה בביט בודד במילת הקוד אין סיכוי לזהות זאת בהסתברות גדולה על ידי בדיקה של מספר סופי של ביטים - הרי חייבים לקלוע בדיוק לביט שהתקלקל כדי שיהיה בכלל סיכוי להבין שמשהו השתבש).</a:t>
            </a:r>
            <a:endParaRPr lang="en-US"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39842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testable codes </a:t>
            </a:r>
            <a:r>
              <a:rPr lang="he-IL" dirty="0"/>
              <a:t>שימושים ב-</a:t>
            </a:r>
            <a:br>
              <a:rPr lang="en-US"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434986"/>
          </a:xfrm>
        </p:spPr>
        <p:txBody>
          <a:bodyPr>
            <a:normAutofit/>
          </a:bodyPr>
          <a:lstStyle/>
          <a:p>
            <a:pPr algn="r" rtl="1"/>
            <a:r>
              <a:rPr lang="he-IL" dirty="0"/>
              <a:t>משתמשים בהם בעיקר שרוצים לבנות מטבעות וירטואליים או שרוצים לבנות הוכחות, נרצה להיות מסוגלים לבדוק מהר אם מה שמוכיחים לנו זאת טענה נכונה או שמנסים לרמות אותנו.</a:t>
            </a:r>
            <a:endParaRPr lang="en-US" dirty="0"/>
          </a:p>
          <a:p>
            <a:pPr algn="r" rtl="1"/>
            <a:r>
              <a:rPr lang="he-IL" u="sng" dirty="0"/>
              <a:t>דוגמה מספר 1:</a:t>
            </a:r>
            <a:endParaRPr lang="en-US" dirty="0"/>
          </a:p>
          <a:p>
            <a:pPr algn="r" rtl="1"/>
            <a:r>
              <a:rPr lang="he-IL" dirty="0"/>
              <a:t>מטבעות וירטואליים – אדם כלשהו נותן הוכחה וטוען שהמטבע הזה הוא המטבע שלו. בשביל לבדוק את ההוכחה הזאת, לא נרצה לקרוא את ה-</a:t>
            </a:r>
            <a:r>
              <a:rPr lang="en-US" dirty="0"/>
              <a:t>log</a:t>
            </a:r>
            <a:r>
              <a:rPr lang="he-IL" dirty="0"/>
              <a:t> של כל הטרנס אקסונים של כל המטבעות, אלא יספיק לנו לקרוא </a:t>
            </a:r>
            <a:r>
              <a:rPr lang="en-US" dirty="0"/>
              <a:t>log </a:t>
            </a:r>
            <a:r>
              <a:rPr lang="he-IL" dirty="0"/>
              <a:t> של כמה כאלה וככה לדעת האם ההוכחה הזאת נכונה או לא.</a:t>
            </a:r>
            <a:endParaRPr lang="en-US" dirty="0"/>
          </a:p>
          <a:p>
            <a:pPr algn="r" rtl="1"/>
            <a:r>
              <a:rPr lang="he-IL" u="sng" dirty="0"/>
              <a:t>דוגמה מספר 2:</a:t>
            </a:r>
            <a:endParaRPr lang="en-US" dirty="0"/>
          </a:p>
          <a:p>
            <a:pPr algn="r" rtl="1"/>
            <a:r>
              <a:rPr lang="he-IL" dirty="0"/>
              <a:t> משפט </a:t>
            </a:r>
            <a:r>
              <a:rPr lang="en-US" dirty="0"/>
              <a:t>(PCP)</a:t>
            </a:r>
            <a:r>
              <a:rPr lang="en-US" i="1" dirty="0"/>
              <a:t> </a:t>
            </a:r>
            <a:r>
              <a:rPr lang="en-US" dirty="0"/>
              <a:t>probabilistically checkable proof</a:t>
            </a:r>
            <a:r>
              <a:rPr lang="he-IL" dirty="0"/>
              <a:t> . הרעיון של המשפט: </a:t>
            </a:r>
            <a:endParaRPr lang="en-US" dirty="0"/>
          </a:p>
          <a:p>
            <a:pPr marL="0" indent="0" algn="r" rtl="1">
              <a:buNone/>
            </a:pPr>
            <a:r>
              <a:rPr lang="he-IL" dirty="0"/>
              <a:t>רוצים להוכיח טענה כלשהי, ההוכחה לטענה היא ארוכה מאוד ובנוסף, ניתן להציג אותה כשרשרת של </a:t>
            </a:r>
            <a:r>
              <a:rPr lang="he-IL" dirty="0" err="1"/>
              <a:t>גרירות</a:t>
            </a:r>
            <a:r>
              <a:rPr lang="he-IL" dirty="0"/>
              <a:t>. הבעיה בסוג הוכחה הנ"ל שמספיק שמישהו "ירמה" רק במקום אחד בהוכחה וזה יגרום לכך שכל ההוכחה תשתבש ותהפוך להיות לא נכונה. משפט</a:t>
            </a:r>
            <a:r>
              <a:rPr lang="he-IL" i="1" dirty="0"/>
              <a:t> </a:t>
            </a:r>
            <a:r>
              <a:rPr lang="he-IL" dirty="0"/>
              <a:t> </a:t>
            </a:r>
            <a:r>
              <a:rPr lang="en-US" dirty="0"/>
              <a:t>PCP</a:t>
            </a:r>
            <a:r>
              <a:rPr lang="he-IL" dirty="0"/>
              <a:t> מיועד לסוג הוכחות כאלה והוא אומר שבשביל שההוכחה תהיה לא נכונה מישהו חייב "לרמות" בהרבה מקומות בהוכחה, כך נוכל לבדוק מהר מאוד את ההוכחה. איך? נקבל הוכחה, ואז כדי לבדוק אותה נבחר כמה מקומות ונקרא את המידע במקומות הללו, אם ההוכחה בהם נכונה אז רוב הסיכויים שההוכחה כולה נכונה, ואם לא אז ההוכחה בטוח לא נכונה.</a:t>
            </a:r>
            <a:endParaRPr lang="en-US"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255163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decodable codes </a:t>
            </a:r>
            <a:r>
              <a:rPr lang="he-IL" sz="3100" dirty="0"/>
              <a:t>סוג שלישי: </a:t>
            </a:r>
            <a:br>
              <a:rPr lang="en-US" sz="3100"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lnSpcReduction="10000"/>
          </a:bodyPr>
          <a:lstStyle/>
          <a:p>
            <a:pPr lvl="0" algn="r" rtl="1"/>
            <a:r>
              <a:rPr lang="en-US" b="1" dirty="0"/>
              <a:t>locally decodable codes</a:t>
            </a:r>
            <a:r>
              <a:rPr lang="he-IL" b="1" dirty="0"/>
              <a:t>-קודים הניתנים לפענוח מקומי:</a:t>
            </a:r>
            <a:endParaRPr lang="en-US" dirty="0"/>
          </a:p>
          <a:p>
            <a:pPr algn="r" rtl="1"/>
            <a:r>
              <a:rPr lang="he-IL" dirty="0"/>
              <a:t>קוד לפענוח מקומי (</a:t>
            </a:r>
            <a:r>
              <a:rPr lang="en-US" dirty="0"/>
              <a:t>LDC</a:t>
            </a:r>
            <a:r>
              <a:rPr lang="he-IL" dirty="0"/>
              <a:t>) הוא קוד לתיקון שגיאות המאפשר פענוח של ביט בודד מההודעה המקורית בסבירות גבוהה על ידי בחינה (או שאילתה) של מספר קטן של ביטים של מילת קוד שאולי מקולקלת. במילים אחרות, קודים אלו משתמשים במספר קטן של ביטים של מילת הקוד כדי לשחזר את המידע המקורי באופן הסתברותי. התדירות של השגיאות קובעת את הסבירות שהמפענח ישחזר נכון את הביט המקורי.</a:t>
            </a:r>
            <a:endParaRPr lang="en-US" dirty="0"/>
          </a:p>
          <a:p>
            <a:pPr algn="r" rtl="1"/>
            <a:r>
              <a:rPr lang="he-IL" dirty="0"/>
              <a:t>מאפיין זה יכול להיות שימושי, למשל, בהקשר שבו מידע מועבר בערוץ רועש, ורק תת-קבוצה קטנה של הנתונים נדרשת בזמן מסוים ואין צורך לפענח את ההודעה כולה בבת אחת. </a:t>
            </a:r>
            <a:endParaRPr lang="en-US" dirty="0"/>
          </a:p>
          <a:p>
            <a:pPr algn="r" rtl="1"/>
            <a:r>
              <a:rPr lang="he-IL" dirty="0"/>
              <a:t>אליס שולחת הודעה לבוב, ואת בוב מעניין רק ביט בודד מההודעה, הביט</a:t>
            </a:r>
            <a:r>
              <a:rPr lang="he-IL" i="1" dirty="0"/>
              <a:t> </a:t>
            </a:r>
            <a:r>
              <a:rPr lang="he-IL" dirty="0"/>
              <a:t>ה-</a:t>
            </a:r>
            <a:r>
              <a:rPr lang="en-US" dirty="0" err="1"/>
              <a:t>i</a:t>
            </a:r>
            <a:r>
              <a:rPr lang="en-US" i="1" dirty="0"/>
              <a:t> </a:t>
            </a:r>
            <a:r>
              <a:rPr lang="he-IL" dirty="0"/>
              <a:t> ,ולכן הוא לא מעוניין לקרוא את ההודעה כולה. נציין שבקודים רגילים, בוב יצטרך לקחת את כל ההודעה, לפענח אותה ורק אז יוכל לשחזר את הביט ה-</a:t>
            </a:r>
            <a:r>
              <a:rPr lang="en-US" dirty="0" err="1"/>
              <a:t>i</a:t>
            </a:r>
            <a:r>
              <a:rPr lang="he-IL" dirty="0"/>
              <a:t> , אך עם קודים מקומיים אנחנו מעוניינים שבוב יקרא מספר קטן של ביטים ויהיה מסוגל לשחזר מתוכם את הביט ה-</a:t>
            </a:r>
            <a:r>
              <a:rPr lang="en-US" dirty="0" err="1"/>
              <a:t>i</a:t>
            </a:r>
            <a:r>
              <a:rPr lang="he-IL" dirty="0"/>
              <a:t> .</a:t>
            </a:r>
            <a:endParaRPr lang="en-US" dirty="0"/>
          </a:p>
          <a:p>
            <a:pPr algn="r" rtl="1"/>
            <a:r>
              <a:rPr lang="he-IL" b="1" dirty="0"/>
              <a:t>שימו לב:</a:t>
            </a:r>
            <a:r>
              <a:rPr lang="he-IL" dirty="0"/>
              <a:t> עלולה להיות בעיה בשיטה הזאת- אם בוב קורא למשל 3 ביטים, שאותם קבע מראש ולא בחר אותם באופן אקראי, ויש לנו רעש </a:t>
            </a:r>
            <a:r>
              <a:rPr lang="he-IL" dirty="0" err="1"/>
              <a:t>אדברסרילי</a:t>
            </a:r>
            <a:r>
              <a:rPr lang="he-IL" dirty="0"/>
              <a:t>. אז שלושת הביטים האלה בדיוק יכולים להיות משובשים, בגלל שהיה ידוע באילו ביטים הוא יבחר, ולכן המטרה היא לבחור את הביטים שנקרא באופן אקראי, ככה שגם אם יהי לנו רעש כזה, בסיכוי גבוהה נוכל לשחזר את הביט ה-</a:t>
            </a:r>
            <a:r>
              <a:rPr lang="en-US" dirty="0" err="1"/>
              <a:t>i</a:t>
            </a:r>
            <a:r>
              <a:rPr lang="he-IL" dirty="0"/>
              <a:t> .</a:t>
            </a:r>
            <a:endParaRPr lang="en-US" dirty="0"/>
          </a:p>
          <a:p>
            <a:pPr algn="r" rtl="1"/>
            <a:r>
              <a:rPr lang="he-IL" b="1" dirty="0"/>
              <a:t>הערה:</a:t>
            </a:r>
            <a:r>
              <a:rPr lang="he-IL" dirty="0"/>
              <a:t> קודים לפענוח מקומי אינם תת קבוצה של קודים הניתנים לבדיקה מקומית, אם כי קיימת חפיפה מסוימת בין השניים.</a:t>
            </a:r>
            <a:endParaRPr lang="en-US"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369687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fontScale="90000"/>
          </a:bodyPr>
          <a:lstStyle/>
          <a:p>
            <a:pPr algn="r"/>
            <a:r>
              <a:rPr lang="en-US" dirty="0"/>
              <a:t>locally decodable codes </a:t>
            </a:r>
            <a:r>
              <a:rPr lang="he-IL" dirty="0"/>
              <a:t>שימושים ב-</a:t>
            </a:r>
            <a:br>
              <a:rPr lang="en-US" dirty="0"/>
            </a:br>
            <a:br>
              <a:rPr lang="en-US" dirty="0"/>
            </a:b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434986"/>
          </a:xfrm>
        </p:spPr>
        <p:txBody>
          <a:bodyPr>
            <a:normAutofit/>
          </a:bodyPr>
          <a:lstStyle/>
          <a:p>
            <a:pPr algn="r" rtl="1"/>
            <a:r>
              <a:rPr lang="he-IL" dirty="0"/>
              <a:t>שימוש רחב בבניית פרוטוקולים קריפטוגרפים, המאפשרים לנו לשמור על הפרטיות שלנו.</a:t>
            </a:r>
            <a:endParaRPr lang="en-US" dirty="0"/>
          </a:p>
          <a:p>
            <a:pPr algn="r" rtl="1"/>
            <a:r>
              <a:rPr lang="he-IL" b="1" dirty="0"/>
              <a:t>הערה:</a:t>
            </a:r>
            <a:r>
              <a:rPr lang="he-IL" dirty="0"/>
              <a:t> בהמשך השיעור נחזור לעסוק בקודים מסוג זה.</a:t>
            </a:r>
            <a:endParaRPr lang="en-US"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40514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3146</TotalTime>
  <Words>3726</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Trebuchet MS</vt:lpstr>
      <vt:lpstr>Wingdings 3</vt:lpstr>
      <vt:lpstr>Facet</vt:lpstr>
      <vt:lpstr>קודים לתיקון שגיאות ושימושיהם במדעי המחשב הרצאה 22</vt:lpstr>
      <vt:lpstr>- מבוא Local codes </vt:lpstr>
      <vt:lpstr>locally recoverable codesסוג ראשון:   </vt:lpstr>
      <vt:lpstr>locally recoverable codes שימושים ב-  </vt:lpstr>
      <vt:lpstr>locally recoverable codes שימושים ב-  </vt:lpstr>
      <vt:lpstr>locally testable codesסוג שני:   </vt:lpstr>
      <vt:lpstr>locally testable codes שימושים ב-  </vt:lpstr>
      <vt:lpstr>locally decodable codes סוג שלישי:   </vt:lpstr>
      <vt:lpstr>locally decodable codes שימושים ב-  </vt:lpstr>
      <vt:lpstr>self correctable codes סוג רביעי:   </vt:lpstr>
      <vt:lpstr>נתעמק כעת ב- locally decodable codes:</vt:lpstr>
      <vt:lpstr>נתעמק כעת ב- locally decodable codes:</vt:lpstr>
      <vt:lpstr>נתעמק כעת ב- locally decodable codes:</vt:lpstr>
      <vt:lpstr>נתעמק כעת ב- locally decodable codes: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קודים לתיקון שגיאות ושימושיהם במדעי המחשב הרצאה 12</dc:title>
  <dc:creator>Noam Atia (natia)</dc:creator>
  <cp:lastModifiedBy>Noam</cp:lastModifiedBy>
  <cp:revision>113</cp:revision>
  <dcterms:created xsi:type="dcterms:W3CDTF">2020-12-05T11:51:48Z</dcterms:created>
  <dcterms:modified xsi:type="dcterms:W3CDTF">2021-02-11T20:01:32Z</dcterms:modified>
</cp:coreProperties>
</file>