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B6AE9F8-B382-4D84-8171-AB984A783483}">
  <a:tblStyle styleId="{CB6AE9F8-B382-4D84-8171-AB984A783483}"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rtl="1">
              <a:lnSpc>
                <a:spcPct val="100000"/>
              </a:lnSpc>
              <a:spcBef>
                <a:spcPts val="0"/>
              </a:spcBef>
              <a:buClr>
                <a:schemeClr val="dk1"/>
              </a:buClr>
              <a:buSzPct val="91666"/>
              <a:buFont typeface="Arial"/>
              <a:buNone/>
            </a:pPr>
            <a:r>
              <a:rPr lang="iw" sz="1200"/>
              <a:t>שלום, אני נועם, אני עושה את הפרוייקט שלי בהנחייתו של דוקטור שי כרמי, מבית הספר לבריאות הציבור. אם יהיו לכם שאלות במהלך ההרצאה, תשאלו בכיף אם אני אראה שאני חורג בזמן אז אולי אדחה את השאלות לסוף.</a:t>
            </a:r>
          </a:p>
          <a:p>
            <a:pPr lvl="0" rtl="1">
              <a:lnSpc>
                <a:spcPct val="100000"/>
              </a:lnSpc>
              <a:spcBef>
                <a:spcPts val="0"/>
              </a:spcBef>
              <a:buNone/>
            </a:pPr>
            <a:r>
              <a:t/>
            </a:r>
            <a:endParaRPr sz="1200"/>
          </a:p>
        </p:txBody>
      </p:sp>
      <p:sp>
        <p:nvSpPr>
          <p:cNvPr id="52" name="Shape 5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1">
              <a:lnSpc>
                <a:spcPct val="100000"/>
              </a:lnSpc>
              <a:spcBef>
                <a:spcPts val="0"/>
              </a:spcBef>
              <a:buClr>
                <a:schemeClr val="dk1"/>
              </a:buClr>
              <a:buSzPct val="91666"/>
              <a:buFont typeface="Arial"/>
              <a:buNone/>
            </a:pPr>
            <a:r>
              <a:rPr lang="iw" sz="1200">
                <a:solidFill>
                  <a:schemeClr val="dk1"/>
                </a:solidFill>
              </a:rPr>
              <a:t>אם כך השלב הבא, הוא מציאת הפרטים אשר חולקים מקטעים גנומיים ארוכים עם הפרט החדש. לשם כך כתבתי אלגוריתם די פשוט, אשר מקבל קבצי ריצוף בכיסוי נמוך, ומחלק את הגנום לחלונות בגודל של 3 סנטימורגן, בשביל לשמור על מרחקי תאחיזה קבועים פחות או יותר. </a:t>
            </a:r>
            <a:r>
              <a:rPr lang="iw" sz="1200">
                <a:solidFill>
                  <a:srgbClr val="FF0000"/>
                </a:solidFill>
              </a:rPr>
              <a:t>החלוקה לחלונות נעשית 3 פעמים, כאשר בכל פעם החלונות חופפים בשליש מרחק. אני עושה זאת מסיבה אליה אתייחס מאוחר יותר.</a:t>
            </a:r>
            <a:r>
              <a:rPr lang="iw" sz="1200">
                <a:solidFill>
                  <a:schemeClr val="dk1"/>
                </a:solidFill>
              </a:rPr>
              <a:t> ועל סמך הדאטה שהראתי מקבוצת הייחוס, מבצע variant calling ומדרג את הפרטים בקבוצת הייחוס לפי הדמיון בכל חלון. שיטת מתן הציון מתבססת על </a:t>
            </a:r>
            <a:r>
              <a:rPr lang="iw" sz="1200">
                <a:solidFill>
                  <a:srgbClr val="FF0000"/>
                </a:solidFill>
              </a:rPr>
              <a:t>מבחן יחס הנראות</a:t>
            </a:r>
            <a:r>
              <a:rPr lang="iw" sz="1200">
                <a:solidFill>
                  <a:schemeClr val="dk1"/>
                </a:solidFill>
              </a:rPr>
              <a:t>, כאשר שני המצבים ביניהם אנו משווים הם:</a:t>
            </a:r>
          </a:p>
          <a:p>
            <a:pPr lvl="0" rtl="1">
              <a:lnSpc>
                <a:spcPct val="100000"/>
              </a:lnSpc>
              <a:spcBef>
                <a:spcPts val="0"/>
              </a:spcBef>
              <a:buClr>
                <a:schemeClr val="dk1"/>
              </a:buClr>
              <a:buSzPct val="91666"/>
              <a:buFont typeface="Arial"/>
              <a:buNone/>
            </a:pPr>
            <a:r>
              <a:rPr lang="iw" sz="1200">
                <a:solidFill>
                  <a:schemeClr val="dk1"/>
                </a:solidFill>
              </a:rPr>
              <a:t>א. לשני הפרטים אב קדמון משותף.</a:t>
            </a:r>
          </a:p>
          <a:p>
            <a:pPr lvl="0" rtl="1">
              <a:lnSpc>
                <a:spcPct val="100000"/>
              </a:lnSpc>
              <a:spcBef>
                <a:spcPts val="0"/>
              </a:spcBef>
              <a:buNone/>
            </a:pPr>
            <a:r>
              <a:rPr lang="iw" sz="1200">
                <a:solidFill>
                  <a:schemeClr val="dk1"/>
                </a:solidFill>
              </a:rPr>
              <a:t>ב. לשני הפרטים אין אב קדמון משותף.</a:t>
            </a:r>
          </a:p>
        </p:txBody>
      </p:sp>
      <p:sp>
        <p:nvSpPr>
          <p:cNvPr id="344" name="Shape 34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1">
              <a:spcBef>
                <a:spcPts val="0"/>
              </a:spcBef>
              <a:buClr>
                <a:schemeClr val="dk1"/>
              </a:buClr>
              <a:buSzPct val="91666"/>
              <a:buFont typeface="Arial"/>
              <a:buNone/>
            </a:pPr>
            <a:r>
              <a:rPr lang="iw" sz="1200">
                <a:solidFill>
                  <a:schemeClr val="dk1"/>
                </a:solidFill>
              </a:rPr>
              <a:t>כאשר מתבוננים בהתפלגות הציונים של הפרטים בקבוצת הייחוס עבור חלון מסוים, ניתן לרוב להבחין בהתפלגות בי-מודלית, בעלת שני שיאים, שמשמעותה, שקיימות שתי תתי קבוצות בקבוצת הייחוס, האחת הכוללת את רוב הפרטים בקבוצה, המקבלת את הציון הנמוך יותר, ומספר פרטים אשר מקבלים ציון גבוה משמעותית ובהם אנו חושדים כאלו אשר חולקים את החלון עם הפרט החדש.</a:t>
            </a:r>
          </a:p>
          <a:p>
            <a:pPr lvl="0" rtl="1">
              <a:spcBef>
                <a:spcPts val="0"/>
              </a:spcBef>
              <a:buNone/>
            </a:pPr>
            <a:r>
              <a:t/>
            </a:r>
            <a:endParaRPr/>
          </a:p>
        </p:txBody>
      </p:sp>
      <p:sp>
        <p:nvSpPr>
          <p:cNvPr id="363" name="Shape 36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1">
              <a:spcBef>
                <a:spcPts val="0"/>
              </a:spcBef>
              <a:buNone/>
            </a:pPr>
            <a:r>
              <a:rPr lang="iw" sz="1200"/>
              <a:t>המטרה שלנו היא לתפוס את הפרטים האלו שמקבלים את הציון הגבוה. ושאלה שעולה היא, כמה נמוך אפשר לרדת בכיסוי ולשמור על זהות הפרטים האלה. </a:t>
            </a:r>
            <a:r>
              <a:rPr lang="iw" sz="1200">
                <a:solidFill>
                  <a:srgbClr val="0000FF"/>
                </a:solidFill>
              </a:rPr>
              <a:t>על מנת לבדוק את הדאטה שלנו, השתמשתי בדאטה מהאינטרנט מgenome in a bottle המכיל קבצי ריצוף ועוד הרבה מידע על שלישייה, זוג הורים וילד, יהודים אשכנזים. הריצוף נעשה בכיסוי גבוה מאוד (כ-300 איקס), וממנו דגמתי באקראי קבצי ריצוף על מנת לקבל סימולציות של ריצוף בכיסוי נמוך לפי המתבקש</a:t>
            </a:r>
            <a:r>
              <a:rPr lang="iw" sz="1200"/>
              <a:t>. את האלגוריתם הרצתי על קבצי הריצוף בכיסויים משתנים והשוותי את התוצאות לאלו אשר התקבלו בכיסוי גבוה. בכיסוי גבוה אנחנו רוצים להאמין שהפרטים שנמצאו הם אכן הדומים ביותר. מוצג גרף של קורלציית הציונים עבור איזור גנומי מסוים, בין ציונים של פרטים בכיסוי גבוה לבין ציונים בכיסויים משתנים. מהגרף ניתן לראות שגם בכיסוי של 0.1-0.2 מתקבלת קורלציה טובה, כלומר הפרטים בעלי הציונים הגבוהים נשארים כאלה.</a:t>
            </a:r>
          </a:p>
        </p:txBody>
      </p:sp>
      <p:sp>
        <p:nvSpPr>
          <p:cNvPr id="374" name="Shape 37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1">
              <a:spcBef>
                <a:spcPts val="0"/>
              </a:spcBef>
              <a:buClr>
                <a:schemeClr val="dk1"/>
              </a:buClr>
              <a:buSzPct val="91666"/>
              <a:buFont typeface="Arial"/>
              <a:buNone/>
            </a:pPr>
            <a:r>
              <a:rPr lang="iw" sz="1200">
                <a:solidFill>
                  <a:schemeClr val="dk1"/>
                </a:solidFill>
              </a:rPr>
              <a:t>בשלב הבא, עלינו לקחת את הפרטים עם הציון הגבוה ביותר שמצאנו באמצעות האלגוריתם ומהם להסיק את הרצף הגנומי בעמדות אשר לא ראינו.</a:t>
            </a:r>
          </a:p>
          <a:p>
            <a:pPr lvl="0" rtl="1">
              <a:spcBef>
                <a:spcPts val="0"/>
              </a:spcBef>
              <a:buClr>
                <a:schemeClr val="dk1"/>
              </a:buClr>
              <a:buSzPct val="91666"/>
              <a:buFont typeface="Arial"/>
              <a:buNone/>
            </a:pPr>
            <a:r>
              <a:rPr lang="iw" sz="1200">
                <a:solidFill>
                  <a:schemeClr val="dk1"/>
                </a:solidFill>
              </a:rPr>
              <a:t>הרעיון הוא, לבנות מודל, אשר לוקח בחשבון את הקומבינציות האפשריות של ההפלוטיפים של פרטי הרפרנס שנבחרו, ולכל עמדה בוחר את השילוב המתאים ביותר על סמך הנצפה באותה עמדה, ועל סמך העמדות השכנות. מודל העונה לתיאור הנל הוא מודל מרקובי חבוי, שכבר הייתם אמורים לשמוע עליו לפני, אבל בקצרה זהו מודל סטטיסטי הנועד לחיזוי של רצף מצבים חבויים, על סמך תצפיות גלויות, כך שכל מצב תלוי אך ורק במצב הקודם לו.</a:t>
            </a:r>
          </a:p>
          <a:p>
            <a:pPr lvl="0" rtl="1">
              <a:spcBef>
                <a:spcPts val="0"/>
              </a:spcBef>
              <a:buClr>
                <a:schemeClr val="dk1"/>
              </a:buClr>
              <a:buSzPct val="91666"/>
              <a:buFont typeface="Arial"/>
              <a:buNone/>
            </a:pPr>
            <a:r>
              <a:rPr lang="iw" sz="1200">
                <a:solidFill>
                  <a:schemeClr val="dk1"/>
                </a:solidFill>
              </a:rPr>
              <a:t>אנו יוצאים מנקודת הנחה שכל עמדה בגנום הגיעה מאיזשהו מצב המתאר קומבינציה של הפלוטיפים מתוך פרטי אוכלוסיית הייחוס שנבחרו. </a:t>
            </a:r>
            <a:r>
              <a:rPr lang="iw" sz="1200">
                <a:solidFill>
                  <a:srgbClr val="0000FF"/>
                </a:solidFill>
              </a:rPr>
              <a:t>המודל מאפשר חישוב פונקציית נראות, אשר משמעותה: מה הסיכוי שהמצבים שבחרנו הם הנכונים, בהנתן התצפיות.</a:t>
            </a:r>
            <a:r>
              <a:rPr lang="iw" sz="1200">
                <a:solidFill>
                  <a:schemeClr val="dk1"/>
                </a:solidFill>
              </a:rPr>
              <a:t> על מנת להמחיש את הרעיון של המודל, נתבונן ברצף התצפיות, שהן העיגולים התחתונים אשר מכילים את תוצאות הריצוף בכיסוי נמוך, כל תצפית מייצגת סניפ במאגר. המצב החבוי המתאים המיוצג על ידי העיגול שמעל לתצפית, מתאר קומבינציה של שני הפלוטיפים מתוך הפרטים שנבחרו, ואותו בעצם אנחנו מחפשים. לכל מצב חבוי יש הסתברות מסוימת לפלוט את התצפית הגלויה, ובין כל שני מצבים חבויים קיימת הסתברות מעבר. </a:t>
            </a:r>
          </a:p>
          <a:p>
            <a:pPr lvl="0" rtl="1">
              <a:lnSpc>
                <a:spcPct val="100000"/>
              </a:lnSpc>
              <a:spcBef>
                <a:spcPts val="0"/>
              </a:spcBef>
              <a:buNone/>
            </a:pPr>
            <a:r>
              <a:t/>
            </a:r>
            <a:endParaRPr sz="1200"/>
          </a:p>
        </p:txBody>
      </p:sp>
      <p:sp>
        <p:nvSpPr>
          <p:cNvPr id="389" name="Shape 38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1">
              <a:lnSpc>
                <a:spcPct val="100000"/>
              </a:lnSpc>
              <a:spcBef>
                <a:spcPts val="0"/>
              </a:spcBef>
              <a:buNone/>
            </a:pPr>
            <a:r>
              <a:t/>
            </a:r>
            <a:endParaRPr sz="1200"/>
          </a:p>
        </p:txBody>
      </p:sp>
      <p:sp>
        <p:nvSpPr>
          <p:cNvPr id="427" name="Shape 4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2" name="Shape 462"/>
        <p:cNvGrpSpPr/>
        <p:nvPr/>
      </p:nvGrpSpPr>
      <p:grpSpPr>
        <a:xfrm>
          <a:off x="0" y="0"/>
          <a:ext cx="0" cy="0"/>
          <a:chOff x="0" y="0"/>
          <a:chExt cx="0" cy="0"/>
        </a:xfrm>
      </p:grpSpPr>
      <p:sp>
        <p:nvSpPr>
          <p:cNvPr id="463" name="Shape 463"/>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1">
              <a:lnSpc>
                <a:spcPct val="100000"/>
              </a:lnSpc>
              <a:spcBef>
                <a:spcPts val="0"/>
              </a:spcBef>
              <a:buNone/>
            </a:pPr>
            <a:r>
              <a:t/>
            </a:r>
            <a:endParaRPr sz="1200"/>
          </a:p>
        </p:txBody>
      </p:sp>
      <p:sp>
        <p:nvSpPr>
          <p:cNvPr id="464" name="Shape 46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9" name="Shape 499"/>
        <p:cNvGrpSpPr/>
        <p:nvPr/>
      </p:nvGrpSpPr>
      <p:grpSpPr>
        <a:xfrm>
          <a:off x="0" y="0"/>
          <a:ext cx="0" cy="0"/>
          <a:chOff x="0" y="0"/>
          <a:chExt cx="0" cy="0"/>
        </a:xfrm>
      </p:grpSpPr>
      <p:sp>
        <p:nvSpPr>
          <p:cNvPr id="500" name="Shape 500"/>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1">
              <a:lnSpc>
                <a:spcPct val="100000"/>
              </a:lnSpc>
              <a:spcBef>
                <a:spcPts val="0"/>
              </a:spcBef>
              <a:buNone/>
            </a:pPr>
            <a:r>
              <a:t/>
            </a:r>
            <a:endParaRPr sz="1200"/>
          </a:p>
        </p:txBody>
      </p:sp>
      <p:sp>
        <p:nvSpPr>
          <p:cNvPr id="501" name="Shape 50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1">
              <a:lnSpc>
                <a:spcPct val="100000"/>
              </a:lnSpc>
              <a:spcBef>
                <a:spcPts val="0"/>
              </a:spcBef>
              <a:buNone/>
            </a:pPr>
            <a:r>
              <a:t/>
            </a:r>
            <a:endParaRPr sz="1200"/>
          </a:p>
        </p:txBody>
      </p:sp>
      <p:sp>
        <p:nvSpPr>
          <p:cNvPr id="538" name="Shape 53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3" name="Shape 573"/>
        <p:cNvGrpSpPr/>
        <p:nvPr/>
      </p:nvGrpSpPr>
      <p:grpSpPr>
        <a:xfrm>
          <a:off x="0" y="0"/>
          <a:ext cx="0" cy="0"/>
          <a:chOff x="0" y="0"/>
          <a:chExt cx="0" cy="0"/>
        </a:xfrm>
      </p:grpSpPr>
      <p:sp>
        <p:nvSpPr>
          <p:cNvPr id="574" name="Shape 574"/>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1">
              <a:lnSpc>
                <a:spcPct val="100000"/>
              </a:lnSpc>
              <a:spcBef>
                <a:spcPts val="0"/>
              </a:spcBef>
              <a:buClr>
                <a:schemeClr val="dk1"/>
              </a:buClr>
              <a:buSzPct val="91666"/>
              <a:buFont typeface="Arial"/>
              <a:buNone/>
            </a:pPr>
            <a:r>
              <a:rPr lang="iw" sz="1200">
                <a:solidFill>
                  <a:schemeClr val="dk1"/>
                </a:solidFill>
              </a:rPr>
              <a:t>כאן מוצגת הפשטה של המודל למקרה בו בוחרים רק 2 פרטים מתוך אוכלוסייית הייחוס, ניתן להכליל את המודל למקרה הכללי של בחירת מספר רב יותר של פרטים.</a:t>
            </a:r>
          </a:p>
          <a:p>
            <a:pPr lvl="0" rtl="1">
              <a:lnSpc>
                <a:spcPct val="100000"/>
              </a:lnSpc>
              <a:spcBef>
                <a:spcPts val="0"/>
              </a:spcBef>
              <a:buClr>
                <a:schemeClr val="dk1"/>
              </a:buClr>
              <a:buSzPct val="91666"/>
              <a:buFont typeface="Arial"/>
              <a:buNone/>
            </a:pPr>
            <a:r>
              <a:rPr lang="iw" sz="1200">
                <a:solidFill>
                  <a:schemeClr val="dk1"/>
                </a:solidFill>
              </a:rPr>
              <a:t>המצבים של המודל מתוארים בשקף להלן:</a:t>
            </a:r>
          </a:p>
          <a:p>
            <a:pPr lvl="0" rtl="1">
              <a:lnSpc>
                <a:spcPct val="100000"/>
              </a:lnSpc>
              <a:spcBef>
                <a:spcPts val="0"/>
              </a:spcBef>
              <a:buClr>
                <a:schemeClr val="dk1"/>
              </a:buClr>
              <a:buSzPct val="91666"/>
              <a:buFont typeface="Arial"/>
              <a:buNone/>
            </a:pPr>
            <a:r>
              <a:rPr lang="iw" sz="1200">
                <a:solidFill>
                  <a:schemeClr val="dk1"/>
                </a:solidFill>
              </a:rPr>
              <a:t>א. ישנם ארבעה מצבים חבויים המייצגים את ארבעת הקומבינציות האפשריות של ההפלוטיפים משני פרטי הייחוס. הסתברות מעבר בין זוג מצבים מייצגת הסתברות לטעות בפייזינג (בקביעת ההפלוטיפים). זהו פרמטר אשר חושב במחקר קודם של שי כרמי ולפיו כל 30,000 בסיסים בערך יש טעות כזו.</a:t>
            </a:r>
          </a:p>
          <a:p>
            <a:pPr lvl="0" rtl="1">
              <a:lnSpc>
                <a:spcPct val="100000"/>
              </a:lnSpc>
              <a:spcBef>
                <a:spcPts val="0"/>
              </a:spcBef>
              <a:buClr>
                <a:schemeClr val="dk1"/>
              </a:buClr>
              <a:buSzPct val="91666"/>
              <a:buFont typeface="Arial"/>
              <a:buNone/>
            </a:pPr>
            <a:r>
              <a:rPr lang="iw" sz="1200">
                <a:solidFill>
                  <a:schemeClr val="dk1"/>
                </a:solidFill>
              </a:rPr>
              <a:t>ב. הסתברות בכל עמדה לפלוט גנוטיפ מסוים תחת מצב חבוי כלשהו, תלויה בגנוטיפ של ההורים באותו מצב, ומההסתברות לטעויות ריצוף אקראיות (בערך 0.01).</a:t>
            </a:r>
          </a:p>
          <a:p>
            <a:pPr lvl="0" rtl="1">
              <a:lnSpc>
                <a:spcPct val="100000"/>
              </a:lnSpc>
              <a:spcBef>
                <a:spcPts val="0"/>
              </a:spcBef>
              <a:buNone/>
            </a:pPr>
            <a:r>
              <a:rPr lang="iw" sz="1200">
                <a:solidFill>
                  <a:schemeClr val="dk1"/>
                </a:solidFill>
              </a:rPr>
              <a:t>מימשתי אלגוריתמים שונים המבוססים על מודל הנל, ביניהם אלגוריתם ויטרבי הנועד למציאת רצף המצבים החבויים בעל הנראות הגבוהה ביותר מכל הרצפים האפשריים, ואלגוריתם פורוורד-בקוורד אשר באמצעותו ניתן לחשב את הפוסטריור של כל עמדה ברצף. </a:t>
            </a:r>
            <a:r>
              <a:rPr lang="iw" sz="1200">
                <a:solidFill>
                  <a:srgbClr val="FF0000"/>
                </a:solidFill>
              </a:rPr>
              <a:t>(לחשוב מה להסביר אם בכלל ואם כדאי להוסיף מצגת המתארת בצורה גרפית שרשרת מצבים והמחשה של המודל עם הסתברויות מעבר ופליטה)</a:t>
            </a:r>
          </a:p>
        </p:txBody>
      </p:sp>
      <p:sp>
        <p:nvSpPr>
          <p:cNvPr id="575" name="Shape 57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1" name="Shape 631"/>
        <p:cNvGrpSpPr/>
        <p:nvPr/>
      </p:nvGrpSpPr>
      <p:grpSpPr>
        <a:xfrm>
          <a:off x="0" y="0"/>
          <a:ext cx="0" cy="0"/>
          <a:chOff x="0" y="0"/>
          <a:chExt cx="0" cy="0"/>
        </a:xfrm>
      </p:grpSpPr>
      <p:sp>
        <p:nvSpPr>
          <p:cNvPr id="632" name="Shape 632"/>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1">
              <a:lnSpc>
                <a:spcPct val="100000"/>
              </a:lnSpc>
              <a:spcBef>
                <a:spcPts val="0"/>
              </a:spcBef>
              <a:buNone/>
            </a:pPr>
            <a:r>
              <a:rPr lang="iw" sz="1200">
                <a:solidFill>
                  <a:schemeClr val="dk1"/>
                </a:solidFill>
              </a:rPr>
              <a:t>להלן התוצאות הראשוניות של הרצת האלגוריתם הבסיסי בשימוש עם אלגוריתם ויטרבי להסקת המצבים החבויים.</a:t>
            </a:r>
          </a:p>
          <a:p>
            <a:pPr lvl="0" rtl="1">
              <a:lnSpc>
                <a:spcPct val="100000"/>
              </a:lnSpc>
              <a:spcBef>
                <a:spcPts val="0"/>
              </a:spcBef>
              <a:buNone/>
            </a:pPr>
            <a:r>
              <a:rPr lang="iw" sz="1200">
                <a:solidFill>
                  <a:schemeClr val="dk1"/>
                </a:solidFill>
              </a:rPr>
              <a:t> </a:t>
            </a:r>
            <a:r>
              <a:rPr lang="iw" sz="1200">
                <a:solidFill>
                  <a:srgbClr val="0000FF"/>
                </a:solidFill>
              </a:rPr>
              <a:t>אם אתם זוכרים, אז אמרנו שהגנום מחולק ל3 סטים של חלונות חופפים, כך שבעצם כל וריאנט מופיע בשלוש חלונות שונים. את האלגוריתם ויטרבי הרצתי עבור 3 הסטים של החלונות ועבור כל וריאנט קיבלתי את המצב (גנוטיפ) עם הנראות הטובה ביותר. בהצגת התוצאות השתמשתי בשיטת בחירת רוב, שמשמעותה בחירת הגנוטיפ השכיח ביותר מבין התוצאות של 3 החלונות החופפים. מה שאנחנו רואים זה אחוז העמדות שהאלגוריתם שיחזר בהצלחה על פי קבצי vcf המכילים את הגנוטיפ האמיתי (בתקווה) של פרטי השלישייה שהזכרנו מקודם.</a:t>
            </a:r>
            <a:r>
              <a:rPr lang="iw" sz="1200">
                <a:solidFill>
                  <a:schemeClr val="dk1"/>
                </a:solidFill>
              </a:rPr>
              <a:t> </a:t>
            </a:r>
          </a:p>
          <a:p>
            <a:pPr lvl="0" rtl="1">
              <a:lnSpc>
                <a:spcPct val="100000"/>
              </a:lnSpc>
              <a:spcBef>
                <a:spcPts val="0"/>
              </a:spcBef>
              <a:buClr>
                <a:schemeClr val="dk1"/>
              </a:buClr>
              <a:buSzPct val="91666"/>
              <a:buFont typeface="Arial"/>
              <a:buNone/>
            </a:pPr>
            <a:r>
              <a:rPr lang="iw" sz="1200">
                <a:solidFill>
                  <a:schemeClr val="dk1"/>
                </a:solidFill>
              </a:rPr>
              <a:t>על הגרף מוצגות שתי ביקורות, האחת מייצגת בחירה עיוורת של כל האתרים בגנום להיות כמו האלל השכיח באוכלוסייה הכללית. השנייה ביקורת מעט חכמה יותר, בה כל אתר בגנום נבחר על פי תדירותו בקבוצת הייחוס, כלומר בכל אתר נבחר הגנוטיפ השכיח ביותר בקבוצה. ניתן לראות שהחל מכיסוי 0.02 תוצאות האלגוריתם עולות על הביקורת החכמה.</a:t>
            </a:r>
          </a:p>
          <a:p>
            <a:pPr lvl="0" rtl="1">
              <a:lnSpc>
                <a:spcPct val="100000"/>
              </a:lnSpc>
              <a:spcBef>
                <a:spcPts val="0"/>
              </a:spcBef>
              <a:buClr>
                <a:schemeClr val="dk1"/>
              </a:buClr>
              <a:buSzPct val="91666"/>
              <a:buFont typeface="Arial"/>
              <a:buNone/>
            </a:pPr>
            <a:r>
              <a:rPr lang="iw" sz="1200">
                <a:solidFill>
                  <a:srgbClr val="0000FF"/>
                </a:solidFill>
              </a:rPr>
              <a:t>בקבצי הvcf מופיעים וריאנטים נוספים אשר נמצאו בהשוואה בין 128 הפרטים באוכלוסיית הייחוס, ועל הוריאנטים האלה האלגוריתם תמיד יטעה, שכן אינם מופיעים באף אחד מן ההפלוטיפים שבאוכלוסיית הייחוס. כלומר אחוז ההצלחה של האלגוריתם מתוך הסניפים המופיעים במאגר גבוה יותר ועובר את ה90%.</a:t>
            </a:r>
          </a:p>
          <a:p>
            <a:pPr lvl="0" rtl="1">
              <a:lnSpc>
                <a:spcPct val="100000"/>
              </a:lnSpc>
              <a:spcBef>
                <a:spcPts val="0"/>
              </a:spcBef>
              <a:buNone/>
            </a:pPr>
            <a:r>
              <a:rPr lang="iw" sz="1200">
                <a:solidFill>
                  <a:srgbClr val="FF0000"/>
                </a:solidFill>
              </a:rPr>
              <a:t>אם יש אפשרות לבצע השוואה של הסניפים המופיעים במאגר בלבד ולהציג אותם בגרף.</a:t>
            </a:r>
          </a:p>
        </p:txBody>
      </p:sp>
      <p:sp>
        <p:nvSpPr>
          <p:cNvPr id="633" name="Shape 63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rtl="1">
              <a:lnSpc>
                <a:spcPct val="100000"/>
              </a:lnSpc>
              <a:spcBef>
                <a:spcPts val="0"/>
              </a:spcBef>
              <a:buClr>
                <a:schemeClr val="dk1"/>
              </a:buClr>
              <a:buSzPct val="91666"/>
              <a:buFont typeface="Arial"/>
              <a:buNone/>
            </a:pPr>
            <a:r>
              <a:rPr lang="iw" sz="1200"/>
              <a:t>אני אתחיל בכמה משפטים על המוטיבציה למחקר.</a:t>
            </a:r>
          </a:p>
          <a:p>
            <a:pPr lvl="0" rtl="1">
              <a:lnSpc>
                <a:spcPct val="100000"/>
              </a:lnSpc>
              <a:spcBef>
                <a:spcPts val="0"/>
              </a:spcBef>
              <a:buClr>
                <a:schemeClr val="dk1"/>
              </a:buClr>
              <a:buSzPct val="91666"/>
              <a:buFont typeface="Arial"/>
              <a:buNone/>
            </a:pPr>
            <a:r>
              <a:rPr lang="iw" sz="1200"/>
              <a:t>ישנם מחקרים אשר מטרתם חשיפת אסוציאציה בין אזורים גנומיים לבין פנוטיפים מסוימים, בפרט מחלות. מחקרים אלו מבוססים על גודל מדגם מספק המאפשר להצביע בצורה סטטיסטית על קשר בין המצאות (או חוסר) אללים מסוימים להופעתן של מחלות.</a:t>
            </a:r>
          </a:p>
          <a:p>
            <a:pPr lvl="0" rtl="1">
              <a:lnSpc>
                <a:spcPct val="100000"/>
              </a:lnSpc>
              <a:spcBef>
                <a:spcPts val="0"/>
              </a:spcBef>
              <a:buClr>
                <a:schemeClr val="dk1"/>
              </a:buClr>
              <a:buSzPct val="91666"/>
              <a:buFont typeface="Arial"/>
              <a:buNone/>
            </a:pPr>
            <a:r>
              <a:rPr lang="iw" sz="1200"/>
              <a:t>מחלות מנדליות הן כאלה המושפעות מלוקוס גנומי בודד, ביניהן סיסטיק פיברוזיס ואנמיה חרמשית. שתיהן מחלות אשר נגרמות ממוטציה בגן בודד, ועל כן לא נדרש מדגם גדול במיוחד על מנת לזהות את הקשר בין הגן הפגום לבין המחלה. בנוסף, רוב המוטציות הללו כבר ידועות.</a:t>
            </a:r>
          </a:p>
          <a:p>
            <a:pPr lvl="0" rtl="1">
              <a:lnSpc>
                <a:spcPct val="100000"/>
              </a:lnSpc>
              <a:spcBef>
                <a:spcPts val="0"/>
              </a:spcBef>
              <a:buClr>
                <a:schemeClr val="dk1"/>
              </a:buClr>
              <a:buSzPct val="91666"/>
              <a:buFont typeface="Arial"/>
              <a:buNone/>
            </a:pPr>
            <a:r>
              <a:rPr lang="iw" sz="1200"/>
              <a:t>סוג אחר של מחלות הן מחלות מורכבות המושפעות ממספר רב של לוקוסים גנומיים שונים, אשר לעתים לא ידוע. ובשביל להקשות על העניין עוד קצת, לא אצל כל החולים במחלה מסוימת נמצאות העדויות לכל הלוקוסים המוטנטיים. במחלות מהסוג הזה יש צורך במדגם גדול מאוד, שיאפשר הסקת מסקנות סטטיסטיות לגבי הקשר בין האזורים הגנומיים והמחלה.</a:t>
            </a:r>
          </a:p>
          <a:p>
            <a:pPr lvl="0" rtl="1">
              <a:lnSpc>
                <a:spcPct val="100000"/>
              </a:lnSpc>
              <a:spcBef>
                <a:spcPts val="0"/>
              </a:spcBef>
              <a:buNone/>
            </a:pPr>
            <a:r>
              <a:rPr lang="iw" sz="1200"/>
              <a:t>כאשר הבעייה העיקרית הניצבת במקרים אלו, היא ריצוף מדגמים גדולים בסדר גודל של מספר אלפים. </a:t>
            </a:r>
          </a:p>
          <a:p>
            <a:pPr lvl="0" rtl="1">
              <a:lnSpc>
                <a:spcPct val="100000"/>
              </a:lnSpc>
              <a:spcBef>
                <a:spcPts val="0"/>
              </a:spcBef>
              <a:buNone/>
            </a:pPr>
            <a:r>
              <a:rPr lang="iw" sz="1200">
                <a:solidFill>
                  <a:schemeClr val="dk1"/>
                </a:solidFill>
              </a:rPr>
              <a:t>מחיר הריצוף בכיסוי גבוה של דוגמה בודדת, למרות הצניחה במחיר כפי שוודאי ראיתם עשרות פעמים, בשימוש בטכנולוגיות המקובלות כיום (אילומינה) עדיין עולה בסביבות 2-3 אלפי דולרים לדוגמה. מה שמעמיד את המחיר הכולל לריצוף מספר אלפי דוגמאות במקום לא רלוונטי עבור מרבית מתכנני הניסויים מהסוג הזה.</a:t>
            </a:r>
          </a:p>
          <a:p>
            <a:pPr lvl="0" rtl="1">
              <a:spcBef>
                <a:spcPts val="0"/>
              </a:spcBef>
              <a:buClr>
                <a:schemeClr val="dk1"/>
              </a:buClr>
              <a:buSzPct val="91666"/>
              <a:buFont typeface="Arial"/>
              <a:buNone/>
            </a:pPr>
            <a:r>
              <a:rPr b="1" lang="iw" sz="1200">
                <a:solidFill>
                  <a:schemeClr val="dk1"/>
                </a:solidFill>
              </a:rPr>
              <a:t>המטרה של הפרויקט שלי היא להגדיל את גודל המדגם האפקטיבי עבור תקציב קבוע, על ידי הורדה של המחיר לדוגמא בודדת, וזאת על ידי שימוש בכלים חישוביים.</a:t>
            </a:r>
          </a:p>
        </p:txBody>
      </p:sp>
      <p:sp>
        <p:nvSpPr>
          <p:cNvPr id="58" name="Shape 5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9" name="Shape 649"/>
        <p:cNvGrpSpPr/>
        <p:nvPr/>
      </p:nvGrpSpPr>
      <p:grpSpPr>
        <a:xfrm>
          <a:off x="0" y="0"/>
          <a:ext cx="0" cy="0"/>
          <a:chOff x="0" y="0"/>
          <a:chExt cx="0" cy="0"/>
        </a:xfrm>
      </p:grpSpPr>
      <p:sp>
        <p:nvSpPr>
          <p:cNvPr id="650" name="Shape 650"/>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1">
              <a:lnSpc>
                <a:spcPct val="100000"/>
              </a:lnSpc>
              <a:spcBef>
                <a:spcPts val="0"/>
              </a:spcBef>
              <a:buNone/>
            </a:pPr>
            <a:r>
              <a:rPr lang="iw" sz="1200"/>
              <a:t>תזכרו שהמטרה הראשונית הייתה להגדיל את גודל המדגם עבור תקציב נתון, פה אני מציג גרף של גודל המדגם האפקטיבי, אל מול הכיסוי של הריצוף עבור תקציב קבוע של נניח 100000$. מה זה אומר גודל מדגם אפקטיבי? בפועל כמות הפרטים אשר מרצפים היא גדולה יותר, אבל את המספר הזה יש להכפיל בגורם כלשהו המתחשב ברמת הבטחון שלנו בתוצאות הריצוף. וככל שהריצוף בכיסוי נמוך יותר, הגורם הזה קטן יותר.</a:t>
            </a:r>
          </a:p>
          <a:p>
            <a:pPr lvl="0" rtl="1">
              <a:lnSpc>
                <a:spcPct val="100000"/>
              </a:lnSpc>
              <a:spcBef>
                <a:spcPts val="0"/>
              </a:spcBef>
              <a:buNone/>
            </a:pPr>
            <a:r>
              <a:rPr lang="iw" sz="1200"/>
              <a:t>לפי הגרף הזה אנו יכולים לראות שגודל המדגם האפקטיבי מקבל מקסימום סביב כיסוי של 0.1. וניתן לראות פה הגדלה של פי 10 ויותר בגודל במדגם האפקטיבי ביחס לריצוף בכיסוי גבוה.</a:t>
            </a:r>
          </a:p>
        </p:txBody>
      </p:sp>
      <p:sp>
        <p:nvSpPr>
          <p:cNvPr id="651" name="Shape 65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9" name="Shape 659"/>
        <p:cNvGrpSpPr/>
        <p:nvPr/>
      </p:nvGrpSpPr>
      <p:grpSpPr>
        <a:xfrm>
          <a:off x="0" y="0"/>
          <a:ext cx="0" cy="0"/>
          <a:chOff x="0" y="0"/>
          <a:chExt cx="0" cy="0"/>
        </a:xfrm>
      </p:grpSpPr>
      <p:sp>
        <p:nvSpPr>
          <p:cNvPr id="660" name="Shape 660"/>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1">
              <a:spcBef>
                <a:spcPts val="0"/>
              </a:spcBef>
              <a:buNone/>
            </a:pPr>
            <a:r>
              <a:rPr lang="iw" sz="1200"/>
              <a:t>השלב השני של המחקר, בו רוצפו כ600 פרטים יהודים אשכנזים בכיסוי גבוה נמצא בדיוק בשלבי סיום, וקבוצה חדשה זו תחליף את המאגר הקיים כיום. נמצאו בה מספר גדול יותר של וריאנטים והיא מבטיחה תוצאות מוצלחות יותר עבור האלגוריתם בזמן ריצה דומה מאוד.</a:t>
            </a:r>
          </a:p>
        </p:txBody>
      </p:sp>
      <p:sp>
        <p:nvSpPr>
          <p:cNvPr id="661" name="Shape 66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0" name="Shape 680"/>
        <p:cNvGrpSpPr/>
        <p:nvPr/>
      </p:nvGrpSpPr>
      <p:grpSpPr>
        <a:xfrm>
          <a:off x="0" y="0"/>
          <a:ext cx="0" cy="0"/>
          <a:chOff x="0" y="0"/>
          <a:chExt cx="0" cy="0"/>
        </a:xfrm>
      </p:grpSpPr>
      <p:sp>
        <p:nvSpPr>
          <p:cNvPr id="681" name="Shape 681"/>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1">
              <a:lnSpc>
                <a:spcPct val="100000"/>
              </a:lnSpc>
              <a:spcBef>
                <a:spcPts val="0"/>
              </a:spcBef>
              <a:buClr>
                <a:schemeClr val="dk1"/>
              </a:buClr>
              <a:buSzPct val="91666"/>
              <a:buFont typeface="Arial"/>
              <a:buNone/>
            </a:pPr>
            <a:r>
              <a:rPr lang="iw" sz="1200"/>
              <a:t>טוב אז תכניות לעתיד, הייתי רוצה שיהיה לי בית גדול עם גינה וכלב.</a:t>
            </a:r>
          </a:p>
          <a:p>
            <a:pPr lvl="0" rtl="1">
              <a:lnSpc>
                <a:spcPct val="100000"/>
              </a:lnSpc>
              <a:spcBef>
                <a:spcPts val="0"/>
              </a:spcBef>
              <a:buClr>
                <a:schemeClr val="dk1"/>
              </a:buClr>
              <a:buSzPct val="91666"/>
              <a:buFont typeface="Arial"/>
              <a:buNone/>
            </a:pPr>
            <a:r>
              <a:rPr lang="iw" sz="1200"/>
              <a:t>סתם עכשיו ברצינות:</a:t>
            </a:r>
          </a:p>
          <a:p>
            <a:pPr lvl="0" rtl="1">
              <a:lnSpc>
                <a:spcPct val="100000"/>
              </a:lnSpc>
              <a:spcBef>
                <a:spcPts val="0"/>
              </a:spcBef>
              <a:buClr>
                <a:schemeClr val="dk1"/>
              </a:buClr>
              <a:buSzPct val="91666"/>
              <a:buFont typeface="Arial"/>
              <a:buNone/>
            </a:pPr>
            <a:r>
              <a:rPr lang="iw" sz="1200"/>
              <a:t>להכניס את השיטות היותר מתקדמות להסקת המצבים החבויים, שימוש בתוצאות של אלגוריתם פורוורד-בקוורד על מנת לבחור את המצב בעל הנראות הגבוהה ביותר.</a:t>
            </a:r>
          </a:p>
          <a:p>
            <a:pPr lvl="0" rtl="1">
              <a:lnSpc>
                <a:spcPct val="100000"/>
              </a:lnSpc>
              <a:spcBef>
                <a:spcPts val="0"/>
              </a:spcBef>
              <a:buClr>
                <a:schemeClr val="dk1"/>
              </a:buClr>
              <a:buSzPct val="91666"/>
              <a:buFont typeface="Arial"/>
              <a:buNone/>
            </a:pPr>
            <a:r>
              <a:rPr lang="iw" sz="1200"/>
              <a:t>הכנסת הדאטה החדש של 600 הפרטים שרוצפו לאחרונה, על מנת להגדיל את קבוצת הייחוס באופן משמעותי ועל ידי כך לשפר את תוצאות האלגוריתם.</a:t>
            </a:r>
          </a:p>
          <a:p>
            <a:pPr lvl="0" rtl="1">
              <a:lnSpc>
                <a:spcPct val="100000"/>
              </a:lnSpc>
              <a:spcBef>
                <a:spcPts val="0"/>
              </a:spcBef>
              <a:buClr>
                <a:schemeClr val="dk1"/>
              </a:buClr>
              <a:buSzPct val="91666"/>
              <a:buFont typeface="Arial"/>
              <a:buNone/>
            </a:pPr>
            <a:r>
              <a:rPr lang="iw" sz="1200"/>
              <a:t>להשתמש באלגוריתם עבור דאטה של ריצוף אקסומים (כיסוי של בערך 0.25) הקיים בכמויות גדולות יחסית.</a:t>
            </a:r>
          </a:p>
          <a:p>
            <a:pPr lvl="0" rtl="1">
              <a:lnSpc>
                <a:spcPct val="100000"/>
              </a:lnSpc>
              <a:spcBef>
                <a:spcPts val="0"/>
              </a:spcBef>
              <a:buNone/>
            </a:pPr>
            <a:r>
              <a:rPr lang="iw" sz="1200"/>
              <a:t>שיפוץ הקוד שנכתב והכנת חבילה נוחה לשימוש ולשדרוג.</a:t>
            </a:r>
          </a:p>
        </p:txBody>
      </p:sp>
      <p:sp>
        <p:nvSpPr>
          <p:cNvPr id="682" name="Shape 68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7" name="Shape 687"/>
        <p:cNvGrpSpPr/>
        <p:nvPr/>
      </p:nvGrpSpPr>
      <p:grpSpPr>
        <a:xfrm>
          <a:off x="0" y="0"/>
          <a:ext cx="0" cy="0"/>
          <a:chOff x="0" y="0"/>
          <a:chExt cx="0" cy="0"/>
        </a:xfrm>
      </p:grpSpPr>
      <p:sp>
        <p:nvSpPr>
          <p:cNvPr id="688" name="Shape 688"/>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689" name="Shape 68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1">
              <a:lnSpc>
                <a:spcPct val="100000"/>
              </a:lnSpc>
              <a:spcBef>
                <a:spcPts val="0"/>
              </a:spcBef>
              <a:buClr>
                <a:schemeClr val="dk1"/>
              </a:buClr>
              <a:buSzPct val="91666"/>
              <a:buFont typeface="Arial"/>
              <a:buNone/>
            </a:pPr>
            <a:r>
              <a:rPr lang="iw" sz="1200"/>
              <a:t>הפתרון שאנו מציעים הוא שימוש בריצוף בטכנולוגיות מודרניות, אבל בכיסוי נמוך יותר. עובדה אשר יש לשים לב אליה היא שמחיר הריצוף הוא פחות או יותר ליניארי בכיסוי כאשר מדובר בכיסוי גבוה. ולכן אם נוכל להוריד את הכיסוי בצורה משמעותית מבלי לאבד הרבה מהמידע, נוכל להוזיל באופן משמעותי את המחיר לדוגמא.</a:t>
            </a:r>
          </a:p>
          <a:p>
            <a:pPr lvl="0" rtl="1">
              <a:lnSpc>
                <a:spcPct val="100000"/>
              </a:lnSpc>
              <a:spcBef>
                <a:spcPts val="0"/>
              </a:spcBef>
              <a:buClr>
                <a:schemeClr val="dk1"/>
              </a:buClr>
              <a:buSzPct val="91666"/>
              <a:buFont typeface="Arial"/>
              <a:buNone/>
            </a:pPr>
            <a:r>
              <a:rPr lang="iw" sz="1200"/>
              <a:t>כאשר אני אומר כיסוי נמוך, למה אני מתכוון?</a:t>
            </a:r>
          </a:p>
          <a:p>
            <a:pPr lvl="0" rtl="1">
              <a:lnSpc>
                <a:spcPct val="100000"/>
              </a:lnSpc>
              <a:spcBef>
                <a:spcPts val="0"/>
              </a:spcBef>
              <a:buClr>
                <a:schemeClr val="dk1"/>
              </a:buClr>
              <a:buSzPct val="91666"/>
              <a:buFont typeface="Arial"/>
              <a:buNone/>
            </a:pPr>
            <a:r>
              <a:rPr lang="iw" sz="1200"/>
              <a:t>ריצוף בכיסוי בינוני-גבוה מתייחס לריצוף בכיסוי של בין 5 לכמה עשרות. המשמעות של ריצוף בכיסוי 50 היא שכל בסיס בגנום מכוסה בממוצע 50 פעם. כמובן שיש עמדות שיכוסו 300 פעם ויהיו כאלה שלא יהיו מכוסות כלל.</a:t>
            </a:r>
          </a:p>
          <a:p>
            <a:pPr lvl="0" rtl="1">
              <a:lnSpc>
                <a:spcPct val="100000"/>
              </a:lnSpc>
              <a:spcBef>
                <a:spcPts val="0"/>
              </a:spcBef>
              <a:buClr>
                <a:schemeClr val="dk1"/>
              </a:buClr>
              <a:buFont typeface="Arial"/>
              <a:buNone/>
            </a:pPr>
            <a:r>
              <a:t/>
            </a:r>
            <a:endParaRPr sz="1200"/>
          </a:p>
        </p:txBody>
      </p:sp>
      <p:sp>
        <p:nvSpPr>
          <p:cNvPr id="76" name="Shape 7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1">
              <a:spcBef>
                <a:spcPts val="0"/>
              </a:spcBef>
              <a:buClr>
                <a:schemeClr val="dk1"/>
              </a:buClr>
              <a:buSzPct val="91666"/>
              <a:buFont typeface="Arial"/>
              <a:buNone/>
            </a:pPr>
            <a:r>
              <a:rPr lang="iw" sz="1200">
                <a:solidFill>
                  <a:schemeClr val="dk1"/>
                </a:solidFill>
              </a:rPr>
              <a:t>ריצוף בכיסוי נמוך יכול להיות בסדר גודל של 1-5. וריצוף בכיסוי נמוך מאוד (מה שקראתי אולטרא נמוך) מתייחס לערכים של בין 0.1-1 ואפילו פחות מזה. המשמעות היא שבכיסוי של 0.1 בממוצע נתפוס כל עמדה עשירית בגנום, ומכיוון שריצוף מתבצע אמנם בחלקים קצרים אבל רציפים, סביר שיהיו אזורים גנומיים באורך כמה אלפי בסיסים שלא יזכו לייצוג בקבצי הריצוף שלנו.</a:t>
            </a:r>
          </a:p>
          <a:p>
            <a:pPr lvl="0" rtl="1">
              <a:spcBef>
                <a:spcPts val="0"/>
              </a:spcBef>
              <a:buNone/>
            </a:pPr>
            <a:r>
              <a:rPr lang="iw" sz="1200">
                <a:solidFill>
                  <a:schemeClr val="dk1"/>
                </a:solidFill>
              </a:rPr>
              <a:t>שוב, </a:t>
            </a:r>
            <a:r>
              <a:rPr b="1" lang="iw" sz="1200">
                <a:solidFill>
                  <a:schemeClr val="dk1"/>
                </a:solidFill>
              </a:rPr>
              <a:t>המטרה שלנו היא להיות מסוגלים לקבל את המידע המתקבל מריצוף בכיסוי גבוה, מהריצוף בכיסוי הנמוך</a:t>
            </a:r>
            <a:r>
              <a:rPr lang="iw" sz="1200">
                <a:solidFill>
                  <a:schemeClr val="dk1"/>
                </a:solidFill>
              </a:rPr>
              <a:t>.</a:t>
            </a:r>
          </a:p>
        </p:txBody>
      </p:sp>
      <p:sp>
        <p:nvSpPr>
          <p:cNvPr id="214" name="Shape 21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1">
              <a:lnSpc>
                <a:spcPct val="100000"/>
              </a:lnSpc>
              <a:spcBef>
                <a:spcPts val="0"/>
              </a:spcBef>
              <a:buClr>
                <a:schemeClr val="dk1"/>
              </a:buClr>
              <a:buSzPct val="91666"/>
              <a:buFont typeface="Arial"/>
              <a:buNone/>
            </a:pPr>
            <a:r>
              <a:rPr lang="iw" sz="1200"/>
              <a:t>הבעייה הראשונה שקופצת בעקבות שימוש בריצוף כל כך נמוך, היא שאנחנו פשוט מפספסים את רוב האתרים בגנום, ואכן שימוש בדאטה כזה כמו שהוא לא אפקטיבי כאשר מחפשים בסיס גנטי לפנוטיפ מסוים. על כן יש צורך בהסקת הרצף הגנומי באיזורים אשר אינם מכוסים על ידי הריצוף. וזה בעצם מה שאני מנסה לעשות בפרוייקט. לא המצאנו את הגלגל, ובעצם יש כבר כלים שעושים את מה שאני הולך לתאר, אבל הם אינם מיועדים לכיסוי כל כך נמוך.</a:t>
            </a:r>
          </a:p>
          <a:p>
            <a:pPr lvl="0" rtl="1">
              <a:lnSpc>
                <a:spcPct val="100000"/>
              </a:lnSpc>
              <a:spcBef>
                <a:spcPts val="0"/>
              </a:spcBef>
              <a:buNone/>
            </a:pPr>
            <a:r>
              <a:rPr lang="iw" sz="1200"/>
              <a:t>הסקת הרצף הגנומי מתבצעת על סמך קבוצת ייחוס, שהיא בעצם קבוצה של פרטים שנדגמת באקראי מהאוכלוסייה, ומרוצפת בכיסוי גבוה. לאחר שמרצפים את הפרטים בקבוצת הייחוס, ניתן להשוות ביניהם, וליצור בעצם מאגר מידע המכיל את כל העמדות בגנום שנמצא איזשהו שוני בין הפרטים בקבוצת היחוס.</a:t>
            </a:r>
          </a:p>
        </p:txBody>
      </p:sp>
      <p:sp>
        <p:nvSpPr>
          <p:cNvPr id="263" name="Shape 26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1">
              <a:lnSpc>
                <a:spcPct val="100000"/>
              </a:lnSpc>
              <a:spcBef>
                <a:spcPts val="0"/>
              </a:spcBef>
              <a:buNone/>
            </a:pPr>
            <a:r>
              <a:rPr lang="iw" sz="1200"/>
              <a:t>למה שבכלל נוכל להסיק על האזורים החסרים מאלו הקיימים?</a:t>
            </a:r>
          </a:p>
          <a:p>
            <a:pPr lvl="0" rtl="1">
              <a:lnSpc>
                <a:spcPct val="100000"/>
              </a:lnSpc>
              <a:spcBef>
                <a:spcPts val="0"/>
              </a:spcBef>
              <a:buClr>
                <a:schemeClr val="dk1"/>
              </a:buClr>
              <a:buSzPct val="91666"/>
              <a:buFont typeface="Arial"/>
              <a:buNone/>
            </a:pPr>
            <a:r>
              <a:rPr lang="iw" sz="1200"/>
              <a:t>אזורים גנומיים קרובים, לרוב נמצאים בתאחיזה, המשמעות היא שבסבירות גבוהה הם יעברו יחד בתורשה. בדוגמא שלפנינו יש לנו קבוצת ייחוס מצד שמאל המונה 4 פרטים, ואדם שרוצף בכיסוי נמוך מצד ימין. ורצף של 5 סניפים עוקבים, וניתן לשים לב שארבעת הסניפים הראשונים באדם מצד ימין, תואמים את אלו של האדם הכחול אבל לא את של האחרים.</a:t>
            </a:r>
          </a:p>
          <a:p>
            <a:pPr lvl="0" rtl="1">
              <a:lnSpc>
                <a:spcPct val="100000"/>
              </a:lnSpc>
              <a:spcBef>
                <a:spcPts val="0"/>
              </a:spcBef>
              <a:buNone/>
            </a:pPr>
            <a:r>
              <a:t/>
            </a:r>
            <a:endParaRPr sz="1200"/>
          </a:p>
        </p:txBody>
      </p:sp>
      <p:sp>
        <p:nvSpPr>
          <p:cNvPr id="284" name="Shape 28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1">
              <a:spcBef>
                <a:spcPts val="0"/>
              </a:spcBef>
              <a:buNone/>
            </a:pPr>
            <a:r>
              <a:rPr lang="iw" sz="1200"/>
              <a:t>הניחוש ההגיוני אכן יהיה שהסניפ הבא יהיה זה המופיע אצל האדם הכחול. מהיכן מגיעה ההנחה שפרטים בכלל חולקים מקטעים גנומיים משותפים?</a:t>
            </a:r>
          </a:p>
          <a:p>
            <a:pPr lvl="0" rtl="1">
              <a:spcBef>
                <a:spcPts val="0"/>
              </a:spcBef>
              <a:buClr>
                <a:schemeClr val="dk1"/>
              </a:buClr>
              <a:buSzPct val="91666"/>
              <a:buFont typeface="Arial"/>
              <a:buNone/>
            </a:pPr>
            <a:r>
              <a:rPr lang="iw" sz="1200">
                <a:solidFill>
                  <a:srgbClr val="0000FF"/>
                </a:solidFill>
              </a:rPr>
              <a:t>מי מבטיח לנו שבקבוצת הייחוס קיימים הפלוטיפים המכסים את הגנוטיפ שרוצף בכיסוי נמוך. אז ראשית אף אחד. ייתכן וככל הנראה יהיו סניפים בפרט המרוצף שלא נזהה ושאינם מופיעים כלל בקבוצת הייחוס. אין לנו ממש איך להתחמק ממצבים כאלה</a:t>
            </a:r>
            <a:r>
              <a:rPr lang="iw" sz="1200">
                <a:solidFill>
                  <a:schemeClr val="dk1"/>
                </a:solidFill>
              </a:rPr>
              <a:t>. </a:t>
            </a:r>
          </a:p>
          <a:p>
            <a:pPr lvl="0" rtl="1">
              <a:lnSpc>
                <a:spcPct val="100000"/>
              </a:lnSpc>
              <a:spcBef>
                <a:spcPts val="0"/>
              </a:spcBef>
              <a:buNone/>
            </a:pPr>
            <a:r>
              <a:t/>
            </a:r>
            <a:endParaRPr sz="1200"/>
          </a:p>
        </p:txBody>
      </p:sp>
      <p:sp>
        <p:nvSpPr>
          <p:cNvPr id="302" name="Shape 30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0" name="Shape 320"/>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1">
              <a:spcBef>
                <a:spcPts val="0"/>
              </a:spcBef>
              <a:buSzPct val="91666"/>
              <a:buNone/>
            </a:pPr>
            <a:r>
              <a:rPr lang="iw" sz="1200">
                <a:solidFill>
                  <a:schemeClr val="dk1"/>
                </a:solidFill>
              </a:rPr>
              <a:t>המזל שלנו הוא שאנחנו עובדים עם האוכלוסייה היהודית האשכנזית. אוכלוסייה מבודדת שעברה אירוע של צוואר בקבוק מבחינת גודל האוכלוסייה לפני בערך 25-35 דורות כך שגודל האוכלוסייה האפקטיבי, כלומר מבחינת העושר הגנטי היה שקול לקבוצה של כמה מאות (300-400) פרטים. מאז אותו אירוע לא הייתה כניסה מאסיבית של אללים חדשים לאוכלוסייה, כלומר לא היה ערבוב אתני.</a:t>
            </a:r>
          </a:p>
          <a:p>
            <a:pPr lvl="0" rtl="1">
              <a:spcBef>
                <a:spcPts val="0"/>
              </a:spcBef>
              <a:buSzPct val="91666"/>
              <a:buNone/>
            </a:pPr>
            <a:r>
              <a:rPr lang="iw" sz="1200">
                <a:solidFill>
                  <a:schemeClr val="dk1"/>
                </a:solidFill>
              </a:rPr>
              <a:t>אפשר להמחיש את התופעה על ידי השקף שמוצג.</a:t>
            </a:r>
          </a:p>
          <a:p>
            <a:pPr lvl="0" rtl="1">
              <a:spcBef>
                <a:spcPts val="0"/>
              </a:spcBef>
              <a:buSzPct val="91666"/>
              <a:buNone/>
            </a:pPr>
            <a:r>
              <a:rPr lang="iw" sz="1200">
                <a:solidFill>
                  <a:schemeClr val="dk1"/>
                </a:solidFill>
              </a:rPr>
              <a:t> השורה התחתונה היא, שהפרטים אשר קיימים היום באוכלוסייה היהודית אשכנזית חולקים מקטעים גנומיים ארוכים בשכיחות גבוהה בהרבה מאשר האוכלוסייה הכללית.</a:t>
            </a:r>
          </a:p>
          <a:p>
            <a:pPr lvl="0" rtl="1">
              <a:spcBef>
                <a:spcPts val="0"/>
              </a:spcBef>
              <a:buSzPct val="91666"/>
              <a:buNone/>
            </a:pPr>
            <a:r>
              <a:rPr lang="iw" sz="1200">
                <a:solidFill>
                  <a:schemeClr val="dk1"/>
                </a:solidFill>
              </a:rPr>
              <a:t>מה שאומר שניתן באופן תיאורטי לחלק את הגנום לחלונות, ובסבירות גבוהה למצוא פרט בקבוצת היחוס עם חלון חופף דומה מאוד, ועל ידי לקיחת האתרים מאותו פרט אשר אינם מופיעים בכיסוי הנמוך, מובטח לנו אחוז גבוה של דיוק בזיהוי הסניפים.</a:t>
            </a:r>
          </a:p>
          <a:p>
            <a:pPr indent="0" lvl="0" marL="0" marR="0" rtl="1">
              <a:spcBef>
                <a:spcPts val="0"/>
              </a:spcBef>
              <a:buSzPct val="25000"/>
              <a:buNone/>
            </a:pPr>
            <a:r>
              <a:rPr lang="iw" sz="1200">
                <a:solidFill>
                  <a:srgbClr val="0000FF"/>
                </a:solidFill>
              </a:rPr>
              <a:t>המשמעות המיידית היא, סחיפה גנטית אקראית שמובילה לעלייה בשכיחות של אללים נדירים גורמי מחלות שבאוכלוסייה הכללית יחסית נדירים. עובדה זו מעמידה את האוכלוסייה הזו כחשובה במחקרים למציאת בסיס גנטי למחלות.</a:t>
            </a:r>
          </a:p>
        </p:txBody>
      </p:sp>
      <p:sp>
        <p:nvSpPr>
          <p:cNvPr id="321" name="Shape 321"/>
          <p:cNvSpPr txBox="1"/>
          <p:nvPr>
            <p:ph idx="12" type="sldNum"/>
          </p:nvPr>
        </p:nvSpPr>
        <p:spPr>
          <a:xfrm>
            <a:off x="1587" y="8685213"/>
            <a:ext cx="2971800" cy="458700"/>
          </a:xfrm>
          <a:prstGeom prst="rect">
            <a:avLst/>
          </a:prstGeom>
          <a:noFill/>
          <a:ln>
            <a:noFill/>
          </a:ln>
        </p:spPr>
        <p:txBody>
          <a:bodyPr anchorCtr="0" anchor="b" bIns="45700" lIns="91425" rIns="91425" tIns="45700">
            <a:noAutofit/>
          </a:bodyPr>
          <a:lstStyle/>
          <a:p>
            <a:pPr indent="0" lvl="0" marL="0" marR="0" rtl="1" algn="l">
              <a:spcBef>
                <a:spcPts val="0"/>
              </a:spcBef>
              <a:buSzPct val="25000"/>
              <a:buNone/>
            </a:pPr>
            <a:fld id="{00000000-1234-1234-1234-123412341234}" type="slidenum">
              <a:rPr lang="iw" sz="1200">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1">
              <a:lnSpc>
                <a:spcPct val="100000"/>
              </a:lnSpc>
              <a:spcBef>
                <a:spcPts val="0"/>
              </a:spcBef>
              <a:buNone/>
            </a:pPr>
            <a:r>
              <a:rPr lang="iw" sz="1200"/>
              <a:t>אז דבר ראשון צריך להשיג קבוצת ייחוס אשר מרוצפת בכיסוי גבוה.</a:t>
            </a:r>
          </a:p>
          <a:p>
            <a:pPr lvl="0" rtl="1">
              <a:lnSpc>
                <a:spcPct val="100000"/>
              </a:lnSpc>
              <a:spcBef>
                <a:spcPts val="0"/>
              </a:spcBef>
              <a:buNone/>
            </a:pPr>
            <a:r>
              <a:rPr lang="iw" sz="1200"/>
              <a:t>במחקר קודם של שי כרמי, דבר כזה בדיוק נעשה, עבור האוכלוסייה היהודית אשכנזית. רוצפו 128 פרטים בכיסוי גבוה בשיטת complete genomics ובשימוש בטכנולוגיות מודרניות, יצרו קבצי טקסט המכילים מידע לגבי ההפלוטיפים של 128 הפרטים ב12,000,000 אתרים בגנום שנמצאו וריאביליים בין אותם 128 פרטים.</a:t>
            </a:r>
          </a:p>
          <a:p>
            <a:pPr lvl="0" rtl="1">
              <a:lnSpc>
                <a:spcPct val="100000"/>
              </a:lnSpc>
              <a:spcBef>
                <a:spcPts val="0"/>
              </a:spcBef>
              <a:buNone/>
            </a:pPr>
            <a:r>
              <a:rPr lang="iw" sz="1200"/>
              <a:t>מוצגת לדוגמא תמונת מסך של קובץ המהווה את ההפלוטיפים של קבוצת הייחוס בכרומוזום 1. לכל פרט בקבוצה יש שתי עמודות המייצגות את שתי ההפלוטיפים שלו לאורך העמדות הוריאביליות בכרומוזום 1. 0 מייצג את האלל השכיח, ו1 את האלל האלטרנטיבי.</a:t>
            </a:r>
          </a:p>
          <a:p>
            <a:pPr lvl="0" rtl="1">
              <a:lnSpc>
                <a:spcPct val="100000"/>
              </a:lnSpc>
              <a:spcBef>
                <a:spcPts val="0"/>
              </a:spcBef>
              <a:buNone/>
            </a:pPr>
            <a:r>
              <a:rPr lang="iw" sz="1200"/>
              <a:t>דאטה בהיקף כזה נותן לנו סניפ כל 270 בסיסים בממוצע, כלומר הסניפים קרובים וסביר להניח שסניפים קרובים יהיו בתאחיזה גבוהה.</a:t>
            </a:r>
          </a:p>
        </p:txBody>
      </p:sp>
      <p:sp>
        <p:nvSpPr>
          <p:cNvPr id="335" name="Shape 33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w"/>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w"/>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w"/>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w"/>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w"/>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w"/>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w"/>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w"/>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w"/>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w"/>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w"/>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iw"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00.jpg"/><Relationship Id="rId4" Type="http://schemas.openxmlformats.org/officeDocument/2006/relationships/image" Target="../media/image10.jpg"/><Relationship Id="rId5" Type="http://schemas.openxmlformats.org/officeDocument/2006/relationships/image" Target="../media/image01.jpg"/><Relationship Id="rId6" Type="http://schemas.openxmlformats.org/officeDocument/2006/relationships/image" Target="../media/image0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0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03.png"/><Relationship Id="rId4" Type="http://schemas.openxmlformats.org/officeDocument/2006/relationships/image" Target="../media/image05.png"/><Relationship Id="rId5" Type="http://schemas.openxmlformats.org/officeDocument/2006/relationships/image" Target="../media/image06.png"/><Relationship Id="rId6" Type="http://schemas.openxmlformats.org/officeDocument/2006/relationships/image" Target="../media/image02.png"/><Relationship Id="rId7" Type="http://schemas.openxmlformats.org/officeDocument/2006/relationships/image" Target="../media/image08.png"/><Relationship Id="rId8" Type="http://schemas.openxmlformats.org/officeDocument/2006/relationships/image" Target="../media/image0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03.png"/><Relationship Id="rId4" Type="http://schemas.openxmlformats.org/officeDocument/2006/relationships/image" Target="../media/image05.png"/><Relationship Id="rId5" Type="http://schemas.openxmlformats.org/officeDocument/2006/relationships/image" Target="../media/image06.png"/><Relationship Id="rId6" Type="http://schemas.openxmlformats.org/officeDocument/2006/relationships/image" Target="../media/image02.png"/><Relationship Id="rId7"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03.png"/><Relationship Id="rId4" Type="http://schemas.openxmlformats.org/officeDocument/2006/relationships/image" Target="../media/image05.png"/><Relationship Id="rId5" Type="http://schemas.openxmlformats.org/officeDocument/2006/relationships/image" Target="../media/image06.png"/><Relationship Id="rId6" Type="http://schemas.openxmlformats.org/officeDocument/2006/relationships/image" Target="../media/image02.png"/><Relationship Id="rId7"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0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466725" y="466725"/>
            <a:ext cx="8229599" cy="2238375"/>
          </a:xfrm>
          <a:prstGeom prst="rect">
            <a:avLst/>
          </a:prstGeom>
          <a:noFill/>
          <a:ln>
            <a:noFill/>
          </a:ln>
        </p:spPr>
        <p:txBody>
          <a:bodyPr anchorCtr="0" anchor="b" bIns="34275" lIns="68575" rIns="68575" tIns="34275">
            <a:noAutofit/>
          </a:bodyPr>
          <a:lstStyle/>
          <a:p>
            <a:pPr indent="0" lvl="0" marL="0" marR="0" rtl="1" algn="ctr">
              <a:lnSpc>
                <a:spcPct val="90000"/>
              </a:lnSpc>
              <a:spcBef>
                <a:spcPts val="0"/>
              </a:spcBef>
              <a:buClr>
                <a:schemeClr val="dk1"/>
              </a:buClr>
              <a:buSzPct val="25000"/>
              <a:buFont typeface="Calibri"/>
              <a:buNone/>
            </a:pPr>
            <a:r>
              <a:rPr b="0" i="0" lang="iw" sz="5000" u="none" cap="none" strike="noStrike">
                <a:solidFill>
                  <a:schemeClr val="dk1"/>
                </a:solidFill>
              </a:rPr>
              <a:t>Genomic imputation in ultra low coverage sequencing data of Ashkenazi Jews</a:t>
            </a:r>
          </a:p>
        </p:txBody>
      </p:sp>
      <p:sp>
        <p:nvSpPr>
          <p:cNvPr id="55" name="Shape 55"/>
          <p:cNvSpPr txBox="1"/>
          <p:nvPr>
            <p:ph idx="1" type="subTitle"/>
          </p:nvPr>
        </p:nvSpPr>
        <p:spPr>
          <a:xfrm>
            <a:off x="1209675" y="3492103"/>
            <a:ext cx="6858000" cy="1241821"/>
          </a:xfrm>
          <a:prstGeom prst="rect">
            <a:avLst/>
          </a:prstGeom>
          <a:noFill/>
          <a:ln>
            <a:noFill/>
          </a:ln>
        </p:spPr>
        <p:txBody>
          <a:bodyPr anchorCtr="0" anchor="t" bIns="34275" lIns="68575" rIns="68575" tIns="34275">
            <a:noAutofit/>
          </a:bodyPr>
          <a:lstStyle/>
          <a:p>
            <a:pPr indent="0" lvl="0" marL="0" marR="0" rtl="1" algn="ctr">
              <a:lnSpc>
                <a:spcPct val="90000"/>
              </a:lnSpc>
              <a:spcBef>
                <a:spcPts val="0"/>
              </a:spcBef>
              <a:spcAft>
                <a:spcPts val="0"/>
              </a:spcAft>
              <a:buClr>
                <a:schemeClr val="dk1"/>
              </a:buClr>
              <a:buSzPct val="25000"/>
              <a:buFont typeface="Arial"/>
              <a:buNone/>
            </a:pPr>
            <a:r>
              <a:rPr b="0" i="0" lang="iw" sz="1800" u="none" cap="none" strike="noStrike">
                <a:solidFill>
                  <a:schemeClr val="dk1"/>
                </a:solidFill>
                <a:latin typeface="Calibri"/>
                <a:ea typeface="Calibri"/>
                <a:cs typeface="Calibri"/>
                <a:sym typeface="Calibri"/>
              </a:rPr>
              <a:t>Noam Bar</a:t>
            </a:r>
          </a:p>
          <a:p>
            <a:pPr indent="0" lvl="0" marL="0" marR="0" rtl="1">
              <a:lnSpc>
                <a:spcPct val="90000"/>
              </a:lnSpc>
              <a:spcBef>
                <a:spcPts val="800"/>
              </a:spcBef>
              <a:buClr>
                <a:schemeClr val="dk1"/>
              </a:buClr>
              <a:buSzPct val="25000"/>
              <a:buFont typeface="Arial"/>
              <a:buNone/>
            </a:pPr>
            <a:r>
              <a:rPr lang="iw" sz="1800">
                <a:solidFill>
                  <a:schemeClr val="dk1"/>
                </a:solidFill>
                <a:latin typeface="Calibri"/>
                <a:ea typeface="Calibri"/>
                <a:cs typeface="Calibri"/>
                <a:sym typeface="Calibri"/>
              </a:rPr>
              <a:t>Mentor: Dr. Shai Carmi</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idx="11" type="ftr"/>
          </p:nvPr>
        </p:nvSpPr>
        <p:spPr>
          <a:xfrm>
            <a:off x="3028950" y="4767262"/>
            <a:ext cx="3086100" cy="273900"/>
          </a:xfrm>
          <a:prstGeom prst="rect">
            <a:avLst/>
          </a:prstGeom>
          <a:noFill/>
          <a:ln>
            <a:noFill/>
          </a:ln>
        </p:spPr>
        <p:txBody>
          <a:bodyPr anchorCtr="0" anchor="ctr" bIns="34275" lIns="68575" rIns="68575" tIns="34275">
            <a:noAutofit/>
          </a:bodyPr>
          <a:lstStyle/>
          <a:p>
            <a:pPr indent="0" lvl="0" marL="0" marR="0" rtl="1" algn="ctr">
              <a:spcBef>
                <a:spcPts val="0"/>
              </a:spcBef>
              <a:buSzPct val="25000"/>
              <a:buNone/>
            </a:pPr>
            <a:r>
              <a:rPr lang="iw" sz="900">
                <a:solidFill>
                  <a:srgbClr val="888888"/>
                </a:solidFill>
                <a:latin typeface="Calibri"/>
                <a:ea typeface="Calibri"/>
                <a:cs typeface="Calibri"/>
                <a:sym typeface="Calibri"/>
              </a:rPr>
              <a:t>Genomic imputation in ultra low coverage sequencing data of Ashkenazi Jews</a:t>
            </a:r>
          </a:p>
        </p:txBody>
      </p:sp>
      <p:sp>
        <p:nvSpPr>
          <p:cNvPr id="347" name="Shape 347"/>
          <p:cNvSpPr txBox="1"/>
          <p:nvPr>
            <p:ph idx="12" type="sldNum"/>
          </p:nvPr>
        </p:nvSpPr>
        <p:spPr>
          <a:xfrm>
            <a:off x="8472457" y="4663216"/>
            <a:ext cx="548700" cy="393600"/>
          </a:xfrm>
          <a:prstGeom prst="rect">
            <a:avLst/>
          </a:prstGeom>
          <a:noFill/>
          <a:ln>
            <a:noFill/>
          </a:ln>
        </p:spPr>
        <p:txBody>
          <a:bodyPr anchorCtr="0" anchor="ctr" bIns="34275" lIns="68575" rIns="68575" tIns="34275">
            <a:noAutofit/>
          </a:bodyPr>
          <a:lstStyle/>
          <a:p>
            <a:pPr lvl="0" rtl="1">
              <a:spcBef>
                <a:spcPts val="0"/>
              </a:spcBef>
              <a:buNone/>
            </a:pPr>
            <a:fld id="{00000000-1234-1234-1234-123412341234}" type="slidenum">
              <a:rPr lang="iw">
                <a:latin typeface="Arial"/>
                <a:ea typeface="Arial"/>
                <a:cs typeface="Arial"/>
                <a:sym typeface="Arial"/>
              </a:rPr>
              <a:t>‹#›</a:t>
            </a:fld>
          </a:p>
        </p:txBody>
      </p:sp>
      <p:sp>
        <p:nvSpPr>
          <p:cNvPr id="348" name="Shape 348"/>
          <p:cNvSpPr txBox="1"/>
          <p:nvPr/>
        </p:nvSpPr>
        <p:spPr>
          <a:xfrm>
            <a:off x="3696350" y="594375"/>
            <a:ext cx="2013300" cy="573600"/>
          </a:xfrm>
          <a:prstGeom prst="rect">
            <a:avLst/>
          </a:prstGeom>
          <a:noFill/>
          <a:ln>
            <a:noFill/>
          </a:ln>
        </p:spPr>
        <p:txBody>
          <a:bodyPr anchorCtr="0" anchor="t" bIns="91425" lIns="91425" rIns="91425" tIns="91425">
            <a:noAutofit/>
          </a:bodyPr>
          <a:lstStyle/>
          <a:p>
            <a:pPr lvl="0">
              <a:spcBef>
                <a:spcPts val="0"/>
              </a:spcBef>
              <a:buNone/>
            </a:pPr>
            <a:r>
              <a:rPr b="1" lang="iw" sz="2400"/>
              <a:t>Algorithm</a:t>
            </a:r>
          </a:p>
        </p:txBody>
      </p:sp>
      <p:pic>
        <p:nvPicPr>
          <p:cNvPr id="349" name="Shape 349"/>
          <p:cNvPicPr preferRelativeResize="0"/>
          <p:nvPr/>
        </p:nvPicPr>
        <p:blipFill rotWithShape="1">
          <a:blip r:embed="rId3">
            <a:alphaModFix/>
          </a:blip>
          <a:srcRect b="37938" l="0" r="0" t="39617"/>
          <a:stretch/>
        </p:blipFill>
        <p:spPr>
          <a:xfrm>
            <a:off x="1423250" y="1562249"/>
            <a:ext cx="6831149" cy="779600"/>
          </a:xfrm>
          <a:prstGeom prst="rect">
            <a:avLst/>
          </a:prstGeom>
          <a:noFill/>
          <a:ln>
            <a:noFill/>
          </a:ln>
        </p:spPr>
      </p:pic>
      <p:grpSp>
        <p:nvGrpSpPr>
          <p:cNvPr id="350" name="Shape 350"/>
          <p:cNvGrpSpPr/>
          <p:nvPr/>
        </p:nvGrpSpPr>
        <p:grpSpPr>
          <a:xfrm>
            <a:off x="3254250" y="1423300"/>
            <a:ext cx="3190100" cy="1057500"/>
            <a:chOff x="3254250" y="1423300"/>
            <a:chExt cx="3190100" cy="1057500"/>
          </a:xfrm>
        </p:grpSpPr>
        <p:sp>
          <p:nvSpPr>
            <p:cNvPr id="351" name="Shape 351"/>
            <p:cNvSpPr/>
            <p:nvPr/>
          </p:nvSpPr>
          <p:spPr>
            <a:xfrm>
              <a:off x="6363650" y="1423300"/>
              <a:ext cx="80700" cy="1057500"/>
            </a:xfrm>
            <a:prstGeom prst="rect">
              <a:avLst/>
            </a:prstGeom>
            <a:solidFill>
              <a:srgbClr val="000000"/>
            </a:solidFill>
            <a:ln cap="flat" cmpd="sng" w="952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2" name="Shape 352"/>
            <p:cNvSpPr/>
            <p:nvPr/>
          </p:nvSpPr>
          <p:spPr>
            <a:xfrm>
              <a:off x="3254250" y="1423300"/>
              <a:ext cx="80700" cy="1057500"/>
            </a:xfrm>
            <a:prstGeom prst="rect">
              <a:avLst/>
            </a:prstGeom>
            <a:solidFill>
              <a:srgbClr val="000000"/>
            </a:solidFill>
            <a:ln cap="flat" cmpd="sng" w="952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pic>
        <p:nvPicPr>
          <p:cNvPr id="353" name="Shape 353"/>
          <p:cNvPicPr preferRelativeResize="0"/>
          <p:nvPr/>
        </p:nvPicPr>
        <p:blipFill>
          <a:blip r:embed="rId4">
            <a:alphaModFix/>
          </a:blip>
          <a:stretch>
            <a:fillRect/>
          </a:stretch>
        </p:blipFill>
        <p:spPr>
          <a:xfrm>
            <a:off x="1506100" y="2252074"/>
            <a:ext cx="1585675" cy="1585675"/>
          </a:xfrm>
          <a:prstGeom prst="rect">
            <a:avLst/>
          </a:prstGeom>
          <a:noFill/>
          <a:ln>
            <a:noFill/>
          </a:ln>
        </p:spPr>
      </p:pic>
      <p:pic>
        <p:nvPicPr>
          <p:cNvPr id="354" name="Shape 354"/>
          <p:cNvPicPr preferRelativeResize="0"/>
          <p:nvPr/>
        </p:nvPicPr>
        <p:blipFill>
          <a:blip r:embed="rId4">
            <a:alphaModFix/>
          </a:blip>
          <a:stretch>
            <a:fillRect/>
          </a:stretch>
        </p:blipFill>
        <p:spPr>
          <a:xfrm>
            <a:off x="4045987" y="2252074"/>
            <a:ext cx="1585675" cy="1585675"/>
          </a:xfrm>
          <a:prstGeom prst="rect">
            <a:avLst/>
          </a:prstGeom>
          <a:noFill/>
          <a:ln>
            <a:noFill/>
          </a:ln>
        </p:spPr>
      </p:pic>
      <p:pic>
        <p:nvPicPr>
          <p:cNvPr id="355" name="Shape 355"/>
          <p:cNvPicPr preferRelativeResize="0"/>
          <p:nvPr/>
        </p:nvPicPr>
        <p:blipFill>
          <a:blip r:embed="rId4">
            <a:alphaModFix/>
          </a:blip>
          <a:stretch>
            <a:fillRect/>
          </a:stretch>
        </p:blipFill>
        <p:spPr>
          <a:xfrm>
            <a:off x="6668712" y="2252074"/>
            <a:ext cx="1585675" cy="1585675"/>
          </a:xfrm>
          <a:prstGeom prst="rect">
            <a:avLst/>
          </a:prstGeom>
          <a:noFill/>
          <a:ln>
            <a:noFill/>
          </a:ln>
        </p:spPr>
      </p:pic>
      <p:grpSp>
        <p:nvGrpSpPr>
          <p:cNvPr id="356" name="Shape 356"/>
          <p:cNvGrpSpPr/>
          <p:nvPr/>
        </p:nvGrpSpPr>
        <p:grpSpPr>
          <a:xfrm>
            <a:off x="2667350" y="3899225"/>
            <a:ext cx="3970500" cy="996350"/>
            <a:chOff x="2667350" y="3899225"/>
            <a:chExt cx="3970500" cy="996350"/>
          </a:xfrm>
        </p:grpSpPr>
        <p:sp>
          <p:nvSpPr>
            <p:cNvPr id="357" name="Shape 357"/>
            <p:cNvSpPr txBox="1"/>
            <p:nvPr/>
          </p:nvSpPr>
          <p:spPr>
            <a:xfrm>
              <a:off x="4845225" y="3909900"/>
              <a:ext cx="1413300" cy="690000"/>
            </a:xfrm>
            <a:prstGeom prst="rect">
              <a:avLst/>
            </a:prstGeom>
            <a:noFill/>
            <a:ln>
              <a:noFill/>
            </a:ln>
          </p:spPr>
          <p:txBody>
            <a:bodyPr anchorCtr="0" anchor="t" bIns="91425" lIns="91425" rIns="91425" tIns="91425">
              <a:noAutofit/>
            </a:bodyPr>
            <a:lstStyle/>
            <a:p>
              <a:pPr lvl="0">
                <a:spcBef>
                  <a:spcPts val="0"/>
                </a:spcBef>
                <a:buNone/>
              </a:pPr>
              <a:r>
                <a:rPr lang="iw" sz="1800"/>
                <a:t>P(X|related)</a:t>
              </a:r>
            </a:p>
          </p:txBody>
        </p:sp>
        <p:sp>
          <p:nvSpPr>
            <p:cNvPr id="358" name="Shape 358"/>
            <p:cNvSpPr txBox="1"/>
            <p:nvPr/>
          </p:nvSpPr>
          <p:spPr>
            <a:xfrm>
              <a:off x="4625550" y="4205575"/>
              <a:ext cx="1874100" cy="690000"/>
            </a:xfrm>
            <a:prstGeom prst="rect">
              <a:avLst/>
            </a:prstGeom>
            <a:noFill/>
            <a:ln>
              <a:noFill/>
            </a:ln>
          </p:spPr>
          <p:txBody>
            <a:bodyPr anchorCtr="0" anchor="t" bIns="91425" lIns="91425" rIns="91425" tIns="91425">
              <a:noAutofit/>
            </a:bodyPr>
            <a:lstStyle/>
            <a:p>
              <a:pPr lvl="0" rtl="0">
                <a:spcBef>
                  <a:spcPts val="0"/>
                </a:spcBef>
                <a:buNone/>
              </a:pPr>
              <a:r>
                <a:rPr lang="iw" sz="1800"/>
                <a:t>P(X|not related)</a:t>
              </a:r>
            </a:p>
          </p:txBody>
        </p:sp>
        <p:sp>
          <p:nvSpPr>
            <p:cNvPr id="359" name="Shape 359"/>
            <p:cNvSpPr/>
            <p:nvPr/>
          </p:nvSpPr>
          <p:spPr>
            <a:xfrm>
              <a:off x="4625550" y="4266662"/>
              <a:ext cx="1585800" cy="71700"/>
            </a:xfrm>
            <a:prstGeom prst="mathMinus">
              <a:avLst>
                <a:gd fmla="val 23520" name="adj1"/>
              </a:avLst>
            </a:pr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360" name="Shape 360"/>
            <p:cNvSpPr txBox="1"/>
            <p:nvPr/>
          </p:nvSpPr>
          <p:spPr>
            <a:xfrm>
              <a:off x="2667350" y="3899225"/>
              <a:ext cx="3970500" cy="690000"/>
            </a:xfrm>
            <a:prstGeom prst="rect">
              <a:avLst/>
            </a:prstGeom>
            <a:noFill/>
            <a:ln>
              <a:noFill/>
            </a:ln>
          </p:spPr>
          <p:txBody>
            <a:bodyPr anchorCtr="0" anchor="t" bIns="91425" lIns="91425" rIns="91425" tIns="91425">
              <a:noAutofit/>
            </a:bodyPr>
            <a:lstStyle/>
            <a:p>
              <a:pPr lvl="0" rtl="0">
                <a:spcBef>
                  <a:spcPts val="0"/>
                </a:spcBef>
                <a:buNone/>
              </a:pPr>
              <a:r>
                <a:rPr lang="iw" sz="3000"/>
                <a:t>score:  log(                )</a:t>
              </a:r>
            </a:p>
          </p:txBody>
        </p:sp>
      </p:gr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ph idx="11" type="ftr"/>
          </p:nvPr>
        </p:nvSpPr>
        <p:spPr>
          <a:xfrm>
            <a:off x="3028950" y="4767262"/>
            <a:ext cx="3086100" cy="273900"/>
          </a:xfrm>
          <a:prstGeom prst="rect">
            <a:avLst/>
          </a:prstGeom>
          <a:noFill/>
          <a:ln>
            <a:noFill/>
          </a:ln>
        </p:spPr>
        <p:txBody>
          <a:bodyPr anchorCtr="0" anchor="ctr" bIns="34275" lIns="68575" rIns="68575" tIns="34275">
            <a:noAutofit/>
          </a:bodyPr>
          <a:lstStyle/>
          <a:p>
            <a:pPr indent="0" lvl="0" marL="0" marR="0" rtl="1" algn="ctr">
              <a:spcBef>
                <a:spcPts val="0"/>
              </a:spcBef>
              <a:buSzPct val="25000"/>
              <a:buNone/>
            </a:pPr>
            <a:r>
              <a:rPr lang="iw" sz="900">
                <a:solidFill>
                  <a:srgbClr val="888888"/>
                </a:solidFill>
                <a:latin typeface="Calibri"/>
                <a:ea typeface="Calibri"/>
                <a:cs typeface="Calibri"/>
                <a:sym typeface="Calibri"/>
              </a:rPr>
              <a:t>Genomic imputation in ultra low coverage sequencing data of Ashkenazi Jews</a:t>
            </a:r>
          </a:p>
        </p:txBody>
      </p:sp>
      <p:sp>
        <p:nvSpPr>
          <p:cNvPr id="366" name="Shape 366"/>
          <p:cNvSpPr txBox="1"/>
          <p:nvPr>
            <p:ph idx="12" type="sldNum"/>
          </p:nvPr>
        </p:nvSpPr>
        <p:spPr>
          <a:xfrm>
            <a:off x="8472457" y="4663216"/>
            <a:ext cx="548700" cy="393600"/>
          </a:xfrm>
          <a:prstGeom prst="rect">
            <a:avLst/>
          </a:prstGeom>
          <a:noFill/>
          <a:ln>
            <a:noFill/>
          </a:ln>
        </p:spPr>
        <p:txBody>
          <a:bodyPr anchorCtr="0" anchor="ctr" bIns="34275" lIns="68575" rIns="68575" tIns="34275">
            <a:noAutofit/>
          </a:bodyPr>
          <a:lstStyle/>
          <a:p>
            <a:pPr lvl="0" rtl="1">
              <a:spcBef>
                <a:spcPts val="0"/>
              </a:spcBef>
              <a:buNone/>
            </a:pPr>
            <a:fld id="{00000000-1234-1234-1234-123412341234}" type="slidenum">
              <a:rPr lang="iw">
                <a:latin typeface="Arial"/>
                <a:ea typeface="Arial"/>
                <a:cs typeface="Arial"/>
                <a:sym typeface="Arial"/>
              </a:rPr>
              <a:t>‹#›</a:t>
            </a:fld>
          </a:p>
        </p:txBody>
      </p:sp>
      <p:sp>
        <p:nvSpPr>
          <p:cNvPr id="367" name="Shape 367"/>
          <p:cNvSpPr txBox="1"/>
          <p:nvPr/>
        </p:nvSpPr>
        <p:spPr>
          <a:xfrm>
            <a:off x="508275" y="280700"/>
            <a:ext cx="8208300" cy="879900"/>
          </a:xfrm>
          <a:prstGeom prst="rect">
            <a:avLst/>
          </a:prstGeom>
          <a:noFill/>
          <a:ln>
            <a:noFill/>
          </a:ln>
        </p:spPr>
        <p:txBody>
          <a:bodyPr anchorCtr="0" anchor="t" bIns="91425" lIns="91425" rIns="91425" tIns="91425">
            <a:noAutofit/>
          </a:bodyPr>
          <a:lstStyle/>
          <a:p>
            <a:pPr lvl="0">
              <a:spcBef>
                <a:spcPts val="0"/>
              </a:spcBef>
              <a:buNone/>
            </a:pPr>
            <a:r>
              <a:rPr b="1" lang="iw" sz="3000"/>
              <a:t>Bimodal distribution of scores per window</a:t>
            </a:r>
          </a:p>
        </p:txBody>
      </p:sp>
      <p:pic>
        <p:nvPicPr>
          <p:cNvPr id="368" name="Shape 368"/>
          <p:cNvPicPr preferRelativeResize="0"/>
          <p:nvPr/>
        </p:nvPicPr>
        <p:blipFill rotWithShape="1">
          <a:blip r:embed="rId3">
            <a:alphaModFix/>
          </a:blip>
          <a:srcRect b="4556" l="2238" r="0" t="6268"/>
          <a:stretch/>
        </p:blipFill>
        <p:spPr>
          <a:xfrm>
            <a:off x="2655200" y="963475"/>
            <a:ext cx="3975224" cy="3626249"/>
          </a:xfrm>
          <a:prstGeom prst="rect">
            <a:avLst/>
          </a:prstGeom>
          <a:noFill/>
          <a:ln>
            <a:noFill/>
          </a:ln>
        </p:spPr>
      </p:pic>
      <p:sp>
        <p:nvSpPr>
          <p:cNvPr id="369" name="Shape 369"/>
          <p:cNvSpPr txBox="1"/>
          <p:nvPr/>
        </p:nvSpPr>
        <p:spPr>
          <a:xfrm rot="-5400000">
            <a:off x="1600700" y="2632425"/>
            <a:ext cx="1661400" cy="356400"/>
          </a:xfrm>
          <a:prstGeom prst="rect">
            <a:avLst/>
          </a:prstGeom>
          <a:noFill/>
          <a:ln>
            <a:noFill/>
          </a:ln>
        </p:spPr>
        <p:txBody>
          <a:bodyPr anchorCtr="0" anchor="t" bIns="91425" lIns="91425" rIns="91425" tIns="91425">
            <a:noAutofit/>
          </a:bodyPr>
          <a:lstStyle/>
          <a:p>
            <a:pPr lvl="0">
              <a:spcBef>
                <a:spcPts val="0"/>
              </a:spcBef>
              <a:buNone/>
            </a:pPr>
            <a:r>
              <a:rPr lang="iw"/>
              <a:t>Density of scores</a:t>
            </a:r>
          </a:p>
        </p:txBody>
      </p:sp>
      <p:sp>
        <p:nvSpPr>
          <p:cNvPr id="370" name="Shape 370"/>
          <p:cNvSpPr txBox="1"/>
          <p:nvPr/>
        </p:nvSpPr>
        <p:spPr>
          <a:xfrm>
            <a:off x="3903137" y="4460725"/>
            <a:ext cx="1661400" cy="356400"/>
          </a:xfrm>
          <a:prstGeom prst="rect">
            <a:avLst/>
          </a:prstGeom>
          <a:noFill/>
          <a:ln>
            <a:noFill/>
          </a:ln>
        </p:spPr>
        <p:txBody>
          <a:bodyPr anchorCtr="0" anchor="t" bIns="91425" lIns="91425" rIns="91425" tIns="91425">
            <a:noAutofit/>
          </a:bodyPr>
          <a:lstStyle/>
          <a:p>
            <a:pPr lvl="0" rtl="0">
              <a:spcBef>
                <a:spcPts val="0"/>
              </a:spcBef>
              <a:buNone/>
            </a:pPr>
            <a:r>
              <a:rPr lang="iw"/>
              <a:t>Algorithm score</a:t>
            </a:r>
          </a:p>
        </p:txBody>
      </p:sp>
      <p:sp>
        <p:nvSpPr>
          <p:cNvPr id="371" name="Shape 371"/>
          <p:cNvSpPr/>
          <p:nvPr/>
        </p:nvSpPr>
        <p:spPr>
          <a:xfrm>
            <a:off x="5522800" y="3553475"/>
            <a:ext cx="1335300" cy="1213800"/>
          </a:xfrm>
          <a:prstGeom prst="ellipse">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71"/>
                                        </p:tgtEl>
                                        <p:attrNameLst>
                                          <p:attrName>style.visibility</p:attrName>
                                        </p:attrNameLst>
                                      </p:cBhvr>
                                      <p:to>
                                        <p:strVal val="visible"/>
                                      </p:to>
                                    </p:set>
                                    <p:anim calcmode="lin" valueType="num">
                                      <p:cBhvr additive="base">
                                        <p:cTn dur="500"/>
                                        <p:tgtEl>
                                          <p:spTgt spid="37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x="0" y="0"/>
          <a:ext cx="0" cy="0"/>
          <a:chOff x="0" y="0"/>
          <a:chExt cx="0" cy="0"/>
        </a:xfrm>
      </p:grpSpPr>
      <p:sp>
        <p:nvSpPr>
          <p:cNvPr id="376" name="Shape 376"/>
          <p:cNvSpPr txBox="1"/>
          <p:nvPr>
            <p:ph idx="11" type="ftr"/>
          </p:nvPr>
        </p:nvSpPr>
        <p:spPr>
          <a:xfrm>
            <a:off x="3028950" y="4767262"/>
            <a:ext cx="3086100" cy="273900"/>
          </a:xfrm>
          <a:prstGeom prst="rect">
            <a:avLst/>
          </a:prstGeom>
          <a:noFill/>
          <a:ln>
            <a:noFill/>
          </a:ln>
        </p:spPr>
        <p:txBody>
          <a:bodyPr anchorCtr="0" anchor="ctr" bIns="34275" lIns="68575" rIns="68575" tIns="34275">
            <a:noAutofit/>
          </a:bodyPr>
          <a:lstStyle/>
          <a:p>
            <a:pPr indent="0" lvl="0" marL="0" marR="0" rtl="1" algn="ctr">
              <a:spcBef>
                <a:spcPts val="0"/>
              </a:spcBef>
              <a:buSzPct val="25000"/>
              <a:buNone/>
            </a:pPr>
            <a:r>
              <a:rPr lang="iw" sz="900">
                <a:solidFill>
                  <a:srgbClr val="888888"/>
                </a:solidFill>
                <a:latin typeface="Calibri"/>
                <a:ea typeface="Calibri"/>
                <a:cs typeface="Calibri"/>
                <a:sym typeface="Calibri"/>
              </a:rPr>
              <a:t>Genomic imputation in ultra low coverage sequencing data of Ashkenazi Jews</a:t>
            </a:r>
          </a:p>
        </p:txBody>
      </p:sp>
      <p:sp>
        <p:nvSpPr>
          <p:cNvPr id="377" name="Shape 377"/>
          <p:cNvSpPr txBox="1"/>
          <p:nvPr>
            <p:ph idx="12" type="sldNum"/>
          </p:nvPr>
        </p:nvSpPr>
        <p:spPr>
          <a:xfrm>
            <a:off x="8472457" y="4663216"/>
            <a:ext cx="548700" cy="393600"/>
          </a:xfrm>
          <a:prstGeom prst="rect">
            <a:avLst/>
          </a:prstGeom>
          <a:noFill/>
          <a:ln>
            <a:noFill/>
          </a:ln>
        </p:spPr>
        <p:txBody>
          <a:bodyPr anchorCtr="0" anchor="ctr" bIns="34275" lIns="68575" rIns="68575" tIns="34275">
            <a:noAutofit/>
          </a:bodyPr>
          <a:lstStyle/>
          <a:p>
            <a:pPr lvl="0" rtl="1">
              <a:spcBef>
                <a:spcPts val="0"/>
              </a:spcBef>
              <a:buNone/>
            </a:pPr>
            <a:fld id="{00000000-1234-1234-1234-123412341234}" type="slidenum">
              <a:rPr lang="iw">
                <a:latin typeface="Arial"/>
                <a:ea typeface="Arial"/>
                <a:cs typeface="Arial"/>
                <a:sym typeface="Arial"/>
              </a:rPr>
              <a:t>‹#›</a:t>
            </a:fld>
          </a:p>
        </p:txBody>
      </p:sp>
      <p:pic>
        <p:nvPicPr>
          <p:cNvPr id="378" name="Shape 378"/>
          <p:cNvPicPr preferRelativeResize="0"/>
          <p:nvPr/>
        </p:nvPicPr>
        <p:blipFill rotWithShape="1">
          <a:blip r:embed="rId3">
            <a:alphaModFix/>
          </a:blip>
          <a:srcRect b="4058" l="3297" r="0" t="5156"/>
          <a:stretch/>
        </p:blipFill>
        <p:spPr>
          <a:xfrm>
            <a:off x="1937850" y="871525"/>
            <a:ext cx="5124780" cy="3700649"/>
          </a:xfrm>
          <a:prstGeom prst="rect">
            <a:avLst/>
          </a:prstGeom>
          <a:noFill/>
          <a:ln>
            <a:noFill/>
          </a:ln>
        </p:spPr>
      </p:pic>
      <p:sp>
        <p:nvSpPr>
          <p:cNvPr id="379" name="Shape 379"/>
          <p:cNvSpPr txBox="1"/>
          <p:nvPr/>
        </p:nvSpPr>
        <p:spPr>
          <a:xfrm>
            <a:off x="2519975" y="128975"/>
            <a:ext cx="4286100" cy="681600"/>
          </a:xfrm>
          <a:prstGeom prst="rect">
            <a:avLst/>
          </a:prstGeom>
          <a:noFill/>
          <a:ln>
            <a:noFill/>
          </a:ln>
        </p:spPr>
        <p:txBody>
          <a:bodyPr anchorCtr="0" anchor="t" bIns="91425" lIns="91425" rIns="91425" tIns="91425">
            <a:noAutofit/>
          </a:bodyPr>
          <a:lstStyle/>
          <a:p>
            <a:pPr lvl="0">
              <a:spcBef>
                <a:spcPts val="0"/>
              </a:spcBef>
              <a:buNone/>
            </a:pPr>
            <a:r>
              <a:rPr b="1" lang="iw" sz="3000"/>
              <a:t>How low can we go?</a:t>
            </a:r>
          </a:p>
        </p:txBody>
      </p:sp>
      <p:sp>
        <p:nvSpPr>
          <p:cNvPr id="380" name="Shape 380"/>
          <p:cNvSpPr txBox="1"/>
          <p:nvPr/>
        </p:nvSpPr>
        <p:spPr>
          <a:xfrm rot="-5400000">
            <a:off x="857250" y="2374950"/>
            <a:ext cx="1767600" cy="393600"/>
          </a:xfrm>
          <a:prstGeom prst="rect">
            <a:avLst/>
          </a:prstGeom>
          <a:noFill/>
          <a:ln>
            <a:noFill/>
          </a:ln>
        </p:spPr>
        <p:txBody>
          <a:bodyPr anchorCtr="0" anchor="t" bIns="91425" lIns="91425" rIns="91425" tIns="91425">
            <a:noAutofit/>
          </a:bodyPr>
          <a:lstStyle/>
          <a:p>
            <a:pPr lvl="0">
              <a:spcBef>
                <a:spcPts val="0"/>
              </a:spcBef>
              <a:buNone/>
            </a:pPr>
            <a:r>
              <a:rPr lang="iw"/>
              <a:t>Average correlation</a:t>
            </a:r>
          </a:p>
        </p:txBody>
      </p:sp>
      <p:sp>
        <p:nvSpPr>
          <p:cNvPr id="381" name="Shape 381"/>
          <p:cNvSpPr txBox="1"/>
          <p:nvPr/>
        </p:nvSpPr>
        <p:spPr>
          <a:xfrm>
            <a:off x="1567575" y="568975"/>
            <a:ext cx="6190500" cy="393600"/>
          </a:xfrm>
          <a:prstGeom prst="rect">
            <a:avLst/>
          </a:prstGeom>
          <a:noFill/>
          <a:ln>
            <a:noFill/>
          </a:ln>
        </p:spPr>
        <p:txBody>
          <a:bodyPr anchorCtr="0" anchor="t" bIns="91425" lIns="91425" rIns="91425" tIns="91425">
            <a:noAutofit/>
          </a:bodyPr>
          <a:lstStyle/>
          <a:p>
            <a:pPr lvl="0" rtl="0">
              <a:spcBef>
                <a:spcPts val="0"/>
              </a:spcBef>
              <a:buNone/>
            </a:pPr>
            <a:r>
              <a:rPr lang="iw"/>
              <a:t>Average correlation between low coverage scores and high coverage score</a:t>
            </a:r>
          </a:p>
        </p:txBody>
      </p:sp>
      <p:sp>
        <p:nvSpPr>
          <p:cNvPr id="382" name="Shape 382"/>
          <p:cNvSpPr txBox="1"/>
          <p:nvPr/>
        </p:nvSpPr>
        <p:spPr>
          <a:xfrm>
            <a:off x="3591387" y="4460750"/>
            <a:ext cx="2579700" cy="393600"/>
          </a:xfrm>
          <a:prstGeom prst="rect">
            <a:avLst/>
          </a:prstGeom>
          <a:noFill/>
          <a:ln>
            <a:noFill/>
          </a:ln>
        </p:spPr>
        <p:txBody>
          <a:bodyPr anchorCtr="0" anchor="t" bIns="91425" lIns="91425" rIns="91425" tIns="91425">
            <a:noAutofit/>
          </a:bodyPr>
          <a:lstStyle/>
          <a:p>
            <a:pPr lvl="0" rtl="0">
              <a:spcBef>
                <a:spcPts val="0"/>
              </a:spcBef>
              <a:buNone/>
            </a:pPr>
            <a:r>
              <a:rPr lang="iw"/>
              <a:t>Coverage (log scale)</a:t>
            </a:r>
          </a:p>
        </p:txBody>
      </p:sp>
      <p:sp>
        <p:nvSpPr>
          <p:cNvPr id="383" name="Shape 383"/>
          <p:cNvSpPr/>
          <p:nvPr/>
        </p:nvSpPr>
        <p:spPr>
          <a:xfrm>
            <a:off x="3262100" y="1095525"/>
            <a:ext cx="1335300" cy="1213800"/>
          </a:xfrm>
          <a:prstGeom prst="ellipse">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nvGrpSpPr>
          <p:cNvPr id="384" name="Shape 384"/>
          <p:cNvGrpSpPr/>
          <p:nvPr/>
        </p:nvGrpSpPr>
        <p:grpSpPr>
          <a:xfrm>
            <a:off x="2321400" y="1054350"/>
            <a:ext cx="4362000" cy="3231899"/>
            <a:chOff x="2321400" y="1054350"/>
            <a:chExt cx="4362000" cy="3231899"/>
          </a:xfrm>
        </p:grpSpPr>
        <p:cxnSp>
          <p:nvCxnSpPr>
            <p:cNvPr id="385" name="Shape 385"/>
            <p:cNvCxnSpPr/>
            <p:nvPr/>
          </p:nvCxnSpPr>
          <p:spPr>
            <a:xfrm flipH="1" rot="10800000">
              <a:off x="2321400" y="1054350"/>
              <a:ext cx="4362000" cy="3231899"/>
            </a:xfrm>
            <a:prstGeom prst="straightConnector1">
              <a:avLst/>
            </a:prstGeom>
            <a:noFill/>
            <a:ln cap="flat" cmpd="sng" w="9525">
              <a:solidFill>
                <a:srgbClr val="FF0000"/>
              </a:solidFill>
              <a:prstDash val="solid"/>
              <a:round/>
              <a:headEnd len="lg" w="lg" type="none"/>
              <a:tailEnd len="lg" w="lg" type="none"/>
            </a:ln>
          </p:spPr>
        </p:cxnSp>
        <p:cxnSp>
          <p:nvCxnSpPr>
            <p:cNvPr id="386" name="Shape 386"/>
            <p:cNvCxnSpPr/>
            <p:nvPr/>
          </p:nvCxnSpPr>
          <p:spPr>
            <a:xfrm rot="10800000">
              <a:off x="4013200" y="1699250"/>
              <a:ext cx="690300" cy="811800"/>
            </a:xfrm>
            <a:prstGeom prst="straightConnector1">
              <a:avLst/>
            </a:prstGeom>
            <a:noFill/>
            <a:ln cap="flat" cmpd="sng" w="9525">
              <a:solidFill>
                <a:srgbClr val="FF0000"/>
              </a:solidFill>
              <a:prstDash val="solid"/>
              <a:round/>
              <a:headEnd len="lg" w="lg" type="none"/>
              <a:tailEnd len="lg" w="lg" type="none"/>
            </a:ln>
          </p:spPr>
        </p:cxnSp>
      </p:gr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txBox="1"/>
          <p:nvPr>
            <p:ph idx="11" type="ftr"/>
          </p:nvPr>
        </p:nvSpPr>
        <p:spPr>
          <a:xfrm>
            <a:off x="3028950" y="4767262"/>
            <a:ext cx="3086100" cy="273900"/>
          </a:xfrm>
          <a:prstGeom prst="rect">
            <a:avLst/>
          </a:prstGeom>
          <a:noFill/>
          <a:ln>
            <a:noFill/>
          </a:ln>
        </p:spPr>
        <p:txBody>
          <a:bodyPr anchorCtr="0" anchor="ctr" bIns="34275" lIns="68575" rIns="68575" tIns="34275">
            <a:noAutofit/>
          </a:bodyPr>
          <a:lstStyle/>
          <a:p>
            <a:pPr indent="0" lvl="0" marL="0" marR="0" rtl="1" algn="ctr">
              <a:spcBef>
                <a:spcPts val="0"/>
              </a:spcBef>
              <a:buSzPct val="25000"/>
              <a:buNone/>
            </a:pPr>
            <a:r>
              <a:rPr lang="iw" sz="900">
                <a:solidFill>
                  <a:srgbClr val="888888"/>
                </a:solidFill>
                <a:latin typeface="Calibri"/>
                <a:ea typeface="Calibri"/>
                <a:cs typeface="Calibri"/>
                <a:sym typeface="Calibri"/>
              </a:rPr>
              <a:t>Genomic imputation in ultra low coverage sequencing data of Ashkenazi Jews</a:t>
            </a:r>
          </a:p>
        </p:txBody>
      </p:sp>
      <p:sp>
        <p:nvSpPr>
          <p:cNvPr id="392" name="Shape 392"/>
          <p:cNvSpPr txBox="1"/>
          <p:nvPr>
            <p:ph idx="12" type="sldNum"/>
          </p:nvPr>
        </p:nvSpPr>
        <p:spPr>
          <a:xfrm>
            <a:off x="8472457" y="4663216"/>
            <a:ext cx="548700" cy="393600"/>
          </a:xfrm>
          <a:prstGeom prst="rect">
            <a:avLst/>
          </a:prstGeom>
          <a:noFill/>
          <a:ln>
            <a:noFill/>
          </a:ln>
        </p:spPr>
        <p:txBody>
          <a:bodyPr anchorCtr="0" anchor="ctr" bIns="34275" lIns="68575" rIns="68575" tIns="34275">
            <a:noAutofit/>
          </a:bodyPr>
          <a:lstStyle/>
          <a:p>
            <a:pPr lvl="0" rtl="1">
              <a:spcBef>
                <a:spcPts val="0"/>
              </a:spcBef>
              <a:buNone/>
            </a:pPr>
            <a:fld id="{00000000-1234-1234-1234-123412341234}" type="slidenum">
              <a:rPr lang="iw">
                <a:latin typeface="Arial"/>
                <a:ea typeface="Arial"/>
                <a:cs typeface="Arial"/>
                <a:sym typeface="Arial"/>
              </a:rPr>
              <a:t>‹#›</a:t>
            </a:fld>
          </a:p>
        </p:txBody>
      </p:sp>
      <p:sp>
        <p:nvSpPr>
          <p:cNvPr id="393" name="Shape 393"/>
          <p:cNvSpPr txBox="1"/>
          <p:nvPr/>
        </p:nvSpPr>
        <p:spPr>
          <a:xfrm>
            <a:off x="1546925" y="600850"/>
            <a:ext cx="5700000" cy="947100"/>
          </a:xfrm>
          <a:prstGeom prst="rect">
            <a:avLst/>
          </a:prstGeom>
          <a:noFill/>
          <a:ln>
            <a:noFill/>
          </a:ln>
        </p:spPr>
        <p:txBody>
          <a:bodyPr anchorCtr="0" anchor="t" bIns="91425" lIns="91425" rIns="91425" tIns="91425">
            <a:noAutofit/>
          </a:bodyPr>
          <a:lstStyle/>
          <a:p>
            <a:pPr lvl="0" rtl="0">
              <a:spcBef>
                <a:spcPts val="0"/>
              </a:spcBef>
              <a:buNone/>
            </a:pPr>
            <a:r>
              <a:rPr b="1" lang="iw" sz="3600"/>
              <a:t>How to infer haplotypes?</a:t>
            </a:r>
          </a:p>
        </p:txBody>
      </p:sp>
      <p:sp>
        <p:nvSpPr>
          <p:cNvPr id="394" name="Shape 394"/>
          <p:cNvSpPr txBox="1"/>
          <p:nvPr/>
        </p:nvSpPr>
        <p:spPr>
          <a:xfrm>
            <a:off x="1882625" y="1304100"/>
            <a:ext cx="5028600" cy="843900"/>
          </a:xfrm>
          <a:prstGeom prst="rect">
            <a:avLst/>
          </a:prstGeom>
          <a:noFill/>
          <a:ln>
            <a:noFill/>
          </a:ln>
        </p:spPr>
        <p:txBody>
          <a:bodyPr anchorCtr="0" anchor="t" bIns="91425" lIns="91425" rIns="91425" tIns="91425">
            <a:noAutofit/>
          </a:bodyPr>
          <a:lstStyle/>
          <a:p>
            <a:pPr lvl="0" rtl="0">
              <a:spcBef>
                <a:spcPts val="0"/>
              </a:spcBef>
              <a:buNone/>
            </a:pPr>
            <a:r>
              <a:rPr b="1" lang="iw" sz="3600"/>
              <a:t>Using different HMMs</a:t>
            </a:r>
          </a:p>
        </p:txBody>
      </p:sp>
      <p:grpSp>
        <p:nvGrpSpPr>
          <p:cNvPr id="395" name="Shape 395"/>
          <p:cNvGrpSpPr/>
          <p:nvPr/>
        </p:nvGrpSpPr>
        <p:grpSpPr>
          <a:xfrm>
            <a:off x="557008" y="2156577"/>
            <a:ext cx="8186242" cy="2516902"/>
            <a:chOff x="557008" y="2156577"/>
            <a:chExt cx="8186242" cy="2516902"/>
          </a:xfrm>
        </p:grpSpPr>
        <p:sp>
          <p:nvSpPr>
            <p:cNvPr id="396" name="Shape 396"/>
            <p:cNvSpPr/>
            <p:nvPr/>
          </p:nvSpPr>
          <p:spPr>
            <a:xfrm>
              <a:off x="557008" y="3726380"/>
              <a:ext cx="958200" cy="947100"/>
            </a:xfrm>
            <a:prstGeom prst="ellipse">
              <a:avLst/>
            </a:prstGeom>
            <a:solidFill>
              <a:srgbClr val="FFD966"/>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97" name="Shape 397"/>
            <p:cNvCxnSpPr>
              <a:endCxn id="396" idx="0"/>
            </p:cNvCxnSpPr>
            <p:nvPr/>
          </p:nvCxnSpPr>
          <p:spPr>
            <a:xfrm flipH="1">
              <a:off x="1036108" y="3120680"/>
              <a:ext cx="5400" cy="605699"/>
            </a:xfrm>
            <a:prstGeom prst="straightConnector1">
              <a:avLst/>
            </a:prstGeom>
            <a:noFill/>
            <a:ln cap="flat" cmpd="sng" w="9525">
              <a:solidFill>
                <a:schemeClr val="dk2"/>
              </a:solidFill>
              <a:prstDash val="solid"/>
              <a:round/>
              <a:headEnd len="lg" w="lg" type="none"/>
              <a:tailEnd len="lg" w="lg" type="none"/>
            </a:ln>
          </p:spPr>
        </p:cxnSp>
        <p:sp>
          <p:nvSpPr>
            <p:cNvPr id="398" name="Shape 398"/>
            <p:cNvSpPr/>
            <p:nvPr/>
          </p:nvSpPr>
          <p:spPr>
            <a:xfrm>
              <a:off x="557008" y="2173580"/>
              <a:ext cx="958200" cy="947100"/>
            </a:xfrm>
            <a:prstGeom prst="ellipse">
              <a:avLst/>
            </a:prstGeom>
            <a:solidFill>
              <a:srgbClr val="CFE2F3"/>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99" name="Shape 399"/>
            <p:cNvCxnSpPr/>
            <p:nvPr/>
          </p:nvCxnSpPr>
          <p:spPr>
            <a:xfrm>
              <a:off x="1515208" y="2647130"/>
              <a:ext cx="848100" cy="600"/>
            </a:xfrm>
            <a:prstGeom prst="bentConnector3">
              <a:avLst>
                <a:gd fmla="val 50000" name="adj1"/>
              </a:avLst>
            </a:prstGeom>
            <a:noFill/>
            <a:ln cap="flat" cmpd="sng" w="9525">
              <a:solidFill>
                <a:schemeClr val="dk2"/>
              </a:solidFill>
              <a:prstDash val="solid"/>
              <a:round/>
              <a:headEnd len="lg" w="lg" type="none"/>
              <a:tailEnd len="lg" w="lg" type="none"/>
            </a:ln>
          </p:spPr>
        </p:cxnSp>
        <p:sp>
          <p:nvSpPr>
            <p:cNvPr id="400" name="Shape 400"/>
            <p:cNvSpPr txBox="1"/>
            <p:nvPr/>
          </p:nvSpPr>
          <p:spPr>
            <a:xfrm>
              <a:off x="668072" y="2422866"/>
              <a:ext cx="781800" cy="528600"/>
            </a:xfrm>
            <a:prstGeom prst="rect">
              <a:avLst/>
            </a:prstGeom>
            <a:noFill/>
            <a:ln>
              <a:noFill/>
            </a:ln>
          </p:spPr>
          <p:txBody>
            <a:bodyPr anchorCtr="0" anchor="t" bIns="91425" lIns="91425" rIns="91425" tIns="91425">
              <a:noAutofit/>
            </a:bodyPr>
            <a:lstStyle/>
            <a:p>
              <a:pPr lvl="0" rtl="0">
                <a:spcBef>
                  <a:spcPts val="0"/>
                </a:spcBef>
                <a:buNone/>
              </a:pPr>
              <a:r>
                <a:rPr lang="iw" sz="1800"/>
                <a:t>   ?</a:t>
              </a:r>
            </a:p>
          </p:txBody>
        </p:sp>
        <p:sp>
          <p:nvSpPr>
            <p:cNvPr id="401" name="Shape 401"/>
            <p:cNvSpPr txBox="1"/>
            <p:nvPr/>
          </p:nvSpPr>
          <p:spPr>
            <a:xfrm>
              <a:off x="855316" y="3903477"/>
              <a:ext cx="605700" cy="528600"/>
            </a:xfrm>
            <a:prstGeom prst="rect">
              <a:avLst/>
            </a:prstGeom>
            <a:noFill/>
            <a:ln>
              <a:noFill/>
            </a:ln>
          </p:spPr>
          <p:txBody>
            <a:bodyPr anchorCtr="0" anchor="t" bIns="91425" lIns="91425" rIns="91425" tIns="91425">
              <a:noAutofit/>
            </a:bodyPr>
            <a:lstStyle/>
            <a:p>
              <a:pPr lvl="0" rtl="0">
                <a:spcBef>
                  <a:spcPts val="0"/>
                </a:spcBef>
                <a:buNone/>
              </a:pPr>
              <a:r>
                <a:rPr lang="iw" sz="2400"/>
                <a:t>A</a:t>
              </a:r>
            </a:p>
          </p:txBody>
        </p:sp>
        <p:sp>
          <p:nvSpPr>
            <p:cNvPr id="402" name="Shape 402"/>
            <p:cNvSpPr/>
            <p:nvPr/>
          </p:nvSpPr>
          <p:spPr>
            <a:xfrm>
              <a:off x="2540467" y="3728687"/>
              <a:ext cx="605700" cy="605700"/>
            </a:xfrm>
            <a:prstGeom prst="ellipse">
              <a:avLst/>
            </a:prstGeom>
            <a:solidFill>
              <a:srgbClr val="FFF2CC"/>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03" name="Shape 403"/>
            <p:cNvCxnSpPr>
              <a:endCxn id="402" idx="0"/>
            </p:cNvCxnSpPr>
            <p:nvPr/>
          </p:nvCxnSpPr>
          <p:spPr>
            <a:xfrm flipH="1">
              <a:off x="2843317" y="3122987"/>
              <a:ext cx="5400" cy="605700"/>
            </a:xfrm>
            <a:prstGeom prst="straightConnector1">
              <a:avLst/>
            </a:prstGeom>
            <a:noFill/>
            <a:ln cap="flat" cmpd="sng" w="9525">
              <a:solidFill>
                <a:schemeClr val="dk2"/>
              </a:solidFill>
              <a:prstDash val="solid"/>
              <a:round/>
              <a:headEnd len="lg" w="lg" type="none"/>
              <a:tailEnd len="lg" w="lg" type="none"/>
            </a:ln>
          </p:spPr>
        </p:cxnSp>
        <p:sp>
          <p:nvSpPr>
            <p:cNvPr id="404" name="Shape 404"/>
            <p:cNvSpPr/>
            <p:nvPr/>
          </p:nvSpPr>
          <p:spPr>
            <a:xfrm>
              <a:off x="2363308" y="2173580"/>
              <a:ext cx="958200" cy="947100"/>
            </a:xfrm>
            <a:prstGeom prst="ellipse">
              <a:avLst/>
            </a:prstGeom>
            <a:solidFill>
              <a:srgbClr val="CFE2F3"/>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05" name="Shape 405"/>
            <p:cNvCxnSpPr/>
            <p:nvPr/>
          </p:nvCxnSpPr>
          <p:spPr>
            <a:xfrm>
              <a:off x="3321508" y="2647130"/>
              <a:ext cx="848100" cy="600"/>
            </a:xfrm>
            <a:prstGeom prst="bentConnector3">
              <a:avLst>
                <a:gd fmla="val 50000" name="adj1"/>
              </a:avLst>
            </a:prstGeom>
            <a:noFill/>
            <a:ln cap="flat" cmpd="sng" w="9525">
              <a:solidFill>
                <a:schemeClr val="dk2"/>
              </a:solidFill>
              <a:prstDash val="solid"/>
              <a:round/>
              <a:headEnd len="lg" w="lg" type="none"/>
              <a:tailEnd len="lg" w="lg" type="none"/>
            </a:ln>
          </p:spPr>
        </p:cxnSp>
        <p:sp>
          <p:nvSpPr>
            <p:cNvPr id="406" name="Shape 406"/>
            <p:cNvSpPr txBox="1"/>
            <p:nvPr/>
          </p:nvSpPr>
          <p:spPr>
            <a:xfrm>
              <a:off x="2474372" y="2422866"/>
              <a:ext cx="781800" cy="528600"/>
            </a:xfrm>
            <a:prstGeom prst="rect">
              <a:avLst/>
            </a:prstGeom>
            <a:noFill/>
            <a:ln>
              <a:noFill/>
            </a:ln>
          </p:spPr>
          <p:txBody>
            <a:bodyPr anchorCtr="0" anchor="t" bIns="91425" lIns="91425" rIns="91425" tIns="91425">
              <a:noAutofit/>
            </a:bodyPr>
            <a:lstStyle/>
            <a:p>
              <a:pPr lvl="0" rtl="0">
                <a:spcBef>
                  <a:spcPts val="0"/>
                </a:spcBef>
                <a:buNone/>
              </a:pPr>
              <a:r>
                <a:rPr lang="iw" sz="1800"/>
                <a:t>   ?</a:t>
              </a:r>
            </a:p>
          </p:txBody>
        </p:sp>
        <p:sp>
          <p:nvSpPr>
            <p:cNvPr id="407" name="Shape 407"/>
            <p:cNvSpPr txBox="1"/>
            <p:nvPr/>
          </p:nvSpPr>
          <p:spPr>
            <a:xfrm>
              <a:off x="2670189" y="3751077"/>
              <a:ext cx="605700" cy="528600"/>
            </a:xfrm>
            <a:prstGeom prst="rect">
              <a:avLst/>
            </a:prstGeom>
            <a:noFill/>
            <a:ln>
              <a:noFill/>
            </a:ln>
          </p:spPr>
          <p:txBody>
            <a:bodyPr anchorCtr="0" anchor="t" bIns="91425" lIns="91425" rIns="91425" tIns="91425">
              <a:noAutofit/>
            </a:bodyPr>
            <a:lstStyle/>
            <a:p>
              <a:pPr lvl="0" rtl="0">
                <a:spcBef>
                  <a:spcPts val="0"/>
                </a:spcBef>
                <a:buNone/>
              </a:pPr>
              <a:r>
                <a:rPr lang="iw" sz="2400"/>
                <a:t>?</a:t>
              </a:r>
            </a:p>
          </p:txBody>
        </p:sp>
        <p:sp>
          <p:nvSpPr>
            <p:cNvPr id="408" name="Shape 408"/>
            <p:cNvSpPr/>
            <p:nvPr/>
          </p:nvSpPr>
          <p:spPr>
            <a:xfrm>
              <a:off x="4169608" y="2173580"/>
              <a:ext cx="958200" cy="947100"/>
            </a:xfrm>
            <a:prstGeom prst="ellipse">
              <a:avLst/>
            </a:prstGeom>
            <a:solidFill>
              <a:srgbClr val="CFE2F3"/>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09" name="Shape 409"/>
            <p:cNvCxnSpPr/>
            <p:nvPr/>
          </p:nvCxnSpPr>
          <p:spPr>
            <a:xfrm>
              <a:off x="5127808" y="2647130"/>
              <a:ext cx="848100" cy="600"/>
            </a:xfrm>
            <a:prstGeom prst="bentConnector3">
              <a:avLst>
                <a:gd fmla="val 50000" name="adj1"/>
              </a:avLst>
            </a:prstGeom>
            <a:noFill/>
            <a:ln cap="flat" cmpd="sng" w="9525">
              <a:solidFill>
                <a:schemeClr val="dk2"/>
              </a:solidFill>
              <a:prstDash val="solid"/>
              <a:round/>
              <a:headEnd len="lg" w="lg" type="none"/>
              <a:tailEnd len="lg" w="lg" type="none"/>
            </a:ln>
          </p:spPr>
        </p:cxnSp>
        <p:sp>
          <p:nvSpPr>
            <p:cNvPr id="410" name="Shape 410"/>
            <p:cNvSpPr txBox="1"/>
            <p:nvPr/>
          </p:nvSpPr>
          <p:spPr>
            <a:xfrm>
              <a:off x="4280672" y="2422866"/>
              <a:ext cx="781800" cy="528600"/>
            </a:xfrm>
            <a:prstGeom prst="rect">
              <a:avLst/>
            </a:prstGeom>
            <a:noFill/>
            <a:ln>
              <a:noFill/>
            </a:ln>
          </p:spPr>
          <p:txBody>
            <a:bodyPr anchorCtr="0" anchor="t" bIns="91425" lIns="91425" rIns="91425" tIns="91425">
              <a:noAutofit/>
            </a:bodyPr>
            <a:lstStyle/>
            <a:p>
              <a:pPr lvl="0" rtl="0">
                <a:spcBef>
                  <a:spcPts val="0"/>
                </a:spcBef>
                <a:buNone/>
              </a:pPr>
              <a:r>
                <a:rPr lang="iw" sz="1800"/>
                <a:t>   ?</a:t>
              </a:r>
            </a:p>
          </p:txBody>
        </p:sp>
        <p:sp>
          <p:nvSpPr>
            <p:cNvPr id="411" name="Shape 411"/>
            <p:cNvSpPr/>
            <p:nvPr/>
          </p:nvSpPr>
          <p:spPr>
            <a:xfrm>
              <a:off x="5975908" y="2173580"/>
              <a:ext cx="958200" cy="947100"/>
            </a:xfrm>
            <a:prstGeom prst="ellipse">
              <a:avLst/>
            </a:prstGeom>
            <a:solidFill>
              <a:srgbClr val="CFE2F3"/>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2" name="Shape 412"/>
            <p:cNvSpPr txBox="1"/>
            <p:nvPr/>
          </p:nvSpPr>
          <p:spPr>
            <a:xfrm>
              <a:off x="6086972" y="2422866"/>
              <a:ext cx="781800" cy="528600"/>
            </a:xfrm>
            <a:prstGeom prst="rect">
              <a:avLst/>
            </a:prstGeom>
            <a:noFill/>
            <a:ln>
              <a:noFill/>
            </a:ln>
          </p:spPr>
          <p:txBody>
            <a:bodyPr anchorCtr="0" anchor="t" bIns="91425" lIns="91425" rIns="91425" tIns="91425">
              <a:noAutofit/>
            </a:bodyPr>
            <a:lstStyle/>
            <a:p>
              <a:pPr lvl="0" rtl="0">
                <a:spcBef>
                  <a:spcPts val="0"/>
                </a:spcBef>
                <a:buNone/>
              </a:pPr>
              <a:r>
                <a:rPr lang="iw" sz="1800"/>
                <a:t>   ?</a:t>
              </a:r>
            </a:p>
          </p:txBody>
        </p:sp>
        <p:cxnSp>
          <p:nvCxnSpPr>
            <p:cNvPr id="413" name="Shape 413"/>
            <p:cNvCxnSpPr/>
            <p:nvPr/>
          </p:nvCxnSpPr>
          <p:spPr>
            <a:xfrm>
              <a:off x="6936951" y="2630127"/>
              <a:ext cx="848100" cy="600"/>
            </a:xfrm>
            <a:prstGeom prst="bentConnector3">
              <a:avLst>
                <a:gd fmla="val 50000" name="adj1"/>
              </a:avLst>
            </a:prstGeom>
            <a:noFill/>
            <a:ln cap="flat" cmpd="sng" w="9525">
              <a:solidFill>
                <a:schemeClr val="dk2"/>
              </a:solidFill>
              <a:prstDash val="solid"/>
              <a:round/>
              <a:headEnd len="lg" w="lg" type="none"/>
              <a:tailEnd len="lg" w="lg" type="none"/>
            </a:ln>
          </p:spPr>
        </p:cxnSp>
        <p:sp>
          <p:nvSpPr>
            <p:cNvPr id="414" name="Shape 414"/>
            <p:cNvSpPr/>
            <p:nvPr/>
          </p:nvSpPr>
          <p:spPr>
            <a:xfrm>
              <a:off x="7785051" y="3709377"/>
              <a:ext cx="958200" cy="947100"/>
            </a:xfrm>
            <a:prstGeom prst="ellipse">
              <a:avLst/>
            </a:prstGeom>
            <a:solidFill>
              <a:srgbClr val="FFD966"/>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15" name="Shape 415"/>
            <p:cNvCxnSpPr>
              <a:endCxn id="414" idx="0"/>
            </p:cNvCxnSpPr>
            <p:nvPr/>
          </p:nvCxnSpPr>
          <p:spPr>
            <a:xfrm flipH="1">
              <a:off x="8264151" y="3103677"/>
              <a:ext cx="5400" cy="605700"/>
            </a:xfrm>
            <a:prstGeom prst="straightConnector1">
              <a:avLst/>
            </a:prstGeom>
            <a:noFill/>
            <a:ln cap="flat" cmpd="sng" w="9525">
              <a:solidFill>
                <a:schemeClr val="dk2"/>
              </a:solidFill>
              <a:prstDash val="solid"/>
              <a:round/>
              <a:headEnd len="lg" w="lg" type="none"/>
              <a:tailEnd len="lg" w="lg" type="none"/>
            </a:ln>
          </p:spPr>
        </p:cxnSp>
        <p:sp>
          <p:nvSpPr>
            <p:cNvPr id="416" name="Shape 416"/>
            <p:cNvSpPr/>
            <p:nvPr/>
          </p:nvSpPr>
          <p:spPr>
            <a:xfrm>
              <a:off x="7785051" y="2156577"/>
              <a:ext cx="958200" cy="947100"/>
            </a:xfrm>
            <a:prstGeom prst="ellipse">
              <a:avLst/>
            </a:prstGeom>
            <a:solidFill>
              <a:srgbClr val="CFE2F3"/>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7" name="Shape 417"/>
            <p:cNvSpPr txBox="1"/>
            <p:nvPr/>
          </p:nvSpPr>
          <p:spPr>
            <a:xfrm>
              <a:off x="7896114" y="2405863"/>
              <a:ext cx="781800" cy="528600"/>
            </a:xfrm>
            <a:prstGeom prst="rect">
              <a:avLst/>
            </a:prstGeom>
            <a:noFill/>
            <a:ln>
              <a:noFill/>
            </a:ln>
          </p:spPr>
          <p:txBody>
            <a:bodyPr anchorCtr="0" anchor="t" bIns="91425" lIns="91425" rIns="91425" tIns="91425">
              <a:noAutofit/>
            </a:bodyPr>
            <a:lstStyle/>
            <a:p>
              <a:pPr lvl="0" rtl="0">
                <a:spcBef>
                  <a:spcPts val="0"/>
                </a:spcBef>
                <a:buNone/>
              </a:pPr>
              <a:r>
                <a:rPr lang="iw" sz="1800"/>
                <a:t>   ?</a:t>
              </a:r>
            </a:p>
          </p:txBody>
        </p:sp>
        <p:sp>
          <p:nvSpPr>
            <p:cNvPr id="418" name="Shape 418"/>
            <p:cNvSpPr txBox="1"/>
            <p:nvPr/>
          </p:nvSpPr>
          <p:spPr>
            <a:xfrm>
              <a:off x="8083359" y="3886475"/>
              <a:ext cx="605700" cy="528600"/>
            </a:xfrm>
            <a:prstGeom prst="rect">
              <a:avLst/>
            </a:prstGeom>
            <a:noFill/>
            <a:ln>
              <a:noFill/>
            </a:ln>
          </p:spPr>
          <p:txBody>
            <a:bodyPr anchorCtr="0" anchor="t" bIns="91425" lIns="91425" rIns="91425" tIns="91425">
              <a:noAutofit/>
            </a:bodyPr>
            <a:lstStyle/>
            <a:p>
              <a:pPr lvl="0" rtl="0">
                <a:spcBef>
                  <a:spcPts val="0"/>
                </a:spcBef>
                <a:buNone/>
              </a:pPr>
              <a:r>
                <a:rPr lang="iw" sz="2400"/>
                <a:t>T</a:t>
              </a:r>
            </a:p>
          </p:txBody>
        </p:sp>
        <p:sp>
          <p:nvSpPr>
            <p:cNvPr id="419" name="Shape 419"/>
            <p:cNvSpPr/>
            <p:nvPr/>
          </p:nvSpPr>
          <p:spPr>
            <a:xfrm>
              <a:off x="4357180" y="3728687"/>
              <a:ext cx="605700" cy="605700"/>
            </a:xfrm>
            <a:prstGeom prst="ellipse">
              <a:avLst/>
            </a:prstGeom>
            <a:solidFill>
              <a:srgbClr val="FFF2CC"/>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20" name="Shape 420"/>
            <p:cNvCxnSpPr>
              <a:endCxn id="419" idx="0"/>
            </p:cNvCxnSpPr>
            <p:nvPr/>
          </p:nvCxnSpPr>
          <p:spPr>
            <a:xfrm flipH="1">
              <a:off x="4660030" y="3122987"/>
              <a:ext cx="5400" cy="605700"/>
            </a:xfrm>
            <a:prstGeom prst="straightConnector1">
              <a:avLst/>
            </a:prstGeom>
            <a:noFill/>
            <a:ln cap="flat" cmpd="sng" w="9525">
              <a:solidFill>
                <a:schemeClr val="dk2"/>
              </a:solidFill>
              <a:prstDash val="solid"/>
              <a:round/>
              <a:headEnd len="lg" w="lg" type="none"/>
              <a:tailEnd len="lg" w="lg" type="none"/>
            </a:ln>
          </p:spPr>
        </p:cxnSp>
        <p:sp>
          <p:nvSpPr>
            <p:cNvPr id="421" name="Shape 421"/>
            <p:cNvSpPr txBox="1"/>
            <p:nvPr/>
          </p:nvSpPr>
          <p:spPr>
            <a:xfrm>
              <a:off x="4486901" y="3751077"/>
              <a:ext cx="605700" cy="528600"/>
            </a:xfrm>
            <a:prstGeom prst="rect">
              <a:avLst/>
            </a:prstGeom>
            <a:noFill/>
            <a:ln>
              <a:noFill/>
            </a:ln>
          </p:spPr>
          <p:txBody>
            <a:bodyPr anchorCtr="0" anchor="t" bIns="91425" lIns="91425" rIns="91425" tIns="91425">
              <a:noAutofit/>
            </a:bodyPr>
            <a:lstStyle/>
            <a:p>
              <a:pPr lvl="0" rtl="0">
                <a:spcBef>
                  <a:spcPts val="0"/>
                </a:spcBef>
                <a:buNone/>
              </a:pPr>
              <a:r>
                <a:rPr lang="iw" sz="2400"/>
                <a:t>?</a:t>
              </a:r>
            </a:p>
          </p:txBody>
        </p:sp>
        <p:sp>
          <p:nvSpPr>
            <p:cNvPr id="422" name="Shape 422"/>
            <p:cNvSpPr/>
            <p:nvPr/>
          </p:nvSpPr>
          <p:spPr>
            <a:xfrm>
              <a:off x="6169222" y="3726244"/>
              <a:ext cx="605699" cy="605700"/>
            </a:xfrm>
            <a:prstGeom prst="ellipse">
              <a:avLst/>
            </a:prstGeom>
            <a:solidFill>
              <a:srgbClr val="FFF2CC"/>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23" name="Shape 423"/>
            <p:cNvCxnSpPr>
              <a:endCxn id="422" idx="0"/>
            </p:cNvCxnSpPr>
            <p:nvPr/>
          </p:nvCxnSpPr>
          <p:spPr>
            <a:xfrm flipH="1">
              <a:off x="6472072" y="3120544"/>
              <a:ext cx="5400" cy="605700"/>
            </a:xfrm>
            <a:prstGeom prst="straightConnector1">
              <a:avLst/>
            </a:prstGeom>
            <a:noFill/>
            <a:ln cap="flat" cmpd="sng" w="9525">
              <a:solidFill>
                <a:schemeClr val="dk2"/>
              </a:solidFill>
              <a:prstDash val="solid"/>
              <a:round/>
              <a:headEnd len="lg" w="lg" type="none"/>
              <a:tailEnd len="lg" w="lg" type="none"/>
            </a:ln>
          </p:spPr>
        </p:cxnSp>
        <p:sp>
          <p:nvSpPr>
            <p:cNvPr id="424" name="Shape 424"/>
            <p:cNvSpPr txBox="1"/>
            <p:nvPr/>
          </p:nvSpPr>
          <p:spPr>
            <a:xfrm>
              <a:off x="6298944" y="3748635"/>
              <a:ext cx="605699" cy="528600"/>
            </a:xfrm>
            <a:prstGeom prst="rect">
              <a:avLst/>
            </a:prstGeom>
            <a:noFill/>
            <a:ln>
              <a:noFill/>
            </a:ln>
          </p:spPr>
          <p:txBody>
            <a:bodyPr anchorCtr="0" anchor="t" bIns="91425" lIns="91425" rIns="91425" tIns="91425">
              <a:noAutofit/>
            </a:bodyPr>
            <a:lstStyle/>
            <a:p>
              <a:pPr lvl="0" rtl="0">
                <a:spcBef>
                  <a:spcPts val="0"/>
                </a:spcBef>
                <a:buNone/>
              </a:pPr>
              <a:r>
                <a:rPr lang="iw" sz="2400"/>
                <a:t>?</a:t>
              </a:r>
            </a:p>
          </p:txBody>
        </p:sp>
      </p:gr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8" name="Shape 428"/>
        <p:cNvGrpSpPr/>
        <p:nvPr/>
      </p:nvGrpSpPr>
      <p:grpSpPr>
        <a:xfrm>
          <a:off x="0" y="0"/>
          <a:ext cx="0" cy="0"/>
          <a:chOff x="0" y="0"/>
          <a:chExt cx="0" cy="0"/>
        </a:xfrm>
      </p:grpSpPr>
      <p:sp>
        <p:nvSpPr>
          <p:cNvPr id="429" name="Shape 429"/>
          <p:cNvSpPr txBox="1"/>
          <p:nvPr>
            <p:ph idx="11" type="ftr"/>
          </p:nvPr>
        </p:nvSpPr>
        <p:spPr>
          <a:xfrm>
            <a:off x="3028950" y="4767262"/>
            <a:ext cx="3086100" cy="273900"/>
          </a:xfrm>
          <a:prstGeom prst="rect">
            <a:avLst/>
          </a:prstGeom>
          <a:noFill/>
          <a:ln>
            <a:noFill/>
          </a:ln>
        </p:spPr>
        <p:txBody>
          <a:bodyPr anchorCtr="0" anchor="ctr" bIns="34275" lIns="68575" rIns="68575" tIns="34275">
            <a:noAutofit/>
          </a:bodyPr>
          <a:lstStyle/>
          <a:p>
            <a:pPr indent="0" lvl="0" marL="0" marR="0" rtl="1" algn="ctr">
              <a:spcBef>
                <a:spcPts val="0"/>
              </a:spcBef>
              <a:buSzPct val="25000"/>
              <a:buNone/>
            </a:pPr>
            <a:r>
              <a:rPr lang="iw" sz="900">
                <a:solidFill>
                  <a:srgbClr val="888888"/>
                </a:solidFill>
                <a:latin typeface="Calibri"/>
                <a:ea typeface="Calibri"/>
                <a:cs typeface="Calibri"/>
                <a:sym typeface="Calibri"/>
              </a:rPr>
              <a:t>Genomic imputation in ultra low coverage sequencing data of Ashkenazi Jews</a:t>
            </a:r>
          </a:p>
        </p:txBody>
      </p:sp>
      <p:sp>
        <p:nvSpPr>
          <p:cNvPr id="430" name="Shape 430"/>
          <p:cNvSpPr txBox="1"/>
          <p:nvPr>
            <p:ph idx="12" type="sldNum"/>
          </p:nvPr>
        </p:nvSpPr>
        <p:spPr>
          <a:xfrm>
            <a:off x="8472457" y="4663216"/>
            <a:ext cx="548700" cy="393600"/>
          </a:xfrm>
          <a:prstGeom prst="rect">
            <a:avLst/>
          </a:prstGeom>
          <a:noFill/>
          <a:ln>
            <a:noFill/>
          </a:ln>
        </p:spPr>
        <p:txBody>
          <a:bodyPr anchorCtr="0" anchor="ctr" bIns="34275" lIns="68575" rIns="68575" tIns="34275">
            <a:noAutofit/>
          </a:bodyPr>
          <a:lstStyle/>
          <a:p>
            <a:pPr lvl="0" rtl="1">
              <a:spcBef>
                <a:spcPts val="0"/>
              </a:spcBef>
              <a:buNone/>
            </a:pPr>
            <a:fld id="{00000000-1234-1234-1234-123412341234}" type="slidenum">
              <a:rPr lang="iw">
                <a:latin typeface="Arial"/>
                <a:ea typeface="Arial"/>
                <a:cs typeface="Arial"/>
                <a:sym typeface="Arial"/>
              </a:rPr>
              <a:t>‹#›</a:t>
            </a:fld>
          </a:p>
        </p:txBody>
      </p:sp>
      <p:sp>
        <p:nvSpPr>
          <p:cNvPr id="431" name="Shape 431"/>
          <p:cNvSpPr txBox="1"/>
          <p:nvPr/>
        </p:nvSpPr>
        <p:spPr>
          <a:xfrm>
            <a:off x="1546925" y="600850"/>
            <a:ext cx="5700000" cy="947100"/>
          </a:xfrm>
          <a:prstGeom prst="rect">
            <a:avLst/>
          </a:prstGeom>
          <a:noFill/>
          <a:ln>
            <a:noFill/>
          </a:ln>
        </p:spPr>
        <p:txBody>
          <a:bodyPr anchorCtr="0" anchor="t" bIns="91425" lIns="91425" rIns="91425" tIns="91425">
            <a:noAutofit/>
          </a:bodyPr>
          <a:lstStyle/>
          <a:p>
            <a:pPr lvl="0" rtl="0">
              <a:spcBef>
                <a:spcPts val="0"/>
              </a:spcBef>
              <a:buNone/>
            </a:pPr>
            <a:r>
              <a:rPr b="1" lang="iw" sz="3600"/>
              <a:t>How to infer haplotypes?</a:t>
            </a:r>
          </a:p>
        </p:txBody>
      </p:sp>
      <p:sp>
        <p:nvSpPr>
          <p:cNvPr id="432" name="Shape 432"/>
          <p:cNvSpPr txBox="1"/>
          <p:nvPr/>
        </p:nvSpPr>
        <p:spPr>
          <a:xfrm>
            <a:off x="1882625" y="1304100"/>
            <a:ext cx="5028600" cy="843900"/>
          </a:xfrm>
          <a:prstGeom prst="rect">
            <a:avLst/>
          </a:prstGeom>
          <a:noFill/>
          <a:ln>
            <a:noFill/>
          </a:ln>
        </p:spPr>
        <p:txBody>
          <a:bodyPr anchorCtr="0" anchor="t" bIns="91425" lIns="91425" rIns="91425" tIns="91425">
            <a:noAutofit/>
          </a:bodyPr>
          <a:lstStyle/>
          <a:p>
            <a:pPr lvl="0" rtl="0">
              <a:spcBef>
                <a:spcPts val="0"/>
              </a:spcBef>
              <a:buNone/>
            </a:pPr>
            <a:r>
              <a:rPr b="1" lang="iw" sz="3600"/>
              <a:t>Using different HMMs</a:t>
            </a:r>
          </a:p>
        </p:txBody>
      </p:sp>
      <p:sp>
        <p:nvSpPr>
          <p:cNvPr id="433" name="Shape 433"/>
          <p:cNvSpPr/>
          <p:nvPr/>
        </p:nvSpPr>
        <p:spPr>
          <a:xfrm>
            <a:off x="557008" y="3726380"/>
            <a:ext cx="958200" cy="947100"/>
          </a:xfrm>
          <a:prstGeom prst="ellipse">
            <a:avLst/>
          </a:prstGeom>
          <a:solidFill>
            <a:srgbClr val="FFD966"/>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34" name="Shape 434"/>
          <p:cNvCxnSpPr>
            <a:endCxn id="433" idx="0"/>
          </p:cNvCxnSpPr>
          <p:nvPr/>
        </p:nvCxnSpPr>
        <p:spPr>
          <a:xfrm flipH="1">
            <a:off x="1036108" y="3120680"/>
            <a:ext cx="5400" cy="605699"/>
          </a:xfrm>
          <a:prstGeom prst="straightConnector1">
            <a:avLst/>
          </a:prstGeom>
          <a:noFill/>
          <a:ln cap="flat" cmpd="sng" w="9525">
            <a:solidFill>
              <a:schemeClr val="dk2"/>
            </a:solidFill>
            <a:prstDash val="solid"/>
            <a:round/>
            <a:headEnd len="lg" w="lg" type="none"/>
            <a:tailEnd len="lg" w="lg" type="none"/>
          </a:ln>
        </p:spPr>
      </p:cxnSp>
      <p:sp>
        <p:nvSpPr>
          <p:cNvPr id="435" name="Shape 435"/>
          <p:cNvSpPr/>
          <p:nvPr/>
        </p:nvSpPr>
        <p:spPr>
          <a:xfrm>
            <a:off x="557008" y="2173580"/>
            <a:ext cx="958200" cy="947100"/>
          </a:xfrm>
          <a:prstGeom prst="ellipse">
            <a:avLst/>
          </a:prstGeom>
          <a:solidFill>
            <a:srgbClr val="CFE2F3"/>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36" name="Shape 436"/>
          <p:cNvCxnSpPr/>
          <p:nvPr/>
        </p:nvCxnSpPr>
        <p:spPr>
          <a:xfrm>
            <a:off x="1515208" y="2647130"/>
            <a:ext cx="848100" cy="600"/>
          </a:xfrm>
          <a:prstGeom prst="bentConnector3">
            <a:avLst>
              <a:gd fmla="val 50000" name="adj1"/>
            </a:avLst>
          </a:prstGeom>
          <a:noFill/>
          <a:ln cap="flat" cmpd="sng" w="9525">
            <a:solidFill>
              <a:schemeClr val="dk2"/>
            </a:solidFill>
            <a:prstDash val="solid"/>
            <a:round/>
            <a:headEnd len="lg" w="lg" type="none"/>
            <a:tailEnd len="lg" w="lg" type="none"/>
          </a:ln>
        </p:spPr>
      </p:cxnSp>
      <p:sp>
        <p:nvSpPr>
          <p:cNvPr id="437" name="Shape 437"/>
          <p:cNvSpPr txBox="1"/>
          <p:nvPr/>
        </p:nvSpPr>
        <p:spPr>
          <a:xfrm>
            <a:off x="668072" y="2422866"/>
            <a:ext cx="781800" cy="528600"/>
          </a:xfrm>
          <a:prstGeom prst="rect">
            <a:avLst/>
          </a:prstGeom>
          <a:noFill/>
          <a:ln>
            <a:noFill/>
          </a:ln>
        </p:spPr>
        <p:txBody>
          <a:bodyPr anchorCtr="0" anchor="t" bIns="91425" lIns="91425" rIns="91425" tIns="91425">
            <a:noAutofit/>
          </a:bodyPr>
          <a:lstStyle/>
          <a:p>
            <a:pPr lvl="0" rtl="0">
              <a:spcBef>
                <a:spcPts val="0"/>
              </a:spcBef>
              <a:buNone/>
            </a:pPr>
            <a:r>
              <a:rPr lang="iw" sz="1800"/>
              <a:t>F1M1</a:t>
            </a:r>
          </a:p>
        </p:txBody>
      </p:sp>
      <p:sp>
        <p:nvSpPr>
          <p:cNvPr id="438" name="Shape 438"/>
          <p:cNvSpPr txBox="1"/>
          <p:nvPr/>
        </p:nvSpPr>
        <p:spPr>
          <a:xfrm>
            <a:off x="855316" y="3903477"/>
            <a:ext cx="605700" cy="528600"/>
          </a:xfrm>
          <a:prstGeom prst="rect">
            <a:avLst/>
          </a:prstGeom>
          <a:noFill/>
          <a:ln>
            <a:noFill/>
          </a:ln>
        </p:spPr>
        <p:txBody>
          <a:bodyPr anchorCtr="0" anchor="t" bIns="91425" lIns="91425" rIns="91425" tIns="91425">
            <a:noAutofit/>
          </a:bodyPr>
          <a:lstStyle/>
          <a:p>
            <a:pPr lvl="0" rtl="0">
              <a:spcBef>
                <a:spcPts val="0"/>
              </a:spcBef>
              <a:buNone/>
            </a:pPr>
            <a:r>
              <a:rPr lang="iw" sz="2400"/>
              <a:t>A</a:t>
            </a:r>
          </a:p>
        </p:txBody>
      </p:sp>
      <p:sp>
        <p:nvSpPr>
          <p:cNvPr id="439" name="Shape 439"/>
          <p:cNvSpPr/>
          <p:nvPr/>
        </p:nvSpPr>
        <p:spPr>
          <a:xfrm>
            <a:off x="2540467" y="3728687"/>
            <a:ext cx="605700" cy="605700"/>
          </a:xfrm>
          <a:prstGeom prst="ellipse">
            <a:avLst/>
          </a:prstGeom>
          <a:solidFill>
            <a:srgbClr val="FFF2CC"/>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40" name="Shape 440"/>
          <p:cNvCxnSpPr>
            <a:endCxn id="439" idx="0"/>
          </p:cNvCxnSpPr>
          <p:nvPr/>
        </p:nvCxnSpPr>
        <p:spPr>
          <a:xfrm flipH="1">
            <a:off x="2843317" y="3122987"/>
            <a:ext cx="5400" cy="605700"/>
          </a:xfrm>
          <a:prstGeom prst="straightConnector1">
            <a:avLst/>
          </a:prstGeom>
          <a:noFill/>
          <a:ln cap="flat" cmpd="sng" w="9525">
            <a:solidFill>
              <a:schemeClr val="dk2"/>
            </a:solidFill>
            <a:prstDash val="solid"/>
            <a:round/>
            <a:headEnd len="lg" w="lg" type="none"/>
            <a:tailEnd len="lg" w="lg" type="none"/>
          </a:ln>
        </p:spPr>
      </p:cxnSp>
      <p:sp>
        <p:nvSpPr>
          <p:cNvPr id="441" name="Shape 441"/>
          <p:cNvSpPr/>
          <p:nvPr/>
        </p:nvSpPr>
        <p:spPr>
          <a:xfrm>
            <a:off x="2363308" y="2173580"/>
            <a:ext cx="958200" cy="947100"/>
          </a:xfrm>
          <a:prstGeom prst="ellipse">
            <a:avLst/>
          </a:prstGeom>
          <a:solidFill>
            <a:srgbClr val="CFE2F3"/>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42" name="Shape 442"/>
          <p:cNvCxnSpPr/>
          <p:nvPr/>
        </p:nvCxnSpPr>
        <p:spPr>
          <a:xfrm>
            <a:off x="3321508" y="2647130"/>
            <a:ext cx="848100" cy="600"/>
          </a:xfrm>
          <a:prstGeom prst="bentConnector3">
            <a:avLst>
              <a:gd fmla="val 50000" name="adj1"/>
            </a:avLst>
          </a:prstGeom>
          <a:noFill/>
          <a:ln cap="flat" cmpd="sng" w="9525">
            <a:solidFill>
              <a:schemeClr val="dk2"/>
            </a:solidFill>
            <a:prstDash val="solid"/>
            <a:round/>
            <a:headEnd len="lg" w="lg" type="none"/>
            <a:tailEnd len="lg" w="lg" type="none"/>
          </a:ln>
        </p:spPr>
      </p:cxnSp>
      <p:sp>
        <p:nvSpPr>
          <p:cNvPr id="443" name="Shape 443"/>
          <p:cNvSpPr txBox="1"/>
          <p:nvPr/>
        </p:nvSpPr>
        <p:spPr>
          <a:xfrm>
            <a:off x="2474372" y="2422866"/>
            <a:ext cx="781800" cy="528600"/>
          </a:xfrm>
          <a:prstGeom prst="rect">
            <a:avLst/>
          </a:prstGeom>
          <a:noFill/>
          <a:ln>
            <a:noFill/>
          </a:ln>
        </p:spPr>
        <p:txBody>
          <a:bodyPr anchorCtr="0" anchor="t" bIns="91425" lIns="91425" rIns="91425" tIns="91425">
            <a:noAutofit/>
          </a:bodyPr>
          <a:lstStyle/>
          <a:p>
            <a:pPr lvl="0" rtl="0">
              <a:spcBef>
                <a:spcPts val="0"/>
              </a:spcBef>
              <a:buNone/>
            </a:pPr>
            <a:r>
              <a:rPr lang="iw" sz="1800"/>
              <a:t>   ?</a:t>
            </a:r>
          </a:p>
        </p:txBody>
      </p:sp>
      <p:sp>
        <p:nvSpPr>
          <p:cNvPr id="444" name="Shape 444"/>
          <p:cNvSpPr txBox="1"/>
          <p:nvPr/>
        </p:nvSpPr>
        <p:spPr>
          <a:xfrm>
            <a:off x="2670189" y="3751077"/>
            <a:ext cx="605700" cy="528600"/>
          </a:xfrm>
          <a:prstGeom prst="rect">
            <a:avLst/>
          </a:prstGeom>
          <a:noFill/>
          <a:ln>
            <a:noFill/>
          </a:ln>
        </p:spPr>
        <p:txBody>
          <a:bodyPr anchorCtr="0" anchor="t" bIns="91425" lIns="91425" rIns="91425" tIns="91425">
            <a:noAutofit/>
          </a:bodyPr>
          <a:lstStyle/>
          <a:p>
            <a:pPr lvl="0" rtl="0">
              <a:spcBef>
                <a:spcPts val="0"/>
              </a:spcBef>
              <a:buNone/>
            </a:pPr>
            <a:r>
              <a:rPr lang="iw" sz="2400"/>
              <a:t>?</a:t>
            </a:r>
          </a:p>
        </p:txBody>
      </p:sp>
      <p:sp>
        <p:nvSpPr>
          <p:cNvPr id="445" name="Shape 445"/>
          <p:cNvSpPr/>
          <p:nvPr/>
        </p:nvSpPr>
        <p:spPr>
          <a:xfrm>
            <a:off x="4169608" y="2173580"/>
            <a:ext cx="958200" cy="947100"/>
          </a:xfrm>
          <a:prstGeom prst="ellipse">
            <a:avLst/>
          </a:prstGeom>
          <a:solidFill>
            <a:srgbClr val="CFE2F3"/>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46" name="Shape 446"/>
          <p:cNvCxnSpPr/>
          <p:nvPr/>
        </p:nvCxnSpPr>
        <p:spPr>
          <a:xfrm>
            <a:off x="5127808" y="2647130"/>
            <a:ext cx="848100" cy="600"/>
          </a:xfrm>
          <a:prstGeom prst="bentConnector3">
            <a:avLst>
              <a:gd fmla="val 50000" name="adj1"/>
            </a:avLst>
          </a:prstGeom>
          <a:noFill/>
          <a:ln cap="flat" cmpd="sng" w="9525">
            <a:solidFill>
              <a:schemeClr val="dk2"/>
            </a:solidFill>
            <a:prstDash val="solid"/>
            <a:round/>
            <a:headEnd len="lg" w="lg" type="none"/>
            <a:tailEnd len="lg" w="lg" type="none"/>
          </a:ln>
        </p:spPr>
      </p:cxnSp>
      <p:sp>
        <p:nvSpPr>
          <p:cNvPr id="447" name="Shape 447"/>
          <p:cNvSpPr txBox="1"/>
          <p:nvPr/>
        </p:nvSpPr>
        <p:spPr>
          <a:xfrm>
            <a:off x="4280672" y="2422866"/>
            <a:ext cx="781800" cy="528600"/>
          </a:xfrm>
          <a:prstGeom prst="rect">
            <a:avLst/>
          </a:prstGeom>
          <a:noFill/>
          <a:ln>
            <a:noFill/>
          </a:ln>
        </p:spPr>
        <p:txBody>
          <a:bodyPr anchorCtr="0" anchor="t" bIns="91425" lIns="91425" rIns="91425" tIns="91425">
            <a:noAutofit/>
          </a:bodyPr>
          <a:lstStyle/>
          <a:p>
            <a:pPr lvl="0" rtl="0">
              <a:spcBef>
                <a:spcPts val="0"/>
              </a:spcBef>
              <a:buNone/>
            </a:pPr>
            <a:r>
              <a:rPr lang="iw" sz="1800"/>
              <a:t>   ?</a:t>
            </a:r>
          </a:p>
        </p:txBody>
      </p:sp>
      <p:sp>
        <p:nvSpPr>
          <p:cNvPr id="448" name="Shape 448"/>
          <p:cNvSpPr/>
          <p:nvPr/>
        </p:nvSpPr>
        <p:spPr>
          <a:xfrm>
            <a:off x="5975908" y="2173580"/>
            <a:ext cx="958199" cy="947100"/>
          </a:xfrm>
          <a:prstGeom prst="ellipse">
            <a:avLst/>
          </a:prstGeom>
          <a:solidFill>
            <a:srgbClr val="CFE2F3"/>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9" name="Shape 449"/>
          <p:cNvSpPr txBox="1"/>
          <p:nvPr/>
        </p:nvSpPr>
        <p:spPr>
          <a:xfrm>
            <a:off x="6086972" y="2422866"/>
            <a:ext cx="781800" cy="528600"/>
          </a:xfrm>
          <a:prstGeom prst="rect">
            <a:avLst/>
          </a:prstGeom>
          <a:noFill/>
          <a:ln>
            <a:noFill/>
          </a:ln>
        </p:spPr>
        <p:txBody>
          <a:bodyPr anchorCtr="0" anchor="t" bIns="91425" lIns="91425" rIns="91425" tIns="91425">
            <a:noAutofit/>
          </a:bodyPr>
          <a:lstStyle/>
          <a:p>
            <a:pPr lvl="0" rtl="0">
              <a:spcBef>
                <a:spcPts val="0"/>
              </a:spcBef>
              <a:buNone/>
            </a:pPr>
            <a:r>
              <a:rPr lang="iw" sz="1800"/>
              <a:t>   ?</a:t>
            </a:r>
          </a:p>
        </p:txBody>
      </p:sp>
      <p:cxnSp>
        <p:nvCxnSpPr>
          <p:cNvPr id="450" name="Shape 450"/>
          <p:cNvCxnSpPr/>
          <p:nvPr/>
        </p:nvCxnSpPr>
        <p:spPr>
          <a:xfrm>
            <a:off x="6936951" y="2630127"/>
            <a:ext cx="848100" cy="600"/>
          </a:xfrm>
          <a:prstGeom prst="bentConnector3">
            <a:avLst>
              <a:gd fmla="val 50000" name="adj1"/>
            </a:avLst>
          </a:prstGeom>
          <a:noFill/>
          <a:ln cap="flat" cmpd="sng" w="9525">
            <a:solidFill>
              <a:schemeClr val="dk2"/>
            </a:solidFill>
            <a:prstDash val="solid"/>
            <a:round/>
            <a:headEnd len="lg" w="lg" type="none"/>
            <a:tailEnd len="lg" w="lg" type="none"/>
          </a:ln>
        </p:spPr>
      </p:cxnSp>
      <p:sp>
        <p:nvSpPr>
          <p:cNvPr id="451" name="Shape 451"/>
          <p:cNvSpPr/>
          <p:nvPr/>
        </p:nvSpPr>
        <p:spPr>
          <a:xfrm>
            <a:off x="7785051" y="3709377"/>
            <a:ext cx="958200" cy="947100"/>
          </a:xfrm>
          <a:prstGeom prst="ellipse">
            <a:avLst/>
          </a:prstGeom>
          <a:solidFill>
            <a:srgbClr val="FFD966"/>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52" name="Shape 452"/>
          <p:cNvCxnSpPr>
            <a:endCxn id="451" idx="0"/>
          </p:cNvCxnSpPr>
          <p:nvPr/>
        </p:nvCxnSpPr>
        <p:spPr>
          <a:xfrm flipH="1">
            <a:off x="8264151" y="3103677"/>
            <a:ext cx="5400" cy="605700"/>
          </a:xfrm>
          <a:prstGeom prst="straightConnector1">
            <a:avLst/>
          </a:prstGeom>
          <a:noFill/>
          <a:ln cap="flat" cmpd="sng" w="9525">
            <a:solidFill>
              <a:schemeClr val="dk2"/>
            </a:solidFill>
            <a:prstDash val="solid"/>
            <a:round/>
            <a:headEnd len="lg" w="lg" type="none"/>
            <a:tailEnd len="lg" w="lg" type="none"/>
          </a:ln>
        </p:spPr>
      </p:cxnSp>
      <p:sp>
        <p:nvSpPr>
          <p:cNvPr id="453" name="Shape 453"/>
          <p:cNvSpPr/>
          <p:nvPr/>
        </p:nvSpPr>
        <p:spPr>
          <a:xfrm>
            <a:off x="7785051" y="2156577"/>
            <a:ext cx="958200" cy="947100"/>
          </a:xfrm>
          <a:prstGeom prst="ellipse">
            <a:avLst/>
          </a:prstGeom>
          <a:solidFill>
            <a:srgbClr val="CFE2F3"/>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4" name="Shape 454"/>
          <p:cNvSpPr txBox="1"/>
          <p:nvPr/>
        </p:nvSpPr>
        <p:spPr>
          <a:xfrm>
            <a:off x="7896114" y="2405863"/>
            <a:ext cx="781800" cy="528600"/>
          </a:xfrm>
          <a:prstGeom prst="rect">
            <a:avLst/>
          </a:prstGeom>
          <a:noFill/>
          <a:ln>
            <a:noFill/>
          </a:ln>
        </p:spPr>
        <p:txBody>
          <a:bodyPr anchorCtr="0" anchor="t" bIns="91425" lIns="91425" rIns="91425" tIns="91425">
            <a:noAutofit/>
          </a:bodyPr>
          <a:lstStyle/>
          <a:p>
            <a:pPr lvl="0" rtl="0">
              <a:spcBef>
                <a:spcPts val="0"/>
              </a:spcBef>
              <a:buNone/>
            </a:pPr>
            <a:r>
              <a:rPr lang="iw" sz="1800"/>
              <a:t>   ?</a:t>
            </a:r>
          </a:p>
        </p:txBody>
      </p:sp>
      <p:sp>
        <p:nvSpPr>
          <p:cNvPr id="455" name="Shape 455"/>
          <p:cNvSpPr txBox="1"/>
          <p:nvPr/>
        </p:nvSpPr>
        <p:spPr>
          <a:xfrm>
            <a:off x="8083359" y="3886475"/>
            <a:ext cx="605700" cy="528600"/>
          </a:xfrm>
          <a:prstGeom prst="rect">
            <a:avLst/>
          </a:prstGeom>
          <a:noFill/>
          <a:ln>
            <a:noFill/>
          </a:ln>
        </p:spPr>
        <p:txBody>
          <a:bodyPr anchorCtr="0" anchor="t" bIns="91425" lIns="91425" rIns="91425" tIns="91425">
            <a:noAutofit/>
          </a:bodyPr>
          <a:lstStyle/>
          <a:p>
            <a:pPr lvl="0" rtl="0">
              <a:spcBef>
                <a:spcPts val="0"/>
              </a:spcBef>
              <a:buNone/>
            </a:pPr>
            <a:r>
              <a:rPr lang="iw" sz="2400"/>
              <a:t>T</a:t>
            </a:r>
          </a:p>
        </p:txBody>
      </p:sp>
      <p:sp>
        <p:nvSpPr>
          <p:cNvPr id="456" name="Shape 456"/>
          <p:cNvSpPr/>
          <p:nvPr/>
        </p:nvSpPr>
        <p:spPr>
          <a:xfrm>
            <a:off x="4357180" y="3728687"/>
            <a:ext cx="605700" cy="605700"/>
          </a:xfrm>
          <a:prstGeom prst="ellipse">
            <a:avLst/>
          </a:prstGeom>
          <a:solidFill>
            <a:srgbClr val="FFF2CC"/>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57" name="Shape 457"/>
          <p:cNvCxnSpPr>
            <a:endCxn id="456" idx="0"/>
          </p:cNvCxnSpPr>
          <p:nvPr/>
        </p:nvCxnSpPr>
        <p:spPr>
          <a:xfrm flipH="1">
            <a:off x="4660030" y="3122987"/>
            <a:ext cx="5400" cy="605700"/>
          </a:xfrm>
          <a:prstGeom prst="straightConnector1">
            <a:avLst/>
          </a:prstGeom>
          <a:noFill/>
          <a:ln cap="flat" cmpd="sng" w="9525">
            <a:solidFill>
              <a:schemeClr val="dk2"/>
            </a:solidFill>
            <a:prstDash val="solid"/>
            <a:round/>
            <a:headEnd len="lg" w="lg" type="none"/>
            <a:tailEnd len="lg" w="lg" type="none"/>
          </a:ln>
        </p:spPr>
      </p:cxnSp>
      <p:sp>
        <p:nvSpPr>
          <p:cNvPr id="458" name="Shape 458"/>
          <p:cNvSpPr txBox="1"/>
          <p:nvPr/>
        </p:nvSpPr>
        <p:spPr>
          <a:xfrm>
            <a:off x="4486901" y="3751077"/>
            <a:ext cx="605700" cy="528600"/>
          </a:xfrm>
          <a:prstGeom prst="rect">
            <a:avLst/>
          </a:prstGeom>
          <a:noFill/>
          <a:ln>
            <a:noFill/>
          </a:ln>
        </p:spPr>
        <p:txBody>
          <a:bodyPr anchorCtr="0" anchor="t" bIns="91425" lIns="91425" rIns="91425" tIns="91425">
            <a:noAutofit/>
          </a:bodyPr>
          <a:lstStyle/>
          <a:p>
            <a:pPr lvl="0" rtl="0">
              <a:spcBef>
                <a:spcPts val="0"/>
              </a:spcBef>
              <a:buNone/>
            </a:pPr>
            <a:r>
              <a:rPr lang="iw" sz="2400"/>
              <a:t>?</a:t>
            </a:r>
          </a:p>
        </p:txBody>
      </p:sp>
      <p:sp>
        <p:nvSpPr>
          <p:cNvPr id="459" name="Shape 459"/>
          <p:cNvSpPr/>
          <p:nvPr/>
        </p:nvSpPr>
        <p:spPr>
          <a:xfrm>
            <a:off x="6169222" y="3726244"/>
            <a:ext cx="605699" cy="605700"/>
          </a:xfrm>
          <a:prstGeom prst="ellipse">
            <a:avLst/>
          </a:prstGeom>
          <a:solidFill>
            <a:srgbClr val="FFF2CC"/>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60" name="Shape 460"/>
          <p:cNvCxnSpPr>
            <a:endCxn id="459" idx="0"/>
          </p:cNvCxnSpPr>
          <p:nvPr/>
        </p:nvCxnSpPr>
        <p:spPr>
          <a:xfrm flipH="1">
            <a:off x="6472072" y="3120544"/>
            <a:ext cx="5400" cy="605700"/>
          </a:xfrm>
          <a:prstGeom prst="straightConnector1">
            <a:avLst/>
          </a:prstGeom>
          <a:noFill/>
          <a:ln cap="flat" cmpd="sng" w="9525">
            <a:solidFill>
              <a:schemeClr val="dk2"/>
            </a:solidFill>
            <a:prstDash val="solid"/>
            <a:round/>
            <a:headEnd len="lg" w="lg" type="none"/>
            <a:tailEnd len="lg" w="lg" type="none"/>
          </a:ln>
        </p:spPr>
      </p:cxnSp>
      <p:sp>
        <p:nvSpPr>
          <p:cNvPr id="461" name="Shape 461"/>
          <p:cNvSpPr txBox="1"/>
          <p:nvPr/>
        </p:nvSpPr>
        <p:spPr>
          <a:xfrm>
            <a:off x="6298944" y="3748635"/>
            <a:ext cx="605699" cy="528600"/>
          </a:xfrm>
          <a:prstGeom prst="rect">
            <a:avLst/>
          </a:prstGeom>
          <a:noFill/>
          <a:ln>
            <a:noFill/>
          </a:ln>
        </p:spPr>
        <p:txBody>
          <a:bodyPr anchorCtr="0" anchor="t" bIns="91425" lIns="91425" rIns="91425" tIns="91425">
            <a:noAutofit/>
          </a:bodyPr>
          <a:lstStyle/>
          <a:p>
            <a:pPr lvl="0" rtl="0">
              <a:spcBef>
                <a:spcPts val="0"/>
              </a:spcBef>
              <a:buNone/>
            </a:pPr>
            <a:r>
              <a:rPr lang="iw" sz="2400"/>
              <a:t>?</a:t>
            </a: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5" name="Shape 465"/>
        <p:cNvGrpSpPr/>
        <p:nvPr/>
      </p:nvGrpSpPr>
      <p:grpSpPr>
        <a:xfrm>
          <a:off x="0" y="0"/>
          <a:ext cx="0" cy="0"/>
          <a:chOff x="0" y="0"/>
          <a:chExt cx="0" cy="0"/>
        </a:xfrm>
      </p:grpSpPr>
      <p:sp>
        <p:nvSpPr>
          <p:cNvPr id="466" name="Shape 466"/>
          <p:cNvSpPr txBox="1"/>
          <p:nvPr>
            <p:ph idx="11" type="ftr"/>
          </p:nvPr>
        </p:nvSpPr>
        <p:spPr>
          <a:xfrm>
            <a:off x="3028950" y="4767262"/>
            <a:ext cx="3086100" cy="273900"/>
          </a:xfrm>
          <a:prstGeom prst="rect">
            <a:avLst/>
          </a:prstGeom>
          <a:noFill/>
          <a:ln>
            <a:noFill/>
          </a:ln>
        </p:spPr>
        <p:txBody>
          <a:bodyPr anchorCtr="0" anchor="ctr" bIns="34275" lIns="68575" rIns="68575" tIns="34275">
            <a:noAutofit/>
          </a:bodyPr>
          <a:lstStyle/>
          <a:p>
            <a:pPr indent="0" lvl="0" marL="0" marR="0" rtl="1" algn="ctr">
              <a:spcBef>
                <a:spcPts val="0"/>
              </a:spcBef>
              <a:buSzPct val="25000"/>
              <a:buNone/>
            </a:pPr>
            <a:r>
              <a:rPr lang="iw" sz="900">
                <a:solidFill>
                  <a:srgbClr val="888888"/>
                </a:solidFill>
                <a:latin typeface="Calibri"/>
                <a:ea typeface="Calibri"/>
                <a:cs typeface="Calibri"/>
                <a:sym typeface="Calibri"/>
              </a:rPr>
              <a:t>Genomic imputation in ultra low coverage sequencing data of Ashkenazi Jews</a:t>
            </a:r>
          </a:p>
        </p:txBody>
      </p:sp>
      <p:sp>
        <p:nvSpPr>
          <p:cNvPr id="467" name="Shape 467"/>
          <p:cNvSpPr txBox="1"/>
          <p:nvPr>
            <p:ph idx="12" type="sldNum"/>
          </p:nvPr>
        </p:nvSpPr>
        <p:spPr>
          <a:xfrm>
            <a:off x="8472457" y="4663216"/>
            <a:ext cx="548700" cy="393600"/>
          </a:xfrm>
          <a:prstGeom prst="rect">
            <a:avLst/>
          </a:prstGeom>
          <a:noFill/>
          <a:ln>
            <a:noFill/>
          </a:ln>
        </p:spPr>
        <p:txBody>
          <a:bodyPr anchorCtr="0" anchor="ctr" bIns="34275" lIns="68575" rIns="68575" tIns="34275">
            <a:noAutofit/>
          </a:bodyPr>
          <a:lstStyle/>
          <a:p>
            <a:pPr lvl="0" rtl="1">
              <a:spcBef>
                <a:spcPts val="0"/>
              </a:spcBef>
              <a:buNone/>
            </a:pPr>
            <a:fld id="{00000000-1234-1234-1234-123412341234}" type="slidenum">
              <a:rPr lang="iw">
                <a:latin typeface="Arial"/>
                <a:ea typeface="Arial"/>
                <a:cs typeface="Arial"/>
                <a:sym typeface="Arial"/>
              </a:rPr>
              <a:t>‹#›</a:t>
            </a:fld>
          </a:p>
        </p:txBody>
      </p:sp>
      <p:sp>
        <p:nvSpPr>
          <p:cNvPr id="468" name="Shape 468"/>
          <p:cNvSpPr txBox="1"/>
          <p:nvPr/>
        </p:nvSpPr>
        <p:spPr>
          <a:xfrm>
            <a:off x="1546925" y="600850"/>
            <a:ext cx="5700000" cy="947100"/>
          </a:xfrm>
          <a:prstGeom prst="rect">
            <a:avLst/>
          </a:prstGeom>
          <a:noFill/>
          <a:ln>
            <a:noFill/>
          </a:ln>
        </p:spPr>
        <p:txBody>
          <a:bodyPr anchorCtr="0" anchor="t" bIns="91425" lIns="91425" rIns="91425" tIns="91425">
            <a:noAutofit/>
          </a:bodyPr>
          <a:lstStyle/>
          <a:p>
            <a:pPr lvl="0" rtl="0">
              <a:spcBef>
                <a:spcPts val="0"/>
              </a:spcBef>
              <a:buNone/>
            </a:pPr>
            <a:r>
              <a:rPr b="1" lang="iw" sz="3600"/>
              <a:t>How to infer haplotypes?</a:t>
            </a:r>
          </a:p>
        </p:txBody>
      </p:sp>
      <p:sp>
        <p:nvSpPr>
          <p:cNvPr id="469" name="Shape 469"/>
          <p:cNvSpPr txBox="1"/>
          <p:nvPr/>
        </p:nvSpPr>
        <p:spPr>
          <a:xfrm>
            <a:off x="1882625" y="1304100"/>
            <a:ext cx="5028600" cy="843900"/>
          </a:xfrm>
          <a:prstGeom prst="rect">
            <a:avLst/>
          </a:prstGeom>
          <a:noFill/>
          <a:ln>
            <a:noFill/>
          </a:ln>
        </p:spPr>
        <p:txBody>
          <a:bodyPr anchorCtr="0" anchor="t" bIns="91425" lIns="91425" rIns="91425" tIns="91425">
            <a:noAutofit/>
          </a:bodyPr>
          <a:lstStyle/>
          <a:p>
            <a:pPr lvl="0" rtl="0">
              <a:spcBef>
                <a:spcPts val="0"/>
              </a:spcBef>
              <a:buNone/>
            </a:pPr>
            <a:r>
              <a:rPr b="1" lang="iw" sz="3600"/>
              <a:t>Using different HMMs</a:t>
            </a:r>
          </a:p>
        </p:txBody>
      </p:sp>
      <p:sp>
        <p:nvSpPr>
          <p:cNvPr id="470" name="Shape 470"/>
          <p:cNvSpPr/>
          <p:nvPr/>
        </p:nvSpPr>
        <p:spPr>
          <a:xfrm>
            <a:off x="557008" y="3726380"/>
            <a:ext cx="958200" cy="947100"/>
          </a:xfrm>
          <a:prstGeom prst="ellipse">
            <a:avLst/>
          </a:prstGeom>
          <a:solidFill>
            <a:srgbClr val="FFD966"/>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71" name="Shape 471"/>
          <p:cNvCxnSpPr>
            <a:endCxn id="470" idx="0"/>
          </p:cNvCxnSpPr>
          <p:nvPr/>
        </p:nvCxnSpPr>
        <p:spPr>
          <a:xfrm flipH="1">
            <a:off x="1036108" y="3120680"/>
            <a:ext cx="5400" cy="605699"/>
          </a:xfrm>
          <a:prstGeom prst="straightConnector1">
            <a:avLst/>
          </a:prstGeom>
          <a:noFill/>
          <a:ln cap="flat" cmpd="sng" w="9525">
            <a:solidFill>
              <a:schemeClr val="dk2"/>
            </a:solidFill>
            <a:prstDash val="solid"/>
            <a:round/>
            <a:headEnd len="lg" w="lg" type="none"/>
            <a:tailEnd len="lg" w="lg" type="none"/>
          </a:ln>
        </p:spPr>
      </p:cxnSp>
      <p:sp>
        <p:nvSpPr>
          <p:cNvPr id="472" name="Shape 472"/>
          <p:cNvSpPr/>
          <p:nvPr/>
        </p:nvSpPr>
        <p:spPr>
          <a:xfrm>
            <a:off x="557008" y="2173580"/>
            <a:ext cx="958200" cy="947100"/>
          </a:xfrm>
          <a:prstGeom prst="ellipse">
            <a:avLst/>
          </a:prstGeom>
          <a:solidFill>
            <a:srgbClr val="CFE2F3"/>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73" name="Shape 473"/>
          <p:cNvCxnSpPr/>
          <p:nvPr/>
        </p:nvCxnSpPr>
        <p:spPr>
          <a:xfrm>
            <a:off x="1515208" y="2647130"/>
            <a:ext cx="848100" cy="600"/>
          </a:xfrm>
          <a:prstGeom prst="bentConnector3">
            <a:avLst>
              <a:gd fmla="val 50000" name="adj1"/>
            </a:avLst>
          </a:prstGeom>
          <a:noFill/>
          <a:ln cap="flat" cmpd="sng" w="9525">
            <a:solidFill>
              <a:schemeClr val="dk2"/>
            </a:solidFill>
            <a:prstDash val="solid"/>
            <a:round/>
            <a:headEnd len="lg" w="lg" type="none"/>
            <a:tailEnd len="lg" w="lg" type="none"/>
          </a:ln>
        </p:spPr>
      </p:cxnSp>
      <p:sp>
        <p:nvSpPr>
          <p:cNvPr id="474" name="Shape 474"/>
          <p:cNvSpPr txBox="1"/>
          <p:nvPr/>
        </p:nvSpPr>
        <p:spPr>
          <a:xfrm>
            <a:off x="668072" y="2422866"/>
            <a:ext cx="781800" cy="528600"/>
          </a:xfrm>
          <a:prstGeom prst="rect">
            <a:avLst/>
          </a:prstGeom>
          <a:noFill/>
          <a:ln>
            <a:noFill/>
          </a:ln>
        </p:spPr>
        <p:txBody>
          <a:bodyPr anchorCtr="0" anchor="t" bIns="91425" lIns="91425" rIns="91425" tIns="91425">
            <a:noAutofit/>
          </a:bodyPr>
          <a:lstStyle/>
          <a:p>
            <a:pPr lvl="0" rtl="0">
              <a:spcBef>
                <a:spcPts val="0"/>
              </a:spcBef>
              <a:buNone/>
            </a:pPr>
            <a:r>
              <a:rPr lang="iw" sz="1800"/>
              <a:t>F1M1</a:t>
            </a:r>
          </a:p>
        </p:txBody>
      </p:sp>
      <p:sp>
        <p:nvSpPr>
          <p:cNvPr id="475" name="Shape 475"/>
          <p:cNvSpPr txBox="1"/>
          <p:nvPr/>
        </p:nvSpPr>
        <p:spPr>
          <a:xfrm>
            <a:off x="855316" y="3903477"/>
            <a:ext cx="605700" cy="528600"/>
          </a:xfrm>
          <a:prstGeom prst="rect">
            <a:avLst/>
          </a:prstGeom>
          <a:noFill/>
          <a:ln>
            <a:noFill/>
          </a:ln>
        </p:spPr>
        <p:txBody>
          <a:bodyPr anchorCtr="0" anchor="t" bIns="91425" lIns="91425" rIns="91425" tIns="91425">
            <a:noAutofit/>
          </a:bodyPr>
          <a:lstStyle/>
          <a:p>
            <a:pPr lvl="0" rtl="0">
              <a:spcBef>
                <a:spcPts val="0"/>
              </a:spcBef>
              <a:buNone/>
            </a:pPr>
            <a:r>
              <a:rPr lang="iw" sz="2400"/>
              <a:t>A</a:t>
            </a:r>
          </a:p>
        </p:txBody>
      </p:sp>
      <p:sp>
        <p:nvSpPr>
          <p:cNvPr id="476" name="Shape 476"/>
          <p:cNvSpPr/>
          <p:nvPr/>
        </p:nvSpPr>
        <p:spPr>
          <a:xfrm>
            <a:off x="2540467" y="3728687"/>
            <a:ext cx="605700" cy="605700"/>
          </a:xfrm>
          <a:prstGeom prst="ellipse">
            <a:avLst/>
          </a:prstGeom>
          <a:solidFill>
            <a:srgbClr val="FFF2CC"/>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77" name="Shape 477"/>
          <p:cNvCxnSpPr>
            <a:endCxn id="476" idx="0"/>
          </p:cNvCxnSpPr>
          <p:nvPr/>
        </p:nvCxnSpPr>
        <p:spPr>
          <a:xfrm flipH="1">
            <a:off x="2843317" y="3122987"/>
            <a:ext cx="5400" cy="605700"/>
          </a:xfrm>
          <a:prstGeom prst="straightConnector1">
            <a:avLst/>
          </a:prstGeom>
          <a:noFill/>
          <a:ln cap="flat" cmpd="sng" w="9525">
            <a:solidFill>
              <a:schemeClr val="dk2"/>
            </a:solidFill>
            <a:prstDash val="solid"/>
            <a:round/>
            <a:headEnd len="lg" w="lg" type="none"/>
            <a:tailEnd len="lg" w="lg" type="none"/>
          </a:ln>
        </p:spPr>
      </p:cxnSp>
      <p:sp>
        <p:nvSpPr>
          <p:cNvPr id="478" name="Shape 478"/>
          <p:cNvSpPr/>
          <p:nvPr/>
        </p:nvSpPr>
        <p:spPr>
          <a:xfrm>
            <a:off x="2363308" y="2173580"/>
            <a:ext cx="958200" cy="947100"/>
          </a:xfrm>
          <a:prstGeom prst="ellipse">
            <a:avLst/>
          </a:prstGeom>
          <a:solidFill>
            <a:srgbClr val="CFE2F3"/>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79" name="Shape 479"/>
          <p:cNvCxnSpPr/>
          <p:nvPr/>
        </p:nvCxnSpPr>
        <p:spPr>
          <a:xfrm>
            <a:off x="3321508" y="2647130"/>
            <a:ext cx="848100" cy="600"/>
          </a:xfrm>
          <a:prstGeom prst="bentConnector3">
            <a:avLst>
              <a:gd fmla="val 50000" name="adj1"/>
            </a:avLst>
          </a:prstGeom>
          <a:noFill/>
          <a:ln cap="flat" cmpd="sng" w="9525">
            <a:solidFill>
              <a:schemeClr val="dk2"/>
            </a:solidFill>
            <a:prstDash val="solid"/>
            <a:round/>
            <a:headEnd len="lg" w="lg" type="none"/>
            <a:tailEnd len="lg" w="lg" type="none"/>
          </a:ln>
        </p:spPr>
      </p:cxnSp>
      <p:sp>
        <p:nvSpPr>
          <p:cNvPr id="480" name="Shape 480"/>
          <p:cNvSpPr txBox="1"/>
          <p:nvPr/>
        </p:nvSpPr>
        <p:spPr>
          <a:xfrm>
            <a:off x="2474372" y="2422866"/>
            <a:ext cx="781800" cy="528600"/>
          </a:xfrm>
          <a:prstGeom prst="rect">
            <a:avLst/>
          </a:prstGeom>
          <a:noFill/>
          <a:ln>
            <a:noFill/>
          </a:ln>
        </p:spPr>
        <p:txBody>
          <a:bodyPr anchorCtr="0" anchor="t" bIns="91425" lIns="91425" rIns="91425" tIns="91425">
            <a:noAutofit/>
          </a:bodyPr>
          <a:lstStyle/>
          <a:p>
            <a:pPr lvl="0" rtl="0">
              <a:spcBef>
                <a:spcPts val="0"/>
              </a:spcBef>
              <a:buNone/>
            </a:pPr>
            <a:r>
              <a:rPr lang="iw" sz="1800"/>
              <a:t>   ?</a:t>
            </a:r>
          </a:p>
        </p:txBody>
      </p:sp>
      <p:sp>
        <p:nvSpPr>
          <p:cNvPr id="481" name="Shape 481"/>
          <p:cNvSpPr txBox="1"/>
          <p:nvPr/>
        </p:nvSpPr>
        <p:spPr>
          <a:xfrm>
            <a:off x="2670189" y="3751077"/>
            <a:ext cx="605700" cy="528600"/>
          </a:xfrm>
          <a:prstGeom prst="rect">
            <a:avLst/>
          </a:prstGeom>
          <a:noFill/>
          <a:ln>
            <a:noFill/>
          </a:ln>
        </p:spPr>
        <p:txBody>
          <a:bodyPr anchorCtr="0" anchor="t" bIns="91425" lIns="91425" rIns="91425" tIns="91425">
            <a:noAutofit/>
          </a:bodyPr>
          <a:lstStyle/>
          <a:p>
            <a:pPr lvl="0" rtl="0">
              <a:spcBef>
                <a:spcPts val="0"/>
              </a:spcBef>
              <a:buNone/>
            </a:pPr>
            <a:r>
              <a:rPr lang="iw" sz="2400"/>
              <a:t>?</a:t>
            </a:r>
          </a:p>
        </p:txBody>
      </p:sp>
      <p:sp>
        <p:nvSpPr>
          <p:cNvPr id="482" name="Shape 482"/>
          <p:cNvSpPr/>
          <p:nvPr/>
        </p:nvSpPr>
        <p:spPr>
          <a:xfrm>
            <a:off x="4169608" y="2173580"/>
            <a:ext cx="958200" cy="947100"/>
          </a:xfrm>
          <a:prstGeom prst="ellipse">
            <a:avLst/>
          </a:prstGeom>
          <a:solidFill>
            <a:srgbClr val="CFE2F3"/>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83" name="Shape 483"/>
          <p:cNvCxnSpPr/>
          <p:nvPr/>
        </p:nvCxnSpPr>
        <p:spPr>
          <a:xfrm>
            <a:off x="5127808" y="2647130"/>
            <a:ext cx="848100" cy="600"/>
          </a:xfrm>
          <a:prstGeom prst="bentConnector3">
            <a:avLst>
              <a:gd fmla="val 50000" name="adj1"/>
            </a:avLst>
          </a:prstGeom>
          <a:noFill/>
          <a:ln cap="flat" cmpd="sng" w="9525">
            <a:solidFill>
              <a:schemeClr val="dk2"/>
            </a:solidFill>
            <a:prstDash val="solid"/>
            <a:round/>
            <a:headEnd len="lg" w="lg" type="none"/>
            <a:tailEnd len="lg" w="lg" type="none"/>
          </a:ln>
        </p:spPr>
      </p:cxnSp>
      <p:sp>
        <p:nvSpPr>
          <p:cNvPr id="484" name="Shape 484"/>
          <p:cNvSpPr txBox="1"/>
          <p:nvPr/>
        </p:nvSpPr>
        <p:spPr>
          <a:xfrm>
            <a:off x="4280672" y="2422866"/>
            <a:ext cx="781800" cy="528600"/>
          </a:xfrm>
          <a:prstGeom prst="rect">
            <a:avLst/>
          </a:prstGeom>
          <a:noFill/>
          <a:ln>
            <a:noFill/>
          </a:ln>
        </p:spPr>
        <p:txBody>
          <a:bodyPr anchorCtr="0" anchor="t" bIns="91425" lIns="91425" rIns="91425" tIns="91425">
            <a:noAutofit/>
          </a:bodyPr>
          <a:lstStyle/>
          <a:p>
            <a:pPr lvl="0" rtl="0">
              <a:spcBef>
                <a:spcPts val="0"/>
              </a:spcBef>
              <a:buNone/>
            </a:pPr>
            <a:r>
              <a:rPr lang="iw" sz="1800"/>
              <a:t>   ?</a:t>
            </a:r>
          </a:p>
        </p:txBody>
      </p:sp>
      <p:sp>
        <p:nvSpPr>
          <p:cNvPr id="485" name="Shape 485"/>
          <p:cNvSpPr/>
          <p:nvPr/>
        </p:nvSpPr>
        <p:spPr>
          <a:xfrm>
            <a:off x="5975908" y="2173580"/>
            <a:ext cx="958199" cy="947100"/>
          </a:xfrm>
          <a:prstGeom prst="ellipse">
            <a:avLst/>
          </a:prstGeom>
          <a:solidFill>
            <a:srgbClr val="CFE2F3"/>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6" name="Shape 486"/>
          <p:cNvSpPr txBox="1"/>
          <p:nvPr/>
        </p:nvSpPr>
        <p:spPr>
          <a:xfrm>
            <a:off x="6086972" y="2422866"/>
            <a:ext cx="781800" cy="528600"/>
          </a:xfrm>
          <a:prstGeom prst="rect">
            <a:avLst/>
          </a:prstGeom>
          <a:noFill/>
          <a:ln>
            <a:noFill/>
          </a:ln>
        </p:spPr>
        <p:txBody>
          <a:bodyPr anchorCtr="0" anchor="t" bIns="91425" lIns="91425" rIns="91425" tIns="91425">
            <a:noAutofit/>
          </a:bodyPr>
          <a:lstStyle/>
          <a:p>
            <a:pPr lvl="0" rtl="0">
              <a:spcBef>
                <a:spcPts val="0"/>
              </a:spcBef>
              <a:buNone/>
            </a:pPr>
            <a:r>
              <a:rPr lang="iw" sz="1800"/>
              <a:t>   ?</a:t>
            </a:r>
          </a:p>
        </p:txBody>
      </p:sp>
      <p:cxnSp>
        <p:nvCxnSpPr>
          <p:cNvPr id="487" name="Shape 487"/>
          <p:cNvCxnSpPr/>
          <p:nvPr/>
        </p:nvCxnSpPr>
        <p:spPr>
          <a:xfrm>
            <a:off x="6936951" y="2630127"/>
            <a:ext cx="848100" cy="600"/>
          </a:xfrm>
          <a:prstGeom prst="bentConnector3">
            <a:avLst>
              <a:gd fmla="val 50000" name="adj1"/>
            </a:avLst>
          </a:prstGeom>
          <a:noFill/>
          <a:ln cap="flat" cmpd="sng" w="9525">
            <a:solidFill>
              <a:schemeClr val="dk2"/>
            </a:solidFill>
            <a:prstDash val="solid"/>
            <a:round/>
            <a:headEnd len="lg" w="lg" type="none"/>
            <a:tailEnd len="lg" w="lg" type="none"/>
          </a:ln>
        </p:spPr>
      </p:cxnSp>
      <p:sp>
        <p:nvSpPr>
          <p:cNvPr id="488" name="Shape 488"/>
          <p:cNvSpPr/>
          <p:nvPr/>
        </p:nvSpPr>
        <p:spPr>
          <a:xfrm>
            <a:off x="7785051" y="3709377"/>
            <a:ext cx="958200" cy="947100"/>
          </a:xfrm>
          <a:prstGeom prst="ellipse">
            <a:avLst/>
          </a:prstGeom>
          <a:solidFill>
            <a:srgbClr val="FFD966"/>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89" name="Shape 489"/>
          <p:cNvCxnSpPr>
            <a:endCxn id="488" idx="0"/>
          </p:cNvCxnSpPr>
          <p:nvPr/>
        </p:nvCxnSpPr>
        <p:spPr>
          <a:xfrm flipH="1">
            <a:off x="8264151" y="3103677"/>
            <a:ext cx="5400" cy="605700"/>
          </a:xfrm>
          <a:prstGeom prst="straightConnector1">
            <a:avLst/>
          </a:prstGeom>
          <a:noFill/>
          <a:ln cap="flat" cmpd="sng" w="9525">
            <a:solidFill>
              <a:schemeClr val="dk2"/>
            </a:solidFill>
            <a:prstDash val="solid"/>
            <a:round/>
            <a:headEnd len="lg" w="lg" type="none"/>
            <a:tailEnd len="lg" w="lg" type="none"/>
          </a:ln>
        </p:spPr>
      </p:cxnSp>
      <p:sp>
        <p:nvSpPr>
          <p:cNvPr id="490" name="Shape 490"/>
          <p:cNvSpPr/>
          <p:nvPr/>
        </p:nvSpPr>
        <p:spPr>
          <a:xfrm>
            <a:off x="7785051" y="2156577"/>
            <a:ext cx="958200" cy="947100"/>
          </a:xfrm>
          <a:prstGeom prst="ellipse">
            <a:avLst/>
          </a:prstGeom>
          <a:solidFill>
            <a:srgbClr val="CFE2F3"/>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1" name="Shape 491"/>
          <p:cNvSpPr txBox="1"/>
          <p:nvPr/>
        </p:nvSpPr>
        <p:spPr>
          <a:xfrm>
            <a:off x="7896114" y="2405863"/>
            <a:ext cx="781800" cy="528600"/>
          </a:xfrm>
          <a:prstGeom prst="rect">
            <a:avLst/>
          </a:prstGeom>
          <a:noFill/>
          <a:ln>
            <a:noFill/>
          </a:ln>
        </p:spPr>
        <p:txBody>
          <a:bodyPr anchorCtr="0" anchor="t" bIns="91425" lIns="91425" rIns="91425" tIns="91425">
            <a:noAutofit/>
          </a:bodyPr>
          <a:lstStyle/>
          <a:p>
            <a:pPr lvl="0" rtl="0">
              <a:spcBef>
                <a:spcPts val="0"/>
              </a:spcBef>
              <a:buNone/>
            </a:pPr>
            <a:r>
              <a:rPr lang="iw" sz="1800"/>
              <a:t>F1M1</a:t>
            </a:r>
          </a:p>
        </p:txBody>
      </p:sp>
      <p:sp>
        <p:nvSpPr>
          <p:cNvPr id="492" name="Shape 492"/>
          <p:cNvSpPr txBox="1"/>
          <p:nvPr/>
        </p:nvSpPr>
        <p:spPr>
          <a:xfrm>
            <a:off x="8083359" y="3886475"/>
            <a:ext cx="605700" cy="528600"/>
          </a:xfrm>
          <a:prstGeom prst="rect">
            <a:avLst/>
          </a:prstGeom>
          <a:noFill/>
          <a:ln>
            <a:noFill/>
          </a:ln>
        </p:spPr>
        <p:txBody>
          <a:bodyPr anchorCtr="0" anchor="t" bIns="91425" lIns="91425" rIns="91425" tIns="91425">
            <a:noAutofit/>
          </a:bodyPr>
          <a:lstStyle/>
          <a:p>
            <a:pPr lvl="0" rtl="0">
              <a:spcBef>
                <a:spcPts val="0"/>
              </a:spcBef>
              <a:buNone/>
            </a:pPr>
            <a:r>
              <a:rPr lang="iw" sz="2400"/>
              <a:t>T</a:t>
            </a:r>
          </a:p>
        </p:txBody>
      </p:sp>
      <p:sp>
        <p:nvSpPr>
          <p:cNvPr id="493" name="Shape 493"/>
          <p:cNvSpPr/>
          <p:nvPr/>
        </p:nvSpPr>
        <p:spPr>
          <a:xfrm>
            <a:off x="4357180" y="3728687"/>
            <a:ext cx="605700" cy="605700"/>
          </a:xfrm>
          <a:prstGeom prst="ellipse">
            <a:avLst/>
          </a:prstGeom>
          <a:solidFill>
            <a:srgbClr val="FFF2CC"/>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94" name="Shape 494"/>
          <p:cNvCxnSpPr>
            <a:endCxn id="493" idx="0"/>
          </p:cNvCxnSpPr>
          <p:nvPr/>
        </p:nvCxnSpPr>
        <p:spPr>
          <a:xfrm flipH="1">
            <a:off x="4660030" y="3122987"/>
            <a:ext cx="5400" cy="605700"/>
          </a:xfrm>
          <a:prstGeom prst="straightConnector1">
            <a:avLst/>
          </a:prstGeom>
          <a:noFill/>
          <a:ln cap="flat" cmpd="sng" w="9525">
            <a:solidFill>
              <a:schemeClr val="dk2"/>
            </a:solidFill>
            <a:prstDash val="solid"/>
            <a:round/>
            <a:headEnd len="lg" w="lg" type="none"/>
            <a:tailEnd len="lg" w="lg" type="none"/>
          </a:ln>
        </p:spPr>
      </p:cxnSp>
      <p:sp>
        <p:nvSpPr>
          <p:cNvPr id="495" name="Shape 495"/>
          <p:cNvSpPr txBox="1"/>
          <p:nvPr/>
        </p:nvSpPr>
        <p:spPr>
          <a:xfrm>
            <a:off x="4486901" y="3751077"/>
            <a:ext cx="605700" cy="528600"/>
          </a:xfrm>
          <a:prstGeom prst="rect">
            <a:avLst/>
          </a:prstGeom>
          <a:noFill/>
          <a:ln>
            <a:noFill/>
          </a:ln>
        </p:spPr>
        <p:txBody>
          <a:bodyPr anchorCtr="0" anchor="t" bIns="91425" lIns="91425" rIns="91425" tIns="91425">
            <a:noAutofit/>
          </a:bodyPr>
          <a:lstStyle/>
          <a:p>
            <a:pPr lvl="0" rtl="0">
              <a:spcBef>
                <a:spcPts val="0"/>
              </a:spcBef>
              <a:buNone/>
            </a:pPr>
            <a:r>
              <a:rPr lang="iw" sz="2400"/>
              <a:t>?</a:t>
            </a:r>
          </a:p>
        </p:txBody>
      </p:sp>
      <p:sp>
        <p:nvSpPr>
          <p:cNvPr id="496" name="Shape 496"/>
          <p:cNvSpPr/>
          <p:nvPr/>
        </p:nvSpPr>
        <p:spPr>
          <a:xfrm>
            <a:off x="6169222" y="3726244"/>
            <a:ext cx="605699" cy="605700"/>
          </a:xfrm>
          <a:prstGeom prst="ellipse">
            <a:avLst/>
          </a:prstGeom>
          <a:solidFill>
            <a:srgbClr val="FFF2CC"/>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97" name="Shape 497"/>
          <p:cNvCxnSpPr>
            <a:endCxn id="496" idx="0"/>
          </p:cNvCxnSpPr>
          <p:nvPr/>
        </p:nvCxnSpPr>
        <p:spPr>
          <a:xfrm flipH="1">
            <a:off x="6472072" y="3120544"/>
            <a:ext cx="5400" cy="605700"/>
          </a:xfrm>
          <a:prstGeom prst="straightConnector1">
            <a:avLst/>
          </a:prstGeom>
          <a:noFill/>
          <a:ln cap="flat" cmpd="sng" w="9525">
            <a:solidFill>
              <a:schemeClr val="dk2"/>
            </a:solidFill>
            <a:prstDash val="solid"/>
            <a:round/>
            <a:headEnd len="lg" w="lg" type="none"/>
            <a:tailEnd len="lg" w="lg" type="none"/>
          </a:ln>
        </p:spPr>
      </p:cxnSp>
      <p:sp>
        <p:nvSpPr>
          <p:cNvPr id="498" name="Shape 498"/>
          <p:cNvSpPr txBox="1"/>
          <p:nvPr/>
        </p:nvSpPr>
        <p:spPr>
          <a:xfrm>
            <a:off x="6298944" y="3748635"/>
            <a:ext cx="605699" cy="528600"/>
          </a:xfrm>
          <a:prstGeom prst="rect">
            <a:avLst/>
          </a:prstGeom>
          <a:noFill/>
          <a:ln>
            <a:noFill/>
          </a:ln>
        </p:spPr>
        <p:txBody>
          <a:bodyPr anchorCtr="0" anchor="t" bIns="91425" lIns="91425" rIns="91425" tIns="91425">
            <a:noAutofit/>
          </a:bodyPr>
          <a:lstStyle/>
          <a:p>
            <a:pPr lvl="0" rtl="0">
              <a:spcBef>
                <a:spcPts val="0"/>
              </a:spcBef>
              <a:buNone/>
            </a:pPr>
            <a:r>
              <a:rPr lang="iw" sz="2400"/>
              <a:t>?</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2" name="Shape 502"/>
        <p:cNvGrpSpPr/>
        <p:nvPr/>
      </p:nvGrpSpPr>
      <p:grpSpPr>
        <a:xfrm>
          <a:off x="0" y="0"/>
          <a:ext cx="0" cy="0"/>
          <a:chOff x="0" y="0"/>
          <a:chExt cx="0" cy="0"/>
        </a:xfrm>
      </p:grpSpPr>
      <p:sp>
        <p:nvSpPr>
          <p:cNvPr id="503" name="Shape 503"/>
          <p:cNvSpPr txBox="1"/>
          <p:nvPr>
            <p:ph idx="11" type="ftr"/>
          </p:nvPr>
        </p:nvSpPr>
        <p:spPr>
          <a:xfrm>
            <a:off x="3028950" y="4767262"/>
            <a:ext cx="3086100" cy="273900"/>
          </a:xfrm>
          <a:prstGeom prst="rect">
            <a:avLst/>
          </a:prstGeom>
          <a:noFill/>
          <a:ln>
            <a:noFill/>
          </a:ln>
        </p:spPr>
        <p:txBody>
          <a:bodyPr anchorCtr="0" anchor="ctr" bIns="34275" lIns="68575" rIns="68575" tIns="34275">
            <a:noAutofit/>
          </a:bodyPr>
          <a:lstStyle/>
          <a:p>
            <a:pPr indent="0" lvl="0" marL="0" marR="0" rtl="1" algn="ctr">
              <a:spcBef>
                <a:spcPts val="0"/>
              </a:spcBef>
              <a:buSzPct val="25000"/>
              <a:buNone/>
            </a:pPr>
            <a:r>
              <a:rPr lang="iw" sz="900">
                <a:solidFill>
                  <a:srgbClr val="888888"/>
                </a:solidFill>
                <a:latin typeface="Calibri"/>
                <a:ea typeface="Calibri"/>
                <a:cs typeface="Calibri"/>
                <a:sym typeface="Calibri"/>
              </a:rPr>
              <a:t>Genomic imputation in ultra low coverage sequencing data of Ashkenazi Jews</a:t>
            </a:r>
          </a:p>
        </p:txBody>
      </p:sp>
      <p:sp>
        <p:nvSpPr>
          <p:cNvPr id="504" name="Shape 504"/>
          <p:cNvSpPr txBox="1"/>
          <p:nvPr>
            <p:ph idx="12" type="sldNum"/>
          </p:nvPr>
        </p:nvSpPr>
        <p:spPr>
          <a:xfrm>
            <a:off x="8472457" y="4663216"/>
            <a:ext cx="548700" cy="393600"/>
          </a:xfrm>
          <a:prstGeom prst="rect">
            <a:avLst/>
          </a:prstGeom>
          <a:noFill/>
          <a:ln>
            <a:noFill/>
          </a:ln>
        </p:spPr>
        <p:txBody>
          <a:bodyPr anchorCtr="0" anchor="ctr" bIns="34275" lIns="68575" rIns="68575" tIns="34275">
            <a:noAutofit/>
          </a:bodyPr>
          <a:lstStyle/>
          <a:p>
            <a:pPr lvl="0" rtl="1">
              <a:spcBef>
                <a:spcPts val="0"/>
              </a:spcBef>
              <a:buNone/>
            </a:pPr>
            <a:fld id="{00000000-1234-1234-1234-123412341234}" type="slidenum">
              <a:rPr lang="iw">
                <a:latin typeface="Arial"/>
                <a:ea typeface="Arial"/>
                <a:cs typeface="Arial"/>
                <a:sym typeface="Arial"/>
              </a:rPr>
              <a:t>‹#›</a:t>
            </a:fld>
          </a:p>
        </p:txBody>
      </p:sp>
      <p:sp>
        <p:nvSpPr>
          <p:cNvPr id="505" name="Shape 505"/>
          <p:cNvSpPr txBox="1"/>
          <p:nvPr/>
        </p:nvSpPr>
        <p:spPr>
          <a:xfrm>
            <a:off x="1546925" y="600850"/>
            <a:ext cx="5700000" cy="947100"/>
          </a:xfrm>
          <a:prstGeom prst="rect">
            <a:avLst/>
          </a:prstGeom>
          <a:noFill/>
          <a:ln>
            <a:noFill/>
          </a:ln>
        </p:spPr>
        <p:txBody>
          <a:bodyPr anchorCtr="0" anchor="t" bIns="91425" lIns="91425" rIns="91425" tIns="91425">
            <a:noAutofit/>
          </a:bodyPr>
          <a:lstStyle/>
          <a:p>
            <a:pPr lvl="0" rtl="0">
              <a:spcBef>
                <a:spcPts val="0"/>
              </a:spcBef>
              <a:buNone/>
            </a:pPr>
            <a:r>
              <a:rPr b="1" lang="iw" sz="3600"/>
              <a:t>How to infer haplotypes?</a:t>
            </a:r>
          </a:p>
        </p:txBody>
      </p:sp>
      <p:sp>
        <p:nvSpPr>
          <p:cNvPr id="506" name="Shape 506"/>
          <p:cNvSpPr txBox="1"/>
          <p:nvPr/>
        </p:nvSpPr>
        <p:spPr>
          <a:xfrm>
            <a:off x="1882625" y="1304100"/>
            <a:ext cx="5028600" cy="843900"/>
          </a:xfrm>
          <a:prstGeom prst="rect">
            <a:avLst/>
          </a:prstGeom>
          <a:noFill/>
          <a:ln>
            <a:noFill/>
          </a:ln>
        </p:spPr>
        <p:txBody>
          <a:bodyPr anchorCtr="0" anchor="t" bIns="91425" lIns="91425" rIns="91425" tIns="91425">
            <a:noAutofit/>
          </a:bodyPr>
          <a:lstStyle/>
          <a:p>
            <a:pPr lvl="0" rtl="0">
              <a:spcBef>
                <a:spcPts val="0"/>
              </a:spcBef>
              <a:buNone/>
            </a:pPr>
            <a:r>
              <a:rPr b="1" lang="iw" sz="3600"/>
              <a:t>Using different HMMs</a:t>
            </a:r>
          </a:p>
        </p:txBody>
      </p:sp>
      <p:sp>
        <p:nvSpPr>
          <p:cNvPr id="507" name="Shape 507"/>
          <p:cNvSpPr/>
          <p:nvPr/>
        </p:nvSpPr>
        <p:spPr>
          <a:xfrm>
            <a:off x="557008" y="3726380"/>
            <a:ext cx="958200" cy="947100"/>
          </a:xfrm>
          <a:prstGeom prst="ellipse">
            <a:avLst/>
          </a:prstGeom>
          <a:solidFill>
            <a:srgbClr val="FFD966"/>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08" name="Shape 508"/>
          <p:cNvCxnSpPr>
            <a:endCxn id="507" idx="0"/>
          </p:cNvCxnSpPr>
          <p:nvPr/>
        </p:nvCxnSpPr>
        <p:spPr>
          <a:xfrm flipH="1">
            <a:off x="1036108" y="3120680"/>
            <a:ext cx="5400" cy="605699"/>
          </a:xfrm>
          <a:prstGeom prst="straightConnector1">
            <a:avLst/>
          </a:prstGeom>
          <a:noFill/>
          <a:ln cap="flat" cmpd="sng" w="9525">
            <a:solidFill>
              <a:schemeClr val="dk2"/>
            </a:solidFill>
            <a:prstDash val="solid"/>
            <a:round/>
            <a:headEnd len="lg" w="lg" type="none"/>
            <a:tailEnd len="lg" w="lg" type="none"/>
          </a:ln>
        </p:spPr>
      </p:cxnSp>
      <p:sp>
        <p:nvSpPr>
          <p:cNvPr id="509" name="Shape 509"/>
          <p:cNvSpPr/>
          <p:nvPr/>
        </p:nvSpPr>
        <p:spPr>
          <a:xfrm>
            <a:off x="557008" y="2173580"/>
            <a:ext cx="958200" cy="947100"/>
          </a:xfrm>
          <a:prstGeom prst="ellipse">
            <a:avLst/>
          </a:prstGeom>
          <a:solidFill>
            <a:srgbClr val="CFE2F3"/>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10" name="Shape 510"/>
          <p:cNvCxnSpPr/>
          <p:nvPr/>
        </p:nvCxnSpPr>
        <p:spPr>
          <a:xfrm>
            <a:off x="1515208" y="2647130"/>
            <a:ext cx="848100" cy="600"/>
          </a:xfrm>
          <a:prstGeom prst="bentConnector3">
            <a:avLst>
              <a:gd fmla="val 50000" name="adj1"/>
            </a:avLst>
          </a:prstGeom>
          <a:noFill/>
          <a:ln cap="flat" cmpd="sng" w="9525">
            <a:solidFill>
              <a:schemeClr val="dk2"/>
            </a:solidFill>
            <a:prstDash val="solid"/>
            <a:round/>
            <a:headEnd len="lg" w="lg" type="none"/>
            <a:tailEnd len="lg" w="lg" type="none"/>
          </a:ln>
        </p:spPr>
      </p:cxnSp>
      <p:sp>
        <p:nvSpPr>
          <p:cNvPr id="511" name="Shape 511"/>
          <p:cNvSpPr txBox="1"/>
          <p:nvPr/>
        </p:nvSpPr>
        <p:spPr>
          <a:xfrm>
            <a:off x="668072" y="2422866"/>
            <a:ext cx="781800" cy="528600"/>
          </a:xfrm>
          <a:prstGeom prst="rect">
            <a:avLst/>
          </a:prstGeom>
          <a:noFill/>
          <a:ln>
            <a:noFill/>
          </a:ln>
        </p:spPr>
        <p:txBody>
          <a:bodyPr anchorCtr="0" anchor="t" bIns="91425" lIns="91425" rIns="91425" tIns="91425">
            <a:noAutofit/>
          </a:bodyPr>
          <a:lstStyle/>
          <a:p>
            <a:pPr lvl="0" rtl="0">
              <a:spcBef>
                <a:spcPts val="0"/>
              </a:spcBef>
              <a:buNone/>
            </a:pPr>
            <a:r>
              <a:rPr lang="iw" sz="1800"/>
              <a:t>F1M1</a:t>
            </a:r>
          </a:p>
        </p:txBody>
      </p:sp>
      <p:sp>
        <p:nvSpPr>
          <p:cNvPr id="512" name="Shape 512"/>
          <p:cNvSpPr txBox="1"/>
          <p:nvPr/>
        </p:nvSpPr>
        <p:spPr>
          <a:xfrm>
            <a:off x="855316" y="3903477"/>
            <a:ext cx="605700" cy="528600"/>
          </a:xfrm>
          <a:prstGeom prst="rect">
            <a:avLst/>
          </a:prstGeom>
          <a:noFill/>
          <a:ln>
            <a:noFill/>
          </a:ln>
        </p:spPr>
        <p:txBody>
          <a:bodyPr anchorCtr="0" anchor="t" bIns="91425" lIns="91425" rIns="91425" tIns="91425">
            <a:noAutofit/>
          </a:bodyPr>
          <a:lstStyle/>
          <a:p>
            <a:pPr lvl="0" rtl="0">
              <a:spcBef>
                <a:spcPts val="0"/>
              </a:spcBef>
              <a:buNone/>
            </a:pPr>
            <a:r>
              <a:rPr lang="iw" sz="2400"/>
              <a:t>A</a:t>
            </a:r>
          </a:p>
        </p:txBody>
      </p:sp>
      <p:sp>
        <p:nvSpPr>
          <p:cNvPr id="513" name="Shape 513"/>
          <p:cNvSpPr/>
          <p:nvPr/>
        </p:nvSpPr>
        <p:spPr>
          <a:xfrm>
            <a:off x="2540467" y="3728687"/>
            <a:ext cx="605700" cy="605700"/>
          </a:xfrm>
          <a:prstGeom prst="ellipse">
            <a:avLst/>
          </a:prstGeom>
          <a:solidFill>
            <a:srgbClr val="FFF2CC"/>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14" name="Shape 514"/>
          <p:cNvCxnSpPr>
            <a:endCxn id="513" idx="0"/>
          </p:cNvCxnSpPr>
          <p:nvPr/>
        </p:nvCxnSpPr>
        <p:spPr>
          <a:xfrm flipH="1">
            <a:off x="2843317" y="3122987"/>
            <a:ext cx="5400" cy="605700"/>
          </a:xfrm>
          <a:prstGeom prst="straightConnector1">
            <a:avLst/>
          </a:prstGeom>
          <a:noFill/>
          <a:ln cap="flat" cmpd="sng" w="9525">
            <a:solidFill>
              <a:schemeClr val="dk2"/>
            </a:solidFill>
            <a:prstDash val="solid"/>
            <a:round/>
            <a:headEnd len="lg" w="lg" type="none"/>
            <a:tailEnd len="lg" w="lg" type="none"/>
          </a:ln>
        </p:spPr>
      </p:cxnSp>
      <p:sp>
        <p:nvSpPr>
          <p:cNvPr id="515" name="Shape 515"/>
          <p:cNvSpPr/>
          <p:nvPr/>
        </p:nvSpPr>
        <p:spPr>
          <a:xfrm>
            <a:off x="2363308" y="2173580"/>
            <a:ext cx="958200" cy="947100"/>
          </a:xfrm>
          <a:prstGeom prst="ellipse">
            <a:avLst/>
          </a:prstGeom>
          <a:solidFill>
            <a:srgbClr val="CFE2F3"/>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16" name="Shape 516"/>
          <p:cNvCxnSpPr/>
          <p:nvPr/>
        </p:nvCxnSpPr>
        <p:spPr>
          <a:xfrm>
            <a:off x="3321508" y="2647130"/>
            <a:ext cx="848100" cy="600"/>
          </a:xfrm>
          <a:prstGeom prst="bentConnector3">
            <a:avLst>
              <a:gd fmla="val 50000" name="adj1"/>
            </a:avLst>
          </a:prstGeom>
          <a:noFill/>
          <a:ln cap="flat" cmpd="sng" w="9525">
            <a:solidFill>
              <a:schemeClr val="dk2"/>
            </a:solidFill>
            <a:prstDash val="solid"/>
            <a:round/>
            <a:headEnd len="lg" w="lg" type="none"/>
            <a:tailEnd len="lg" w="lg" type="none"/>
          </a:ln>
        </p:spPr>
      </p:cxnSp>
      <p:sp>
        <p:nvSpPr>
          <p:cNvPr id="517" name="Shape 517"/>
          <p:cNvSpPr txBox="1"/>
          <p:nvPr/>
        </p:nvSpPr>
        <p:spPr>
          <a:xfrm>
            <a:off x="2474372" y="2422866"/>
            <a:ext cx="781800" cy="528600"/>
          </a:xfrm>
          <a:prstGeom prst="rect">
            <a:avLst/>
          </a:prstGeom>
          <a:noFill/>
          <a:ln>
            <a:noFill/>
          </a:ln>
        </p:spPr>
        <p:txBody>
          <a:bodyPr anchorCtr="0" anchor="t" bIns="91425" lIns="91425" rIns="91425" tIns="91425">
            <a:noAutofit/>
          </a:bodyPr>
          <a:lstStyle/>
          <a:p>
            <a:pPr lvl="0" rtl="0">
              <a:spcBef>
                <a:spcPts val="0"/>
              </a:spcBef>
              <a:buNone/>
            </a:pPr>
            <a:r>
              <a:rPr lang="iw" sz="1800"/>
              <a:t>F1M1</a:t>
            </a:r>
          </a:p>
        </p:txBody>
      </p:sp>
      <p:sp>
        <p:nvSpPr>
          <p:cNvPr id="518" name="Shape 518"/>
          <p:cNvSpPr txBox="1"/>
          <p:nvPr/>
        </p:nvSpPr>
        <p:spPr>
          <a:xfrm>
            <a:off x="2670189" y="3751077"/>
            <a:ext cx="605700" cy="528600"/>
          </a:xfrm>
          <a:prstGeom prst="rect">
            <a:avLst/>
          </a:prstGeom>
          <a:noFill/>
          <a:ln>
            <a:noFill/>
          </a:ln>
        </p:spPr>
        <p:txBody>
          <a:bodyPr anchorCtr="0" anchor="t" bIns="91425" lIns="91425" rIns="91425" tIns="91425">
            <a:noAutofit/>
          </a:bodyPr>
          <a:lstStyle/>
          <a:p>
            <a:pPr lvl="0" rtl="0">
              <a:spcBef>
                <a:spcPts val="0"/>
              </a:spcBef>
              <a:buNone/>
            </a:pPr>
            <a:r>
              <a:rPr lang="iw" sz="2400"/>
              <a:t>?</a:t>
            </a:r>
          </a:p>
        </p:txBody>
      </p:sp>
      <p:sp>
        <p:nvSpPr>
          <p:cNvPr id="519" name="Shape 519"/>
          <p:cNvSpPr/>
          <p:nvPr/>
        </p:nvSpPr>
        <p:spPr>
          <a:xfrm>
            <a:off x="4169608" y="2173580"/>
            <a:ext cx="958200" cy="947100"/>
          </a:xfrm>
          <a:prstGeom prst="ellipse">
            <a:avLst/>
          </a:prstGeom>
          <a:solidFill>
            <a:srgbClr val="CFE2F3"/>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20" name="Shape 520"/>
          <p:cNvCxnSpPr/>
          <p:nvPr/>
        </p:nvCxnSpPr>
        <p:spPr>
          <a:xfrm>
            <a:off x="5127808" y="2647130"/>
            <a:ext cx="848100" cy="600"/>
          </a:xfrm>
          <a:prstGeom prst="bentConnector3">
            <a:avLst>
              <a:gd fmla="val 50000" name="adj1"/>
            </a:avLst>
          </a:prstGeom>
          <a:noFill/>
          <a:ln cap="flat" cmpd="sng" w="9525">
            <a:solidFill>
              <a:schemeClr val="dk2"/>
            </a:solidFill>
            <a:prstDash val="solid"/>
            <a:round/>
            <a:headEnd len="lg" w="lg" type="none"/>
            <a:tailEnd len="lg" w="lg" type="none"/>
          </a:ln>
        </p:spPr>
      </p:cxnSp>
      <p:sp>
        <p:nvSpPr>
          <p:cNvPr id="521" name="Shape 521"/>
          <p:cNvSpPr txBox="1"/>
          <p:nvPr/>
        </p:nvSpPr>
        <p:spPr>
          <a:xfrm>
            <a:off x="4280672" y="2422866"/>
            <a:ext cx="781800" cy="528600"/>
          </a:xfrm>
          <a:prstGeom prst="rect">
            <a:avLst/>
          </a:prstGeom>
          <a:noFill/>
          <a:ln>
            <a:noFill/>
          </a:ln>
        </p:spPr>
        <p:txBody>
          <a:bodyPr anchorCtr="0" anchor="t" bIns="91425" lIns="91425" rIns="91425" tIns="91425">
            <a:noAutofit/>
          </a:bodyPr>
          <a:lstStyle/>
          <a:p>
            <a:pPr lvl="0" rtl="0">
              <a:spcBef>
                <a:spcPts val="0"/>
              </a:spcBef>
              <a:buNone/>
            </a:pPr>
            <a:r>
              <a:rPr lang="iw" sz="1800"/>
              <a:t>F1M1</a:t>
            </a:r>
          </a:p>
        </p:txBody>
      </p:sp>
      <p:sp>
        <p:nvSpPr>
          <p:cNvPr id="522" name="Shape 522"/>
          <p:cNvSpPr/>
          <p:nvPr/>
        </p:nvSpPr>
        <p:spPr>
          <a:xfrm>
            <a:off x="5975908" y="2173580"/>
            <a:ext cx="958199" cy="947100"/>
          </a:xfrm>
          <a:prstGeom prst="ellipse">
            <a:avLst/>
          </a:prstGeom>
          <a:solidFill>
            <a:srgbClr val="CFE2F3"/>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3" name="Shape 523"/>
          <p:cNvSpPr txBox="1"/>
          <p:nvPr/>
        </p:nvSpPr>
        <p:spPr>
          <a:xfrm>
            <a:off x="6086972" y="2422866"/>
            <a:ext cx="781800" cy="528600"/>
          </a:xfrm>
          <a:prstGeom prst="rect">
            <a:avLst/>
          </a:prstGeom>
          <a:noFill/>
          <a:ln>
            <a:noFill/>
          </a:ln>
        </p:spPr>
        <p:txBody>
          <a:bodyPr anchorCtr="0" anchor="t" bIns="91425" lIns="91425" rIns="91425" tIns="91425">
            <a:noAutofit/>
          </a:bodyPr>
          <a:lstStyle/>
          <a:p>
            <a:pPr lvl="0" rtl="0">
              <a:spcBef>
                <a:spcPts val="0"/>
              </a:spcBef>
              <a:buNone/>
            </a:pPr>
            <a:r>
              <a:rPr lang="iw" sz="1800"/>
              <a:t>F1M1</a:t>
            </a:r>
          </a:p>
        </p:txBody>
      </p:sp>
      <p:cxnSp>
        <p:nvCxnSpPr>
          <p:cNvPr id="524" name="Shape 524"/>
          <p:cNvCxnSpPr/>
          <p:nvPr/>
        </p:nvCxnSpPr>
        <p:spPr>
          <a:xfrm>
            <a:off x="6936951" y="2630127"/>
            <a:ext cx="848100" cy="600"/>
          </a:xfrm>
          <a:prstGeom prst="bentConnector3">
            <a:avLst>
              <a:gd fmla="val 50000" name="adj1"/>
            </a:avLst>
          </a:prstGeom>
          <a:noFill/>
          <a:ln cap="flat" cmpd="sng" w="9525">
            <a:solidFill>
              <a:schemeClr val="dk2"/>
            </a:solidFill>
            <a:prstDash val="solid"/>
            <a:round/>
            <a:headEnd len="lg" w="lg" type="none"/>
            <a:tailEnd len="lg" w="lg" type="none"/>
          </a:ln>
        </p:spPr>
      </p:cxnSp>
      <p:sp>
        <p:nvSpPr>
          <p:cNvPr id="525" name="Shape 525"/>
          <p:cNvSpPr/>
          <p:nvPr/>
        </p:nvSpPr>
        <p:spPr>
          <a:xfrm>
            <a:off x="7785051" y="3709377"/>
            <a:ext cx="958200" cy="947100"/>
          </a:xfrm>
          <a:prstGeom prst="ellipse">
            <a:avLst/>
          </a:prstGeom>
          <a:solidFill>
            <a:srgbClr val="FFD966"/>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26" name="Shape 526"/>
          <p:cNvCxnSpPr>
            <a:endCxn id="525" idx="0"/>
          </p:cNvCxnSpPr>
          <p:nvPr/>
        </p:nvCxnSpPr>
        <p:spPr>
          <a:xfrm flipH="1">
            <a:off x="8264151" y="3103677"/>
            <a:ext cx="5400" cy="605700"/>
          </a:xfrm>
          <a:prstGeom prst="straightConnector1">
            <a:avLst/>
          </a:prstGeom>
          <a:noFill/>
          <a:ln cap="flat" cmpd="sng" w="9525">
            <a:solidFill>
              <a:schemeClr val="dk2"/>
            </a:solidFill>
            <a:prstDash val="solid"/>
            <a:round/>
            <a:headEnd len="lg" w="lg" type="none"/>
            <a:tailEnd len="lg" w="lg" type="none"/>
          </a:ln>
        </p:spPr>
      </p:cxnSp>
      <p:sp>
        <p:nvSpPr>
          <p:cNvPr id="527" name="Shape 527"/>
          <p:cNvSpPr/>
          <p:nvPr/>
        </p:nvSpPr>
        <p:spPr>
          <a:xfrm>
            <a:off x="7785051" y="2156577"/>
            <a:ext cx="958200" cy="947100"/>
          </a:xfrm>
          <a:prstGeom prst="ellipse">
            <a:avLst/>
          </a:prstGeom>
          <a:solidFill>
            <a:srgbClr val="CFE2F3"/>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8" name="Shape 528"/>
          <p:cNvSpPr txBox="1"/>
          <p:nvPr/>
        </p:nvSpPr>
        <p:spPr>
          <a:xfrm>
            <a:off x="7896114" y="2405863"/>
            <a:ext cx="781800" cy="528600"/>
          </a:xfrm>
          <a:prstGeom prst="rect">
            <a:avLst/>
          </a:prstGeom>
          <a:noFill/>
          <a:ln>
            <a:noFill/>
          </a:ln>
        </p:spPr>
        <p:txBody>
          <a:bodyPr anchorCtr="0" anchor="t" bIns="91425" lIns="91425" rIns="91425" tIns="91425">
            <a:noAutofit/>
          </a:bodyPr>
          <a:lstStyle/>
          <a:p>
            <a:pPr lvl="0" rtl="0">
              <a:spcBef>
                <a:spcPts val="0"/>
              </a:spcBef>
              <a:buNone/>
            </a:pPr>
            <a:r>
              <a:rPr lang="iw" sz="1800"/>
              <a:t>F1M1</a:t>
            </a:r>
          </a:p>
        </p:txBody>
      </p:sp>
      <p:sp>
        <p:nvSpPr>
          <p:cNvPr id="529" name="Shape 529"/>
          <p:cNvSpPr txBox="1"/>
          <p:nvPr/>
        </p:nvSpPr>
        <p:spPr>
          <a:xfrm>
            <a:off x="8083359" y="3886475"/>
            <a:ext cx="605700" cy="528600"/>
          </a:xfrm>
          <a:prstGeom prst="rect">
            <a:avLst/>
          </a:prstGeom>
          <a:noFill/>
          <a:ln>
            <a:noFill/>
          </a:ln>
        </p:spPr>
        <p:txBody>
          <a:bodyPr anchorCtr="0" anchor="t" bIns="91425" lIns="91425" rIns="91425" tIns="91425">
            <a:noAutofit/>
          </a:bodyPr>
          <a:lstStyle/>
          <a:p>
            <a:pPr lvl="0" rtl="0">
              <a:spcBef>
                <a:spcPts val="0"/>
              </a:spcBef>
              <a:buNone/>
            </a:pPr>
            <a:r>
              <a:rPr lang="iw" sz="2400"/>
              <a:t>T</a:t>
            </a:r>
          </a:p>
        </p:txBody>
      </p:sp>
      <p:sp>
        <p:nvSpPr>
          <p:cNvPr id="530" name="Shape 530"/>
          <p:cNvSpPr/>
          <p:nvPr/>
        </p:nvSpPr>
        <p:spPr>
          <a:xfrm>
            <a:off x="4357180" y="3728687"/>
            <a:ext cx="605700" cy="605700"/>
          </a:xfrm>
          <a:prstGeom prst="ellipse">
            <a:avLst/>
          </a:prstGeom>
          <a:solidFill>
            <a:srgbClr val="FFF2CC"/>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31" name="Shape 531"/>
          <p:cNvCxnSpPr>
            <a:endCxn id="530" idx="0"/>
          </p:cNvCxnSpPr>
          <p:nvPr/>
        </p:nvCxnSpPr>
        <p:spPr>
          <a:xfrm flipH="1">
            <a:off x="4660030" y="3122987"/>
            <a:ext cx="5400" cy="605700"/>
          </a:xfrm>
          <a:prstGeom prst="straightConnector1">
            <a:avLst/>
          </a:prstGeom>
          <a:noFill/>
          <a:ln cap="flat" cmpd="sng" w="9525">
            <a:solidFill>
              <a:schemeClr val="dk2"/>
            </a:solidFill>
            <a:prstDash val="solid"/>
            <a:round/>
            <a:headEnd len="lg" w="lg" type="none"/>
            <a:tailEnd len="lg" w="lg" type="none"/>
          </a:ln>
        </p:spPr>
      </p:cxnSp>
      <p:sp>
        <p:nvSpPr>
          <p:cNvPr id="532" name="Shape 532"/>
          <p:cNvSpPr txBox="1"/>
          <p:nvPr/>
        </p:nvSpPr>
        <p:spPr>
          <a:xfrm>
            <a:off x="4486901" y="3751077"/>
            <a:ext cx="605700" cy="528600"/>
          </a:xfrm>
          <a:prstGeom prst="rect">
            <a:avLst/>
          </a:prstGeom>
          <a:noFill/>
          <a:ln>
            <a:noFill/>
          </a:ln>
        </p:spPr>
        <p:txBody>
          <a:bodyPr anchorCtr="0" anchor="t" bIns="91425" lIns="91425" rIns="91425" tIns="91425">
            <a:noAutofit/>
          </a:bodyPr>
          <a:lstStyle/>
          <a:p>
            <a:pPr lvl="0" rtl="0">
              <a:spcBef>
                <a:spcPts val="0"/>
              </a:spcBef>
              <a:buNone/>
            </a:pPr>
            <a:r>
              <a:rPr lang="iw" sz="2400"/>
              <a:t>?</a:t>
            </a:r>
          </a:p>
        </p:txBody>
      </p:sp>
      <p:sp>
        <p:nvSpPr>
          <p:cNvPr id="533" name="Shape 533"/>
          <p:cNvSpPr/>
          <p:nvPr/>
        </p:nvSpPr>
        <p:spPr>
          <a:xfrm>
            <a:off x="6169222" y="3726244"/>
            <a:ext cx="605699" cy="605700"/>
          </a:xfrm>
          <a:prstGeom prst="ellipse">
            <a:avLst/>
          </a:prstGeom>
          <a:solidFill>
            <a:srgbClr val="FFF2CC"/>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34" name="Shape 534"/>
          <p:cNvCxnSpPr>
            <a:endCxn id="533" idx="0"/>
          </p:cNvCxnSpPr>
          <p:nvPr/>
        </p:nvCxnSpPr>
        <p:spPr>
          <a:xfrm flipH="1">
            <a:off x="6472072" y="3120544"/>
            <a:ext cx="5400" cy="605700"/>
          </a:xfrm>
          <a:prstGeom prst="straightConnector1">
            <a:avLst/>
          </a:prstGeom>
          <a:noFill/>
          <a:ln cap="flat" cmpd="sng" w="9525">
            <a:solidFill>
              <a:schemeClr val="dk2"/>
            </a:solidFill>
            <a:prstDash val="solid"/>
            <a:round/>
            <a:headEnd len="lg" w="lg" type="none"/>
            <a:tailEnd len="lg" w="lg" type="none"/>
          </a:ln>
        </p:spPr>
      </p:cxnSp>
      <p:sp>
        <p:nvSpPr>
          <p:cNvPr id="535" name="Shape 535"/>
          <p:cNvSpPr txBox="1"/>
          <p:nvPr/>
        </p:nvSpPr>
        <p:spPr>
          <a:xfrm>
            <a:off x="6298944" y="3748635"/>
            <a:ext cx="605699" cy="528600"/>
          </a:xfrm>
          <a:prstGeom prst="rect">
            <a:avLst/>
          </a:prstGeom>
          <a:noFill/>
          <a:ln>
            <a:noFill/>
          </a:ln>
        </p:spPr>
        <p:txBody>
          <a:bodyPr anchorCtr="0" anchor="t" bIns="91425" lIns="91425" rIns="91425" tIns="91425">
            <a:noAutofit/>
          </a:bodyPr>
          <a:lstStyle/>
          <a:p>
            <a:pPr lvl="0" rtl="0">
              <a:spcBef>
                <a:spcPts val="0"/>
              </a:spcBef>
              <a:buNone/>
            </a:pPr>
            <a:r>
              <a:rPr lang="iw" sz="2400"/>
              <a:t>?</a:t>
            </a: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9" name="Shape 539"/>
        <p:cNvGrpSpPr/>
        <p:nvPr/>
      </p:nvGrpSpPr>
      <p:grpSpPr>
        <a:xfrm>
          <a:off x="0" y="0"/>
          <a:ext cx="0" cy="0"/>
          <a:chOff x="0" y="0"/>
          <a:chExt cx="0" cy="0"/>
        </a:xfrm>
      </p:grpSpPr>
      <p:sp>
        <p:nvSpPr>
          <p:cNvPr id="540" name="Shape 540"/>
          <p:cNvSpPr txBox="1"/>
          <p:nvPr>
            <p:ph idx="11" type="ftr"/>
          </p:nvPr>
        </p:nvSpPr>
        <p:spPr>
          <a:xfrm>
            <a:off x="3028950" y="4767262"/>
            <a:ext cx="3086100" cy="273900"/>
          </a:xfrm>
          <a:prstGeom prst="rect">
            <a:avLst/>
          </a:prstGeom>
          <a:noFill/>
          <a:ln>
            <a:noFill/>
          </a:ln>
        </p:spPr>
        <p:txBody>
          <a:bodyPr anchorCtr="0" anchor="ctr" bIns="34275" lIns="68575" rIns="68575" tIns="34275">
            <a:noAutofit/>
          </a:bodyPr>
          <a:lstStyle/>
          <a:p>
            <a:pPr indent="0" lvl="0" marL="0" marR="0" rtl="1" algn="ctr">
              <a:spcBef>
                <a:spcPts val="0"/>
              </a:spcBef>
              <a:buSzPct val="25000"/>
              <a:buNone/>
            </a:pPr>
            <a:r>
              <a:rPr lang="iw" sz="900">
                <a:solidFill>
                  <a:srgbClr val="888888"/>
                </a:solidFill>
                <a:latin typeface="Calibri"/>
                <a:ea typeface="Calibri"/>
                <a:cs typeface="Calibri"/>
                <a:sym typeface="Calibri"/>
              </a:rPr>
              <a:t>Genomic imputation in ultra low coverage sequencing data of Ashkenazi Jews</a:t>
            </a:r>
          </a:p>
        </p:txBody>
      </p:sp>
      <p:sp>
        <p:nvSpPr>
          <p:cNvPr id="541" name="Shape 541"/>
          <p:cNvSpPr txBox="1"/>
          <p:nvPr>
            <p:ph idx="12" type="sldNum"/>
          </p:nvPr>
        </p:nvSpPr>
        <p:spPr>
          <a:xfrm>
            <a:off x="8472457" y="4663216"/>
            <a:ext cx="548700" cy="393600"/>
          </a:xfrm>
          <a:prstGeom prst="rect">
            <a:avLst/>
          </a:prstGeom>
          <a:noFill/>
          <a:ln>
            <a:noFill/>
          </a:ln>
        </p:spPr>
        <p:txBody>
          <a:bodyPr anchorCtr="0" anchor="ctr" bIns="34275" lIns="68575" rIns="68575" tIns="34275">
            <a:noAutofit/>
          </a:bodyPr>
          <a:lstStyle/>
          <a:p>
            <a:pPr lvl="0" rtl="1">
              <a:spcBef>
                <a:spcPts val="0"/>
              </a:spcBef>
              <a:buNone/>
            </a:pPr>
            <a:fld id="{00000000-1234-1234-1234-123412341234}" type="slidenum">
              <a:rPr lang="iw">
                <a:latin typeface="Arial"/>
                <a:ea typeface="Arial"/>
                <a:cs typeface="Arial"/>
                <a:sym typeface="Arial"/>
              </a:rPr>
              <a:t>‹#›</a:t>
            </a:fld>
          </a:p>
        </p:txBody>
      </p:sp>
      <p:sp>
        <p:nvSpPr>
          <p:cNvPr id="542" name="Shape 542"/>
          <p:cNvSpPr txBox="1"/>
          <p:nvPr/>
        </p:nvSpPr>
        <p:spPr>
          <a:xfrm>
            <a:off x="1546925" y="600850"/>
            <a:ext cx="5700000" cy="947100"/>
          </a:xfrm>
          <a:prstGeom prst="rect">
            <a:avLst/>
          </a:prstGeom>
          <a:noFill/>
          <a:ln>
            <a:noFill/>
          </a:ln>
        </p:spPr>
        <p:txBody>
          <a:bodyPr anchorCtr="0" anchor="t" bIns="91425" lIns="91425" rIns="91425" tIns="91425">
            <a:noAutofit/>
          </a:bodyPr>
          <a:lstStyle/>
          <a:p>
            <a:pPr lvl="0" rtl="0">
              <a:spcBef>
                <a:spcPts val="0"/>
              </a:spcBef>
              <a:buNone/>
            </a:pPr>
            <a:r>
              <a:rPr b="1" lang="iw" sz="3600"/>
              <a:t>How to infer haplotypes?</a:t>
            </a:r>
          </a:p>
        </p:txBody>
      </p:sp>
      <p:sp>
        <p:nvSpPr>
          <p:cNvPr id="543" name="Shape 543"/>
          <p:cNvSpPr txBox="1"/>
          <p:nvPr/>
        </p:nvSpPr>
        <p:spPr>
          <a:xfrm>
            <a:off x="1882625" y="1304100"/>
            <a:ext cx="5028600" cy="843900"/>
          </a:xfrm>
          <a:prstGeom prst="rect">
            <a:avLst/>
          </a:prstGeom>
          <a:noFill/>
          <a:ln>
            <a:noFill/>
          </a:ln>
        </p:spPr>
        <p:txBody>
          <a:bodyPr anchorCtr="0" anchor="t" bIns="91425" lIns="91425" rIns="91425" tIns="91425">
            <a:noAutofit/>
          </a:bodyPr>
          <a:lstStyle/>
          <a:p>
            <a:pPr lvl="0" rtl="0">
              <a:spcBef>
                <a:spcPts val="0"/>
              </a:spcBef>
              <a:buNone/>
            </a:pPr>
            <a:r>
              <a:rPr b="1" lang="iw" sz="3600"/>
              <a:t>Using different HMMs</a:t>
            </a:r>
          </a:p>
        </p:txBody>
      </p:sp>
      <p:sp>
        <p:nvSpPr>
          <p:cNvPr id="544" name="Shape 544"/>
          <p:cNvSpPr/>
          <p:nvPr/>
        </p:nvSpPr>
        <p:spPr>
          <a:xfrm>
            <a:off x="557008" y="3726380"/>
            <a:ext cx="958200" cy="947100"/>
          </a:xfrm>
          <a:prstGeom prst="ellipse">
            <a:avLst/>
          </a:prstGeom>
          <a:solidFill>
            <a:srgbClr val="FFD966"/>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45" name="Shape 545"/>
          <p:cNvCxnSpPr>
            <a:endCxn id="544" idx="0"/>
          </p:cNvCxnSpPr>
          <p:nvPr/>
        </p:nvCxnSpPr>
        <p:spPr>
          <a:xfrm flipH="1">
            <a:off x="1036108" y="3120680"/>
            <a:ext cx="5400" cy="605699"/>
          </a:xfrm>
          <a:prstGeom prst="straightConnector1">
            <a:avLst/>
          </a:prstGeom>
          <a:noFill/>
          <a:ln cap="flat" cmpd="sng" w="9525">
            <a:solidFill>
              <a:schemeClr val="dk2"/>
            </a:solidFill>
            <a:prstDash val="solid"/>
            <a:round/>
            <a:headEnd len="lg" w="lg" type="none"/>
            <a:tailEnd len="lg" w="lg" type="none"/>
          </a:ln>
        </p:spPr>
      </p:cxnSp>
      <p:sp>
        <p:nvSpPr>
          <p:cNvPr id="546" name="Shape 546"/>
          <p:cNvSpPr/>
          <p:nvPr/>
        </p:nvSpPr>
        <p:spPr>
          <a:xfrm>
            <a:off x="557008" y="2173580"/>
            <a:ext cx="958200" cy="947100"/>
          </a:xfrm>
          <a:prstGeom prst="ellipse">
            <a:avLst/>
          </a:prstGeom>
          <a:solidFill>
            <a:srgbClr val="CFE2F3"/>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47" name="Shape 547"/>
          <p:cNvCxnSpPr/>
          <p:nvPr/>
        </p:nvCxnSpPr>
        <p:spPr>
          <a:xfrm>
            <a:off x="1515208" y="2647130"/>
            <a:ext cx="848100" cy="600"/>
          </a:xfrm>
          <a:prstGeom prst="bentConnector3">
            <a:avLst>
              <a:gd fmla="val 50000" name="adj1"/>
            </a:avLst>
          </a:prstGeom>
          <a:noFill/>
          <a:ln cap="flat" cmpd="sng" w="9525">
            <a:solidFill>
              <a:schemeClr val="dk2"/>
            </a:solidFill>
            <a:prstDash val="solid"/>
            <a:round/>
            <a:headEnd len="lg" w="lg" type="none"/>
            <a:tailEnd len="lg" w="lg" type="none"/>
          </a:ln>
        </p:spPr>
      </p:cxnSp>
      <p:sp>
        <p:nvSpPr>
          <p:cNvPr id="548" name="Shape 548"/>
          <p:cNvSpPr txBox="1"/>
          <p:nvPr/>
        </p:nvSpPr>
        <p:spPr>
          <a:xfrm>
            <a:off x="668072" y="2422866"/>
            <a:ext cx="781800" cy="528600"/>
          </a:xfrm>
          <a:prstGeom prst="rect">
            <a:avLst/>
          </a:prstGeom>
          <a:noFill/>
          <a:ln>
            <a:noFill/>
          </a:ln>
        </p:spPr>
        <p:txBody>
          <a:bodyPr anchorCtr="0" anchor="t" bIns="91425" lIns="91425" rIns="91425" tIns="91425">
            <a:noAutofit/>
          </a:bodyPr>
          <a:lstStyle/>
          <a:p>
            <a:pPr lvl="0" rtl="0">
              <a:spcBef>
                <a:spcPts val="0"/>
              </a:spcBef>
              <a:buNone/>
            </a:pPr>
            <a:r>
              <a:rPr lang="iw" sz="1800"/>
              <a:t>F1M1</a:t>
            </a:r>
          </a:p>
        </p:txBody>
      </p:sp>
      <p:sp>
        <p:nvSpPr>
          <p:cNvPr id="549" name="Shape 549"/>
          <p:cNvSpPr txBox="1"/>
          <p:nvPr/>
        </p:nvSpPr>
        <p:spPr>
          <a:xfrm>
            <a:off x="855316" y="3903477"/>
            <a:ext cx="605700" cy="528600"/>
          </a:xfrm>
          <a:prstGeom prst="rect">
            <a:avLst/>
          </a:prstGeom>
          <a:noFill/>
          <a:ln>
            <a:noFill/>
          </a:ln>
        </p:spPr>
        <p:txBody>
          <a:bodyPr anchorCtr="0" anchor="t" bIns="91425" lIns="91425" rIns="91425" tIns="91425">
            <a:noAutofit/>
          </a:bodyPr>
          <a:lstStyle/>
          <a:p>
            <a:pPr lvl="0" rtl="0">
              <a:spcBef>
                <a:spcPts val="0"/>
              </a:spcBef>
              <a:buNone/>
            </a:pPr>
            <a:r>
              <a:rPr lang="iw" sz="2400"/>
              <a:t>A</a:t>
            </a:r>
          </a:p>
        </p:txBody>
      </p:sp>
      <p:sp>
        <p:nvSpPr>
          <p:cNvPr id="550" name="Shape 550"/>
          <p:cNvSpPr/>
          <p:nvPr/>
        </p:nvSpPr>
        <p:spPr>
          <a:xfrm>
            <a:off x="2540467" y="3728687"/>
            <a:ext cx="605700" cy="605700"/>
          </a:xfrm>
          <a:prstGeom prst="ellipse">
            <a:avLst/>
          </a:prstGeom>
          <a:solidFill>
            <a:srgbClr val="FFF2CC"/>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51" name="Shape 551"/>
          <p:cNvCxnSpPr>
            <a:endCxn id="550" idx="0"/>
          </p:cNvCxnSpPr>
          <p:nvPr/>
        </p:nvCxnSpPr>
        <p:spPr>
          <a:xfrm flipH="1">
            <a:off x="2843317" y="3122987"/>
            <a:ext cx="5400" cy="605700"/>
          </a:xfrm>
          <a:prstGeom prst="straightConnector1">
            <a:avLst/>
          </a:prstGeom>
          <a:noFill/>
          <a:ln cap="flat" cmpd="sng" w="9525">
            <a:solidFill>
              <a:schemeClr val="dk2"/>
            </a:solidFill>
            <a:prstDash val="solid"/>
            <a:round/>
            <a:headEnd len="lg" w="lg" type="none"/>
            <a:tailEnd len="lg" w="lg" type="none"/>
          </a:ln>
        </p:spPr>
      </p:cxnSp>
      <p:sp>
        <p:nvSpPr>
          <p:cNvPr id="552" name="Shape 552"/>
          <p:cNvSpPr/>
          <p:nvPr/>
        </p:nvSpPr>
        <p:spPr>
          <a:xfrm>
            <a:off x="2363308" y="2173580"/>
            <a:ext cx="958200" cy="947100"/>
          </a:xfrm>
          <a:prstGeom prst="ellipse">
            <a:avLst/>
          </a:prstGeom>
          <a:solidFill>
            <a:srgbClr val="CFE2F3"/>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53" name="Shape 553"/>
          <p:cNvCxnSpPr/>
          <p:nvPr/>
        </p:nvCxnSpPr>
        <p:spPr>
          <a:xfrm>
            <a:off x="3321508" y="2647130"/>
            <a:ext cx="848100" cy="600"/>
          </a:xfrm>
          <a:prstGeom prst="bentConnector3">
            <a:avLst>
              <a:gd fmla="val 50000" name="adj1"/>
            </a:avLst>
          </a:prstGeom>
          <a:noFill/>
          <a:ln cap="flat" cmpd="sng" w="9525">
            <a:solidFill>
              <a:schemeClr val="dk2"/>
            </a:solidFill>
            <a:prstDash val="solid"/>
            <a:round/>
            <a:headEnd len="lg" w="lg" type="none"/>
            <a:tailEnd len="lg" w="lg" type="none"/>
          </a:ln>
        </p:spPr>
      </p:cxnSp>
      <p:sp>
        <p:nvSpPr>
          <p:cNvPr id="554" name="Shape 554"/>
          <p:cNvSpPr txBox="1"/>
          <p:nvPr/>
        </p:nvSpPr>
        <p:spPr>
          <a:xfrm>
            <a:off x="2474372" y="2422866"/>
            <a:ext cx="781800" cy="528600"/>
          </a:xfrm>
          <a:prstGeom prst="rect">
            <a:avLst/>
          </a:prstGeom>
          <a:noFill/>
          <a:ln>
            <a:noFill/>
          </a:ln>
        </p:spPr>
        <p:txBody>
          <a:bodyPr anchorCtr="0" anchor="t" bIns="91425" lIns="91425" rIns="91425" tIns="91425">
            <a:noAutofit/>
          </a:bodyPr>
          <a:lstStyle/>
          <a:p>
            <a:pPr lvl="0" rtl="0">
              <a:spcBef>
                <a:spcPts val="0"/>
              </a:spcBef>
              <a:buNone/>
            </a:pPr>
            <a:r>
              <a:rPr lang="iw" sz="1800"/>
              <a:t>F1M1</a:t>
            </a:r>
          </a:p>
        </p:txBody>
      </p:sp>
      <p:sp>
        <p:nvSpPr>
          <p:cNvPr id="555" name="Shape 555"/>
          <p:cNvSpPr txBox="1"/>
          <p:nvPr/>
        </p:nvSpPr>
        <p:spPr>
          <a:xfrm>
            <a:off x="2670189" y="3751077"/>
            <a:ext cx="605700" cy="528600"/>
          </a:xfrm>
          <a:prstGeom prst="rect">
            <a:avLst/>
          </a:prstGeom>
          <a:noFill/>
          <a:ln>
            <a:noFill/>
          </a:ln>
        </p:spPr>
        <p:txBody>
          <a:bodyPr anchorCtr="0" anchor="t" bIns="91425" lIns="91425" rIns="91425" tIns="91425">
            <a:noAutofit/>
          </a:bodyPr>
          <a:lstStyle/>
          <a:p>
            <a:pPr lvl="0" rtl="0">
              <a:spcBef>
                <a:spcPts val="0"/>
              </a:spcBef>
              <a:buNone/>
            </a:pPr>
            <a:r>
              <a:rPr lang="iw" sz="2400"/>
              <a:t>C</a:t>
            </a:r>
          </a:p>
        </p:txBody>
      </p:sp>
      <p:sp>
        <p:nvSpPr>
          <p:cNvPr id="556" name="Shape 556"/>
          <p:cNvSpPr/>
          <p:nvPr/>
        </p:nvSpPr>
        <p:spPr>
          <a:xfrm>
            <a:off x="4169608" y="2173580"/>
            <a:ext cx="958200" cy="947100"/>
          </a:xfrm>
          <a:prstGeom prst="ellipse">
            <a:avLst/>
          </a:prstGeom>
          <a:solidFill>
            <a:srgbClr val="CFE2F3"/>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57" name="Shape 557"/>
          <p:cNvCxnSpPr/>
          <p:nvPr/>
        </p:nvCxnSpPr>
        <p:spPr>
          <a:xfrm>
            <a:off x="5127808" y="2647130"/>
            <a:ext cx="848100" cy="600"/>
          </a:xfrm>
          <a:prstGeom prst="bentConnector3">
            <a:avLst>
              <a:gd fmla="val 50000" name="adj1"/>
            </a:avLst>
          </a:prstGeom>
          <a:noFill/>
          <a:ln cap="flat" cmpd="sng" w="9525">
            <a:solidFill>
              <a:schemeClr val="dk2"/>
            </a:solidFill>
            <a:prstDash val="solid"/>
            <a:round/>
            <a:headEnd len="lg" w="lg" type="none"/>
            <a:tailEnd len="lg" w="lg" type="none"/>
          </a:ln>
        </p:spPr>
      </p:cxnSp>
      <p:sp>
        <p:nvSpPr>
          <p:cNvPr id="558" name="Shape 558"/>
          <p:cNvSpPr txBox="1"/>
          <p:nvPr/>
        </p:nvSpPr>
        <p:spPr>
          <a:xfrm>
            <a:off x="4280672" y="2422866"/>
            <a:ext cx="781800" cy="528600"/>
          </a:xfrm>
          <a:prstGeom prst="rect">
            <a:avLst/>
          </a:prstGeom>
          <a:noFill/>
          <a:ln>
            <a:noFill/>
          </a:ln>
        </p:spPr>
        <p:txBody>
          <a:bodyPr anchorCtr="0" anchor="t" bIns="91425" lIns="91425" rIns="91425" tIns="91425">
            <a:noAutofit/>
          </a:bodyPr>
          <a:lstStyle/>
          <a:p>
            <a:pPr lvl="0" rtl="0">
              <a:spcBef>
                <a:spcPts val="0"/>
              </a:spcBef>
              <a:buNone/>
            </a:pPr>
            <a:r>
              <a:rPr lang="iw" sz="1800"/>
              <a:t>F1M1</a:t>
            </a:r>
          </a:p>
        </p:txBody>
      </p:sp>
      <p:sp>
        <p:nvSpPr>
          <p:cNvPr id="559" name="Shape 559"/>
          <p:cNvSpPr/>
          <p:nvPr/>
        </p:nvSpPr>
        <p:spPr>
          <a:xfrm>
            <a:off x="5975908" y="2173580"/>
            <a:ext cx="958199" cy="947100"/>
          </a:xfrm>
          <a:prstGeom prst="ellipse">
            <a:avLst/>
          </a:prstGeom>
          <a:solidFill>
            <a:srgbClr val="CFE2F3"/>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0" name="Shape 560"/>
          <p:cNvSpPr txBox="1"/>
          <p:nvPr/>
        </p:nvSpPr>
        <p:spPr>
          <a:xfrm>
            <a:off x="6086972" y="2422866"/>
            <a:ext cx="781800" cy="528600"/>
          </a:xfrm>
          <a:prstGeom prst="rect">
            <a:avLst/>
          </a:prstGeom>
          <a:noFill/>
          <a:ln>
            <a:noFill/>
          </a:ln>
        </p:spPr>
        <p:txBody>
          <a:bodyPr anchorCtr="0" anchor="t" bIns="91425" lIns="91425" rIns="91425" tIns="91425">
            <a:noAutofit/>
          </a:bodyPr>
          <a:lstStyle/>
          <a:p>
            <a:pPr lvl="0" rtl="0">
              <a:spcBef>
                <a:spcPts val="0"/>
              </a:spcBef>
              <a:buNone/>
            </a:pPr>
            <a:r>
              <a:rPr lang="iw" sz="1800"/>
              <a:t>F1M1</a:t>
            </a:r>
          </a:p>
        </p:txBody>
      </p:sp>
      <p:cxnSp>
        <p:nvCxnSpPr>
          <p:cNvPr id="561" name="Shape 561"/>
          <p:cNvCxnSpPr/>
          <p:nvPr/>
        </p:nvCxnSpPr>
        <p:spPr>
          <a:xfrm>
            <a:off x="6936951" y="2630127"/>
            <a:ext cx="848100" cy="600"/>
          </a:xfrm>
          <a:prstGeom prst="bentConnector3">
            <a:avLst>
              <a:gd fmla="val 50000" name="adj1"/>
            </a:avLst>
          </a:prstGeom>
          <a:noFill/>
          <a:ln cap="flat" cmpd="sng" w="9525">
            <a:solidFill>
              <a:schemeClr val="dk2"/>
            </a:solidFill>
            <a:prstDash val="solid"/>
            <a:round/>
            <a:headEnd len="lg" w="lg" type="none"/>
            <a:tailEnd len="lg" w="lg" type="none"/>
          </a:ln>
        </p:spPr>
      </p:cxnSp>
      <p:sp>
        <p:nvSpPr>
          <p:cNvPr id="562" name="Shape 562"/>
          <p:cNvSpPr/>
          <p:nvPr/>
        </p:nvSpPr>
        <p:spPr>
          <a:xfrm>
            <a:off x="7785051" y="3709377"/>
            <a:ext cx="958200" cy="947100"/>
          </a:xfrm>
          <a:prstGeom prst="ellipse">
            <a:avLst/>
          </a:prstGeom>
          <a:solidFill>
            <a:srgbClr val="FFD966"/>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63" name="Shape 563"/>
          <p:cNvCxnSpPr>
            <a:endCxn id="562" idx="0"/>
          </p:cNvCxnSpPr>
          <p:nvPr/>
        </p:nvCxnSpPr>
        <p:spPr>
          <a:xfrm flipH="1">
            <a:off x="8264151" y="3103677"/>
            <a:ext cx="5400" cy="605700"/>
          </a:xfrm>
          <a:prstGeom prst="straightConnector1">
            <a:avLst/>
          </a:prstGeom>
          <a:noFill/>
          <a:ln cap="flat" cmpd="sng" w="9525">
            <a:solidFill>
              <a:schemeClr val="dk2"/>
            </a:solidFill>
            <a:prstDash val="solid"/>
            <a:round/>
            <a:headEnd len="lg" w="lg" type="none"/>
            <a:tailEnd len="lg" w="lg" type="none"/>
          </a:ln>
        </p:spPr>
      </p:cxnSp>
      <p:sp>
        <p:nvSpPr>
          <p:cNvPr id="564" name="Shape 564"/>
          <p:cNvSpPr/>
          <p:nvPr/>
        </p:nvSpPr>
        <p:spPr>
          <a:xfrm>
            <a:off x="7785051" y="2156577"/>
            <a:ext cx="958200" cy="947100"/>
          </a:xfrm>
          <a:prstGeom prst="ellipse">
            <a:avLst/>
          </a:prstGeom>
          <a:solidFill>
            <a:srgbClr val="CFE2F3"/>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5" name="Shape 565"/>
          <p:cNvSpPr txBox="1"/>
          <p:nvPr/>
        </p:nvSpPr>
        <p:spPr>
          <a:xfrm>
            <a:off x="7896114" y="2405863"/>
            <a:ext cx="781800" cy="528600"/>
          </a:xfrm>
          <a:prstGeom prst="rect">
            <a:avLst/>
          </a:prstGeom>
          <a:noFill/>
          <a:ln>
            <a:noFill/>
          </a:ln>
        </p:spPr>
        <p:txBody>
          <a:bodyPr anchorCtr="0" anchor="t" bIns="91425" lIns="91425" rIns="91425" tIns="91425">
            <a:noAutofit/>
          </a:bodyPr>
          <a:lstStyle/>
          <a:p>
            <a:pPr lvl="0" rtl="0">
              <a:spcBef>
                <a:spcPts val="0"/>
              </a:spcBef>
              <a:buNone/>
            </a:pPr>
            <a:r>
              <a:rPr lang="iw" sz="1800"/>
              <a:t>F1M1</a:t>
            </a:r>
          </a:p>
        </p:txBody>
      </p:sp>
      <p:sp>
        <p:nvSpPr>
          <p:cNvPr id="566" name="Shape 566"/>
          <p:cNvSpPr txBox="1"/>
          <p:nvPr/>
        </p:nvSpPr>
        <p:spPr>
          <a:xfrm>
            <a:off x="8083359" y="3886475"/>
            <a:ext cx="605700" cy="528600"/>
          </a:xfrm>
          <a:prstGeom prst="rect">
            <a:avLst/>
          </a:prstGeom>
          <a:noFill/>
          <a:ln>
            <a:noFill/>
          </a:ln>
        </p:spPr>
        <p:txBody>
          <a:bodyPr anchorCtr="0" anchor="t" bIns="91425" lIns="91425" rIns="91425" tIns="91425">
            <a:noAutofit/>
          </a:bodyPr>
          <a:lstStyle/>
          <a:p>
            <a:pPr lvl="0" rtl="0">
              <a:spcBef>
                <a:spcPts val="0"/>
              </a:spcBef>
              <a:buNone/>
            </a:pPr>
            <a:r>
              <a:rPr lang="iw" sz="2400"/>
              <a:t>T</a:t>
            </a:r>
          </a:p>
        </p:txBody>
      </p:sp>
      <p:sp>
        <p:nvSpPr>
          <p:cNvPr id="567" name="Shape 567"/>
          <p:cNvSpPr/>
          <p:nvPr/>
        </p:nvSpPr>
        <p:spPr>
          <a:xfrm>
            <a:off x="4357180" y="3728687"/>
            <a:ext cx="605700" cy="605700"/>
          </a:xfrm>
          <a:prstGeom prst="ellipse">
            <a:avLst/>
          </a:prstGeom>
          <a:solidFill>
            <a:srgbClr val="FFF2CC"/>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68" name="Shape 568"/>
          <p:cNvCxnSpPr>
            <a:endCxn id="567" idx="0"/>
          </p:cNvCxnSpPr>
          <p:nvPr/>
        </p:nvCxnSpPr>
        <p:spPr>
          <a:xfrm flipH="1">
            <a:off x="4660030" y="3122987"/>
            <a:ext cx="5400" cy="605700"/>
          </a:xfrm>
          <a:prstGeom prst="straightConnector1">
            <a:avLst/>
          </a:prstGeom>
          <a:noFill/>
          <a:ln cap="flat" cmpd="sng" w="9525">
            <a:solidFill>
              <a:schemeClr val="dk2"/>
            </a:solidFill>
            <a:prstDash val="solid"/>
            <a:round/>
            <a:headEnd len="lg" w="lg" type="none"/>
            <a:tailEnd len="lg" w="lg" type="none"/>
          </a:ln>
        </p:spPr>
      </p:cxnSp>
      <p:sp>
        <p:nvSpPr>
          <p:cNvPr id="569" name="Shape 569"/>
          <p:cNvSpPr txBox="1"/>
          <p:nvPr/>
        </p:nvSpPr>
        <p:spPr>
          <a:xfrm>
            <a:off x="4486901" y="3751077"/>
            <a:ext cx="605700" cy="528600"/>
          </a:xfrm>
          <a:prstGeom prst="rect">
            <a:avLst/>
          </a:prstGeom>
          <a:noFill/>
          <a:ln>
            <a:noFill/>
          </a:ln>
        </p:spPr>
        <p:txBody>
          <a:bodyPr anchorCtr="0" anchor="t" bIns="91425" lIns="91425" rIns="91425" tIns="91425">
            <a:noAutofit/>
          </a:bodyPr>
          <a:lstStyle/>
          <a:p>
            <a:pPr lvl="0" rtl="0">
              <a:spcBef>
                <a:spcPts val="0"/>
              </a:spcBef>
              <a:buNone/>
            </a:pPr>
            <a:r>
              <a:rPr lang="iw" sz="2400"/>
              <a:t>G</a:t>
            </a:r>
          </a:p>
        </p:txBody>
      </p:sp>
      <p:sp>
        <p:nvSpPr>
          <p:cNvPr id="570" name="Shape 570"/>
          <p:cNvSpPr/>
          <p:nvPr/>
        </p:nvSpPr>
        <p:spPr>
          <a:xfrm>
            <a:off x="6169222" y="3726244"/>
            <a:ext cx="605699" cy="605700"/>
          </a:xfrm>
          <a:prstGeom prst="ellipse">
            <a:avLst/>
          </a:prstGeom>
          <a:solidFill>
            <a:srgbClr val="FFF2CC"/>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71" name="Shape 571"/>
          <p:cNvCxnSpPr>
            <a:endCxn id="570" idx="0"/>
          </p:cNvCxnSpPr>
          <p:nvPr/>
        </p:nvCxnSpPr>
        <p:spPr>
          <a:xfrm flipH="1">
            <a:off x="6472072" y="3120544"/>
            <a:ext cx="5400" cy="605700"/>
          </a:xfrm>
          <a:prstGeom prst="straightConnector1">
            <a:avLst/>
          </a:prstGeom>
          <a:noFill/>
          <a:ln cap="flat" cmpd="sng" w="9525">
            <a:solidFill>
              <a:schemeClr val="dk2"/>
            </a:solidFill>
            <a:prstDash val="solid"/>
            <a:round/>
            <a:headEnd len="lg" w="lg" type="none"/>
            <a:tailEnd len="lg" w="lg" type="none"/>
          </a:ln>
        </p:spPr>
      </p:cxnSp>
      <p:sp>
        <p:nvSpPr>
          <p:cNvPr id="572" name="Shape 572"/>
          <p:cNvSpPr txBox="1"/>
          <p:nvPr/>
        </p:nvSpPr>
        <p:spPr>
          <a:xfrm>
            <a:off x="6298944" y="3748635"/>
            <a:ext cx="605699" cy="528600"/>
          </a:xfrm>
          <a:prstGeom prst="rect">
            <a:avLst/>
          </a:prstGeom>
          <a:noFill/>
          <a:ln>
            <a:noFill/>
          </a:ln>
        </p:spPr>
        <p:txBody>
          <a:bodyPr anchorCtr="0" anchor="t" bIns="91425" lIns="91425" rIns="91425" tIns="91425">
            <a:noAutofit/>
          </a:bodyPr>
          <a:lstStyle/>
          <a:p>
            <a:pPr lvl="0" rtl="0">
              <a:spcBef>
                <a:spcPts val="0"/>
              </a:spcBef>
              <a:buNone/>
            </a:pPr>
            <a:r>
              <a:rPr lang="iw" sz="2400"/>
              <a:t>T</a:t>
            </a: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6" name="Shape 576"/>
        <p:cNvGrpSpPr/>
        <p:nvPr/>
      </p:nvGrpSpPr>
      <p:grpSpPr>
        <a:xfrm>
          <a:off x="0" y="0"/>
          <a:ext cx="0" cy="0"/>
          <a:chOff x="0" y="0"/>
          <a:chExt cx="0" cy="0"/>
        </a:xfrm>
      </p:grpSpPr>
      <p:sp>
        <p:nvSpPr>
          <p:cNvPr id="577" name="Shape 577"/>
          <p:cNvSpPr txBox="1"/>
          <p:nvPr>
            <p:ph idx="11" type="ftr"/>
          </p:nvPr>
        </p:nvSpPr>
        <p:spPr>
          <a:xfrm>
            <a:off x="3028950" y="4767262"/>
            <a:ext cx="3086100" cy="273900"/>
          </a:xfrm>
          <a:prstGeom prst="rect">
            <a:avLst/>
          </a:prstGeom>
          <a:noFill/>
          <a:ln>
            <a:noFill/>
          </a:ln>
        </p:spPr>
        <p:txBody>
          <a:bodyPr anchorCtr="0" anchor="ctr" bIns="34275" lIns="68575" rIns="68575" tIns="34275">
            <a:noAutofit/>
          </a:bodyPr>
          <a:lstStyle/>
          <a:p>
            <a:pPr indent="0" lvl="0" marL="0" marR="0" rtl="1" algn="ctr">
              <a:spcBef>
                <a:spcPts val="0"/>
              </a:spcBef>
              <a:buSzPct val="25000"/>
              <a:buNone/>
            </a:pPr>
            <a:r>
              <a:rPr lang="iw" sz="900">
                <a:solidFill>
                  <a:srgbClr val="888888"/>
                </a:solidFill>
                <a:latin typeface="Calibri"/>
                <a:ea typeface="Calibri"/>
                <a:cs typeface="Calibri"/>
                <a:sym typeface="Calibri"/>
              </a:rPr>
              <a:t>Genomic imputation in ultra low coverage sequencing data of Ashkenazi Jews</a:t>
            </a:r>
          </a:p>
        </p:txBody>
      </p:sp>
      <p:sp>
        <p:nvSpPr>
          <p:cNvPr id="578" name="Shape 578"/>
          <p:cNvSpPr txBox="1"/>
          <p:nvPr>
            <p:ph idx="12" type="sldNum"/>
          </p:nvPr>
        </p:nvSpPr>
        <p:spPr>
          <a:xfrm>
            <a:off x="8472457" y="4663216"/>
            <a:ext cx="548700" cy="393600"/>
          </a:xfrm>
          <a:prstGeom prst="rect">
            <a:avLst/>
          </a:prstGeom>
          <a:noFill/>
          <a:ln>
            <a:noFill/>
          </a:ln>
        </p:spPr>
        <p:txBody>
          <a:bodyPr anchorCtr="0" anchor="ctr" bIns="34275" lIns="68575" rIns="68575" tIns="34275">
            <a:noAutofit/>
          </a:bodyPr>
          <a:lstStyle/>
          <a:p>
            <a:pPr lvl="0" rtl="1">
              <a:spcBef>
                <a:spcPts val="0"/>
              </a:spcBef>
              <a:buNone/>
            </a:pPr>
            <a:fld id="{00000000-1234-1234-1234-123412341234}" type="slidenum">
              <a:rPr lang="iw">
                <a:latin typeface="Arial"/>
                <a:ea typeface="Arial"/>
                <a:cs typeface="Arial"/>
                <a:sym typeface="Arial"/>
              </a:rPr>
              <a:t>‹#›</a:t>
            </a:fld>
          </a:p>
        </p:txBody>
      </p:sp>
      <p:grpSp>
        <p:nvGrpSpPr>
          <p:cNvPr id="579" name="Shape 579"/>
          <p:cNvGrpSpPr/>
          <p:nvPr/>
        </p:nvGrpSpPr>
        <p:grpSpPr>
          <a:xfrm>
            <a:off x="452425" y="1112025"/>
            <a:ext cx="4944250" cy="3551200"/>
            <a:chOff x="1055675" y="439850"/>
            <a:chExt cx="4944250" cy="3551200"/>
          </a:xfrm>
        </p:grpSpPr>
        <p:grpSp>
          <p:nvGrpSpPr>
            <p:cNvPr id="580" name="Shape 580"/>
            <p:cNvGrpSpPr/>
            <p:nvPr/>
          </p:nvGrpSpPr>
          <p:grpSpPr>
            <a:xfrm>
              <a:off x="1349375" y="439850"/>
              <a:ext cx="4380000" cy="3378225"/>
              <a:chOff x="1349375" y="439850"/>
              <a:chExt cx="4380000" cy="3378225"/>
            </a:xfrm>
          </p:grpSpPr>
          <p:grpSp>
            <p:nvGrpSpPr>
              <p:cNvPr id="581" name="Shape 581"/>
              <p:cNvGrpSpPr/>
              <p:nvPr/>
            </p:nvGrpSpPr>
            <p:grpSpPr>
              <a:xfrm>
                <a:off x="1349375" y="833450"/>
                <a:ext cx="4380000" cy="2984625"/>
                <a:chOff x="1349375" y="833450"/>
                <a:chExt cx="4380000" cy="2984625"/>
              </a:xfrm>
            </p:grpSpPr>
            <p:sp>
              <p:nvSpPr>
                <p:cNvPr id="582" name="Shape 582"/>
                <p:cNvSpPr/>
                <p:nvPr/>
              </p:nvSpPr>
              <p:spPr>
                <a:xfrm>
                  <a:off x="1349375" y="833450"/>
                  <a:ext cx="1587600" cy="1032000"/>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3" name="Shape 583"/>
                <p:cNvSpPr/>
                <p:nvPr/>
              </p:nvSpPr>
              <p:spPr>
                <a:xfrm>
                  <a:off x="1988462" y="3008300"/>
                  <a:ext cx="111000" cy="666900"/>
                </a:xfrm>
                <a:prstGeom prst="rect">
                  <a:avLst/>
                </a:prstGeom>
                <a:solidFill>
                  <a:srgbClr val="990000"/>
                </a:solidFill>
                <a:ln>
                  <a:noFill/>
                </a:ln>
              </p:spPr>
              <p:txBody>
                <a:bodyPr anchorCtr="0" anchor="ctr" bIns="91425" lIns="91425" rIns="91425" tIns="91425">
                  <a:noAutofit/>
                </a:bodyPr>
                <a:lstStyle/>
                <a:p>
                  <a:pPr lvl="0">
                    <a:spcBef>
                      <a:spcPts val="0"/>
                    </a:spcBef>
                    <a:buNone/>
                  </a:pPr>
                  <a:r>
                    <a:t/>
                  </a:r>
                  <a:endParaRPr/>
                </a:p>
              </p:txBody>
            </p:sp>
            <p:sp>
              <p:nvSpPr>
                <p:cNvPr id="584" name="Shape 584"/>
                <p:cNvSpPr/>
                <p:nvPr/>
              </p:nvSpPr>
              <p:spPr>
                <a:xfrm>
                  <a:off x="2186887" y="3008300"/>
                  <a:ext cx="111000" cy="666900"/>
                </a:xfrm>
                <a:prstGeom prst="rect">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585" name="Shape 585"/>
                <p:cNvSpPr/>
                <p:nvPr/>
              </p:nvSpPr>
              <p:spPr>
                <a:xfrm>
                  <a:off x="4814100" y="3000375"/>
                  <a:ext cx="111000" cy="666900"/>
                </a:xfrm>
                <a:prstGeom prst="rect">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586" name="Shape 586"/>
                <p:cNvSpPr/>
                <p:nvPr/>
              </p:nvSpPr>
              <p:spPr>
                <a:xfrm>
                  <a:off x="5012525" y="3000375"/>
                  <a:ext cx="111000" cy="666900"/>
                </a:xfrm>
                <a:prstGeom prst="rect">
                  <a:avLst/>
                </a:prstGeom>
                <a:solidFill>
                  <a:srgbClr val="F4CCCC"/>
                </a:solidFill>
                <a:ln>
                  <a:noFill/>
                </a:ln>
              </p:spPr>
              <p:txBody>
                <a:bodyPr anchorCtr="0" anchor="ctr" bIns="91425" lIns="91425" rIns="91425" tIns="91425">
                  <a:noAutofit/>
                </a:bodyPr>
                <a:lstStyle/>
                <a:p>
                  <a:pPr lvl="0">
                    <a:spcBef>
                      <a:spcPts val="0"/>
                    </a:spcBef>
                    <a:buNone/>
                  </a:pPr>
                  <a:r>
                    <a:t/>
                  </a:r>
                  <a:endParaRPr/>
                </a:p>
              </p:txBody>
            </p:sp>
            <p:sp>
              <p:nvSpPr>
                <p:cNvPr id="587" name="Shape 587"/>
                <p:cNvSpPr/>
                <p:nvPr/>
              </p:nvSpPr>
              <p:spPr>
                <a:xfrm>
                  <a:off x="1988462" y="1016000"/>
                  <a:ext cx="111000" cy="666900"/>
                </a:xfrm>
                <a:prstGeom prst="rect">
                  <a:avLst/>
                </a:prstGeom>
                <a:solidFill>
                  <a:srgbClr val="990000"/>
                </a:solidFill>
                <a:ln>
                  <a:noFill/>
                </a:ln>
              </p:spPr>
              <p:txBody>
                <a:bodyPr anchorCtr="0" anchor="ctr" bIns="91425" lIns="91425" rIns="91425" tIns="91425">
                  <a:noAutofit/>
                </a:bodyPr>
                <a:lstStyle/>
                <a:p>
                  <a:pPr lvl="0">
                    <a:spcBef>
                      <a:spcPts val="0"/>
                    </a:spcBef>
                    <a:buNone/>
                  </a:pPr>
                  <a:r>
                    <a:t/>
                  </a:r>
                  <a:endParaRPr/>
                </a:p>
              </p:txBody>
            </p:sp>
            <p:sp>
              <p:nvSpPr>
                <p:cNvPr id="588" name="Shape 588"/>
                <p:cNvSpPr/>
                <p:nvPr/>
              </p:nvSpPr>
              <p:spPr>
                <a:xfrm>
                  <a:off x="2186887" y="1016000"/>
                  <a:ext cx="111000" cy="666900"/>
                </a:xfrm>
                <a:prstGeom prst="rect">
                  <a:avLst/>
                </a:prstGeom>
                <a:solidFill>
                  <a:srgbClr val="CFE2F3"/>
                </a:solidFill>
                <a:ln>
                  <a:noFill/>
                </a:ln>
              </p:spPr>
              <p:txBody>
                <a:bodyPr anchorCtr="0" anchor="ctr" bIns="91425" lIns="91425" rIns="91425" tIns="91425">
                  <a:noAutofit/>
                </a:bodyPr>
                <a:lstStyle/>
                <a:p>
                  <a:pPr lvl="0">
                    <a:spcBef>
                      <a:spcPts val="0"/>
                    </a:spcBef>
                    <a:buNone/>
                  </a:pPr>
                  <a:r>
                    <a:t/>
                  </a:r>
                  <a:endParaRPr/>
                </a:p>
              </p:txBody>
            </p:sp>
            <p:sp>
              <p:nvSpPr>
                <p:cNvPr id="589" name="Shape 589"/>
                <p:cNvSpPr/>
                <p:nvPr/>
              </p:nvSpPr>
              <p:spPr>
                <a:xfrm>
                  <a:off x="4814087" y="1016000"/>
                  <a:ext cx="111000" cy="666900"/>
                </a:xfrm>
                <a:prstGeom prst="rect">
                  <a:avLst/>
                </a:prstGeom>
                <a:solidFill>
                  <a:srgbClr val="F4CCCC"/>
                </a:solidFill>
                <a:ln>
                  <a:noFill/>
                </a:ln>
              </p:spPr>
              <p:txBody>
                <a:bodyPr anchorCtr="0" anchor="ctr" bIns="91425" lIns="91425" rIns="91425" tIns="91425">
                  <a:noAutofit/>
                </a:bodyPr>
                <a:lstStyle/>
                <a:p>
                  <a:pPr lvl="0">
                    <a:spcBef>
                      <a:spcPts val="0"/>
                    </a:spcBef>
                    <a:buNone/>
                  </a:pPr>
                  <a:r>
                    <a:t/>
                  </a:r>
                  <a:endParaRPr/>
                </a:p>
              </p:txBody>
            </p:sp>
            <p:sp>
              <p:nvSpPr>
                <p:cNvPr id="590" name="Shape 590"/>
                <p:cNvSpPr/>
                <p:nvPr/>
              </p:nvSpPr>
              <p:spPr>
                <a:xfrm>
                  <a:off x="5012512" y="1016000"/>
                  <a:ext cx="111000" cy="666900"/>
                </a:xfrm>
                <a:prstGeom prst="rect">
                  <a:avLst/>
                </a:prstGeom>
                <a:solidFill>
                  <a:srgbClr val="CFE2F3"/>
                </a:solidFill>
                <a:ln>
                  <a:noFill/>
                </a:ln>
              </p:spPr>
              <p:txBody>
                <a:bodyPr anchorCtr="0" anchor="ctr" bIns="91425" lIns="91425" rIns="91425" tIns="91425">
                  <a:noAutofit/>
                </a:bodyPr>
                <a:lstStyle/>
                <a:p>
                  <a:pPr lvl="0">
                    <a:spcBef>
                      <a:spcPts val="0"/>
                    </a:spcBef>
                    <a:buNone/>
                  </a:pPr>
                  <a:r>
                    <a:t/>
                  </a:r>
                  <a:endParaRPr/>
                </a:p>
              </p:txBody>
            </p:sp>
            <p:sp>
              <p:nvSpPr>
                <p:cNvPr id="591" name="Shape 591"/>
                <p:cNvSpPr/>
                <p:nvPr/>
              </p:nvSpPr>
              <p:spPr>
                <a:xfrm>
                  <a:off x="1349375" y="2786075"/>
                  <a:ext cx="1587600" cy="1032000"/>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2" name="Shape 592"/>
                <p:cNvSpPr/>
                <p:nvPr/>
              </p:nvSpPr>
              <p:spPr>
                <a:xfrm>
                  <a:off x="4141775" y="2786075"/>
                  <a:ext cx="1587600" cy="1032000"/>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3" name="Shape 593"/>
                <p:cNvSpPr/>
                <p:nvPr/>
              </p:nvSpPr>
              <p:spPr>
                <a:xfrm>
                  <a:off x="4141775" y="833450"/>
                  <a:ext cx="1587600" cy="1032000"/>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4" name="Shape 594"/>
                <p:cNvSpPr txBox="1"/>
                <p:nvPr/>
              </p:nvSpPr>
              <p:spPr>
                <a:xfrm>
                  <a:off x="1596288" y="1151787"/>
                  <a:ext cx="1105500" cy="531900"/>
                </a:xfrm>
                <a:prstGeom prst="rect">
                  <a:avLst/>
                </a:prstGeom>
                <a:noFill/>
                <a:ln>
                  <a:noFill/>
                </a:ln>
              </p:spPr>
              <p:txBody>
                <a:bodyPr anchorCtr="0" anchor="t" bIns="91425" lIns="91425" rIns="91425" tIns="91425">
                  <a:noAutofit/>
                </a:bodyPr>
                <a:lstStyle/>
                <a:p>
                  <a:pPr lvl="0" rtl="0">
                    <a:spcBef>
                      <a:spcPts val="0"/>
                    </a:spcBef>
                    <a:buNone/>
                  </a:pPr>
                  <a:r>
                    <a:rPr lang="iw"/>
                    <a:t>M1        F2</a:t>
                  </a:r>
                </a:p>
              </p:txBody>
            </p:sp>
            <p:sp>
              <p:nvSpPr>
                <p:cNvPr id="595" name="Shape 595"/>
                <p:cNvSpPr txBox="1"/>
                <p:nvPr/>
              </p:nvSpPr>
              <p:spPr>
                <a:xfrm>
                  <a:off x="1596288" y="3167900"/>
                  <a:ext cx="1105500" cy="531900"/>
                </a:xfrm>
                <a:prstGeom prst="rect">
                  <a:avLst/>
                </a:prstGeom>
                <a:noFill/>
                <a:ln>
                  <a:noFill/>
                </a:ln>
              </p:spPr>
              <p:txBody>
                <a:bodyPr anchorCtr="0" anchor="t" bIns="91425" lIns="91425" rIns="91425" tIns="91425">
                  <a:noAutofit/>
                </a:bodyPr>
                <a:lstStyle/>
                <a:p>
                  <a:pPr lvl="0" rtl="0">
                    <a:spcBef>
                      <a:spcPts val="0"/>
                    </a:spcBef>
                    <a:buNone/>
                  </a:pPr>
                  <a:r>
                    <a:rPr lang="iw"/>
                    <a:t>M1        F1</a:t>
                  </a:r>
                </a:p>
              </p:txBody>
            </p:sp>
            <p:sp>
              <p:nvSpPr>
                <p:cNvPr id="596" name="Shape 596"/>
                <p:cNvSpPr txBox="1"/>
                <p:nvPr/>
              </p:nvSpPr>
              <p:spPr>
                <a:xfrm>
                  <a:off x="4414088" y="1151787"/>
                  <a:ext cx="1105500" cy="531900"/>
                </a:xfrm>
                <a:prstGeom prst="rect">
                  <a:avLst/>
                </a:prstGeom>
                <a:noFill/>
                <a:ln>
                  <a:noFill/>
                </a:ln>
              </p:spPr>
              <p:txBody>
                <a:bodyPr anchorCtr="0" anchor="t" bIns="91425" lIns="91425" rIns="91425" tIns="91425">
                  <a:noAutofit/>
                </a:bodyPr>
                <a:lstStyle/>
                <a:p>
                  <a:pPr lvl="0" rtl="0">
                    <a:spcBef>
                      <a:spcPts val="0"/>
                    </a:spcBef>
                    <a:buNone/>
                  </a:pPr>
                  <a:r>
                    <a:rPr lang="iw"/>
                    <a:t>M2        F2</a:t>
                  </a:r>
                </a:p>
              </p:txBody>
            </p:sp>
            <p:sp>
              <p:nvSpPr>
                <p:cNvPr id="597" name="Shape 597"/>
                <p:cNvSpPr txBox="1"/>
                <p:nvPr/>
              </p:nvSpPr>
              <p:spPr>
                <a:xfrm>
                  <a:off x="4474401" y="3164737"/>
                  <a:ext cx="1105500" cy="531900"/>
                </a:xfrm>
                <a:prstGeom prst="rect">
                  <a:avLst/>
                </a:prstGeom>
                <a:noFill/>
                <a:ln>
                  <a:noFill/>
                </a:ln>
              </p:spPr>
              <p:txBody>
                <a:bodyPr anchorCtr="0" anchor="t" bIns="91425" lIns="91425" rIns="91425" tIns="91425">
                  <a:noAutofit/>
                </a:bodyPr>
                <a:lstStyle/>
                <a:p>
                  <a:pPr lvl="0" rtl="0">
                    <a:spcBef>
                      <a:spcPts val="0"/>
                    </a:spcBef>
                    <a:buNone/>
                  </a:pPr>
                  <a:r>
                    <a:rPr lang="iw"/>
                    <a:t>F1        M2</a:t>
                  </a:r>
                </a:p>
              </p:txBody>
            </p:sp>
          </p:grpSp>
          <p:sp>
            <p:nvSpPr>
              <p:cNvPr id="598" name="Shape 598"/>
              <p:cNvSpPr txBox="1"/>
              <p:nvPr/>
            </p:nvSpPr>
            <p:spPr>
              <a:xfrm>
                <a:off x="1754175" y="439850"/>
                <a:ext cx="722400" cy="393600"/>
              </a:xfrm>
              <a:prstGeom prst="rect">
                <a:avLst/>
              </a:prstGeom>
              <a:noFill/>
              <a:ln>
                <a:noFill/>
              </a:ln>
            </p:spPr>
            <p:txBody>
              <a:bodyPr anchorCtr="0" anchor="t" bIns="91425" lIns="91425" rIns="91425" tIns="91425">
                <a:noAutofit/>
              </a:bodyPr>
              <a:lstStyle/>
              <a:p>
                <a:pPr lvl="0">
                  <a:spcBef>
                    <a:spcPts val="0"/>
                  </a:spcBef>
                  <a:buNone/>
                </a:pPr>
                <a:r>
                  <a:rPr lang="iw"/>
                  <a:t>State1</a:t>
                </a:r>
              </a:p>
            </p:txBody>
          </p:sp>
          <p:sp>
            <p:nvSpPr>
              <p:cNvPr id="599" name="Shape 599"/>
              <p:cNvSpPr txBox="1"/>
              <p:nvPr/>
            </p:nvSpPr>
            <p:spPr>
              <a:xfrm>
                <a:off x="4572000" y="439850"/>
                <a:ext cx="722400" cy="393600"/>
              </a:xfrm>
              <a:prstGeom prst="rect">
                <a:avLst/>
              </a:prstGeom>
              <a:noFill/>
              <a:ln>
                <a:noFill/>
              </a:ln>
            </p:spPr>
            <p:txBody>
              <a:bodyPr anchorCtr="0" anchor="t" bIns="91425" lIns="91425" rIns="91425" tIns="91425">
                <a:noAutofit/>
              </a:bodyPr>
              <a:lstStyle/>
              <a:p>
                <a:pPr lvl="0" rtl="0">
                  <a:spcBef>
                    <a:spcPts val="0"/>
                  </a:spcBef>
                  <a:buNone/>
                </a:pPr>
                <a:r>
                  <a:rPr lang="iw"/>
                  <a:t>State2</a:t>
                </a:r>
              </a:p>
            </p:txBody>
          </p:sp>
          <p:sp>
            <p:nvSpPr>
              <p:cNvPr id="600" name="Shape 600"/>
              <p:cNvSpPr txBox="1"/>
              <p:nvPr/>
            </p:nvSpPr>
            <p:spPr>
              <a:xfrm>
                <a:off x="1754175" y="2389200"/>
                <a:ext cx="722400" cy="393600"/>
              </a:xfrm>
              <a:prstGeom prst="rect">
                <a:avLst/>
              </a:prstGeom>
              <a:noFill/>
              <a:ln>
                <a:noFill/>
              </a:ln>
            </p:spPr>
            <p:txBody>
              <a:bodyPr anchorCtr="0" anchor="t" bIns="91425" lIns="91425" rIns="91425" tIns="91425">
                <a:noAutofit/>
              </a:bodyPr>
              <a:lstStyle/>
              <a:p>
                <a:pPr lvl="0" rtl="0">
                  <a:spcBef>
                    <a:spcPts val="0"/>
                  </a:spcBef>
                  <a:buNone/>
                </a:pPr>
                <a:r>
                  <a:rPr lang="iw"/>
                  <a:t>State3</a:t>
                </a:r>
              </a:p>
            </p:txBody>
          </p:sp>
          <p:sp>
            <p:nvSpPr>
              <p:cNvPr id="601" name="Shape 601"/>
              <p:cNvSpPr txBox="1"/>
              <p:nvPr/>
            </p:nvSpPr>
            <p:spPr>
              <a:xfrm>
                <a:off x="4572000" y="2389200"/>
                <a:ext cx="722400" cy="393600"/>
              </a:xfrm>
              <a:prstGeom prst="rect">
                <a:avLst/>
              </a:prstGeom>
              <a:noFill/>
              <a:ln>
                <a:noFill/>
              </a:ln>
            </p:spPr>
            <p:txBody>
              <a:bodyPr anchorCtr="0" anchor="t" bIns="91425" lIns="91425" rIns="91425" tIns="91425">
                <a:noAutofit/>
              </a:bodyPr>
              <a:lstStyle/>
              <a:p>
                <a:pPr lvl="0" rtl="0">
                  <a:spcBef>
                    <a:spcPts val="0"/>
                  </a:spcBef>
                  <a:buNone/>
                </a:pPr>
                <a:r>
                  <a:rPr lang="iw"/>
                  <a:t>State4</a:t>
                </a:r>
              </a:p>
            </p:txBody>
          </p:sp>
          <p:cxnSp>
            <p:nvCxnSpPr>
              <p:cNvPr id="602" name="Shape 602"/>
              <p:cNvCxnSpPr/>
              <p:nvPr/>
            </p:nvCxnSpPr>
            <p:spPr>
              <a:xfrm>
                <a:off x="1547801" y="1873270"/>
                <a:ext cx="7800" cy="912900"/>
              </a:xfrm>
              <a:prstGeom prst="straightConnector1">
                <a:avLst/>
              </a:prstGeom>
              <a:noFill/>
              <a:ln cap="flat" cmpd="sng" w="9525">
                <a:solidFill>
                  <a:schemeClr val="dk2"/>
                </a:solidFill>
                <a:prstDash val="solid"/>
                <a:round/>
                <a:headEnd len="lg" w="lg" type="none"/>
                <a:tailEnd len="lg" w="lg" type="triangle"/>
              </a:ln>
            </p:spPr>
          </p:cxnSp>
          <p:cxnSp>
            <p:nvCxnSpPr>
              <p:cNvPr id="603" name="Shape 603"/>
              <p:cNvCxnSpPr/>
              <p:nvPr/>
            </p:nvCxnSpPr>
            <p:spPr>
              <a:xfrm flipH="1" rot="10800000">
                <a:off x="5453051" y="1865407"/>
                <a:ext cx="7800" cy="917400"/>
              </a:xfrm>
              <a:prstGeom prst="straightConnector1">
                <a:avLst/>
              </a:prstGeom>
              <a:noFill/>
              <a:ln cap="flat" cmpd="sng" w="9525">
                <a:solidFill>
                  <a:schemeClr val="dk2"/>
                </a:solidFill>
                <a:prstDash val="solid"/>
                <a:round/>
                <a:headEnd len="lg" w="lg" type="none"/>
                <a:tailEnd len="lg" w="lg" type="triangle"/>
              </a:ln>
            </p:spPr>
          </p:cxnSp>
          <p:cxnSp>
            <p:nvCxnSpPr>
              <p:cNvPr id="604" name="Shape 604"/>
              <p:cNvCxnSpPr/>
              <p:nvPr/>
            </p:nvCxnSpPr>
            <p:spPr>
              <a:xfrm flipH="1" rot="10800000">
                <a:off x="2944476" y="3587857"/>
                <a:ext cx="1189800" cy="3900"/>
              </a:xfrm>
              <a:prstGeom prst="straightConnector1">
                <a:avLst/>
              </a:prstGeom>
              <a:noFill/>
              <a:ln cap="flat" cmpd="sng" w="9525">
                <a:solidFill>
                  <a:schemeClr val="dk2"/>
                </a:solidFill>
                <a:prstDash val="solid"/>
                <a:round/>
                <a:headEnd len="lg" w="lg" type="none"/>
                <a:tailEnd len="lg" w="lg" type="triangle"/>
              </a:ln>
            </p:spPr>
          </p:cxnSp>
          <p:cxnSp>
            <p:nvCxnSpPr>
              <p:cNvPr id="605" name="Shape 605"/>
              <p:cNvCxnSpPr/>
              <p:nvPr/>
            </p:nvCxnSpPr>
            <p:spPr>
              <a:xfrm flipH="1">
                <a:off x="2944476" y="1047857"/>
                <a:ext cx="1189800" cy="3900"/>
              </a:xfrm>
              <a:prstGeom prst="straightConnector1">
                <a:avLst/>
              </a:prstGeom>
              <a:noFill/>
              <a:ln cap="flat" cmpd="sng" w="9525">
                <a:solidFill>
                  <a:schemeClr val="dk2"/>
                </a:solidFill>
                <a:prstDash val="solid"/>
                <a:round/>
                <a:headEnd len="lg" w="lg" type="none"/>
                <a:tailEnd len="lg" w="lg" type="triangle"/>
              </a:ln>
            </p:spPr>
          </p:cxnSp>
          <p:cxnSp>
            <p:nvCxnSpPr>
              <p:cNvPr id="606" name="Shape 606"/>
              <p:cNvCxnSpPr/>
              <p:nvPr/>
            </p:nvCxnSpPr>
            <p:spPr>
              <a:xfrm flipH="1" rot="10800000">
                <a:off x="2944476" y="1166932"/>
                <a:ext cx="1189800" cy="3900"/>
              </a:xfrm>
              <a:prstGeom prst="straightConnector1">
                <a:avLst/>
              </a:prstGeom>
              <a:noFill/>
              <a:ln cap="flat" cmpd="sng" w="9525">
                <a:solidFill>
                  <a:schemeClr val="dk2"/>
                </a:solidFill>
                <a:prstDash val="solid"/>
                <a:round/>
                <a:headEnd len="lg" w="lg" type="none"/>
                <a:tailEnd len="lg" w="lg" type="triangle"/>
              </a:ln>
            </p:spPr>
          </p:cxnSp>
          <p:cxnSp>
            <p:nvCxnSpPr>
              <p:cNvPr id="607" name="Shape 607"/>
              <p:cNvCxnSpPr/>
              <p:nvPr/>
            </p:nvCxnSpPr>
            <p:spPr>
              <a:xfrm flipH="1">
                <a:off x="2944476" y="3460857"/>
                <a:ext cx="1189800" cy="3900"/>
              </a:xfrm>
              <a:prstGeom prst="straightConnector1">
                <a:avLst/>
              </a:prstGeom>
              <a:noFill/>
              <a:ln cap="flat" cmpd="sng" w="9525">
                <a:solidFill>
                  <a:schemeClr val="dk2"/>
                </a:solidFill>
                <a:prstDash val="solid"/>
                <a:round/>
                <a:headEnd len="lg" w="lg" type="none"/>
                <a:tailEnd len="lg" w="lg" type="triangle"/>
              </a:ln>
            </p:spPr>
          </p:cxnSp>
          <p:cxnSp>
            <p:nvCxnSpPr>
              <p:cNvPr id="608" name="Shape 608"/>
              <p:cNvCxnSpPr/>
              <p:nvPr/>
            </p:nvCxnSpPr>
            <p:spPr>
              <a:xfrm flipH="1" rot="10800000">
                <a:off x="1650988" y="1871032"/>
                <a:ext cx="7800" cy="917400"/>
              </a:xfrm>
              <a:prstGeom prst="straightConnector1">
                <a:avLst/>
              </a:prstGeom>
              <a:noFill/>
              <a:ln cap="flat" cmpd="sng" w="9525">
                <a:solidFill>
                  <a:schemeClr val="dk2"/>
                </a:solidFill>
                <a:prstDash val="solid"/>
                <a:round/>
                <a:headEnd len="lg" w="lg" type="none"/>
                <a:tailEnd len="lg" w="lg" type="triangle"/>
              </a:ln>
            </p:spPr>
          </p:cxnSp>
          <p:cxnSp>
            <p:nvCxnSpPr>
              <p:cNvPr id="609" name="Shape 609"/>
              <p:cNvCxnSpPr/>
              <p:nvPr/>
            </p:nvCxnSpPr>
            <p:spPr>
              <a:xfrm>
                <a:off x="5353951" y="1867645"/>
                <a:ext cx="7800" cy="912900"/>
              </a:xfrm>
              <a:prstGeom prst="straightConnector1">
                <a:avLst/>
              </a:prstGeom>
              <a:noFill/>
              <a:ln cap="flat" cmpd="sng" w="9525">
                <a:solidFill>
                  <a:schemeClr val="dk2"/>
                </a:solidFill>
                <a:prstDash val="solid"/>
                <a:round/>
                <a:headEnd len="lg" w="lg" type="none"/>
                <a:tailEnd len="lg" w="lg" type="triangle"/>
              </a:ln>
            </p:spPr>
          </p:cxnSp>
          <p:cxnSp>
            <p:nvCxnSpPr>
              <p:cNvPr id="610" name="Shape 610"/>
              <p:cNvCxnSpPr/>
              <p:nvPr/>
            </p:nvCxnSpPr>
            <p:spPr>
              <a:xfrm>
                <a:off x="2849575" y="1865325"/>
                <a:ext cx="1285800" cy="1008300"/>
              </a:xfrm>
              <a:prstGeom prst="straightConnector1">
                <a:avLst/>
              </a:prstGeom>
              <a:noFill/>
              <a:ln cap="flat" cmpd="sng" w="9525">
                <a:solidFill>
                  <a:schemeClr val="dk2"/>
                </a:solidFill>
                <a:prstDash val="solid"/>
                <a:round/>
                <a:headEnd len="lg" w="lg" type="none"/>
                <a:tailEnd len="lg" w="lg" type="triangle"/>
              </a:ln>
            </p:spPr>
          </p:cxnSp>
          <p:cxnSp>
            <p:nvCxnSpPr>
              <p:cNvPr id="611" name="Shape 611"/>
              <p:cNvCxnSpPr/>
              <p:nvPr/>
            </p:nvCxnSpPr>
            <p:spPr>
              <a:xfrm rot="10800000">
                <a:off x="2913025" y="1811687"/>
                <a:ext cx="1285800" cy="1008300"/>
              </a:xfrm>
              <a:prstGeom prst="straightConnector1">
                <a:avLst/>
              </a:prstGeom>
              <a:noFill/>
              <a:ln cap="flat" cmpd="sng" w="9525">
                <a:solidFill>
                  <a:schemeClr val="dk2"/>
                </a:solidFill>
                <a:prstDash val="solid"/>
                <a:round/>
                <a:headEnd len="lg" w="lg" type="none"/>
                <a:tailEnd len="lg" w="lg" type="triangle"/>
              </a:ln>
            </p:spPr>
          </p:cxnSp>
          <p:cxnSp>
            <p:nvCxnSpPr>
              <p:cNvPr id="612" name="Shape 612"/>
              <p:cNvCxnSpPr/>
              <p:nvPr/>
            </p:nvCxnSpPr>
            <p:spPr>
              <a:xfrm flipH="1">
                <a:off x="2913100" y="1849450"/>
                <a:ext cx="1317600" cy="1016100"/>
              </a:xfrm>
              <a:prstGeom prst="straightConnector1">
                <a:avLst/>
              </a:prstGeom>
              <a:noFill/>
              <a:ln cap="flat" cmpd="sng" w="9525">
                <a:solidFill>
                  <a:schemeClr val="dk2"/>
                </a:solidFill>
                <a:prstDash val="solid"/>
                <a:round/>
                <a:headEnd len="lg" w="lg" type="none"/>
                <a:tailEnd len="lg" w="lg" type="triangle"/>
              </a:ln>
            </p:spPr>
          </p:cxnSp>
          <p:cxnSp>
            <p:nvCxnSpPr>
              <p:cNvPr id="613" name="Shape 613"/>
              <p:cNvCxnSpPr/>
              <p:nvPr/>
            </p:nvCxnSpPr>
            <p:spPr>
              <a:xfrm flipH="1" rot="10800000">
                <a:off x="2865450" y="1791825"/>
                <a:ext cx="1313700" cy="1026000"/>
              </a:xfrm>
              <a:prstGeom prst="straightConnector1">
                <a:avLst/>
              </a:prstGeom>
              <a:noFill/>
              <a:ln cap="flat" cmpd="sng" w="9525">
                <a:solidFill>
                  <a:schemeClr val="dk2"/>
                </a:solidFill>
                <a:prstDash val="solid"/>
                <a:round/>
                <a:headEnd len="lg" w="lg" type="none"/>
                <a:tailEnd len="lg" w="lg" type="triangle"/>
              </a:ln>
            </p:spPr>
          </p:cxnSp>
        </p:grpSp>
        <p:sp>
          <p:nvSpPr>
            <p:cNvPr id="614" name="Shape 614"/>
            <p:cNvSpPr txBox="1"/>
            <p:nvPr/>
          </p:nvSpPr>
          <p:spPr>
            <a:xfrm>
              <a:off x="3294050" y="687400"/>
              <a:ext cx="651000" cy="393600"/>
            </a:xfrm>
            <a:prstGeom prst="rect">
              <a:avLst/>
            </a:prstGeom>
            <a:noFill/>
            <a:ln>
              <a:noFill/>
            </a:ln>
          </p:spPr>
          <p:txBody>
            <a:bodyPr anchorCtr="0" anchor="t" bIns="91425" lIns="91425" rIns="91425" tIns="91425">
              <a:noAutofit/>
            </a:bodyPr>
            <a:lstStyle/>
            <a:p>
              <a:pPr lvl="0">
                <a:spcBef>
                  <a:spcPts val="0"/>
                </a:spcBef>
                <a:buNone/>
              </a:pPr>
              <a:r>
                <a:rPr lang="iw"/>
                <a:t>P(M)</a:t>
              </a:r>
            </a:p>
          </p:txBody>
        </p:sp>
        <p:sp>
          <p:nvSpPr>
            <p:cNvPr id="615" name="Shape 615"/>
            <p:cNvSpPr txBox="1"/>
            <p:nvPr/>
          </p:nvSpPr>
          <p:spPr>
            <a:xfrm>
              <a:off x="1055675" y="2135175"/>
              <a:ext cx="576300" cy="393600"/>
            </a:xfrm>
            <a:prstGeom prst="rect">
              <a:avLst/>
            </a:prstGeom>
            <a:noFill/>
            <a:ln>
              <a:noFill/>
            </a:ln>
          </p:spPr>
          <p:txBody>
            <a:bodyPr anchorCtr="0" anchor="t" bIns="91425" lIns="91425" rIns="91425" tIns="91425">
              <a:noAutofit/>
            </a:bodyPr>
            <a:lstStyle/>
            <a:p>
              <a:pPr lvl="0" rtl="0">
                <a:spcBef>
                  <a:spcPts val="0"/>
                </a:spcBef>
                <a:buNone/>
              </a:pPr>
              <a:r>
                <a:rPr lang="iw"/>
                <a:t>P(F)</a:t>
              </a:r>
            </a:p>
          </p:txBody>
        </p:sp>
        <p:sp>
          <p:nvSpPr>
            <p:cNvPr id="616" name="Shape 616"/>
            <p:cNvSpPr txBox="1"/>
            <p:nvPr/>
          </p:nvSpPr>
          <p:spPr>
            <a:xfrm>
              <a:off x="3294050" y="3597450"/>
              <a:ext cx="651000" cy="393600"/>
            </a:xfrm>
            <a:prstGeom prst="rect">
              <a:avLst/>
            </a:prstGeom>
            <a:noFill/>
            <a:ln>
              <a:noFill/>
            </a:ln>
          </p:spPr>
          <p:txBody>
            <a:bodyPr anchorCtr="0" anchor="t" bIns="91425" lIns="91425" rIns="91425" tIns="91425">
              <a:noAutofit/>
            </a:bodyPr>
            <a:lstStyle/>
            <a:p>
              <a:pPr lvl="0" rtl="0">
                <a:spcBef>
                  <a:spcPts val="0"/>
                </a:spcBef>
                <a:buNone/>
              </a:pPr>
              <a:r>
                <a:rPr lang="iw"/>
                <a:t>P(M)</a:t>
              </a:r>
            </a:p>
          </p:txBody>
        </p:sp>
        <p:sp>
          <p:nvSpPr>
            <p:cNvPr id="617" name="Shape 617"/>
            <p:cNvSpPr txBox="1"/>
            <p:nvPr/>
          </p:nvSpPr>
          <p:spPr>
            <a:xfrm>
              <a:off x="5423625" y="2135175"/>
              <a:ext cx="576300" cy="393600"/>
            </a:xfrm>
            <a:prstGeom prst="rect">
              <a:avLst/>
            </a:prstGeom>
            <a:noFill/>
            <a:ln>
              <a:noFill/>
            </a:ln>
          </p:spPr>
          <p:txBody>
            <a:bodyPr anchorCtr="0" anchor="t" bIns="91425" lIns="91425" rIns="91425" tIns="91425">
              <a:noAutofit/>
            </a:bodyPr>
            <a:lstStyle/>
            <a:p>
              <a:pPr lvl="0" rtl="0">
                <a:spcBef>
                  <a:spcPts val="0"/>
                </a:spcBef>
                <a:buNone/>
              </a:pPr>
              <a:r>
                <a:rPr lang="iw"/>
                <a:t>P(F)</a:t>
              </a:r>
            </a:p>
          </p:txBody>
        </p:sp>
        <p:sp>
          <p:nvSpPr>
            <p:cNvPr id="618" name="Shape 618"/>
            <p:cNvSpPr txBox="1"/>
            <p:nvPr/>
          </p:nvSpPr>
          <p:spPr>
            <a:xfrm>
              <a:off x="3169812" y="1865387"/>
              <a:ext cx="794700" cy="273900"/>
            </a:xfrm>
            <a:prstGeom prst="rect">
              <a:avLst/>
            </a:prstGeom>
            <a:noFill/>
            <a:ln>
              <a:noFill/>
            </a:ln>
          </p:spPr>
          <p:txBody>
            <a:bodyPr anchorCtr="0" anchor="t" bIns="91425" lIns="91425" rIns="91425" tIns="91425">
              <a:noAutofit/>
            </a:bodyPr>
            <a:lstStyle/>
            <a:p>
              <a:pPr lvl="0" rtl="0">
                <a:spcBef>
                  <a:spcPts val="0"/>
                </a:spcBef>
                <a:buNone/>
              </a:pPr>
              <a:r>
                <a:rPr lang="iw" sz="800"/>
                <a:t>P(M)P(F)≈0</a:t>
              </a:r>
            </a:p>
          </p:txBody>
        </p:sp>
      </p:grpSp>
      <p:sp>
        <p:nvSpPr>
          <p:cNvPr id="619" name="Shape 619"/>
          <p:cNvSpPr txBox="1"/>
          <p:nvPr/>
        </p:nvSpPr>
        <p:spPr>
          <a:xfrm>
            <a:off x="3230575" y="135625"/>
            <a:ext cx="2746500" cy="531900"/>
          </a:xfrm>
          <a:prstGeom prst="rect">
            <a:avLst/>
          </a:prstGeom>
          <a:noFill/>
          <a:ln>
            <a:noFill/>
          </a:ln>
        </p:spPr>
        <p:txBody>
          <a:bodyPr anchorCtr="0" anchor="t" bIns="91425" lIns="91425" rIns="91425" tIns="91425">
            <a:noAutofit/>
          </a:bodyPr>
          <a:lstStyle/>
          <a:p>
            <a:pPr lvl="0">
              <a:spcBef>
                <a:spcPts val="0"/>
              </a:spcBef>
              <a:buNone/>
            </a:pPr>
            <a:r>
              <a:rPr b="1" lang="iw" sz="2400"/>
              <a:t>HMM description</a:t>
            </a:r>
          </a:p>
        </p:txBody>
      </p:sp>
      <p:grpSp>
        <p:nvGrpSpPr>
          <p:cNvPr id="620" name="Shape 620"/>
          <p:cNvGrpSpPr/>
          <p:nvPr/>
        </p:nvGrpSpPr>
        <p:grpSpPr>
          <a:xfrm>
            <a:off x="6131004" y="3106750"/>
            <a:ext cx="2587600" cy="1416600"/>
            <a:chOff x="6254750" y="2801950"/>
            <a:chExt cx="2587600" cy="1416600"/>
          </a:xfrm>
        </p:grpSpPr>
        <p:sp>
          <p:nvSpPr>
            <p:cNvPr id="621" name="Shape 621"/>
            <p:cNvSpPr/>
            <p:nvPr/>
          </p:nvSpPr>
          <p:spPr>
            <a:xfrm>
              <a:off x="6934175" y="3365500"/>
              <a:ext cx="111000" cy="666900"/>
            </a:xfrm>
            <a:prstGeom prst="rect">
              <a:avLst/>
            </a:prstGeom>
            <a:solidFill>
              <a:srgbClr val="990000"/>
            </a:solidFill>
            <a:ln>
              <a:noFill/>
            </a:ln>
          </p:spPr>
          <p:txBody>
            <a:bodyPr anchorCtr="0" anchor="ctr" bIns="91425" lIns="91425" rIns="91425" tIns="91425">
              <a:noAutofit/>
            </a:bodyPr>
            <a:lstStyle/>
            <a:p>
              <a:pPr lvl="0">
                <a:spcBef>
                  <a:spcPts val="0"/>
                </a:spcBef>
                <a:buNone/>
              </a:pPr>
              <a:r>
                <a:t/>
              </a:r>
              <a:endParaRPr/>
            </a:p>
          </p:txBody>
        </p:sp>
        <p:sp>
          <p:nvSpPr>
            <p:cNvPr id="622" name="Shape 622"/>
            <p:cNvSpPr/>
            <p:nvPr/>
          </p:nvSpPr>
          <p:spPr>
            <a:xfrm>
              <a:off x="7132600" y="3365500"/>
              <a:ext cx="111000" cy="666900"/>
            </a:xfrm>
            <a:prstGeom prst="rect">
              <a:avLst/>
            </a:prstGeom>
            <a:solidFill>
              <a:srgbClr val="F4CCCC"/>
            </a:solidFill>
            <a:ln>
              <a:noFill/>
            </a:ln>
          </p:spPr>
          <p:txBody>
            <a:bodyPr anchorCtr="0" anchor="ctr" bIns="91425" lIns="91425" rIns="91425" tIns="91425">
              <a:noAutofit/>
            </a:bodyPr>
            <a:lstStyle/>
            <a:p>
              <a:pPr lvl="0">
                <a:spcBef>
                  <a:spcPts val="0"/>
                </a:spcBef>
                <a:buNone/>
              </a:pPr>
              <a:r>
                <a:t/>
              </a:r>
              <a:endParaRPr/>
            </a:p>
          </p:txBody>
        </p:sp>
        <p:sp>
          <p:nvSpPr>
            <p:cNvPr id="623" name="Shape 623"/>
            <p:cNvSpPr/>
            <p:nvPr/>
          </p:nvSpPr>
          <p:spPr>
            <a:xfrm>
              <a:off x="7961325" y="3365500"/>
              <a:ext cx="111000" cy="666900"/>
            </a:xfrm>
            <a:prstGeom prst="rect">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624" name="Shape 624"/>
            <p:cNvSpPr/>
            <p:nvPr/>
          </p:nvSpPr>
          <p:spPr>
            <a:xfrm>
              <a:off x="8159750" y="3365500"/>
              <a:ext cx="111000" cy="666900"/>
            </a:xfrm>
            <a:prstGeom prst="rect">
              <a:avLst/>
            </a:prstGeom>
            <a:solidFill>
              <a:srgbClr val="CFE2F3"/>
            </a:solidFill>
            <a:ln>
              <a:noFill/>
            </a:ln>
          </p:spPr>
          <p:txBody>
            <a:bodyPr anchorCtr="0" anchor="ctr" bIns="91425" lIns="91425" rIns="91425" tIns="91425">
              <a:noAutofit/>
            </a:bodyPr>
            <a:lstStyle/>
            <a:p>
              <a:pPr lvl="0">
                <a:spcBef>
                  <a:spcPts val="0"/>
                </a:spcBef>
                <a:buNone/>
              </a:pPr>
              <a:r>
                <a:t/>
              </a:r>
              <a:endParaRPr/>
            </a:p>
          </p:txBody>
        </p:sp>
        <p:sp>
          <p:nvSpPr>
            <p:cNvPr id="625" name="Shape 625"/>
            <p:cNvSpPr txBox="1"/>
            <p:nvPr/>
          </p:nvSpPr>
          <p:spPr>
            <a:xfrm>
              <a:off x="6557213" y="3528287"/>
              <a:ext cx="1105500" cy="531900"/>
            </a:xfrm>
            <a:prstGeom prst="rect">
              <a:avLst/>
            </a:prstGeom>
            <a:noFill/>
            <a:ln>
              <a:noFill/>
            </a:ln>
          </p:spPr>
          <p:txBody>
            <a:bodyPr anchorCtr="0" anchor="t" bIns="91425" lIns="91425" rIns="91425" tIns="91425">
              <a:noAutofit/>
            </a:bodyPr>
            <a:lstStyle/>
            <a:p>
              <a:pPr lvl="0">
                <a:spcBef>
                  <a:spcPts val="0"/>
                </a:spcBef>
                <a:buNone/>
              </a:pPr>
              <a:r>
                <a:rPr lang="iw"/>
                <a:t>M1        M2</a:t>
              </a:r>
            </a:p>
          </p:txBody>
        </p:sp>
        <p:sp>
          <p:nvSpPr>
            <p:cNvPr id="626" name="Shape 626"/>
            <p:cNvSpPr txBox="1"/>
            <p:nvPr/>
          </p:nvSpPr>
          <p:spPr>
            <a:xfrm>
              <a:off x="7620826" y="3528287"/>
              <a:ext cx="1105500" cy="531900"/>
            </a:xfrm>
            <a:prstGeom prst="rect">
              <a:avLst/>
            </a:prstGeom>
            <a:noFill/>
            <a:ln>
              <a:noFill/>
            </a:ln>
          </p:spPr>
          <p:txBody>
            <a:bodyPr anchorCtr="0" anchor="t" bIns="91425" lIns="91425" rIns="91425" tIns="91425">
              <a:noAutofit/>
            </a:bodyPr>
            <a:lstStyle/>
            <a:p>
              <a:pPr lvl="0" rtl="0">
                <a:spcBef>
                  <a:spcPts val="0"/>
                </a:spcBef>
                <a:buNone/>
              </a:pPr>
              <a:r>
                <a:rPr lang="iw"/>
                <a:t>F1        F2</a:t>
              </a:r>
            </a:p>
          </p:txBody>
        </p:sp>
        <p:sp>
          <p:nvSpPr>
            <p:cNvPr id="627" name="Shape 627"/>
            <p:cNvSpPr txBox="1"/>
            <p:nvPr/>
          </p:nvSpPr>
          <p:spPr>
            <a:xfrm>
              <a:off x="6274650" y="2881975"/>
              <a:ext cx="2567700" cy="435900"/>
            </a:xfrm>
            <a:prstGeom prst="rect">
              <a:avLst/>
            </a:prstGeom>
            <a:noFill/>
            <a:ln>
              <a:noFill/>
            </a:ln>
          </p:spPr>
          <p:txBody>
            <a:bodyPr anchorCtr="0" anchor="t" bIns="91425" lIns="91425" rIns="91425" tIns="91425">
              <a:noAutofit/>
            </a:bodyPr>
            <a:lstStyle/>
            <a:p>
              <a:pPr lvl="0" rtl="0">
                <a:spcBef>
                  <a:spcPts val="0"/>
                </a:spcBef>
                <a:buNone/>
              </a:pPr>
              <a:r>
                <a:rPr lang="iw" sz="1800"/>
                <a:t>reference’s haplotypes</a:t>
              </a:r>
            </a:p>
          </p:txBody>
        </p:sp>
        <p:sp>
          <p:nvSpPr>
            <p:cNvPr id="628" name="Shape 628"/>
            <p:cNvSpPr/>
            <p:nvPr/>
          </p:nvSpPr>
          <p:spPr>
            <a:xfrm>
              <a:off x="6254750" y="2801950"/>
              <a:ext cx="2519100" cy="1416600"/>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629" name="Shape 629"/>
          <p:cNvSpPr/>
          <p:nvPr/>
        </p:nvSpPr>
        <p:spPr>
          <a:xfrm>
            <a:off x="6026150" y="1246200"/>
            <a:ext cx="2746500" cy="1218000"/>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0" name="Shape 630"/>
          <p:cNvSpPr txBox="1"/>
          <p:nvPr/>
        </p:nvSpPr>
        <p:spPr>
          <a:xfrm>
            <a:off x="6079325" y="1319000"/>
            <a:ext cx="2693400" cy="1135500"/>
          </a:xfrm>
          <a:prstGeom prst="rect">
            <a:avLst/>
          </a:prstGeom>
          <a:noFill/>
          <a:ln>
            <a:noFill/>
          </a:ln>
        </p:spPr>
        <p:txBody>
          <a:bodyPr anchorCtr="0" anchor="t" bIns="91425" lIns="91425" rIns="91425" tIns="91425">
            <a:noAutofit/>
          </a:bodyPr>
          <a:lstStyle/>
          <a:p>
            <a:pPr lvl="0" rtl="0">
              <a:lnSpc>
                <a:spcPct val="120000"/>
              </a:lnSpc>
              <a:spcBef>
                <a:spcPts val="0"/>
              </a:spcBef>
              <a:buClr>
                <a:schemeClr val="dk1"/>
              </a:buClr>
              <a:buSzPct val="110000"/>
              <a:buFont typeface="Arial"/>
              <a:buNone/>
            </a:pPr>
            <a:r>
              <a:rPr lang="iw" sz="1000">
                <a:solidFill>
                  <a:schemeClr val="dk1"/>
                </a:solidFill>
              </a:rPr>
              <a:t>P(M) - Probability of phase switch at mother</a:t>
            </a:r>
          </a:p>
          <a:p>
            <a:pPr lvl="0" rtl="0">
              <a:lnSpc>
                <a:spcPct val="120000"/>
              </a:lnSpc>
              <a:spcBef>
                <a:spcPts val="0"/>
              </a:spcBef>
              <a:buClr>
                <a:schemeClr val="dk1"/>
              </a:buClr>
              <a:buSzPct val="110000"/>
              <a:buFont typeface="Arial"/>
              <a:buNone/>
            </a:pPr>
            <a:r>
              <a:rPr lang="iw" sz="1000">
                <a:solidFill>
                  <a:schemeClr val="dk1"/>
                </a:solidFill>
              </a:rPr>
              <a:t>P(F) - Probability of phase switch at father</a:t>
            </a:r>
          </a:p>
          <a:p>
            <a:pPr lvl="0" rtl="0">
              <a:lnSpc>
                <a:spcPct val="120000"/>
              </a:lnSpc>
              <a:spcBef>
                <a:spcPts val="0"/>
              </a:spcBef>
              <a:buClr>
                <a:schemeClr val="dk1"/>
              </a:buClr>
              <a:buSzPct val="110000"/>
              <a:buFont typeface="Arial"/>
              <a:buNone/>
            </a:pPr>
            <a:r>
              <a:rPr lang="iw" sz="1000">
                <a:solidFill>
                  <a:schemeClr val="dk1"/>
                </a:solidFill>
              </a:rPr>
              <a:t>d = Distance between the two variants</a:t>
            </a:r>
          </a:p>
          <a:p>
            <a:pPr lvl="0" rtl="0">
              <a:lnSpc>
                <a:spcPct val="120000"/>
              </a:lnSpc>
              <a:spcBef>
                <a:spcPts val="0"/>
              </a:spcBef>
              <a:buClr>
                <a:schemeClr val="dk1"/>
              </a:buClr>
              <a:buSzPct val="110000"/>
              <a:buFont typeface="Arial"/>
              <a:buNone/>
            </a:pPr>
            <a:r>
              <a:rPr lang="iw" sz="1000">
                <a:solidFill>
                  <a:schemeClr val="dk1"/>
                </a:solidFill>
              </a:rPr>
              <a:t>270 - Average distance between variants</a:t>
            </a:r>
          </a:p>
          <a:p>
            <a:pPr lvl="0">
              <a:spcBef>
                <a:spcPts val="0"/>
              </a:spcBef>
              <a:buNone/>
            </a:pPr>
            <a:r>
              <a:rPr lang="iw" sz="1000">
                <a:solidFill>
                  <a:schemeClr val="dk1"/>
                </a:solidFill>
              </a:rPr>
              <a:t>P(F)=P(M) =1-0.99^(d/270)</a:t>
            </a: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4" name="Shape 634"/>
        <p:cNvGrpSpPr/>
        <p:nvPr/>
      </p:nvGrpSpPr>
      <p:grpSpPr>
        <a:xfrm>
          <a:off x="0" y="0"/>
          <a:ext cx="0" cy="0"/>
          <a:chOff x="0" y="0"/>
          <a:chExt cx="0" cy="0"/>
        </a:xfrm>
      </p:grpSpPr>
      <p:pic>
        <p:nvPicPr>
          <p:cNvPr id="635" name="Shape 635"/>
          <p:cNvPicPr preferRelativeResize="0"/>
          <p:nvPr/>
        </p:nvPicPr>
        <p:blipFill rotWithShape="1">
          <a:blip r:embed="rId3">
            <a:alphaModFix/>
          </a:blip>
          <a:srcRect b="4622" l="2808" r="0" t="6488"/>
          <a:stretch/>
        </p:blipFill>
        <p:spPr>
          <a:xfrm>
            <a:off x="2408000" y="654981"/>
            <a:ext cx="4261800" cy="3897750"/>
          </a:xfrm>
          <a:prstGeom prst="rect">
            <a:avLst/>
          </a:prstGeom>
          <a:noFill/>
          <a:ln>
            <a:noFill/>
          </a:ln>
        </p:spPr>
      </p:pic>
      <p:sp>
        <p:nvSpPr>
          <p:cNvPr id="636" name="Shape 636"/>
          <p:cNvSpPr txBox="1"/>
          <p:nvPr>
            <p:ph idx="11" type="ftr"/>
          </p:nvPr>
        </p:nvSpPr>
        <p:spPr>
          <a:xfrm>
            <a:off x="3028950" y="4767262"/>
            <a:ext cx="3086100" cy="273900"/>
          </a:xfrm>
          <a:prstGeom prst="rect">
            <a:avLst/>
          </a:prstGeom>
          <a:noFill/>
          <a:ln>
            <a:noFill/>
          </a:ln>
        </p:spPr>
        <p:txBody>
          <a:bodyPr anchorCtr="0" anchor="ctr" bIns="34275" lIns="68575" rIns="68575" tIns="34275">
            <a:noAutofit/>
          </a:bodyPr>
          <a:lstStyle/>
          <a:p>
            <a:pPr indent="0" lvl="0" marL="0" marR="0" rtl="1" algn="ctr">
              <a:spcBef>
                <a:spcPts val="0"/>
              </a:spcBef>
              <a:buSzPct val="25000"/>
              <a:buNone/>
            </a:pPr>
            <a:r>
              <a:rPr lang="iw" sz="900">
                <a:solidFill>
                  <a:srgbClr val="888888"/>
                </a:solidFill>
                <a:latin typeface="Calibri"/>
                <a:ea typeface="Calibri"/>
                <a:cs typeface="Calibri"/>
                <a:sym typeface="Calibri"/>
              </a:rPr>
              <a:t>Genomic imputation in ultra low coverage sequencing data of Ashkenazi Jews</a:t>
            </a:r>
          </a:p>
        </p:txBody>
      </p:sp>
      <p:sp>
        <p:nvSpPr>
          <p:cNvPr id="637" name="Shape 637"/>
          <p:cNvSpPr txBox="1"/>
          <p:nvPr>
            <p:ph idx="12" type="sldNum"/>
          </p:nvPr>
        </p:nvSpPr>
        <p:spPr>
          <a:xfrm>
            <a:off x="8472457" y="4663216"/>
            <a:ext cx="548700" cy="393600"/>
          </a:xfrm>
          <a:prstGeom prst="rect">
            <a:avLst/>
          </a:prstGeom>
          <a:noFill/>
          <a:ln>
            <a:noFill/>
          </a:ln>
        </p:spPr>
        <p:txBody>
          <a:bodyPr anchorCtr="0" anchor="ctr" bIns="34275" lIns="68575" rIns="68575" tIns="34275">
            <a:noAutofit/>
          </a:bodyPr>
          <a:lstStyle/>
          <a:p>
            <a:pPr lvl="0" rtl="1">
              <a:spcBef>
                <a:spcPts val="0"/>
              </a:spcBef>
              <a:buNone/>
            </a:pPr>
            <a:fld id="{00000000-1234-1234-1234-123412341234}" type="slidenum">
              <a:rPr lang="iw">
                <a:latin typeface="Arial"/>
                <a:ea typeface="Arial"/>
                <a:cs typeface="Arial"/>
                <a:sym typeface="Arial"/>
              </a:rPr>
              <a:t>‹#›</a:t>
            </a:fld>
          </a:p>
        </p:txBody>
      </p:sp>
      <p:sp>
        <p:nvSpPr>
          <p:cNvPr id="638" name="Shape 638"/>
          <p:cNvSpPr txBox="1"/>
          <p:nvPr/>
        </p:nvSpPr>
        <p:spPr>
          <a:xfrm rot="-5400000">
            <a:off x="1584325" y="2191675"/>
            <a:ext cx="1333800" cy="393600"/>
          </a:xfrm>
          <a:prstGeom prst="rect">
            <a:avLst/>
          </a:prstGeom>
          <a:noFill/>
          <a:ln>
            <a:noFill/>
          </a:ln>
        </p:spPr>
        <p:txBody>
          <a:bodyPr anchorCtr="0" anchor="t" bIns="91425" lIns="91425" rIns="91425" tIns="91425">
            <a:noAutofit/>
          </a:bodyPr>
          <a:lstStyle/>
          <a:p>
            <a:pPr lvl="0">
              <a:spcBef>
                <a:spcPts val="0"/>
              </a:spcBef>
              <a:buNone/>
            </a:pPr>
            <a:r>
              <a:rPr lang="iw"/>
              <a:t>Accuracy rate</a:t>
            </a:r>
          </a:p>
        </p:txBody>
      </p:sp>
      <p:sp>
        <p:nvSpPr>
          <p:cNvPr id="639" name="Shape 639"/>
          <p:cNvSpPr txBox="1"/>
          <p:nvPr/>
        </p:nvSpPr>
        <p:spPr>
          <a:xfrm>
            <a:off x="3727725" y="4431350"/>
            <a:ext cx="2006400" cy="393600"/>
          </a:xfrm>
          <a:prstGeom prst="rect">
            <a:avLst/>
          </a:prstGeom>
          <a:noFill/>
          <a:ln>
            <a:noFill/>
          </a:ln>
        </p:spPr>
        <p:txBody>
          <a:bodyPr anchorCtr="0" anchor="t" bIns="91425" lIns="91425" rIns="91425" tIns="91425">
            <a:noAutofit/>
          </a:bodyPr>
          <a:lstStyle/>
          <a:p>
            <a:pPr lvl="0" rtl="0">
              <a:spcBef>
                <a:spcPts val="0"/>
              </a:spcBef>
              <a:buNone/>
            </a:pPr>
            <a:r>
              <a:rPr lang="iw"/>
              <a:t>Coverage (log scale) </a:t>
            </a:r>
          </a:p>
        </p:txBody>
      </p:sp>
      <p:sp>
        <p:nvSpPr>
          <p:cNvPr id="640" name="Shape 640"/>
          <p:cNvSpPr txBox="1"/>
          <p:nvPr/>
        </p:nvSpPr>
        <p:spPr>
          <a:xfrm>
            <a:off x="2477949" y="284050"/>
            <a:ext cx="4191900" cy="466500"/>
          </a:xfrm>
          <a:prstGeom prst="rect">
            <a:avLst/>
          </a:prstGeom>
          <a:noFill/>
          <a:ln>
            <a:noFill/>
          </a:ln>
        </p:spPr>
        <p:txBody>
          <a:bodyPr anchorCtr="0" anchor="t" bIns="91425" lIns="91425" rIns="91425" tIns="91425">
            <a:noAutofit/>
          </a:bodyPr>
          <a:lstStyle/>
          <a:p>
            <a:pPr lvl="0" rtl="0">
              <a:spcBef>
                <a:spcPts val="0"/>
              </a:spcBef>
              <a:buNone/>
            </a:pPr>
            <a:r>
              <a:rPr b="1" lang="iw"/>
              <a:t>Accuracy rate of Viterbi algorithm vs coverage</a:t>
            </a:r>
          </a:p>
        </p:txBody>
      </p:sp>
      <p:grpSp>
        <p:nvGrpSpPr>
          <p:cNvPr id="641" name="Shape 641"/>
          <p:cNvGrpSpPr/>
          <p:nvPr/>
        </p:nvGrpSpPr>
        <p:grpSpPr>
          <a:xfrm>
            <a:off x="5626025" y="2023561"/>
            <a:ext cx="2943600" cy="873750"/>
            <a:chOff x="5788000" y="2008200"/>
            <a:chExt cx="2943600" cy="873750"/>
          </a:xfrm>
        </p:grpSpPr>
        <p:sp>
          <p:nvSpPr>
            <p:cNvPr id="642" name="Shape 642"/>
            <p:cNvSpPr/>
            <p:nvPr/>
          </p:nvSpPr>
          <p:spPr>
            <a:xfrm>
              <a:off x="6937300" y="2008200"/>
              <a:ext cx="1794300" cy="662100"/>
            </a:xfrm>
            <a:prstGeom prst="roundRect">
              <a:avLst>
                <a:gd fmla="val 16667" name="adj"/>
              </a:avLst>
            </a:prstGeom>
            <a:noFill/>
            <a:ln cap="flat" cmpd="sng" w="19050">
              <a:solidFill>
                <a:srgbClr val="00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3" name="Shape 643"/>
            <p:cNvSpPr txBox="1"/>
            <p:nvPr/>
          </p:nvSpPr>
          <p:spPr>
            <a:xfrm>
              <a:off x="7078150" y="2032200"/>
              <a:ext cx="1573800" cy="614100"/>
            </a:xfrm>
            <a:prstGeom prst="rect">
              <a:avLst/>
            </a:prstGeom>
            <a:noFill/>
            <a:ln>
              <a:noFill/>
            </a:ln>
          </p:spPr>
          <p:txBody>
            <a:bodyPr anchorCtr="0" anchor="t" bIns="91425" lIns="91425" rIns="91425" tIns="91425">
              <a:noAutofit/>
            </a:bodyPr>
            <a:lstStyle/>
            <a:p>
              <a:pPr lvl="0">
                <a:spcBef>
                  <a:spcPts val="0"/>
                </a:spcBef>
                <a:buNone/>
              </a:pPr>
              <a:r>
                <a:rPr lang="iw"/>
                <a:t>assign variant by frequency</a:t>
              </a:r>
            </a:p>
          </p:txBody>
        </p:sp>
        <p:cxnSp>
          <p:nvCxnSpPr>
            <p:cNvPr id="644" name="Shape 644"/>
            <p:cNvCxnSpPr>
              <a:stCxn id="642" idx="1"/>
            </p:cNvCxnSpPr>
            <p:nvPr/>
          </p:nvCxnSpPr>
          <p:spPr>
            <a:xfrm flipH="1">
              <a:off x="5788000" y="2339250"/>
              <a:ext cx="1149300" cy="542700"/>
            </a:xfrm>
            <a:prstGeom prst="straightConnector1">
              <a:avLst/>
            </a:prstGeom>
            <a:noFill/>
            <a:ln cap="flat" cmpd="sng" w="9525">
              <a:solidFill>
                <a:schemeClr val="dk2"/>
              </a:solidFill>
              <a:prstDash val="solid"/>
              <a:round/>
              <a:headEnd len="lg" w="lg" type="none"/>
              <a:tailEnd len="lg" w="lg" type="triangle"/>
            </a:ln>
          </p:spPr>
        </p:cxnSp>
      </p:grpSp>
      <p:grpSp>
        <p:nvGrpSpPr>
          <p:cNvPr id="645" name="Shape 645"/>
          <p:cNvGrpSpPr/>
          <p:nvPr/>
        </p:nvGrpSpPr>
        <p:grpSpPr>
          <a:xfrm>
            <a:off x="335050" y="3009327"/>
            <a:ext cx="3004050" cy="1132380"/>
            <a:chOff x="335050" y="3022170"/>
            <a:chExt cx="3004050" cy="1132380"/>
          </a:xfrm>
        </p:grpSpPr>
        <p:sp>
          <p:nvSpPr>
            <p:cNvPr id="646" name="Shape 646"/>
            <p:cNvSpPr/>
            <p:nvPr/>
          </p:nvSpPr>
          <p:spPr>
            <a:xfrm>
              <a:off x="335050" y="3022169"/>
              <a:ext cx="1794300" cy="662099"/>
            </a:xfrm>
            <a:prstGeom prst="roundRect">
              <a:avLst>
                <a:gd fmla="val 16667" name="adj"/>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7" name="Shape 647"/>
            <p:cNvSpPr txBox="1"/>
            <p:nvPr/>
          </p:nvSpPr>
          <p:spPr>
            <a:xfrm>
              <a:off x="426250" y="3046169"/>
              <a:ext cx="1623600" cy="614099"/>
            </a:xfrm>
            <a:prstGeom prst="rect">
              <a:avLst/>
            </a:prstGeom>
            <a:noFill/>
            <a:ln>
              <a:noFill/>
            </a:ln>
          </p:spPr>
          <p:txBody>
            <a:bodyPr anchorCtr="0" anchor="t" bIns="91425" lIns="91425" rIns="91425" tIns="91425">
              <a:noAutofit/>
            </a:bodyPr>
            <a:lstStyle/>
            <a:p>
              <a:pPr lvl="0" rtl="0">
                <a:spcBef>
                  <a:spcPts val="0"/>
                </a:spcBef>
                <a:buNone/>
              </a:pPr>
              <a:r>
                <a:rPr lang="iw"/>
                <a:t>assign all variants to be reference</a:t>
              </a:r>
            </a:p>
          </p:txBody>
        </p:sp>
        <p:cxnSp>
          <p:nvCxnSpPr>
            <p:cNvPr id="648" name="Shape 648"/>
            <p:cNvCxnSpPr/>
            <p:nvPr/>
          </p:nvCxnSpPr>
          <p:spPr>
            <a:xfrm>
              <a:off x="2131900" y="3563850"/>
              <a:ext cx="1207200" cy="590700"/>
            </a:xfrm>
            <a:prstGeom prst="straightConnector1">
              <a:avLst/>
            </a:prstGeom>
            <a:noFill/>
            <a:ln cap="flat" cmpd="sng" w="9525">
              <a:solidFill>
                <a:schemeClr val="dk2"/>
              </a:solidFill>
              <a:prstDash val="solid"/>
              <a:round/>
              <a:headEnd len="lg" w="lg" type="none"/>
              <a:tailEnd len="lg" w="lg" type="triangle"/>
            </a:ln>
          </p:spPr>
        </p:cxnSp>
      </p:gr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idx="11" type="ftr"/>
          </p:nvPr>
        </p:nvSpPr>
        <p:spPr>
          <a:xfrm>
            <a:off x="3028950" y="4767262"/>
            <a:ext cx="3086100" cy="273843"/>
          </a:xfrm>
          <a:prstGeom prst="rect">
            <a:avLst/>
          </a:prstGeom>
          <a:noFill/>
          <a:ln>
            <a:noFill/>
          </a:ln>
        </p:spPr>
        <p:txBody>
          <a:bodyPr anchorCtr="0" anchor="ctr" bIns="34275" lIns="68575" rIns="68575" tIns="34275">
            <a:noAutofit/>
          </a:bodyPr>
          <a:lstStyle/>
          <a:p>
            <a:pPr indent="0" lvl="0" marL="0" marR="0" rtl="1" algn="ctr">
              <a:spcBef>
                <a:spcPts val="0"/>
              </a:spcBef>
              <a:buSzPct val="25000"/>
              <a:buNone/>
            </a:pPr>
            <a:r>
              <a:rPr lang="iw" sz="900">
                <a:solidFill>
                  <a:srgbClr val="888888"/>
                </a:solidFill>
                <a:latin typeface="Calibri"/>
                <a:ea typeface="Calibri"/>
                <a:cs typeface="Calibri"/>
                <a:sym typeface="Calibri"/>
              </a:rPr>
              <a:t>Genomic imputation in ultra low coverage sequencing data of Ashkenazi Jews</a:t>
            </a:r>
          </a:p>
        </p:txBody>
      </p:sp>
      <p:sp>
        <p:nvSpPr>
          <p:cNvPr id="61" name="Shape 61"/>
          <p:cNvSpPr txBox="1"/>
          <p:nvPr>
            <p:ph idx="12" type="sldNum"/>
          </p:nvPr>
        </p:nvSpPr>
        <p:spPr>
          <a:xfrm>
            <a:off x="8472457" y="4663216"/>
            <a:ext cx="548700" cy="393600"/>
          </a:xfrm>
          <a:prstGeom prst="rect">
            <a:avLst/>
          </a:prstGeom>
          <a:noFill/>
          <a:ln>
            <a:noFill/>
          </a:ln>
        </p:spPr>
        <p:txBody>
          <a:bodyPr anchorCtr="0" anchor="ctr" bIns="34275" lIns="68575" rIns="68575" tIns="34275">
            <a:noAutofit/>
          </a:bodyPr>
          <a:lstStyle/>
          <a:p>
            <a:pPr lvl="0" rtl="1">
              <a:spcBef>
                <a:spcPts val="0"/>
              </a:spcBef>
              <a:buNone/>
            </a:pPr>
            <a:fld id="{00000000-1234-1234-1234-123412341234}" type="slidenum">
              <a:rPr lang="iw">
                <a:latin typeface="Arial"/>
                <a:ea typeface="Arial"/>
                <a:cs typeface="Arial"/>
                <a:sym typeface="Arial"/>
              </a:rPr>
              <a:t>‹#›</a:t>
            </a:fld>
          </a:p>
        </p:txBody>
      </p:sp>
      <p:sp>
        <p:nvSpPr>
          <p:cNvPr id="62" name="Shape 62"/>
          <p:cNvSpPr txBox="1"/>
          <p:nvPr/>
        </p:nvSpPr>
        <p:spPr>
          <a:xfrm>
            <a:off x="1629050" y="281175"/>
            <a:ext cx="5984100" cy="1124700"/>
          </a:xfrm>
          <a:prstGeom prst="rect">
            <a:avLst/>
          </a:prstGeom>
          <a:noFill/>
          <a:ln>
            <a:noFill/>
          </a:ln>
        </p:spPr>
        <p:txBody>
          <a:bodyPr anchorCtr="0" anchor="t" bIns="91425" lIns="91425" rIns="91425" tIns="91425">
            <a:noAutofit/>
          </a:bodyPr>
          <a:lstStyle/>
          <a:p>
            <a:pPr lvl="0">
              <a:spcBef>
                <a:spcPts val="0"/>
              </a:spcBef>
              <a:buNone/>
            </a:pPr>
            <a:r>
              <a:rPr lang="iw" sz="5000"/>
              <a:t>What is it good for?</a:t>
            </a:r>
          </a:p>
        </p:txBody>
      </p:sp>
      <p:sp>
        <p:nvSpPr>
          <p:cNvPr id="63" name="Shape 63"/>
          <p:cNvSpPr txBox="1"/>
          <p:nvPr/>
        </p:nvSpPr>
        <p:spPr>
          <a:xfrm>
            <a:off x="884825" y="1314825"/>
            <a:ext cx="2968800" cy="2150100"/>
          </a:xfrm>
          <a:prstGeom prst="rect">
            <a:avLst/>
          </a:prstGeom>
          <a:noFill/>
          <a:ln>
            <a:noFill/>
          </a:ln>
        </p:spPr>
        <p:txBody>
          <a:bodyPr anchorCtr="0" anchor="t" bIns="91425" lIns="91425" rIns="91425" tIns="91425">
            <a:noAutofit/>
          </a:bodyPr>
          <a:lstStyle/>
          <a:p>
            <a:pPr lvl="0">
              <a:spcBef>
                <a:spcPts val="0"/>
              </a:spcBef>
              <a:buNone/>
            </a:pPr>
            <a:r>
              <a:rPr lang="iw" sz="1800"/>
              <a:t>Mendelian diseases </a:t>
            </a:r>
          </a:p>
          <a:p>
            <a:pPr lvl="0">
              <a:spcBef>
                <a:spcPts val="0"/>
              </a:spcBef>
              <a:buNone/>
            </a:pPr>
            <a:r>
              <a:rPr b="1" lang="iw" sz="2400"/>
              <a:t>cystic fibrosis</a:t>
            </a:r>
          </a:p>
          <a:p>
            <a:pPr lvl="0">
              <a:spcBef>
                <a:spcPts val="0"/>
              </a:spcBef>
              <a:buNone/>
            </a:pPr>
            <a:r>
              <a:rPr b="1" lang="iw" sz="2400"/>
              <a:t>sickle cell anemia</a:t>
            </a:r>
          </a:p>
          <a:p>
            <a:pPr lvl="0">
              <a:spcBef>
                <a:spcPts val="0"/>
              </a:spcBef>
              <a:buNone/>
            </a:pPr>
            <a:r>
              <a:t/>
            </a:r>
            <a:endParaRPr/>
          </a:p>
        </p:txBody>
      </p:sp>
      <p:grpSp>
        <p:nvGrpSpPr>
          <p:cNvPr id="64" name="Shape 64"/>
          <p:cNvGrpSpPr/>
          <p:nvPr/>
        </p:nvGrpSpPr>
        <p:grpSpPr>
          <a:xfrm>
            <a:off x="810395" y="2397876"/>
            <a:ext cx="2480877" cy="1544372"/>
            <a:chOff x="735574" y="2912675"/>
            <a:chExt cx="2828500" cy="1825499"/>
          </a:xfrm>
        </p:grpSpPr>
        <p:pic>
          <p:nvPicPr>
            <p:cNvPr id="65" name="Shape 65"/>
            <p:cNvPicPr preferRelativeResize="0"/>
            <p:nvPr/>
          </p:nvPicPr>
          <p:blipFill>
            <a:blip r:embed="rId3">
              <a:alphaModFix/>
            </a:blip>
            <a:stretch>
              <a:fillRect/>
            </a:stretch>
          </p:blipFill>
          <p:spPr>
            <a:xfrm>
              <a:off x="735574" y="2912675"/>
              <a:ext cx="2828500" cy="1810249"/>
            </a:xfrm>
            <a:prstGeom prst="rect">
              <a:avLst/>
            </a:prstGeom>
            <a:noFill/>
            <a:ln>
              <a:noFill/>
            </a:ln>
          </p:spPr>
        </p:pic>
        <p:sp>
          <p:nvSpPr>
            <p:cNvPr id="66" name="Shape 66"/>
            <p:cNvSpPr/>
            <p:nvPr/>
          </p:nvSpPr>
          <p:spPr>
            <a:xfrm>
              <a:off x="1538100" y="4614275"/>
              <a:ext cx="2009400" cy="1239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7" name="Shape 67"/>
          <p:cNvGrpSpPr/>
          <p:nvPr/>
        </p:nvGrpSpPr>
        <p:grpSpPr>
          <a:xfrm>
            <a:off x="4632075" y="1314825"/>
            <a:ext cx="3802599" cy="2869500"/>
            <a:chOff x="4632075" y="1314825"/>
            <a:chExt cx="3802599" cy="2869500"/>
          </a:xfrm>
        </p:grpSpPr>
        <p:sp>
          <p:nvSpPr>
            <p:cNvPr id="68" name="Shape 68"/>
            <p:cNvSpPr txBox="1"/>
            <p:nvPr/>
          </p:nvSpPr>
          <p:spPr>
            <a:xfrm>
              <a:off x="4829275" y="1314825"/>
              <a:ext cx="3605400" cy="2869500"/>
            </a:xfrm>
            <a:prstGeom prst="rect">
              <a:avLst/>
            </a:prstGeom>
            <a:noFill/>
            <a:ln>
              <a:noFill/>
            </a:ln>
          </p:spPr>
          <p:txBody>
            <a:bodyPr anchorCtr="0" anchor="t" bIns="91425" lIns="91425" rIns="91425" tIns="91425">
              <a:noAutofit/>
            </a:bodyPr>
            <a:lstStyle/>
            <a:p>
              <a:pPr lvl="0">
                <a:spcBef>
                  <a:spcPts val="0"/>
                </a:spcBef>
                <a:buNone/>
              </a:pPr>
              <a:r>
                <a:rPr lang="iw" sz="1800"/>
                <a:t>Complex diseases </a:t>
              </a:r>
            </a:p>
            <a:p>
              <a:pPr lvl="0" rtl="0">
                <a:spcBef>
                  <a:spcPts val="0"/>
                </a:spcBef>
                <a:buNone/>
              </a:pPr>
              <a:r>
                <a:rPr b="1" lang="iw" sz="2400"/>
                <a:t>diabetes</a:t>
              </a:r>
            </a:p>
          </p:txBody>
        </p:sp>
        <p:pic>
          <p:nvPicPr>
            <p:cNvPr id="69" name="Shape 69"/>
            <p:cNvPicPr preferRelativeResize="0"/>
            <p:nvPr/>
          </p:nvPicPr>
          <p:blipFill>
            <a:blip r:embed="rId4">
              <a:alphaModFix/>
            </a:blip>
            <a:stretch>
              <a:fillRect/>
            </a:stretch>
          </p:blipFill>
          <p:spPr>
            <a:xfrm>
              <a:off x="4632075" y="2009250"/>
              <a:ext cx="2421451" cy="1620972"/>
            </a:xfrm>
            <a:prstGeom prst="rect">
              <a:avLst/>
            </a:prstGeom>
            <a:noFill/>
            <a:ln>
              <a:noFill/>
            </a:ln>
          </p:spPr>
        </p:pic>
      </p:grpSp>
      <p:pic>
        <p:nvPicPr>
          <p:cNvPr id="70" name="Shape 70"/>
          <p:cNvPicPr preferRelativeResize="0"/>
          <p:nvPr/>
        </p:nvPicPr>
        <p:blipFill>
          <a:blip r:embed="rId5">
            <a:alphaModFix/>
          </a:blip>
          <a:stretch>
            <a:fillRect/>
          </a:stretch>
        </p:blipFill>
        <p:spPr>
          <a:xfrm>
            <a:off x="1256024" y="3750074"/>
            <a:ext cx="1291024" cy="1291024"/>
          </a:xfrm>
          <a:prstGeom prst="rect">
            <a:avLst/>
          </a:prstGeom>
          <a:noFill/>
          <a:ln>
            <a:noFill/>
          </a:ln>
        </p:spPr>
      </p:pic>
      <p:grpSp>
        <p:nvGrpSpPr>
          <p:cNvPr id="71" name="Shape 71"/>
          <p:cNvGrpSpPr/>
          <p:nvPr/>
        </p:nvGrpSpPr>
        <p:grpSpPr>
          <a:xfrm>
            <a:off x="6114916" y="3598913"/>
            <a:ext cx="1606954" cy="1544673"/>
            <a:chOff x="6115050" y="3655024"/>
            <a:chExt cx="1327074" cy="1401700"/>
          </a:xfrm>
        </p:grpSpPr>
        <p:pic>
          <p:nvPicPr>
            <p:cNvPr id="72" name="Shape 72"/>
            <p:cNvPicPr preferRelativeResize="0"/>
            <p:nvPr/>
          </p:nvPicPr>
          <p:blipFill>
            <a:blip r:embed="rId6">
              <a:alphaModFix/>
            </a:blip>
            <a:stretch>
              <a:fillRect/>
            </a:stretch>
          </p:blipFill>
          <p:spPr>
            <a:xfrm>
              <a:off x="6115050" y="3655024"/>
              <a:ext cx="1327074" cy="1386074"/>
            </a:xfrm>
            <a:prstGeom prst="rect">
              <a:avLst/>
            </a:prstGeom>
            <a:noFill/>
            <a:ln>
              <a:noFill/>
            </a:ln>
          </p:spPr>
        </p:pic>
        <p:sp>
          <p:nvSpPr>
            <p:cNvPr id="73" name="Shape 73"/>
            <p:cNvSpPr/>
            <p:nvPr/>
          </p:nvSpPr>
          <p:spPr>
            <a:xfrm>
              <a:off x="6359075" y="4978125"/>
              <a:ext cx="835200" cy="786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2" name="Shape 652"/>
        <p:cNvGrpSpPr/>
        <p:nvPr/>
      </p:nvGrpSpPr>
      <p:grpSpPr>
        <a:xfrm>
          <a:off x="0" y="0"/>
          <a:ext cx="0" cy="0"/>
          <a:chOff x="0" y="0"/>
          <a:chExt cx="0" cy="0"/>
        </a:xfrm>
      </p:grpSpPr>
      <p:sp>
        <p:nvSpPr>
          <p:cNvPr id="653" name="Shape 653"/>
          <p:cNvSpPr txBox="1"/>
          <p:nvPr>
            <p:ph idx="11" type="ftr"/>
          </p:nvPr>
        </p:nvSpPr>
        <p:spPr>
          <a:xfrm>
            <a:off x="3028950" y="4767262"/>
            <a:ext cx="3086100" cy="273900"/>
          </a:xfrm>
          <a:prstGeom prst="rect">
            <a:avLst/>
          </a:prstGeom>
          <a:noFill/>
          <a:ln>
            <a:noFill/>
          </a:ln>
        </p:spPr>
        <p:txBody>
          <a:bodyPr anchorCtr="0" anchor="ctr" bIns="34275" lIns="68575" rIns="68575" tIns="34275">
            <a:noAutofit/>
          </a:bodyPr>
          <a:lstStyle/>
          <a:p>
            <a:pPr indent="0" lvl="0" marL="0" marR="0" rtl="1" algn="ctr">
              <a:spcBef>
                <a:spcPts val="0"/>
              </a:spcBef>
              <a:buSzPct val="25000"/>
              <a:buNone/>
            </a:pPr>
            <a:r>
              <a:rPr lang="iw" sz="900">
                <a:solidFill>
                  <a:srgbClr val="888888"/>
                </a:solidFill>
                <a:latin typeface="Calibri"/>
                <a:ea typeface="Calibri"/>
                <a:cs typeface="Calibri"/>
                <a:sym typeface="Calibri"/>
              </a:rPr>
              <a:t>Genomic imputation in ultra low coverage sequencing data of Ashkenazi Jews</a:t>
            </a:r>
          </a:p>
        </p:txBody>
      </p:sp>
      <p:sp>
        <p:nvSpPr>
          <p:cNvPr id="654" name="Shape 654"/>
          <p:cNvSpPr txBox="1"/>
          <p:nvPr>
            <p:ph idx="12" type="sldNum"/>
          </p:nvPr>
        </p:nvSpPr>
        <p:spPr>
          <a:xfrm>
            <a:off x="8472457" y="4663216"/>
            <a:ext cx="548700" cy="393600"/>
          </a:xfrm>
          <a:prstGeom prst="rect">
            <a:avLst/>
          </a:prstGeom>
          <a:noFill/>
          <a:ln>
            <a:noFill/>
          </a:ln>
        </p:spPr>
        <p:txBody>
          <a:bodyPr anchorCtr="0" anchor="ctr" bIns="34275" lIns="68575" rIns="68575" tIns="34275">
            <a:noAutofit/>
          </a:bodyPr>
          <a:lstStyle/>
          <a:p>
            <a:pPr lvl="0" rtl="1">
              <a:spcBef>
                <a:spcPts val="0"/>
              </a:spcBef>
              <a:buNone/>
            </a:pPr>
            <a:fld id="{00000000-1234-1234-1234-123412341234}" type="slidenum">
              <a:rPr lang="iw">
                <a:latin typeface="Arial"/>
                <a:ea typeface="Arial"/>
                <a:cs typeface="Arial"/>
                <a:sym typeface="Arial"/>
              </a:rPr>
              <a:t>‹#›</a:t>
            </a:fld>
          </a:p>
        </p:txBody>
      </p:sp>
      <p:sp>
        <p:nvSpPr>
          <p:cNvPr id="655" name="Shape 655"/>
          <p:cNvSpPr txBox="1"/>
          <p:nvPr/>
        </p:nvSpPr>
        <p:spPr>
          <a:xfrm rot="-5400000">
            <a:off x="1159375" y="2311800"/>
            <a:ext cx="2183700" cy="393600"/>
          </a:xfrm>
          <a:prstGeom prst="rect">
            <a:avLst/>
          </a:prstGeom>
          <a:noFill/>
          <a:ln>
            <a:noFill/>
          </a:ln>
        </p:spPr>
        <p:txBody>
          <a:bodyPr anchorCtr="0" anchor="t" bIns="91425" lIns="91425" rIns="91425" tIns="91425">
            <a:noAutofit/>
          </a:bodyPr>
          <a:lstStyle/>
          <a:p>
            <a:pPr lvl="0" rtl="0">
              <a:spcBef>
                <a:spcPts val="0"/>
              </a:spcBef>
              <a:buNone/>
            </a:pPr>
            <a:r>
              <a:rPr lang="iw"/>
              <a:t>Effective sample size</a:t>
            </a:r>
          </a:p>
        </p:txBody>
      </p:sp>
      <p:sp>
        <p:nvSpPr>
          <p:cNvPr id="656" name="Shape 656"/>
          <p:cNvSpPr txBox="1"/>
          <p:nvPr/>
        </p:nvSpPr>
        <p:spPr>
          <a:xfrm>
            <a:off x="3575325" y="4431350"/>
            <a:ext cx="1893900" cy="393600"/>
          </a:xfrm>
          <a:prstGeom prst="rect">
            <a:avLst/>
          </a:prstGeom>
          <a:noFill/>
          <a:ln>
            <a:noFill/>
          </a:ln>
        </p:spPr>
        <p:txBody>
          <a:bodyPr anchorCtr="0" anchor="t" bIns="91425" lIns="91425" rIns="91425" tIns="91425">
            <a:noAutofit/>
          </a:bodyPr>
          <a:lstStyle/>
          <a:p>
            <a:pPr lvl="0" rtl="0">
              <a:spcBef>
                <a:spcPts val="0"/>
              </a:spcBef>
              <a:buNone/>
            </a:pPr>
            <a:r>
              <a:rPr lang="iw"/>
              <a:t>Coverage (log scale)</a:t>
            </a:r>
          </a:p>
        </p:txBody>
      </p:sp>
      <p:sp>
        <p:nvSpPr>
          <p:cNvPr id="657" name="Shape 657"/>
          <p:cNvSpPr txBox="1"/>
          <p:nvPr/>
        </p:nvSpPr>
        <p:spPr>
          <a:xfrm>
            <a:off x="1216225" y="300400"/>
            <a:ext cx="6332400" cy="487200"/>
          </a:xfrm>
          <a:prstGeom prst="rect">
            <a:avLst/>
          </a:prstGeom>
          <a:noFill/>
          <a:ln>
            <a:noFill/>
          </a:ln>
        </p:spPr>
        <p:txBody>
          <a:bodyPr anchorCtr="0" anchor="t" bIns="91425" lIns="91425" rIns="91425" tIns="91425">
            <a:noAutofit/>
          </a:bodyPr>
          <a:lstStyle/>
          <a:p>
            <a:pPr lvl="0" rtl="0">
              <a:spcBef>
                <a:spcPts val="0"/>
              </a:spcBef>
              <a:buNone/>
            </a:pPr>
            <a:r>
              <a:rPr b="1" lang="iw" sz="1600"/>
              <a:t>Effective sample size vs coverage for a fix budget of 100,000$</a:t>
            </a:r>
          </a:p>
        </p:txBody>
      </p:sp>
      <p:pic>
        <p:nvPicPr>
          <p:cNvPr id="658" name="Shape 658"/>
          <p:cNvPicPr preferRelativeResize="0"/>
          <p:nvPr/>
        </p:nvPicPr>
        <p:blipFill rotWithShape="1">
          <a:blip r:embed="rId3">
            <a:alphaModFix/>
          </a:blip>
          <a:srcRect b="4112" l="2846" r="0" t="5699"/>
          <a:stretch/>
        </p:blipFill>
        <p:spPr>
          <a:xfrm>
            <a:off x="2395150" y="661400"/>
            <a:ext cx="4191950" cy="3891324"/>
          </a:xfrm>
          <a:prstGeom prst="rect">
            <a:avLst/>
          </a:prstGeom>
          <a:noFill/>
          <a:ln>
            <a:noFill/>
          </a:ln>
        </p:spPr>
      </p:pic>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2" name="Shape 662"/>
        <p:cNvGrpSpPr/>
        <p:nvPr/>
      </p:nvGrpSpPr>
      <p:grpSpPr>
        <a:xfrm>
          <a:off x="0" y="0"/>
          <a:ext cx="0" cy="0"/>
          <a:chOff x="0" y="0"/>
          <a:chExt cx="0" cy="0"/>
        </a:xfrm>
      </p:grpSpPr>
      <p:sp>
        <p:nvSpPr>
          <p:cNvPr id="663" name="Shape 663"/>
          <p:cNvSpPr txBox="1"/>
          <p:nvPr>
            <p:ph idx="11" type="ftr"/>
          </p:nvPr>
        </p:nvSpPr>
        <p:spPr>
          <a:xfrm>
            <a:off x="3028950" y="4767262"/>
            <a:ext cx="3086100" cy="273900"/>
          </a:xfrm>
          <a:prstGeom prst="rect">
            <a:avLst/>
          </a:prstGeom>
          <a:noFill/>
          <a:ln>
            <a:noFill/>
          </a:ln>
        </p:spPr>
        <p:txBody>
          <a:bodyPr anchorCtr="0" anchor="ctr" bIns="34275" lIns="68575" rIns="68575" tIns="34275">
            <a:noAutofit/>
          </a:bodyPr>
          <a:lstStyle/>
          <a:p>
            <a:pPr indent="0" lvl="0" marL="0" marR="0" rtl="1" algn="ctr">
              <a:spcBef>
                <a:spcPts val="0"/>
              </a:spcBef>
              <a:buSzPct val="25000"/>
              <a:buNone/>
            </a:pPr>
            <a:r>
              <a:rPr lang="iw" sz="900">
                <a:solidFill>
                  <a:srgbClr val="888888"/>
                </a:solidFill>
                <a:latin typeface="Calibri"/>
                <a:ea typeface="Calibri"/>
                <a:cs typeface="Calibri"/>
                <a:sym typeface="Calibri"/>
              </a:rPr>
              <a:t>Genomic imputation in ultra low coverage sequencing data of Ashkenazi Jews</a:t>
            </a:r>
          </a:p>
        </p:txBody>
      </p:sp>
      <p:sp>
        <p:nvSpPr>
          <p:cNvPr id="664" name="Shape 664"/>
          <p:cNvSpPr txBox="1"/>
          <p:nvPr>
            <p:ph idx="12" type="sldNum"/>
          </p:nvPr>
        </p:nvSpPr>
        <p:spPr>
          <a:xfrm>
            <a:off x="8472457" y="4663216"/>
            <a:ext cx="548700" cy="393600"/>
          </a:xfrm>
          <a:prstGeom prst="rect">
            <a:avLst/>
          </a:prstGeom>
          <a:noFill/>
          <a:ln>
            <a:noFill/>
          </a:ln>
        </p:spPr>
        <p:txBody>
          <a:bodyPr anchorCtr="0" anchor="ctr" bIns="34275" lIns="68575" rIns="68575" tIns="34275">
            <a:noAutofit/>
          </a:bodyPr>
          <a:lstStyle/>
          <a:p>
            <a:pPr lvl="0" rtl="1">
              <a:spcBef>
                <a:spcPts val="0"/>
              </a:spcBef>
              <a:buNone/>
            </a:pPr>
            <a:fld id="{00000000-1234-1234-1234-123412341234}" type="slidenum">
              <a:rPr lang="iw">
                <a:latin typeface="Arial"/>
                <a:ea typeface="Arial"/>
                <a:cs typeface="Arial"/>
                <a:sym typeface="Arial"/>
              </a:rPr>
              <a:t>‹#›</a:t>
            </a:fld>
          </a:p>
        </p:txBody>
      </p:sp>
      <p:sp>
        <p:nvSpPr>
          <p:cNvPr id="665" name="Shape 665"/>
          <p:cNvSpPr txBox="1"/>
          <p:nvPr/>
        </p:nvSpPr>
        <p:spPr>
          <a:xfrm>
            <a:off x="1103450" y="540575"/>
            <a:ext cx="6582900" cy="729300"/>
          </a:xfrm>
          <a:prstGeom prst="rect">
            <a:avLst/>
          </a:prstGeom>
          <a:noFill/>
          <a:ln>
            <a:noFill/>
          </a:ln>
        </p:spPr>
        <p:txBody>
          <a:bodyPr anchorCtr="0" anchor="t" bIns="91425" lIns="91425" rIns="91425" tIns="91425">
            <a:noAutofit/>
          </a:bodyPr>
          <a:lstStyle/>
          <a:p>
            <a:pPr lvl="0">
              <a:spcBef>
                <a:spcPts val="0"/>
              </a:spcBef>
              <a:buNone/>
            </a:pPr>
            <a:r>
              <a:rPr lang="iw" sz="2400"/>
              <a:t>New bigger reference panel (~600 individuals)</a:t>
            </a:r>
          </a:p>
          <a:p>
            <a:pPr lvl="0">
              <a:spcBef>
                <a:spcPts val="0"/>
              </a:spcBef>
              <a:buNone/>
            </a:pPr>
            <a:r>
              <a:t/>
            </a:r>
            <a:endParaRPr sz="2400"/>
          </a:p>
        </p:txBody>
      </p:sp>
      <p:grpSp>
        <p:nvGrpSpPr>
          <p:cNvPr id="666" name="Shape 666"/>
          <p:cNvGrpSpPr/>
          <p:nvPr/>
        </p:nvGrpSpPr>
        <p:grpSpPr>
          <a:xfrm>
            <a:off x="3187350" y="1164325"/>
            <a:ext cx="2236500" cy="1450175"/>
            <a:chOff x="3187350" y="1164325"/>
            <a:chExt cx="2236500" cy="1450175"/>
          </a:xfrm>
        </p:grpSpPr>
        <p:sp>
          <p:nvSpPr>
            <p:cNvPr id="667" name="Shape 667"/>
            <p:cNvSpPr txBox="1"/>
            <p:nvPr/>
          </p:nvSpPr>
          <p:spPr>
            <a:xfrm>
              <a:off x="3187350" y="1992300"/>
              <a:ext cx="2236500" cy="622200"/>
            </a:xfrm>
            <a:prstGeom prst="rect">
              <a:avLst/>
            </a:prstGeom>
            <a:noFill/>
            <a:ln>
              <a:noFill/>
            </a:ln>
          </p:spPr>
          <p:txBody>
            <a:bodyPr anchorCtr="0" anchor="t" bIns="91425" lIns="91425" rIns="91425" tIns="91425">
              <a:noAutofit/>
            </a:bodyPr>
            <a:lstStyle/>
            <a:p>
              <a:pPr lvl="0">
                <a:spcBef>
                  <a:spcPts val="0"/>
                </a:spcBef>
                <a:buClr>
                  <a:schemeClr val="dk1"/>
                </a:buClr>
                <a:buSzPct val="42307"/>
                <a:buFont typeface="Arial"/>
                <a:buNone/>
              </a:pPr>
              <a:r>
                <a:rPr lang="iw" sz="2600">
                  <a:solidFill>
                    <a:schemeClr val="dk1"/>
                  </a:solidFill>
                </a:rPr>
                <a:t>More variants</a:t>
              </a:r>
            </a:p>
          </p:txBody>
        </p:sp>
        <p:sp>
          <p:nvSpPr>
            <p:cNvPr id="668" name="Shape 668"/>
            <p:cNvSpPr/>
            <p:nvPr/>
          </p:nvSpPr>
          <p:spPr>
            <a:xfrm>
              <a:off x="3983400" y="1164325"/>
              <a:ext cx="719700" cy="8157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69" name="Shape 669"/>
          <p:cNvGrpSpPr/>
          <p:nvPr/>
        </p:nvGrpSpPr>
        <p:grpSpPr>
          <a:xfrm>
            <a:off x="3114075" y="2610725"/>
            <a:ext cx="2607900" cy="1526825"/>
            <a:chOff x="3114075" y="2610725"/>
            <a:chExt cx="2607900" cy="1526825"/>
          </a:xfrm>
        </p:grpSpPr>
        <p:sp>
          <p:nvSpPr>
            <p:cNvPr id="670" name="Shape 670"/>
            <p:cNvSpPr txBox="1"/>
            <p:nvPr/>
          </p:nvSpPr>
          <p:spPr>
            <a:xfrm>
              <a:off x="3114075" y="3515350"/>
              <a:ext cx="2607900" cy="622200"/>
            </a:xfrm>
            <a:prstGeom prst="rect">
              <a:avLst/>
            </a:prstGeom>
            <a:noFill/>
            <a:ln>
              <a:noFill/>
            </a:ln>
          </p:spPr>
          <p:txBody>
            <a:bodyPr anchorCtr="0" anchor="t" bIns="91425" lIns="91425" rIns="91425" tIns="91425">
              <a:noAutofit/>
            </a:bodyPr>
            <a:lstStyle/>
            <a:p>
              <a:pPr lvl="0" rtl="0">
                <a:spcBef>
                  <a:spcPts val="0"/>
                </a:spcBef>
                <a:buClr>
                  <a:schemeClr val="dk1"/>
                </a:buClr>
                <a:buSzPct val="39285"/>
                <a:buFont typeface="Arial"/>
                <a:buNone/>
              </a:pPr>
              <a:r>
                <a:rPr lang="iw" sz="2800">
                  <a:solidFill>
                    <a:schemeClr val="dk1"/>
                  </a:solidFill>
                </a:rPr>
                <a:t>Better results</a:t>
              </a:r>
            </a:p>
          </p:txBody>
        </p:sp>
        <p:sp>
          <p:nvSpPr>
            <p:cNvPr id="671" name="Shape 671"/>
            <p:cNvSpPr/>
            <p:nvPr/>
          </p:nvSpPr>
          <p:spPr>
            <a:xfrm>
              <a:off x="3983400" y="2610725"/>
              <a:ext cx="719700" cy="8157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72" name="Shape 672"/>
          <p:cNvGrpSpPr/>
          <p:nvPr/>
        </p:nvGrpSpPr>
        <p:grpSpPr>
          <a:xfrm>
            <a:off x="366224" y="1716600"/>
            <a:ext cx="2277999" cy="2626399"/>
            <a:chOff x="366224" y="1716600"/>
            <a:chExt cx="2277999" cy="2626399"/>
          </a:xfrm>
        </p:grpSpPr>
        <p:pic>
          <p:nvPicPr>
            <p:cNvPr id="673" name="Shape 673"/>
            <p:cNvPicPr preferRelativeResize="0"/>
            <p:nvPr/>
          </p:nvPicPr>
          <p:blipFill>
            <a:blip r:embed="rId3">
              <a:alphaModFix/>
            </a:blip>
            <a:stretch>
              <a:fillRect/>
            </a:stretch>
          </p:blipFill>
          <p:spPr>
            <a:xfrm>
              <a:off x="366224" y="2064999"/>
              <a:ext cx="2277999" cy="2277999"/>
            </a:xfrm>
            <a:prstGeom prst="rect">
              <a:avLst/>
            </a:prstGeom>
            <a:noFill/>
            <a:ln>
              <a:noFill/>
            </a:ln>
          </p:spPr>
        </p:pic>
        <p:sp>
          <p:nvSpPr>
            <p:cNvPr id="674" name="Shape 674"/>
            <p:cNvSpPr txBox="1"/>
            <p:nvPr/>
          </p:nvSpPr>
          <p:spPr>
            <a:xfrm>
              <a:off x="995975" y="1716600"/>
              <a:ext cx="1170900" cy="622200"/>
            </a:xfrm>
            <a:prstGeom prst="rect">
              <a:avLst/>
            </a:prstGeom>
            <a:noFill/>
            <a:ln>
              <a:noFill/>
            </a:ln>
          </p:spPr>
          <p:txBody>
            <a:bodyPr anchorCtr="0" anchor="t" bIns="91425" lIns="91425" rIns="91425" tIns="91425">
              <a:noAutofit/>
            </a:bodyPr>
            <a:lstStyle/>
            <a:p>
              <a:pPr lvl="0" rtl="0">
                <a:spcBef>
                  <a:spcPts val="0"/>
                </a:spcBef>
                <a:buNone/>
              </a:pPr>
              <a:r>
                <a:rPr lang="iw" sz="2600">
                  <a:solidFill>
                    <a:schemeClr val="dk1"/>
                  </a:solidFill>
                </a:rPr>
                <a:t>Good</a:t>
              </a:r>
            </a:p>
          </p:txBody>
        </p:sp>
      </p:grpSp>
      <p:grpSp>
        <p:nvGrpSpPr>
          <p:cNvPr id="675" name="Shape 675"/>
          <p:cNvGrpSpPr/>
          <p:nvPr/>
        </p:nvGrpSpPr>
        <p:grpSpPr>
          <a:xfrm>
            <a:off x="5394313" y="1515644"/>
            <a:ext cx="3389481" cy="3376695"/>
            <a:chOff x="5394313" y="1515644"/>
            <a:chExt cx="3389481" cy="3376695"/>
          </a:xfrm>
        </p:grpSpPr>
        <p:grpSp>
          <p:nvGrpSpPr>
            <p:cNvPr id="676" name="Shape 676"/>
            <p:cNvGrpSpPr/>
            <p:nvPr/>
          </p:nvGrpSpPr>
          <p:grpSpPr>
            <a:xfrm>
              <a:off x="5394313" y="1515644"/>
              <a:ext cx="3389481" cy="3376695"/>
              <a:chOff x="6115050" y="3655024"/>
              <a:chExt cx="1327074" cy="1401700"/>
            </a:xfrm>
          </p:grpSpPr>
          <p:pic>
            <p:nvPicPr>
              <p:cNvPr id="677" name="Shape 677"/>
              <p:cNvPicPr preferRelativeResize="0"/>
              <p:nvPr/>
            </p:nvPicPr>
            <p:blipFill>
              <a:blip r:embed="rId4">
                <a:alphaModFix/>
              </a:blip>
              <a:stretch>
                <a:fillRect/>
              </a:stretch>
            </p:blipFill>
            <p:spPr>
              <a:xfrm>
                <a:off x="6115050" y="3655024"/>
                <a:ext cx="1327074" cy="1386074"/>
              </a:xfrm>
              <a:prstGeom prst="rect">
                <a:avLst/>
              </a:prstGeom>
              <a:noFill/>
              <a:ln>
                <a:noFill/>
              </a:ln>
            </p:spPr>
          </p:pic>
          <p:sp>
            <p:nvSpPr>
              <p:cNvPr id="678" name="Shape 678"/>
              <p:cNvSpPr/>
              <p:nvPr/>
            </p:nvSpPr>
            <p:spPr>
              <a:xfrm>
                <a:off x="6359075" y="4978125"/>
                <a:ext cx="835200" cy="786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679" name="Shape 679"/>
            <p:cNvSpPr/>
            <p:nvPr/>
          </p:nvSpPr>
          <p:spPr>
            <a:xfrm rot="-1538092">
              <a:off x="5697071" y="2480349"/>
              <a:ext cx="2893000" cy="1226948"/>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rgbClr val="4A86E8"/>
                  </a:solidFill>
                  <a:latin typeface="Arial"/>
                </a:rPr>
                <a:t>Better</a:t>
              </a:r>
            </a:p>
          </p:txBody>
        </p:sp>
      </p:gr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500"/>
                                        <p:tgtEl>
                                          <p:spTgt spid="6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3" name="Shape 683"/>
        <p:cNvGrpSpPr/>
        <p:nvPr/>
      </p:nvGrpSpPr>
      <p:grpSpPr>
        <a:xfrm>
          <a:off x="0" y="0"/>
          <a:ext cx="0" cy="0"/>
          <a:chOff x="0" y="0"/>
          <a:chExt cx="0" cy="0"/>
        </a:xfrm>
      </p:grpSpPr>
      <p:sp>
        <p:nvSpPr>
          <p:cNvPr id="684" name="Shape 684"/>
          <p:cNvSpPr txBox="1"/>
          <p:nvPr>
            <p:ph idx="11" type="ftr"/>
          </p:nvPr>
        </p:nvSpPr>
        <p:spPr>
          <a:xfrm>
            <a:off x="3028950" y="4767262"/>
            <a:ext cx="3086100" cy="273900"/>
          </a:xfrm>
          <a:prstGeom prst="rect">
            <a:avLst/>
          </a:prstGeom>
          <a:noFill/>
          <a:ln>
            <a:noFill/>
          </a:ln>
        </p:spPr>
        <p:txBody>
          <a:bodyPr anchorCtr="0" anchor="ctr" bIns="34275" lIns="68575" rIns="68575" tIns="34275">
            <a:noAutofit/>
          </a:bodyPr>
          <a:lstStyle/>
          <a:p>
            <a:pPr indent="0" lvl="0" marL="0" marR="0" rtl="1" algn="ctr">
              <a:spcBef>
                <a:spcPts val="0"/>
              </a:spcBef>
              <a:buSzPct val="25000"/>
              <a:buNone/>
            </a:pPr>
            <a:r>
              <a:rPr lang="iw" sz="900">
                <a:solidFill>
                  <a:srgbClr val="888888"/>
                </a:solidFill>
                <a:latin typeface="Calibri"/>
                <a:ea typeface="Calibri"/>
                <a:cs typeface="Calibri"/>
                <a:sym typeface="Calibri"/>
              </a:rPr>
              <a:t>Genomic imputation in ultra low coverage sequencing data of Ashkenazi Jews</a:t>
            </a:r>
          </a:p>
        </p:txBody>
      </p:sp>
      <p:sp>
        <p:nvSpPr>
          <p:cNvPr id="685" name="Shape 685"/>
          <p:cNvSpPr txBox="1"/>
          <p:nvPr>
            <p:ph idx="12" type="sldNum"/>
          </p:nvPr>
        </p:nvSpPr>
        <p:spPr>
          <a:xfrm>
            <a:off x="8472457" y="4663216"/>
            <a:ext cx="548700" cy="393600"/>
          </a:xfrm>
          <a:prstGeom prst="rect">
            <a:avLst/>
          </a:prstGeom>
          <a:noFill/>
          <a:ln>
            <a:noFill/>
          </a:ln>
        </p:spPr>
        <p:txBody>
          <a:bodyPr anchorCtr="0" anchor="ctr" bIns="34275" lIns="68575" rIns="68575" tIns="34275">
            <a:noAutofit/>
          </a:bodyPr>
          <a:lstStyle/>
          <a:p>
            <a:pPr lvl="0" rtl="1">
              <a:spcBef>
                <a:spcPts val="0"/>
              </a:spcBef>
              <a:buNone/>
            </a:pPr>
            <a:fld id="{00000000-1234-1234-1234-123412341234}" type="slidenum">
              <a:rPr lang="iw">
                <a:latin typeface="Arial"/>
                <a:ea typeface="Arial"/>
                <a:cs typeface="Arial"/>
                <a:sym typeface="Arial"/>
              </a:rPr>
              <a:t>‹#›</a:t>
            </a:fld>
          </a:p>
        </p:txBody>
      </p:sp>
      <p:sp>
        <p:nvSpPr>
          <p:cNvPr id="686" name="Shape 686"/>
          <p:cNvSpPr txBox="1"/>
          <p:nvPr/>
        </p:nvSpPr>
        <p:spPr>
          <a:xfrm>
            <a:off x="385450" y="329475"/>
            <a:ext cx="8329500" cy="4395000"/>
          </a:xfrm>
          <a:prstGeom prst="rect">
            <a:avLst/>
          </a:prstGeom>
          <a:noFill/>
          <a:ln>
            <a:noFill/>
          </a:ln>
        </p:spPr>
        <p:txBody>
          <a:bodyPr anchorCtr="0" anchor="t" bIns="91425" lIns="91425" rIns="91425" tIns="91425">
            <a:noAutofit/>
          </a:bodyPr>
          <a:lstStyle/>
          <a:p>
            <a:pPr lvl="0" rtl="0">
              <a:lnSpc>
                <a:spcPct val="138000"/>
              </a:lnSpc>
              <a:spcBef>
                <a:spcPts val="0"/>
              </a:spcBef>
              <a:buClr>
                <a:schemeClr val="dk1"/>
              </a:buClr>
              <a:buSzPct val="30555"/>
              <a:buFont typeface="Arial"/>
              <a:buNone/>
            </a:pPr>
            <a:r>
              <a:rPr b="1" lang="iw" sz="3600"/>
              <a:t>Future plans</a:t>
            </a:r>
          </a:p>
          <a:p>
            <a:pPr lvl="0" rtl="0">
              <a:lnSpc>
                <a:spcPct val="138000"/>
              </a:lnSpc>
              <a:spcBef>
                <a:spcPts val="0"/>
              </a:spcBef>
              <a:buClr>
                <a:schemeClr val="dk1"/>
              </a:buClr>
              <a:buSzPct val="61111"/>
              <a:buFont typeface="Arial"/>
              <a:buNone/>
            </a:pPr>
            <a:r>
              <a:rPr lang="iw" sz="1800"/>
              <a:t>Implement more advanced methods of inferring haplotypes (Forward-Backward)</a:t>
            </a:r>
          </a:p>
          <a:p>
            <a:pPr lvl="0" rtl="0">
              <a:lnSpc>
                <a:spcPct val="138000"/>
              </a:lnSpc>
              <a:spcBef>
                <a:spcPts val="0"/>
              </a:spcBef>
              <a:buClr>
                <a:schemeClr val="dk1"/>
              </a:buClr>
              <a:buSzPct val="61111"/>
              <a:buFont typeface="Arial"/>
              <a:buNone/>
            </a:pPr>
            <a:r>
              <a:rPr lang="iw" sz="1800"/>
              <a:t>Adding 600 new genomes to reference panel data base</a:t>
            </a:r>
          </a:p>
          <a:p>
            <a:pPr lvl="0">
              <a:spcBef>
                <a:spcPts val="0"/>
              </a:spcBef>
              <a:buNone/>
            </a:pPr>
            <a:r>
              <a:t/>
            </a:r>
            <a:endParaRPr sz="1800"/>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0" name="Shape 690"/>
        <p:cNvGrpSpPr/>
        <p:nvPr/>
      </p:nvGrpSpPr>
      <p:grpSpPr>
        <a:xfrm>
          <a:off x="0" y="0"/>
          <a:ext cx="0" cy="0"/>
          <a:chOff x="0" y="0"/>
          <a:chExt cx="0" cy="0"/>
        </a:xfrm>
      </p:grpSpPr>
      <p:sp>
        <p:nvSpPr>
          <p:cNvPr id="691" name="Shape 691"/>
          <p:cNvSpPr txBox="1"/>
          <p:nvPr>
            <p:ph idx="11" type="ftr"/>
          </p:nvPr>
        </p:nvSpPr>
        <p:spPr>
          <a:xfrm>
            <a:off x="3028950" y="4767262"/>
            <a:ext cx="3086100" cy="273900"/>
          </a:xfrm>
          <a:prstGeom prst="rect">
            <a:avLst/>
          </a:prstGeom>
          <a:noFill/>
          <a:ln>
            <a:noFill/>
          </a:ln>
        </p:spPr>
        <p:txBody>
          <a:bodyPr anchorCtr="0" anchor="ctr" bIns="34275" lIns="68575" rIns="68575" tIns="34275">
            <a:noAutofit/>
          </a:bodyPr>
          <a:lstStyle/>
          <a:p>
            <a:pPr indent="0" lvl="0" marL="0" marR="0" rtl="1" algn="ctr">
              <a:spcBef>
                <a:spcPts val="0"/>
              </a:spcBef>
              <a:buSzPct val="25000"/>
              <a:buNone/>
            </a:pPr>
            <a:r>
              <a:rPr lang="iw" sz="900">
                <a:solidFill>
                  <a:srgbClr val="888888"/>
                </a:solidFill>
                <a:latin typeface="Calibri"/>
                <a:ea typeface="Calibri"/>
                <a:cs typeface="Calibri"/>
                <a:sym typeface="Calibri"/>
              </a:rPr>
              <a:t>Genomic imputation in ultra low coverage sequencing data of Ashkenazi Jews</a:t>
            </a:r>
          </a:p>
        </p:txBody>
      </p:sp>
      <p:sp>
        <p:nvSpPr>
          <p:cNvPr id="692" name="Shape 692"/>
          <p:cNvSpPr txBox="1"/>
          <p:nvPr>
            <p:ph idx="12" type="sldNum"/>
          </p:nvPr>
        </p:nvSpPr>
        <p:spPr>
          <a:xfrm>
            <a:off x="8472457" y="4663216"/>
            <a:ext cx="548700" cy="393600"/>
          </a:xfrm>
          <a:prstGeom prst="rect">
            <a:avLst/>
          </a:prstGeom>
          <a:noFill/>
          <a:ln>
            <a:noFill/>
          </a:ln>
        </p:spPr>
        <p:txBody>
          <a:bodyPr anchorCtr="0" anchor="ctr" bIns="34275" lIns="68575" rIns="68575" tIns="34275">
            <a:noAutofit/>
          </a:bodyPr>
          <a:lstStyle/>
          <a:p>
            <a:pPr lvl="0" rtl="1">
              <a:spcBef>
                <a:spcPts val="0"/>
              </a:spcBef>
              <a:buNone/>
            </a:pPr>
            <a:fld id="{00000000-1234-1234-1234-123412341234}" type="slidenum">
              <a:rPr lang="iw">
                <a:latin typeface="Arial"/>
                <a:ea typeface="Arial"/>
                <a:cs typeface="Arial"/>
                <a:sym typeface="Arial"/>
              </a:rPr>
              <a:t>‹#›</a:t>
            </a:fld>
          </a:p>
        </p:txBody>
      </p:sp>
      <p:sp>
        <p:nvSpPr>
          <p:cNvPr id="693" name="Shape 693"/>
          <p:cNvSpPr txBox="1"/>
          <p:nvPr/>
        </p:nvSpPr>
        <p:spPr>
          <a:xfrm>
            <a:off x="1125475" y="502200"/>
            <a:ext cx="6630900" cy="4001400"/>
          </a:xfrm>
          <a:prstGeom prst="rect">
            <a:avLst/>
          </a:prstGeom>
          <a:noFill/>
          <a:ln>
            <a:noFill/>
          </a:ln>
        </p:spPr>
        <p:txBody>
          <a:bodyPr anchorCtr="0" anchor="t" bIns="91425" lIns="91425" rIns="91425" tIns="91425">
            <a:noAutofit/>
          </a:bodyPr>
          <a:lstStyle/>
          <a:p>
            <a:pPr lvl="0" algn="ctr">
              <a:spcBef>
                <a:spcPts val="0"/>
              </a:spcBef>
              <a:buNone/>
            </a:pPr>
            <a:r>
              <a:rPr b="1" lang="iw" sz="3600"/>
              <a:t>Thank You</a:t>
            </a:r>
          </a:p>
          <a:p>
            <a:pPr lvl="0" algn="ctr">
              <a:spcBef>
                <a:spcPts val="0"/>
              </a:spcBef>
              <a:buNone/>
            </a:pPr>
            <a:r>
              <a:t/>
            </a:r>
            <a:endParaRPr b="1" sz="3600"/>
          </a:p>
          <a:p>
            <a:pPr lvl="0" algn="ctr">
              <a:spcBef>
                <a:spcPts val="0"/>
              </a:spcBef>
              <a:buNone/>
            </a:pPr>
            <a:r>
              <a:rPr lang="iw" sz="3600"/>
              <a:t>Dr. Shai Carmi</a:t>
            </a:r>
          </a:p>
          <a:p>
            <a:pPr lvl="0" algn="ctr">
              <a:spcBef>
                <a:spcPts val="0"/>
              </a:spcBef>
              <a:buNone/>
            </a:pPr>
            <a:r>
              <a:rPr lang="iw" sz="3600"/>
              <a:t>Jenia Gutin</a:t>
            </a:r>
          </a:p>
          <a:p>
            <a:pPr lvl="0" rtl="0" algn="ctr">
              <a:spcBef>
                <a:spcPts val="0"/>
              </a:spcBef>
              <a:buNone/>
            </a:pPr>
            <a:r>
              <a:rPr lang="iw" sz="3600"/>
              <a:t>Rabbi Gavriel Fialkoff</a:t>
            </a:r>
          </a:p>
          <a:p>
            <a:pPr lvl="0" algn="ctr">
              <a:spcBef>
                <a:spcPts val="0"/>
              </a:spcBef>
              <a:buNone/>
            </a:pPr>
            <a:r>
              <a:t/>
            </a:r>
            <a:endParaRPr sz="3600"/>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idx="11" type="ftr"/>
          </p:nvPr>
        </p:nvSpPr>
        <p:spPr>
          <a:xfrm>
            <a:off x="3028950" y="4767262"/>
            <a:ext cx="3086100" cy="273900"/>
          </a:xfrm>
          <a:prstGeom prst="rect">
            <a:avLst/>
          </a:prstGeom>
          <a:noFill/>
          <a:ln>
            <a:noFill/>
          </a:ln>
        </p:spPr>
        <p:txBody>
          <a:bodyPr anchorCtr="0" anchor="ctr" bIns="34275" lIns="68575" rIns="68575" tIns="34275">
            <a:noAutofit/>
          </a:bodyPr>
          <a:lstStyle/>
          <a:p>
            <a:pPr indent="0" lvl="0" marL="0" marR="0" rtl="1" algn="ctr">
              <a:spcBef>
                <a:spcPts val="0"/>
              </a:spcBef>
              <a:buSzPct val="25000"/>
              <a:buNone/>
            </a:pPr>
            <a:r>
              <a:rPr lang="iw" sz="900">
                <a:solidFill>
                  <a:srgbClr val="888888"/>
                </a:solidFill>
                <a:latin typeface="Calibri"/>
                <a:ea typeface="Calibri"/>
                <a:cs typeface="Calibri"/>
                <a:sym typeface="Calibri"/>
              </a:rPr>
              <a:t>Genomic imputation in ultra low coverage sequencing data of Ashkenazi Jews</a:t>
            </a:r>
          </a:p>
        </p:txBody>
      </p:sp>
      <p:sp>
        <p:nvSpPr>
          <p:cNvPr id="79" name="Shape 79"/>
          <p:cNvSpPr txBox="1"/>
          <p:nvPr>
            <p:ph idx="12" type="sldNum"/>
          </p:nvPr>
        </p:nvSpPr>
        <p:spPr>
          <a:xfrm>
            <a:off x="8472457" y="4663216"/>
            <a:ext cx="548700" cy="393600"/>
          </a:xfrm>
          <a:prstGeom prst="rect">
            <a:avLst/>
          </a:prstGeom>
          <a:noFill/>
          <a:ln>
            <a:noFill/>
          </a:ln>
        </p:spPr>
        <p:txBody>
          <a:bodyPr anchorCtr="0" anchor="ctr" bIns="34275" lIns="68575" rIns="68575" tIns="34275">
            <a:noAutofit/>
          </a:bodyPr>
          <a:lstStyle/>
          <a:p>
            <a:pPr lvl="0" rtl="1">
              <a:spcBef>
                <a:spcPts val="0"/>
              </a:spcBef>
              <a:buNone/>
            </a:pPr>
            <a:fld id="{00000000-1234-1234-1234-123412341234}" type="slidenum">
              <a:rPr lang="iw">
                <a:latin typeface="Arial"/>
                <a:ea typeface="Arial"/>
                <a:cs typeface="Arial"/>
                <a:sym typeface="Arial"/>
              </a:rPr>
              <a:t>‹#›</a:t>
            </a:fld>
          </a:p>
        </p:txBody>
      </p:sp>
      <p:sp>
        <p:nvSpPr>
          <p:cNvPr id="80" name="Shape 80"/>
          <p:cNvSpPr txBox="1"/>
          <p:nvPr/>
        </p:nvSpPr>
        <p:spPr>
          <a:xfrm>
            <a:off x="1157700" y="289425"/>
            <a:ext cx="6756000" cy="595500"/>
          </a:xfrm>
          <a:prstGeom prst="rect">
            <a:avLst/>
          </a:prstGeom>
          <a:noFill/>
          <a:ln>
            <a:noFill/>
          </a:ln>
        </p:spPr>
        <p:txBody>
          <a:bodyPr anchorCtr="0" anchor="t" bIns="91425" lIns="91425" rIns="91425" tIns="91425">
            <a:noAutofit/>
          </a:bodyPr>
          <a:lstStyle/>
          <a:p>
            <a:pPr lvl="0">
              <a:spcBef>
                <a:spcPts val="0"/>
              </a:spcBef>
              <a:buNone/>
            </a:pPr>
            <a:r>
              <a:rPr b="1" lang="iw" sz="3600"/>
              <a:t>Price is linear with coverage!!</a:t>
            </a:r>
          </a:p>
          <a:p>
            <a:pPr lvl="0">
              <a:spcBef>
                <a:spcPts val="0"/>
              </a:spcBef>
              <a:buNone/>
            </a:pPr>
            <a:r>
              <a:rPr b="1" lang="iw" sz="3600"/>
              <a:t>(In high coverage)</a:t>
            </a:r>
          </a:p>
        </p:txBody>
      </p:sp>
      <p:grpSp>
        <p:nvGrpSpPr>
          <p:cNvPr id="81" name="Shape 81"/>
          <p:cNvGrpSpPr/>
          <p:nvPr/>
        </p:nvGrpSpPr>
        <p:grpSpPr>
          <a:xfrm>
            <a:off x="238125" y="1762575"/>
            <a:ext cx="7904175" cy="3004725"/>
            <a:chOff x="238125" y="1762575"/>
            <a:chExt cx="7904175" cy="3004725"/>
          </a:xfrm>
        </p:grpSpPr>
        <p:grpSp>
          <p:nvGrpSpPr>
            <p:cNvPr id="82" name="Shape 82"/>
            <p:cNvGrpSpPr/>
            <p:nvPr/>
          </p:nvGrpSpPr>
          <p:grpSpPr>
            <a:xfrm>
              <a:off x="1336400" y="1762575"/>
              <a:ext cx="6805900" cy="2854000"/>
              <a:chOff x="1107800" y="1762575"/>
              <a:chExt cx="6805900" cy="2854000"/>
            </a:xfrm>
          </p:grpSpPr>
          <p:sp>
            <p:nvSpPr>
              <p:cNvPr id="83" name="Shape 83"/>
              <p:cNvSpPr txBox="1"/>
              <p:nvPr/>
            </p:nvSpPr>
            <p:spPr>
              <a:xfrm>
                <a:off x="1157700" y="1762575"/>
                <a:ext cx="6756000" cy="595500"/>
              </a:xfrm>
              <a:prstGeom prst="rect">
                <a:avLst/>
              </a:prstGeom>
              <a:noFill/>
              <a:ln>
                <a:noFill/>
              </a:ln>
            </p:spPr>
            <p:txBody>
              <a:bodyPr anchorCtr="0" anchor="t" bIns="91425" lIns="91425" rIns="91425" tIns="91425">
                <a:noAutofit/>
              </a:bodyPr>
              <a:lstStyle/>
              <a:p>
                <a:pPr lvl="0" rtl="0">
                  <a:spcBef>
                    <a:spcPts val="0"/>
                  </a:spcBef>
                  <a:buNone/>
                </a:pPr>
                <a:r>
                  <a:rPr b="1" lang="iw" sz="3000"/>
                  <a:t>High coverage sequencing (&gt;5x)</a:t>
                </a:r>
              </a:p>
            </p:txBody>
          </p:sp>
          <p:sp>
            <p:nvSpPr>
              <p:cNvPr id="84" name="Shape 84"/>
              <p:cNvSpPr/>
              <p:nvPr/>
            </p:nvSpPr>
            <p:spPr>
              <a:xfrm>
                <a:off x="1107800" y="4430875"/>
                <a:ext cx="6630600" cy="1857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a:off x="1194000" y="43206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a:off x="1741275" y="43206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a:off x="2288550" y="43206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a:off x="2835825" y="43206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 name="Shape 89"/>
              <p:cNvSpPr/>
              <p:nvPr/>
            </p:nvSpPr>
            <p:spPr>
              <a:xfrm>
                <a:off x="3381337" y="43206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 name="Shape 90"/>
              <p:cNvSpPr/>
              <p:nvPr/>
            </p:nvSpPr>
            <p:spPr>
              <a:xfrm>
                <a:off x="3928612" y="43206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a:off x="4475887" y="43206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a:off x="5023162" y="43206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 name="Shape 93"/>
              <p:cNvSpPr/>
              <p:nvPr/>
            </p:nvSpPr>
            <p:spPr>
              <a:xfrm>
                <a:off x="1373650" y="421037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a:off x="1920925" y="421037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2468200" y="421037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a:off x="3015475" y="421037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a:off x="3560987" y="421037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a:off x="4108262" y="421037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a:off x="4655537" y="421037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a:off x="5202812" y="421037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a:off x="5570450" y="43206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a:off x="6115962" y="43206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a:off x="6663237" y="43206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a:off x="7210512" y="43206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a:off x="5750100" y="421037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 name="Shape 106"/>
              <p:cNvSpPr/>
              <p:nvPr/>
            </p:nvSpPr>
            <p:spPr>
              <a:xfrm>
                <a:off x="6295612" y="421037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 name="Shape 107"/>
              <p:cNvSpPr/>
              <p:nvPr/>
            </p:nvSpPr>
            <p:spPr>
              <a:xfrm>
                <a:off x="6842887" y="421037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a:off x="1249575" y="41001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a:off x="1796850" y="41001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a:off x="2344125" y="41001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a:off x="2891400" y="41001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a:off x="3436912" y="41001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a:off x="3984187" y="41001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a:off x="4531462" y="41001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a:off x="5078737" y="41001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a:off x="5626025" y="41001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a:off x="6171537" y="41001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a:off x="6718812" y="41001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a:off x="1467625" y="398987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a:off x="2014900" y="398987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 name="Shape 121"/>
              <p:cNvSpPr/>
              <p:nvPr/>
            </p:nvSpPr>
            <p:spPr>
              <a:xfrm>
                <a:off x="2562175" y="398987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2" name="Shape 122"/>
              <p:cNvSpPr/>
              <p:nvPr/>
            </p:nvSpPr>
            <p:spPr>
              <a:xfrm>
                <a:off x="3109450" y="398987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3" name="Shape 123"/>
              <p:cNvSpPr/>
              <p:nvPr/>
            </p:nvSpPr>
            <p:spPr>
              <a:xfrm>
                <a:off x="3654962" y="398987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4" name="Shape 124"/>
              <p:cNvSpPr/>
              <p:nvPr/>
            </p:nvSpPr>
            <p:spPr>
              <a:xfrm>
                <a:off x="4202237" y="398987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5" name="Shape 125"/>
              <p:cNvSpPr/>
              <p:nvPr/>
            </p:nvSpPr>
            <p:spPr>
              <a:xfrm>
                <a:off x="4749512" y="398987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6" name="Shape 126"/>
              <p:cNvSpPr/>
              <p:nvPr/>
            </p:nvSpPr>
            <p:spPr>
              <a:xfrm>
                <a:off x="5296787" y="398987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7" name="Shape 127"/>
              <p:cNvSpPr/>
              <p:nvPr/>
            </p:nvSpPr>
            <p:spPr>
              <a:xfrm>
                <a:off x="5844075" y="398987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a:off x="6389587" y="398987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9" name="Shape 129"/>
              <p:cNvSpPr/>
              <p:nvPr/>
            </p:nvSpPr>
            <p:spPr>
              <a:xfrm>
                <a:off x="6936862" y="398987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a:off x="1249575" y="387708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a:off x="1796850" y="387708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 name="Shape 132"/>
              <p:cNvSpPr/>
              <p:nvPr/>
            </p:nvSpPr>
            <p:spPr>
              <a:xfrm>
                <a:off x="2344125" y="387708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3" name="Shape 133"/>
              <p:cNvSpPr/>
              <p:nvPr/>
            </p:nvSpPr>
            <p:spPr>
              <a:xfrm>
                <a:off x="2891400" y="387708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 name="Shape 134"/>
              <p:cNvSpPr/>
              <p:nvPr/>
            </p:nvSpPr>
            <p:spPr>
              <a:xfrm>
                <a:off x="3436912" y="387708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 name="Shape 135"/>
              <p:cNvSpPr/>
              <p:nvPr/>
            </p:nvSpPr>
            <p:spPr>
              <a:xfrm>
                <a:off x="3984187" y="387708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6" name="Shape 136"/>
              <p:cNvSpPr/>
              <p:nvPr/>
            </p:nvSpPr>
            <p:spPr>
              <a:xfrm>
                <a:off x="4531462" y="387708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7" name="Shape 137"/>
              <p:cNvSpPr/>
              <p:nvPr/>
            </p:nvSpPr>
            <p:spPr>
              <a:xfrm>
                <a:off x="5078737" y="387708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8" name="Shape 138"/>
              <p:cNvSpPr/>
              <p:nvPr/>
            </p:nvSpPr>
            <p:spPr>
              <a:xfrm>
                <a:off x="5626025" y="387708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9" name="Shape 139"/>
              <p:cNvSpPr/>
              <p:nvPr/>
            </p:nvSpPr>
            <p:spPr>
              <a:xfrm>
                <a:off x="6171537" y="387708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0" name="Shape 140"/>
              <p:cNvSpPr/>
              <p:nvPr/>
            </p:nvSpPr>
            <p:spPr>
              <a:xfrm>
                <a:off x="6718812" y="387708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 name="Shape 141"/>
              <p:cNvSpPr/>
              <p:nvPr/>
            </p:nvSpPr>
            <p:spPr>
              <a:xfrm>
                <a:off x="1249575" y="36553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2" name="Shape 142"/>
              <p:cNvSpPr/>
              <p:nvPr/>
            </p:nvSpPr>
            <p:spPr>
              <a:xfrm>
                <a:off x="1796850" y="36553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3" name="Shape 143"/>
              <p:cNvSpPr/>
              <p:nvPr/>
            </p:nvSpPr>
            <p:spPr>
              <a:xfrm>
                <a:off x="2344125" y="36553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 name="Shape 144"/>
              <p:cNvSpPr/>
              <p:nvPr/>
            </p:nvSpPr>
            <p:spPr>
              <a:xfrm>
                <a:off x="2891400" y="36553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5" name="Shape 145"/>
              <p:cNvSpPr/>
              <p:nvPr/>
            </p:nvSpPr>
            <p:spPr>
              <a:xfrm>
                <a:off x="3436912" y="36553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6" name="Shape 146"/>
              <p:cNvSpPr/>
              <p:nvPr/>
            </p:nvSpPr>
            <p:spPr>
              <a:xfrm>
                <a:off x="3984187" y="36553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7" name="Shape 147"/>
              <p:cNvSpPr/>
              <p:nvPr/>
            </p:nvSpPr>
            <p:spPr>
              <a:xfrm>
                <a:off x="4531462" y="36553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 name="Shape 148"/>
              <p:cNvSpPr/>
              <p:nvPr/>
            </p:nvSpPr>
            <p:spPr>
              <a:xfrm>
                <a:off x="5078737" y="36553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9" name="Shape 149"/>
              <p:cNvSpPr/>
              <p:nvPr/>
            </p:nvSpPr>
            <p:spPr>
              <a:xfrm>
                <a:off x="5626025" y="36553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0" name="Shape 150"/>
              <p:cNvSpPr/>
              <p:nvPr/>
            </p:nvSpPr>
            <p:spPr>
              <a:xfrm>
                <a:off x="6171537" y="36553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1" name="Shape 151"/>
              <p:cNvSpPr/>
              <p:nvPr/>
            </p:nvSpPr>
            <p:spPr>
              <a:xfrm>
                <a:off x="6718812" y="36553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2" name="Shape 152"/>
              <p:cNvSpPr/>
              <p:nvPr/>
            </p:nvSpPr>
            <p:spPr>
              <a:xfrm>
                <a:off x="1298000" y="354443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 name="Shape 153"/>
              <p:cNvSpPr/>
              <p:nvPr/>
            </p:nvSpPr>
            <p:spPr>
              <a:xfrm>
                <a:off x="2939825" y="354443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4" name="Shape 154"/>
              <p:cNvSpPr/>
              <p:nvPr/>
            </p:nvSpPr>
            <p:spPr>
              <a:xfrm>
                <a:off x="3485337" y="354443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5" name="Shape 155"/>
              <p:cNvSpPr/>
              <p:nvPr/>
            </p:nvSpPr>
            <p:spPr>
              <a:xfrm>
                <a:off x="4032612" y="354443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6" name="Shape 156"/>
              <p:cNvSpPr/>
              <p:nvPr/>
            </p:nvSpPr>
            <p:spPr>
              <a:xfrm>
                <a:off x="4579887" y="354443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7" name="Shape 157"/>
              <p:cNvSpPr/>
              <p:nvPr/>
            </p:nvSpPr>
            <p:spPr>
              <a:xfrm>
                <a:off x="5127162" y="354443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a:off x="5674450" y="354443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9" name="Shape 159"/>
              <p:cNvSpPr/>
              <p:nvPr/>
            </p:nvSpPr>
            <p:spPr>
              <a:xfrm>
                <a:off x="6219962" y="354443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0" name="Shape 160"/>
              <p:cNvSpPr/>
              <p:nvPr/>
            </p:nvSpPr>
            <p:spPr>
              <a:xfrm>
                <a:off x="6767237" y="354443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1298000" y="37662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a:off x="1845275" y="37662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 name="Shape 163"/>
              <p:cNvSpPr/>
              <p:nvPr/>
            </p:nvSpPr>
            <p:spPr>
              <a:xfrm>
                <a:off x="2392550" y="37662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4" name="Shape 164"/>
              <p:cNvSpPr/>
              <p:nvPr/>
            </p:nvSpPr>
            <p:spPr>
              <a:xfrm>
                <a:off x="2939825" y="37662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5" name="Shape 165"/>
              <p:cNvSpPr/>
              <p:nvPr/>
            </p:nvSpPr>
            <p:spPr>
              <a:xfrm>
                <a:off x="3485337" y="37662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6" name="Shape 166"/>
              <p:cNvSpPr/>
              <p:nvPr/>
            </p:nvSpPr>
            <p:spPr>
              <a:xfrm>
                <a:off x="4032612" y="37662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7" name="Shape 167"/>
              <p:cNvSpPr/>
              <p:nvPr/>
            </p:nvSpPr>
            <p:spPr>
              <a:xfrm>
                <a:off x="4579887" y="37662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8" name="Shape 168"/>
              <p:cNvSpPr/>
              <p:nvPr/>
            </p:nvSpPr>
            <p:spPr>
              <a:xfrm>
                <a:off x="5127162" y="37662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9" name="Shape 169"/>
              <p:cNvSpPr/>
              <p:nvPr/>
            </p:nvSpPr>
            <p:spPr>
              <a:xfrm>
                <a:off x="5674450" y="37662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0" name="Shape 170"/>
              <p:cNvSpPr/>
              <p:nvPr/>
            </p:nvSpPr>
            <p:spPr>
              <a:xfrm>
                <a:off x="6219962" y="37662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1" name="Shape 171"/>
              <p:cNvSpPr/>
              <p:nvPr/>
            </p:nvSpPr>
            <p:spPr>
              <a:xfrm>
                <a:off x="6767237" y="37662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2" name="Shape 172"/>
              <p:cNvSpPr/>
              <p:nvPr/>
            </p:nvSpPr>
            <p:spPr>
              <a:xfrm>
                <a:off x="1298000" y="3433562"/>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3" name="Shape 173"/>
              <p:cNvSpPr/>
              <p:nvPr/>
            </p:nvSpPr>
            <p:spPr>
              <a:xfrm>
                <a:off x="2939825" y="3433562"/>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3485337" y="3433562"/>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 name="Shape 175"/>
              <p:cNvSpPr/>
              <p:nvPr/>
            </p:nvSpPr>
            <p:spPr>
              <a:xfrm>
                <a:off x="4032612" y="3433562"/>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6" name="Shape 176"/>
              <p:cNvSpPr/>
              <p:nvPr/>
            </p:nvSpPr>
            <p:spPr>
              <a:xfrm>
                <a:off x="4579887" y="3433562"/>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7" name="Shape 177"/>
              <p:cNvSpPr/>
              <p:nvPr/>
            </p:nvSpPr>
            <p:spPr>
              <a:xfrm>
                <a:off x="5127162" y="3433562"/>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8" name="Shape 178"/>
              <p:cNvSpPr/>
              <p:nvPr/>
            </p:nvSpPr>
            <p:spPr>
              <a:xfrm>
                <a:off x="5674450" y="3433562"/>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9" name="Shape 179"/>
              <p:cNvSpPr/>
              <p:nvPr/>
            </p:nvSpPr>
            <p:spPr>
              <a:xfrm>
                <a:off x="6219962" y="3433562"/>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0" name="Shape 180"/>
              <p:cNvSpPr/>
              <p:nvPr/>
            </p:nvSpPr>
            <p:spPr>
              <a:xfrm>
                <a:off x="6767237" y="3433562"/>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1" name="Shape 181"/>
              <p:cNvSpPr/>
              <p:nvPr/>
            </p:nvSpPr>
            <p:spPr>
              <a:xfrm>
                <a:off x="1467625" y="332268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2" name="Shape 182"/>
              <p:cNvSpPr/>
              <p:nvPr/>
            </p:nvSpPr>
            <p:spPr>
              <a:xfrm>
                <a:off x="3109450" y="332268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3" name="Shape 183"/>
              <p:cNvSpPr/>
              <p:nvPr/>
            </p:nvSpPr>
            <p:spPr>
              <a:xfrm>
                <a:off x="3654962" y="332268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4" name="Shape 184"/>
              <p:cNvSpPr/>
              <p:nvPr/>
            </p:nvSpPr>
            <p:spPr>
              <a:xfrm>
                <a:off x="4202237" y="332268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5" name="Shape 185"/>
              <p:cNvSpPr/>
              <p:nvPr/>
            </p:nvSpPr>
            <p:spPr>
              <a:xfrm>
                <a:off x="4749512" y="332268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6" name="Shape 186"/>
              <p:cNvSpPr/>
              <p:nvPr/>
            </p:nvSpPr>
            <p:spPr>
              <a:xfrm>
                <a:off x="5296787" y="332268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7" name="Shape 187"/>
              <p:cNvSpPr/>
              <p:nvPr/>
            </p:nvSpPr>
            <p:spPr>
              <a:xfrm>
                <a:off x="5844075" y="332268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8" name="Shape 188"/>
              <p:cNvSpPr/>
              <p:nvPr/>
            </p:nvSpPr>
            <p:spPr>
              <a:xfrm>
                <a:off x="6389587" y="332268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9" name="Shape 189"/>
              <p:cNvSpPr/>
              <p:nvPr/>
            </p:nvSpPr>
            <p:spPr>
              <a:xfrm>
                <a:off x="6936862" y="332268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0" name="Shape 190"/>
              <p:cNvSpPr/>
              <p:nvPr/>
            </p:nvSpPr>
            <p:spPr>
              <a:xfrm>
                <a:off x="1298000" y="311999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1" name="Shape 191"/>
              <p:cNvSpPr/>
              <p:nvPr/>
            </p:nvSpPr>
            <p:spPr>
              <a:xfrm>
                <a:off x="2939825" y="311999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2" name="Shape 192"/>
              <p:cNvSpPr/>
              <p:nvPr/>
            </p:nvSpPr>
            <p:spPr>
              <a:xfrm>
                <a:off x="3485337" y="311999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3" name="Shape 193"/>
              <p:cNvSpPr/>
              <p:nvPr/>
            </p:nvSpPr>
            <p:spPr>
              <a:xfrm>
                <a:off x="6219962" y="311999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4" name="Shape 194"/>
              <p:cNvSpPr/>
              <p:nvPr/>
            </p:nvSpPr>
            <p:spPr>
              <a:xfrm>
                <a:off x="6767237" y="311999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5" name="Shape 195"/>
              <p:cNvSpPr/>
              <p:nvPr/>
            </p:nvSpPr>
            <p:spPr>
              <a:xfrm>
                <a:off x="1420925" y="29998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a:off x="3062750" y="29998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7" name="Shape 197"/>
              <p:cNvSpPr/>
              <p:nvPr/>
            </p:nvSpPr>
            <p:spPr>
              <a:xfrm>
                <a:off x="3608262" y="29998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8" name="Shape 198"/>
              <p:cNvSpPr/>
              <p:nvPr/>
            </p:nvSpPr>
            <p:spPr>
              <a:xfrm>
                <a:off x="5797375" y="29998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9" name="Shape 199"/>
              <p:cNvSpPr/>
              <p:nvPr/>
            </p:nvSpPr>
            <p:spPr>
              <a:xfrm>
                <a:off x="6342887" y="29998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0" name="Shape 200"/>
              <p:cNvSpPr/>
              <p:nvPr/>
            </p:nvSpPr>
            <p:spPr>
              <a:xfrm>
                <a:off x="1249575" y="289873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a:off x="2891400" y="289873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6171537" y="289873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p:nvPr/>
            </p:nvSpPr>
            <p:spPr>
              <a:xfrm>
                <a:off x="1373650" y="32222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4" name="Shape 204"/>
              <p:cNvSpPr/>
              <p:nvPr/>
            </p:nvSpPr>
            <p:spPr>
              <a:xfrm>
                <a:off x="3015475" y="32222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p:nvPr/>
            </p:nvSpPr>
            <p:spPr>
              <a:xfrm>
                <a:off x="3560987" y="32222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6" name="Shape 206"/>
              <p:cNvSpPr/>
              <p:nvPr/>
            </p:nvSpPr>
            <p:spPr>
              <a:xfrm>
                <a:off x="5750100" y="32222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7" name="Shape 207"/>
              <p:cNvSpPr/>
              <p:nvPr/>
            </p:nvSpPr>
            <p:spPr>
              <a:xfrm>
                <a:off x="6295612" y="32222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8" name="Shape 208"/>
              <p:cNvSpPr/>
              <p:nvPr/>
            </p:nvSpPr>
            <p:spPr>
              <a:xfrm>
                <a:off x="6842887" y="32222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9" name="Shape 209"/>
              <p:cNvSpPr/>
              <p:nvPr/>
            </p:nvSpPr>
            <p:spPr>
              <a:xfrm>
                <a:off x="1373650" y="2787837"/>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10" name="Shape 210"/>
            <p:cNvSpPr txBox="1"/>
            <p:nvPr/>
          </p:nvSpPr>
          <p:spPr>
            <a:xfrm>
              <a:off x="238125" y="4226100"/>
              <a:ext cx="1084200" cy="541200"/>
            </a:xfrm>
            <a:prstGeom prst="rect">
              <a:avLst/>
            </a:prstGeom>
            <a:noFill/>
            <a:ln>
              <a:noFill/>
            </a:ln>
          </p:spPr>
          <p:txBody>
            <a:bodyPr anchorCtr="0" anchor="t" bIns="91425" lIns="91425" rIns="91425" tIns="91425">
              <a:noAutofit/>
            </a:bodyPr>
            <a:lstStyle/>
            <a:p>
              <a:pPr lvl="0">
                <a:spcBef>
                  <a:spcPts val="0"/>
                </a:spcBef>
                <a:buNone/>
              </a:pPr>
              <a:r>
                <a:rPr lang="iw"/>
                <a:t>Genomic sequence</a:t>
              </a:r>
            </a:p>
          </p:txBody>
        </p:sp>
        <p:sp>
          <p:nvSpPr>
            <p:cNvPr id="211" name="Shape 211"/>
            <p:cNvSpPr txBox="1"/>
            <p:nvPr/>
          </p:nvSpPr>
          <p:spPr>
            <a:xfrm>
              <a:off x="314325" y="2647350"/>
              <a:ext cx="1108200" cy="541200"/>
            </a:xfrm>
            <a:prstGeom prst="rect">
              <a:avLst/>
            </a:prstGeom>
            <a:noFill/>
            <a:ln>
              <a:noFill/>
            </a:ln>
          </p:spPr>
          <p:txBody>
            <a:bodyPr anchorCtr="0" anchor="t" bIns="91425" lIns="91425" rIns="91425" tIns="91425">
              <a:noAutofit/>
            </a:bodyPr>
            <a:lstStyle/>
            <a:p>
              <a:pPr lvl="0" rtl="0">
                <a:spcBef>
                  <a:spcPts val="0"/>
                </a:spcBef>
                <a:buNone/>
              </a:pPr>
              <a:r>
                <a:rPr lang="iw"/>
                <a:t>Sequenced reads</a:t>
              </a:r>
            </a:p>
          </p:txBody>
        </p:sp>
      </p:gr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idx="11" type="ftr"/>
          </p:nvPr>
        </p:nvSpPr>
        <p:spPr>
          <a:xfrm>
            <a:off x="3028950" y="4767262"/>
            <a:ext cx="3086100" cy="273900"/>
          </a:xfrm>
          <a:prstGeom prst="rect">
            <a:avLst/>
          </a:prstGeom>
          <a:noFill/>
          <a:ln>
            <a:noFill/>
          </a:ln>
        </p:spPr>
        <p:txBody>
          <a:bodyPr anchorCtr="0" anchor="ctr" bIns="34275" lIns="68575" rIns="68575" tIns="34275">
            <a:noAutofit/>
          </a:bodyPr>
          <a:lstStyle/>
          <a:p>
            <a:pPr indent="0" lvl="0" marL="0" marR="0" rtl="1" algn="ctr">
              <a:spcBef>
                <a:spcPts val="0"/>
              </a:spcBef>
              <a:buSzPct val="25000"/>
              <a:buNone/>
            </a:pPr>
            <a:r>
              <a:rPr lang="iw" sz="900">
                <a:solidFill>
                  <a:srgbClr val="888888"/>
                </a:solidFill>
                <a:latin typeface="Calibri"/>
                <a:ea typeface="Calibri"/>
                <a:cs typeface="Calibri"/>
                <a:sym typeface="Calibri"/>
              </a:rPr>
              <a:t>Genomic imputation in ultra low coverage sequencing data of Ashkenazi Jews</a:t>
            </a:r>
          </a:p>
        </p:txBody>
      </p:sp>
      <p:sp>
        <p:nvSpPr>
          <p:cNvPr id="217" name="Shape 217"/>
          <p:cNvSpPr txBox="1"/>
          <p:nvPr>
            <p:ph idx="12" type="sldNum"/>
          </p:nvPr>
        </p:nvSpPr>
        <p:spPr>
          <a:xfrm>
            <a:off x="8472457" y="4663216"/>
            <a:ext cx="548700" cy="393600"/>
          </a:xfrm>
          <a:prstGeom prst="rect">
            <a:avLst/>
          </a:prstGeom>
          <a:noFill/>
          <a:ln>
            <a:noFill/>
          </a:ln>
        </p:spPr>
        <p:txBody>
          <a:bodyPr anchorCtr="0" anchor="ctr" bIns="34275" lIns="68575" rIns="68575" tIns="34275">
            <a:noAutofit/>
          </a:bodyPr>
          <a:lstStyle/>
          <a:p>
            <a:pPr lvl="0" rtl="1">
              <a:spcBef>
                <a:spcPts val="0"/>
              </a:spcBef>
              <a:buNone/>
            </a:pPr>
            <a:fld id="{00000000-1234-1234-1234-123412341234}" type="slidenum">
              <a:rPr lang="iw">
                <a:latin typeface="Arial"/>
                <a:ea typeface="Arial"/>
                <a:cs typeface="Arial"/>
                <a:sym typeface="Arial"/>
              </a:rPr>
              <a:t>‹#›</a:t>
            </a:fld>
          </a:p>
        </p:txBody>
      </p:sp>
      <p:grpSp>
        <p:nvGrpSpPr>
          <p:cNvPr id="218" name="Shape 218"/>
          <p:cNvGrpSpPr/>
          <p:nvPr/>
        </p:nvGrpSpPr>
        <p:grpSpPr>
          <a:xfrm>
            <a:off x="900875" y="367900"/>
            <a:ext cx="6842650" cy="1853750"/>
            <a:chOff x="900875" y="367900"/>
            <a:chExt cx="6842650" cy="1853750"/>
          </a:xfrm>
        </p:grpSpPr>
        <p:sp>
          <p:nvSpPr>
            <p:cNvPr id="219" name="Shape 219"/>
            <p:cNvSpPr txBox="1"/>
            <p:nvPr/>
          </p:nvSpPr>
          <p:spPr>
            <a:xfrm>
              <a:off x="987525" y="367900"/>
              <a:ext cx="6756000" cy="595500"/>
            </a:xfrm>
            <a:prstGeom prst="rect">
              <a:avLst/>
            </a:prstGeom>
            <a:noFill/>
            <a:ln>
              <a:noFill/>
            </a:ln>
          </p:spPr>
          <p:txBody>
            <a:bodyPr anchorCtr="0" anchor="t" bIns="91425" lIns="91425" rIns="91425" tIns="91425">
              <a:noAutofit/>
            </a:bodyPr>
            <a:lstStyle/>
            <a:p>
              <a:pPr lvl="0" rtl="0">
                <a:spcBef>
                  <a:spcPts val="0"/>
                </a:spcBef>
                <a:buNone/>
              </a:pPr>
              <a:r>
                <a:rPr b="1" lang="iw" sz="2400"/>
                <a:t>Low coverage sequencing (1-5x)</a:t>
              </a:r>
            </a:p>
          </p:txBody>
        </p:sp>
        <p:sp>
          <p:nvSpPr>
            <p:cNvPr id="220" name="Shape 220"/>
            <p:cNvSpPr/>
            <p:nvPr/>
          </p:nvSpPr>
          <p:spPr>
            <a:xfrm>
              <a:off x="900875" y="2035950"/>
              <a:ext cx="6630600" cy="1857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1" name="Shape 221"/>
            <p:cNvSpPr/>
            <p:nvPr/>
          </p:nvSpPr>
          <p:spPr>
            <a:xfrm>
              <a:off x="987075" y="19257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2" name="Shape 222"/>
            <p:cNvSpPr/>
            <p:nvPr/>
          </p:nvSpPr>
          <p:spPr>
            <a:xfrm>
              <a:off x="1534350" y="19257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3" name="Shape 223"/>
            <p:cNvSpPr/>
            <p:nvPr/>
          </p:nvSpPr>
          <p:spPr>
            <a:xfrm>
              <a:off x="2081625" y="19257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4" name="Shape 224"/>
            <p:cNvSpPr/>
            <p:nvPr/>
          </p:nvSpPr>
          <p:spPr>
            <a:xfrm>
              <a:off x="2628900" y="19257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5" name="Shape 225"/>
            <p:cNvSpPr/>
            <p:nvPr/>
          </p:nvSpPr>
          <p:spPr>
            <a:xfrm>
              <a:off x="3174412" y="19257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6" name="Shape 226"/>
            <p:cNvSpPr/>
            <p:nvPr/>
          </p:nvSpPr>
          <p:spPr>
            <a:xfrm>
              <a:off x="3721687" y="19257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7" name="Shape 227"/>
            <p:cNvSpPr/>
            <p:nvPr/>
          </p:nvSpPr>
          <p:spPr>
            <a:xfrm>
              <a:off x="4268962" y="19257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8" name="Shape 228"/>
            <p:cNvSpPr/>
            <p:nvPr/>
          </p:nvSpPr>
          <p:spPr>
            <a:xfrm>
              <a:off x="4816237" y="19257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9" name="Shape 229"/>
            <p:cNvSpPr/>
            <p:nvPr/>
          </p:nvSpPr>
          <p:spPr>
            <a:xfrm>
              <a:off x="1166725" y="181545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0" name="Shape 230"/>
            <p:cNvSpPr/>
            <p:nvPr/>
          </p:nvSpPr>
          <p:spPr>
            <a:xfrm>
              <a:off x="1714000" y="181545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1" name="Shape 231"/>
            <p:cNvSpPr/>
            <p:nvPr/>
          </p:nvSpPr>
          <p:spPr>
            <a:xfrm>
              <a:off x="2261275" y="181545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2" name="Shape 232"/>
            <p:cNvSpPr/>
            <p:nvPr/>
          </p:nvSpPr>
          <p:spPr>
            <a:xfrm>
              <a:off x="2808550" y="181545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3" name="Shape 233"/>
            <p:cNvSpPr/>
            <p:nvPr/>
          </p:nvSpPr>
          <p:spPr>
            <a:xfrm>
              <a:off x="4448612" y="181545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4" name="Shape 234"/>
            <p:cNvSpPr/>
            <p:nvPr/>
          </p:nvSpPr>
          <p:spPr>
            <a:xfrm>
              <a:off x="4995887" y="181545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5" name="Shape 235"/>
            <p:cNvSpPr/>
            <p:nvPr/>
          </p:nvSpPr>
          <p:spPr>
            <a:xfrm>
              <a:off x="6456312" y="19257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6" name="Shape 236"/>
            <p:cNvSpPr/>
            <p:nvPr/>
          </p:nvSpPr>
          <p:spPr>
            <a:xfrm>
              <a:off x="7003587" y="19257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7" name="Shape 237"/>
            <p:cNvSpPr/>
            <p:nvPr/>
          </p:nvSpPr>
          <p:spPr>
            <a:xfrm>
              <a:off x="6635962" y="181545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8" name="Shape 238"/>
            <p:cNvSpPr/>
            <p:nvPr/>
          </p:nvSpPr>
          <p:spPr>
            <a:xfrm>
              <a:off x="1042650" y="17052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9" name="Shape 239"/>
            <p:cNvSpPr/>
            <p:nvPr/>
          </p:nvSpPr>
          <p:spPr>
            <a:xfrm>
              <a:off x="1589925" y="17052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0" name="Shape 240"/>
            <p:cNvSpPr/>
            <p:nvPr/>
          </p:nvSpPr>
          <p:spPr>
            <a:xfrm>
              <a:off x="2137200" y="17052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1" name="Shape 241"/>
            <p:cNvSpPr/>
            <p:nvPr/>
          </p:nvSpPr>
          <p:spPr>
            <a:xfrm>
              <a:off x="2684475" y="17052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2" name="Shape 242"/>
            <p:cNvSpPr/>
            <p:nvPr/>
          </p:nvSpPr>
          <p:spPr>
            <a:xfrm>
              <a:off x="4324537" y="17052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3" name="Shape 243"/>
            <p:cNvSpPr/>
            <p:nvPr/>
          </p:nvSpPr>
          <p:spPr>
            <a:xfrm>
              <a:off x="4871812" y="17052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4" name="Shape 244"/>
            <p:cNvSpPr/>
            <p:nvPr/>
          </p:nvSpPr>
          <p:spPr>
            <a:xfrm>
              <a:off x="6511887" y="170520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5" name="Shape 245"/>
            <p:cNvSpPr/>
            <p:nvPr/>
          </p:nvSpPr>
          <p:spPr>
            <a:xfrm>
              <a:off x="1260700" y="159495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6" name="Shape 246"/>
            <p:cNvSpPr/>
            <p:nvPr/>
          </p:nvSpPr>
          <p:spPr>
            <a:xfrm>
              <a:off x="2902525" y="159495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7" name="Shape 247"/>
            <p:cNvSpPr/>
            <p:nvPr/>
          </p:nvSpPr>
          <p:spPr>
            <a:xfrm>
              <a:off x="4542587" y="1594950"/>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8" name="Shape 248"/>
            <p:cNvSpPr/>
            <p:nvPr/>
          </p:nvSpPr>
          <p:spPr>
            <a:xfrm>
              <a:off x="1042650" y="1482162"/>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9" name="Shape 249"/>
            <p:cNvSpPr/>
            <p:nvPr/>
          </p:nvSpPr>
          <p:spPr>
            <a:xfrm>
              <a:off x="2684475" y="1482162"/>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0" name="Shape 250"/>
            <p:cNvSpPr/>
            <p:nvPr/>
          </p:nvSpPr>
          <p:spPr>
            <a:xfrm>
              <a:off x="4324537" y="1482162"/>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1" name="Shape 251"/>
            <p:cNvSpPr/>
            <p:nvPr/>
          </p:nvSpPr>
          <p:spPr>
            <a:xfrm>
              <a:off x="1091075" y="137127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252" name="Shape 252"/>
          <p:cNvGrpSpPr/>
          <p:nvPr/>
        </p:nvGrpSpPr>
        <p:grpSpPr>
          <a:xfrm>
            <a:off x="900875" y="2837825"/>
            <a:ext cx="6756000" cy="1350450"/>
            <a:chOff x="900875" y="2837825"/>
            <a:chExt cx="6756000" cy="1350450"/>
          </a:xfrm>
        </p:grpSpPr>
        <p:sp>
          <p:nvSpPr>
            <p:cNvPr id="253" name="Shape 253"/>
            <p:cNvSpPr txBox="1"/>
            <p:nvPr/>
          </p:nvSpPr>
          <p:spPr>
            <a:xfrm>
              <a:off x="900875" y="2837825"/>
              <a:ext cx="6756000" cy="438300"/>
            </a:xfrm>
            <a:prstGeom prst="rect">
              <a:avLst/>
            </a:prstGeom>
            <a:noFill/>
            <a:ln>
              <a:noFill/>
            </a:ln>
          </p:spPr>
          <p:txBody>
            <a:bodyPr anchorCtr="0" anchor="t" bIns="91425" lIns="91425" rIns="91425" tIns="91425">
              <a:noAutofit/>
            </a:bodyPr>
            <a:lstStyle/>
            <a:p>
              <a:pPr lvl="0" rtl="0">
                <a:spcBef>
                  <a:spcPts val="0"/>
                </a:spcBef>
                <a:buNone/>
              </a:pPr>
              <a:r>
                <a:rPr b="1" lang="iw" sz="2400"/>
                <a:t>Ultra low coverage sequencing (0.1-1x)</a:t>
              </a:r>
            </a:p>
          </p:txBody>
        </p:sp>
        <p:sp>
          <p:nvSpPr>
            <p:cNvPr id="254" name="Shape 254"/>
            <p:cNvSpPr/>
            <p:nvPr/>
          </p:nvSpPr>
          <p:spPr>
            <a:xfrm>
              <a:off x="900875" y="4002575"/>
              <a:ext cx="6630600" cy="1857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5" name="Shape 255"/>
            <p:cNvSpPr/>
            <p:nvPr/>
          </p:nvSpPr>
          <p:spPr>
            <a:xfrm>
              <a:off x="987075" y="38923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6" name="Shape 256"/>
            <p:cNvSpPr/>
            <p:nvPr/>
          </p:nvSpPr>
          <p:spPr>
            <a:xfrm>
              <a:off x="2628900" y="38923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7" name="Shape 257"/>
            <p:cNvSpPr/>
            <p:nvPr/>
          </p:nvSpPr>
          <p:spPr>
            <a:xfrm>
              <a:off x="3174412" y="38923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8" name="Shape 258"/>
            <p:cNvSpPr/>
            <p:nvPr/>
          </p:nvSpPr>
          <p:spPr>
            <a:xfrm>
              <a:off x="2808550" y="378207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9" name="Shape 259"/>
            <p:cNvSpPr/>
            <p:nvPr/>
          </p:nvSpPr>
          <p:spPr>
            <a:xfrm>
              <a:off x="6456312" y="38923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0" name="Shape 260"/>
            <p:cNvSpPr/>
            <p:nvPr/>
          </p:nvSpPr>
          <p:spPr>
            <a:xfrm>
              <a:off x="7003587" y="3892325"/>
              <a:ext cx="491700" cy="5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idx="11" type="ftr"/>
          </p:nvPr>
        </p:nvSpPr>
        <p:spPr>
          <a:xfrm>
            <a:off x="3028950" y="4767262"/>
            <a:ext cx="3086100" cy="273900"/>
          </a:xfrm>
          <a:prstGeom prst="rect">
            <a:avLst/>
          </a:prstGeom>
          <a:noFill/>
          <a:ln>
            <a:noFill/>
          </a:ln>
        </p:spPr>
        <p:txBody>
          <a:bodyPr anchorCtr="0" anchor="ctr" bIns="34275" lIns="68575" rIns="68575" tIns="34275">
            <a:noAutofit/>
          </a:bodyPr>
          <a:lstStyle/>
          <a:p>
            <a:pPr indent="0" lvl="0" marL="0" marR="0" rtl="1" algn="ctr">
              <a:spcBef>
                <a:spcPts val="0"/>
              </a:spcBef>
              <a:buSzPct val="25000"/>
              <a:buNone/>
            </a:pPr>
            <a:r>
              <a:rPr lang="iw" sz="900">
                <a:solidFill>
                  <a:srgbClr val="888888"/>
                </a:solidFill>
                <a:latin typeface="Calibri"/>
                <a:ea typeface="Calibri"/>
                <a:cs typeface="Calibri"/>
                <a:sym typeface="Calibri"/>
              </a:rPr>
              <a:t>Genomic imputation in ultra low coverage sequencing data of Ashkenazi Jews</a:t>
            </a:r>
          </a:p>
        </p:txBody>
      </p:sp>
      <p:sp>
        <p:nvSpPr>
          <p:cNvPr id="266" name="Shape 266"/>
          <p:cNvSpPr txBox="1"/>
          <p:nvPr>
            <p:ph idx="12" type="sldNum"/>
          </p:nvPr>
        </p:nvSpPr>
        <p:spPr>
          <a:xfrm>
            <a:off x="8472457" y="4663216"/>
            <a:ext cx="548700" cy="393600"/>
          </a:xfrm>
          <a:prstGeom prst="rect">
            <a:avLst/>
          </a:prstGeom>
          <a:noFill/>
          <a:ln>
            <a:noFill/>
          </a:ln>
        </p:spPr>
        <p:txBody>
          <a:bodyPr anchorCtr="0" anchor="ctr" bIns="34275" lIns="68575" rIns="68575" tIns="34275">
            <a:noAutofit/>
          </a:bodyPr>
          <a:lstStyle/>
          <a:p>
            <a:pPr lvl="0" rtl="1">
              <a:spcBef>
                <a:spcPts val="0"/>
              </a:spcBef>
              <a:buNone/>
            </a:pPr>
            <a:fld id="{00000000-1234-1234-1234-123412341234}" type="slidenum">
              <a:rPr lang="iw">
                <a:latin typeface="Arial"/>
                <a:ea typeface="Arial"/>
                <a:cs typeface="Arial"/>
                <a:sym typeface="Arial"/>
              </a:rPr>
              <a:t>‹#›</a:t>
            </a:fld>
          </a:p>
        </p:txBody>
      </p:sp>
      <p:sp>
        <p:nvSpPr>
          <p:cNvPr id="267" name="Shape 267"/>
          <p:cNvSpPr txBox="1"/>
          <p:nvPr>
            <p:ph idx="4294967295" type="ctrTitle"/>
          </p:nvPr>
        </p:nvSpPr>
        <p:spPr>
          <a:xfrm>
            <a:off x="466725" y="466725"/>
            <a:ext cx="8229600" cy="2238300"/>
          </a:xfrm>
          <a:prstGeom prst="rect">
            <a:avLst/>
          </a:prstGeom>
          <a:noFill/>
          <a:ln>
            <a:noFill/>
          </a:ln>
        </p:spPr>
        <p:txBody>
          <a:bodyPr anchorCtr="0" anchor="b" bIns="34275" lIns="68575" rIns="68575" tIns="34275">
            <a:noAutofit/>
          </a:bodyPr>
          <a:lstStyle/>
          <a:p>
            <a:pPr indent="0" lvl="0" marL="0" marR="0" rtl="1" algn="ctr">
              <a:lnSpc>
                <a:spcPct val="90000"/>
              </a:lnSpc>
              <a:spcBef>
                <a:spcPts val="0"/>
              </a:spcBef>
              <a:buClr>
                <a:schemeClr val="dk1"/>
              </a:buClr>
              <a:buSzPct val="25000"/>
              <a:buFont typeface="Calibri"/>
              <a:buNone/>
            </a:pPr>
            <a:r>
              <a:rPr b="0" i="0" lang="iw" sz="5000" u="none" cap="none" strike="noStrike">
                <a:solidFill>
                  <a:schemeClr val="dk1"/>
                </a:solidFill>
              </a:rPr>
              <a:t>Genomic imputation in ultra low coverage sequencing data of Ashkenazi Jews</a:t>
            </a:r>
          </a:p>
        </p:txBody>
      </p:sp>
      <p:grpSp>
        <p:nvGrpSpPr>
          <p:cNvPr id="268" name="Shape 268"/>
          <p:cNvGrpSpPr/>
          <p:nvPr/>
        </p:nvGrpSpPr>
        <p:grpSpPr>
          <a:xfrm>
            <a:off x="280825" y="2858349"/>
            <a:ext cx="7305174" cy="1755599"/>
            <a:chOff x="280825" y="2858349"/>
            <a:chExt cx="7305174" cy="1755599"/>
          </a:xfrm>
        </p:grpSpPr>
        <p:pic>
          <p:nvPicPr>
            <p:cNvPr id="269" name="Shape 269"/>
            <p:cNvPicPr preferRelativeResize="0"/>
            <p:nvPr/>
          </p:nvPicPr>
          <p:blipFill>
            <a:blip r:embed="rId3">
              <a:alphaModFix/>
            </a:blip>
            <a:stretch>
              <a:fillRect/>
            </a:stretch>
          </p:blipFill>
          <p:spPr>
            <a:xfrm>
              <a:off x="3494050" y="2956112"/>
              <a:ext cx="603162" cy="1547613"/>
            </a:xfrm>
            <a:prstGeom prst="rect">
              <a:avLst/>
            </a:prstGeom>
            <a:noFill/>
            <a:ln>
              <a:noFill/>
            </a:ln>
          </p:spPr>
        </p:pic>
        <p:pic>
          <p:nvPicPr>
            <p:cNvPr id="270" name="Shape 270"/>
            <p:cNvPicPr preferRelativeResize="0"/>
            <p:nvPr/>
          </p:nvPicPr>
          <p:blipFill>
            <a:blip r:embed="rId4">
              <a:alphaModFix/>
            </a:blip>
            <a:stretch>
              <a:fillRect/>
            </a:stretch>
          </p:blipFill>
          <p:spPr>
            <a:xfrm>
              <a:off x="4174823" y="2959690"/>
              <a:ext cx="603175" cy="1552921"/>
            </a:xfrm>
            <a:prstGeom prst="rect">
              <a:avLst/>
            </a:prstGeom>
            <a:noFill/>
            <a:ln>
              <a:noFill/>
            </a:ln>
          </p:spPr>
        </p:pic>
        <p:pic>
          <p:nvPicPr>
            <p:cNvPr id="271" name="Shape 271"/>
            <p:cNvPicPr preferRelativeResize="0"/>
            <p:nvPr/>
          </p:nvPicPr>
          <p:blipFill>
            <a:blip r:embed="rId5">
              <a:alphaModFix/>
            </a:blip>
            <a:stretch>
              <a:fillRect/>
            </a:stretch>
          </p:blipFill>
          <p:spPr>
            <a:xfrm>
              <a:off x="4855599" y="2959690"/>
              <a:ext cx="603175" cy="1552909"/>
            </a:xfrm>
            <a:prstGeom prst="rect">
              <a:avLst/>
            </a:prstGeom>
            <a:noFill/>
            <a:ln>
              <a:noFill/>
            </a:ln>
          </p:spPr>
        </p:pic>
        <p:pic>
          <p:nvPicPr>
            <p:cNvPr id="272" name="Shape 272"/>
            <p:cNvPicPr preferRelativeResize="0"/>
            <p:nvPr/>
          </p:nvPicPr>
          <p:blipFill>
            <a:blip r:embed="rId6">
              <a:alphaModFix/>
            </a:blip>
            <a:stretch>
              <a:fillRect/>
            </a:stretch>
          </p:blipFill>
          <p:spPr>
            <a:xfrm>
              <a:off x="5002600" y="2858349"/>
              <a:ext cx="1755626" cy="1755599"/>
            </a:xfrm>
            <a:prstGeom prst="rect">
              <a:avLst/>
            </a:prstGeom>
            <a:noFill/>
            <a:ln>
              <a:noFill/>
            </a:ln>
          </p:spPr>
        </p:pic>
        <p:pic>
          <p:nvPicPr>
            <p:cNvPr id="273" name="Shape 273"/>
            <p:cNvPicPr preferRelativeResize="0"/>
            <p:nvPr/>
          </p:nvPicPr>
          <p:blipFill>
            <a:blip r:embed="rId7">
              <a:alphaModFix/>
            </a:blip>
            <a:stretch>
              <a:fillRect/>
            </a:stretch>
          </p:blipFill>
          <p:spPr>
            <a:xfrm>
              <a:off x="6264425" y="2962350"/>
              <a:ext cx="658786" cy="1547625"/>
            </a:xfrm>
            <a:prstGeom prst="rect">
              <a:avLst/>
            </a:prstGeom>
            <a:noFill/>
            <a:ln>
              <a:noFill/>
            </a:ln>
          </p:spPr>
        </p:pic>
        <p:pic>
          <p:nvPicPr>
            <p:cNvPr id="274" name="Shape 274"/>
            <p:cNvPicPr preferRelativeResize="0"/>
            <p:nvPr/>
          </p:nvPicPr>
          <p:blipFill>
            <a:blip r:embed="rId8">
              <a:alphaModFix/>
            </a:blip>
            <a:stretch>
              <a:fillRect/>
            </a:stretch>
          </p:blipFill>
          <p:spPr>
            <a:xfrm>
              <a:off x="6982824" y="2950797"/>
              <a:ext cx="603175" cy="1552927"/>
            </a:xfrm>
            <a:prstGeom prst="rect">
              <a:avLst/>
            </a:prstGeom>
            <a:noFill/>
            <a:ln>
              <a:noFill/>
            </a:ln>
          </p:spPr>
        </p:pic>
        <p:grpSp>
          <p:nvGrpSpPr>
            <p:cNvPr id="275" name="Shape 275"/>
            <p:cNvGrpSpPr/>
            <p:nvPr/>
          </p:nvGrpSpPr>
          <p:grpSpPr>
            <a:xfrm>
              <a:off x="280825" y="2910350"/>
              <a:ext cx="1651624" cy="1651624"/>
              <a:chOff x="313600" y="2852100"/>
              <a:chExt cx="1651624" cy="1651624"/>
            </a:xfrm>
          </p:grpSpPr>
          <p:pic>
            <p:nvPicPr>
              <p:cNvPr id="276" name="Shape 276"/>
              <p:cNvPicPr preferRelativeResize="0"/>
              <p:nvPr/>
            </p:nvPicPr>
            <p:blipFill>
              <a:blip r:embed="rId6">
                <a:alphaModFix/>
              </a:blip>
              <a:stretch>
                <a:fillRect/>
              </a:stretch>
            </p:blipFill>
            <p:spPr>
              <a:xfrm>
                <a:off x="313600" y="2852100"/>
                <a:ext cx="1651624" cy="1651624"/>
              </a:xfrm>
              <a:prstGeom prst="rect">
                <a:avLst/>
              </a:prstGeom>
              <a:noFill/>
              <a:ln>
                <a:noFill/>
              </a:ln>
            </p:spPr>
          </p:pic>
          <p:sp>
            <p:nvSpPr>
              <p:cNvPr id="277" name="Shape 277"/>
              <p:cNvSpPr/>
              <p:nvPr/>
            </p:nvSpPr>
            <p:spPr>
              <a:xfrm>
                <a:off x="984900" y="3692900"/>
                <a:ext cx="135000" cy="642300"/>
              </a:xfrm>
              <a:prstGeom prst="rect">
                <a:avLst/>
              </a:prstGeom>
              <a:solidFill>
                <a:srgbClr val="0000FF"/>
              </a:solidFill>
              <a:ln>
                <a:noFill/>
              </a:ln>
            </p:spPr>
            <p:txBody>
              <a:bodyPr anchorCtr="0" anchor="ctr" bIns="91425" lIns="91425" rIns="91425" tIns="91425">
                <a:noAutofit/>
              </a:bodyPr>
              <a:lstStyle/>
              <a:p>
                <a:pPr lvl="0">
                  <a:spcBef>
                    <a:spcPts val="0"/>
                  </a:spcBef>
                  <a:buNone/>
                </a:pPr>
                <a:r>
                  <a:t/>
                </a:r>
                <a:endParaRPr/>
              </a:p>
            </p:txBody>
          </p:sp>
          <p:sp>
            <p:nvSpPr>
              <p:cNvPr id="278" name="Shape 278"/>
              <p:cNvSpPr/>
              <p:nvPr/>
            </p:nvSpPr>
            <p:spPr>
              <a:xfrm>
                <a:off x="1153150" y="3692875"/>
                <a:ext cx="135000" cy="642300"/>
              </a:xfrm>
              <a:prstGeom prst="rect">
                <a:avLst/>
              </a:prstGeom>
              <a:solidFill>
                <a:srgbClr val="57881F"/>
              </a:solidFill>
              <a:ln>
                <a:noFill/>
              </a:ln>
            </p:spPr>
            <p:txBody>
              <a:bodyPr anchorCtr="0" anchor="ctr" bIns="91425" lIns="91425" rIns="91425" tIns="91425">
                <a:noAutofit/>
              </a:bodyPr>
              <a:lstStyle/>
              <a:p>
                <a:pPr lvl="0">
                  <a:spcBef>
                    <a:spcPts val="0"/>
                  </a:spcBef>
                  <a:buNone/>
                </a:pPr>
                <a:r>
                  <a:t/>
                </a:r>
                <a:endParaRPr/>
              </a:p>
            </p:txBody>
          </p:sp>
          <p:sp>
            <p:nvSpPr>
              <p:cNvPr id="279" name="Shape 279"/>
              <p:cNvSpPr/>
              <p:nvPr/>
            </p:nvSpPr>
            <p:spPr>
              <a:xfrm>
                <a:off x="984900" y="3363800"/>
                <a:ext cx="303300" cy="329100"/>
              </a:xfrm>
              <a:prstGeom prst="rect">
                <a:avLst/>
              </a:prstGeom>
              <a:solidFill>
                <a:srgbClr val="999999"/>
              </a:solidFill>
              <a:ln>
                <a:noFill/>
              </a:ln>
            </p:spPr>
            <p:txBody>
              <a:bodyPr anchorCtr="0" anchor="ctr" bIns="91425" lIns="91425" rIns="91425" tIns="91425">
                <a:noAutofit/>
              </a:bodyPr>
              <a:lstStyle/>
              <a:p>
                <a:pPr lvl="0">
                  <a:spcBef>
                    <a:spcPts val="0"/>
                  </a:spcBef>
                  <a:buNone/>
                </a:pPr>
                <a:r>
                  <a:t/>
                </a:r>
                <a:endParaRPr/>
              </a:p>
            </p:txBody>
          </p:sp>
          <p:sp>
            <p:nvSpPr>
              <p:cNvPr id="280" name="Shape 280"/>
              <p:cNvSpPr/>
              <p:nvPr/>
            </p:nvSpPr>
            <p:spPr>
              <a:xfrm>
                <a:off x="992775" y="2924825"/>
                <a:ext cx="303300" cy="273900"/>
              </a:xfrm>
              <a:prstGeom prst="ellips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81" name="Shape 281"/>
              <p:cNvSpPr/>
              <p:nvPr/>
            </p:nvSpPr>
            <p:spPr>
              <a:xfrm>
                <a:off x="1319175" y="3388950"/>
                <a:ext cx="100500" cy="329100"/>
              </a:xfrm>
              <a:prstGeom prst="rect">
                <a:avLst/>
              </a:prstGeom>
              <a:solidFill>
                <a:srgbClr val="674EA7"/>
              </a:solidFill>
              <a:ln>
                <a:noFill/>
              </a:ln>
            </p:spPr>
            <p:txBody>
              <a:bodyPr anchorCtr="0" anchor="ctr" bIns="91425" lIns="91425" rIns="91425" tIns="91425">
                <a:noAutofit/>
              </a:bodyPr>
              <a:lstStyle/>
              <a:p>
                <a:pPr lvl="0">
                  <a:spcBef>
                    <a:spcPts val="0"/>
                  </a:spcBef>
                  <a:buNone/>
                </a:pPr>
                <a:r>
                  <a:t/>
                </a:r>
                <a:endParaRPr/>
              </a:p>
            </p:txBody>
          </p:sp>
        </p:grpSp>
      </p:gr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idx="11" type="ftr"/>
          </p:nvPr>
        </p:nvSpPr>
        <p:spPr>
          <a:xfrm>
            <a:off x="3028950" y="4767262"/>
            <a:ext cx="3086100" cy="273900"/>
          </a:xfrm>
          <a:prstGeom prst="rect">
            <a:avLst/>
          </a:prstGeom>
          <a:noFill/>
          <a:ln>
            <a:noFill/>
          </a:ln>
        </p:spPr>
        <p:txBody>
          <a:bodyPr anchorCtr="0" anchor="ctr" bIns="34275" lIns="68575" rIns="68575" tIns="34275">
            <a:noAutofit/>
          </a:bodyPr>
          <a:lstStyle/>
          <a:p>
            <a:pPr indent="0" lvl="0" marL="0" marR="0" rtl="1" algn="ctr">
              <a:spcBef>
                <a:spcPts val="0"/>
              </a:spcBef>
              <a:buSzPct val="25000"/>
              <a:buNone/>
            </a:pPr>
            <a:r>
              <a:rPr lang="iw" sz="900">
                <a:solidFill>
                  <a:srgbClr val="888888"/>
                </a:solidFill>
                <a:latin typeface="Calibri"/>
                <a:ea typeface="Calibri"/>
                <a:cs typeface="Calibri"/>
                <a:sym typeface="Calibri"/>
              </a:rPr>
              <a:t>Genomic imputation in ultra low coverage sequencing data of Ashkenazi Jews</a:t>
            </a:r>
          </a:p>
        </p:txBody>
      </p:sp>
      <p:sp>
        <p:nvSpPr>
          <p:cNvPr id="287" name="Shape 287"/>
          <p:cNvSpPr txBox="1"/>
          <p:nvPr>
            <p:ph idx="12" type="sldNum"/>
          </p:nvPr>
        </p:nvSpPr>
        <p:spPr>
          <a:xfrm>
            <a:off x="8472457" y="4663216"/>
            <a:ext cx="548700" cy="393600"/>
          </a:xfrm>
          <a:prstGeom prst="rect">
            <a:avLst/>
          </a:prstGeom>
          <a:noFill/>
          <a:ln>
            <a:noFill/>
          </a:ln>
        </p:spPr>
        <p:txBody>
          <a:bodyPr anchorCtr="0" anchor="ctr" bIns="34275" lIns="68575" rIns="68575" tIns="34275">
            <a:noAutofit/>
          </a:bodyPr>
          <a:lstStyle/>
          <a:p>
            <a:pPr lvl="0" rtl="1">
              <a:spcBef>
                <a:spcPts val="0"/>
              </a:spcBef>
              <a:buNone/>
            </a:pPr>
            <a:fld id="{00000000-1234-1234-1234-123412341234}" type="slidenum">
              <a:rPr lang="iw">
                <a:latin typeface="Arial"/>
                <a:ea typeface="Arial"/>
                <a:cs typeface="Arial"/>
                <a:sym typeface="Arial"/>
              </a:rPr>
              <a:t>‹#›</a:t>
            </a:fld>
          </a:p>
        </p:txBody>
      </p:sp>
      <p:sp>
        <p:nvSpPr>
          <p:cNvPr id="288" name="Shape 288"/>
          <p:cNvSpPr txBox="1"/>
          <p:nvPr/>
        </p:nvSpPr>
        <p:spPr>
          <a:xfrm>
            <a:off x="2921425" y="322400"/>
            <a:ext cx="2598600" cy="560400"/>
          </a:xfrm>
          <a:prstGeom prst="rect">
            <a:avLst/>
          </a:prstGeom>
          <a:noFill/>
          <a:ln>
            <a:noFill/>
          </a:ln>
        </p:spPr>
        <p:txBody>
          <a:bodyPr anchorCtr="0" anchor="t" bIns="91425" lIns="91425" rIns="91425" tIns="91425">
            <a:noAutofit/>
          </a:bodyPr>
          <a:lstStyle/>
          <a:p>
            <a:pPr lvl="0">
              <a:spcBef>
                <a:spcPts val="0"/>
              </a:spcBef>
              <a:buNone/>
            </a:pPr>
            <a:r>
              <a:rPr b="1" lang="iw" sz="3000"/>
              <a:t>Can you tell?</a:t>
            </a:r>
          </a:p>
        </p:txBody>
      </p:sp>
      <p:graphicFrame>
        <p:nvGraphicFramePr>
          <p:cNvPr id="289" name="Shape 289"/>
          <p:cNvGraphicFramePr/>
          <p:nvPr/>
        </p:nvGraphicFramePr>
        <p:xfrm>
          <a:off x="1114697" y="1837750"/>
          <a:ext cx="2999999" cy="3000000"/>
        </p:xfrm>
        <a:graphic>
          <a:graphicData uri="http://schemas.openxmlformats.org/drawingml/2006/table">
            <a:tbl>
              <a:tblPr>
                <a:noFill/>
                <a:tableStyleId>{CB6AE9F8-B382-4D84-8171-AB984A783483}</a:tableStyleId>
              </a:tblPr>
              <a:tblGrid>
                <a:gridCol w="382850"/>
              </a:tblGrid>
              <a:tr h="479750">
                <a:tc>
                  <a:txBody>
                    <a:bodyPr>
                      <a:noAutofit/>
                    </a:bodyPr>
                    <a:lstStyle/>
                    <a:p>
                      <a:pPr lvl="0">
                        <a:spcBef>
                          <a:spcPts val="0"/>
                        </a:spcBef>
                        <a:buNone/>
                      </a:pPr>
                      <a:r>
                        <a:rPr lang="iw"/>
                        <a:t>A</a:t>
                      </a:r>
                    </a:p>
                  </a:txBody>
                  <a:tcPr marT="91425" marB="91425" marR="91425" marL="91425"/>
                </a:tc>
              </a:tr>
              <a:tr h="479750">
                <a:tc>
                  <a:txBody>
                    <a:bodyPr>
                      <a:noAutofit/>
                    </a:bodyPr>
                    <a:lstStyle/>
                    <a:p>
                      <a:pPr lvl="0">
                        <a:spcBef>
                          <a:spcPts val="0"/>
                        </a:spcBef>
                        <a:buNone/>
                      </a:pPr>
                      <a:r>
                        <a:rPr lang="iw"/>
                        <a:t>A</a:t>
                      </a:r>
                    </a:p>
                  </a:txBody>
                  <a:tcPr marT="91425" marB="91425" marR="91425" marL="91425"/>
                </a:tc>
              </a:tr>
              <a:tr h="479750">
                <a:tc>
                  <a:txBody>
                    <a:bodyPr>
                      <a:noAutofit/>
                    </a:bodyPr>
                    <a:lstStyle/>
                    <a:p>
                      <a:pPr lvl="0">
                        <a:spcBef>
                          <a:spcPts val="0"/>
                        </a:spcBef>
                        <a:buNone/>
                      </a:pPr>
                      <a:r>
                        <a:rPr lang="iw"/>
                        <a:t>G</a:t>
                      </a:r>
                    </a:p>
                  </a:txBody>
                  <a:tcPr marT="91425" marB="91425" marR="91425" marL="91425"/>
                </a:tc>
              </a:tr>
              <a:tr h="479750">
                <a:tc>
                  <a:txBody>
                    <a:bodyPr>
                      <a:noAutofit/>
                    </a:bodyPr>
                    <a:lstStyle/>
                    <a:p>
                      <a:pPr lvl="0">
                        <a:spcBef>
                          <a:spcPts val="0"/>
                        </a:spcBef>
                        <a:buNone/>
                      </a:pPr>
                      <a:r>
                        <a:rPr lang="iw"/>
                        <a:t>T</a:t>
                      </a:r>
                    </a:p>
                  </a:txBody>
                  <a:tcPr marT="91425" marB="91425" marR="91425" marL="91425"/>
                </a:tc>
              </a:tr>
              <a:tr h="479750">
                <a:tc>
                  <a:txBody>
                    <a:bodyPr>
                      <a:noAutofit/>
                    </a:bodyPr>
                    <a:lstStyle/>
                    <a:p>
                      <a:pPr lvl="0">
                        <a:spcBef>
                          <a:spcPts val="0"/>
                        </a:spcBef>
                        <a:buNone/>
                      </a:pPr>
                      <a:r>
                        <a:rPr lang="iw"/>
                        <a:t>A</a:t>
                      </a:r>
                    </a:p>
                  </a:txBody>
                  <a:tcPr marT="91425" marB="91425" marR="91425" marL="91425"/>
                </a:tc>
              </a:tr>
            </a:tbl>
          </a:graphicData>
        </a:graphic>
      </p:graphicFrame>
      <p:pic>
        <p:nvPicPr>
          <p:cNvPr id="290" name="Shape 290"/>
          <p:cNvPicPr preferRelativeResize="0"/>
          <p:nvPr/>
        </p:nvPicPr>
        <p:blipFill>
          <a:blip r:embed="rId3">
            <a:alphaModFix/>
          </a:blip>
          <a:stretch>
            <a:fillRect/>
          </a:stretch>
        </p:blipFill>
        <p:spPr>
          <a:xfrm>
            <a:off x="1150337" y="1121893"/>
            <a:ext cx="370034" cy="695042"/>
          </a:xfrm>
          <a:prstGeom prst="rect">
            <a:avLst/>
          </a:prstGeom>
          <a:noFill/>
          <a:ln>
            <a:noFill/>
          </a:ln>
        </p:spPr>
      </p:pic>
      <p:pic>
        <p:nvPicPr>
          <p:cNvPr id="291" name="Shape 291"/>
          <p:cNvPicPr preferRelativeResize="0"/>
          <p:nvPr/>
        </p:nvPicPr>
        <p:blipFill>
          <a:blip r:embed="rId4">
            <a:alphaModFix/>
          </a:blip>
          <a:stretch>
            <a:fillRect/>
          </a:stretch>
        </p:blipFill>
        <p:spPr>
          <a:xfrm>
            <a:off x="2431923" y="1120687"/>
            <a:ext cx="370042" cy="697426"/>
          </a:xfrm>
          <a:prstGeom prst="rect">
            <a:avLst/>
          </a:prstGeom>
          <a:noFill/>
          <a:ln>
            <a:noFill/>
          </a:ln>
        </p:spPr>
      </p:pic>
      <p:pic>
        <p:nvPicPr>
          <p:cNvPr id="292" name="Shape 292"/>
          <p:cNvPicPr preferRelativeResize="0"/>
          <p:nvPr/>
        </p:nvPicPr>
        <p:blipFill>
          <a:blip r:embed="rId5">
            <a:alphaModFix/>
          </a:blip>
          <a:stretch>
            <a:fillRect/>
          </a:stretch>
        </p:blipFill>
        <p:spPr>
          <a:xfrm>
            <a:off x="5017636" y="1120700"/>
            <a:ext cx="370042" cy="697420"/>
          </a:xfrm>
          <a:prstGeom prst="rect">
            <a:avLst/>
          </a:prstGeom>
          <a:noFill/>
          <a:ln>
            <a:noFill/>
          </a:ln>
        </p:spPr>
      </p:pic>
      <p:pic>
        <p:nvPicPr>
          <p:cNvPr id="293" name="Shape 293"/>
          <p:cNvPicPr preferRelativeResize="0"/>
          <p:nvPr/>
        </p:nvPicPr>
        <p:blipFill>
          <a:blip r:embed="rId6">
            <a:alphaModFix/>
          </a:blip>
          <a:stretch>
            <a:fillRect/>
          </a:stretch>
        </p:blipFill>
        <p:spPr>
          <a:xfrm>
            <a:off x="3366594" y="1075187"/>
            <a:ext cx="1077061" cy="788449"/>
          </a:xfrm>
          <a:prstGeom prst="rect">
            <a:avLst/>
          </a:prstGeom>
          <a:noFill/>
          <a:ln>
            <a:noFill/>
          </a:ln>
        </p:spPr>
      </p:pic>
      <p:graphicFrame>
        <p:nvGraphicFramePr>
          <p:cNvPr id="294" name="Shape 294"/>
          <p:cNvGraphicFramePr/>
          <p:nvPr/>
        </p:nvGraphicFramePr>
        <p:xfrm>
          <a:off x="2415891" y="1837750"/>
          <a:ext cx="3000000" cy="3000000"/>
        </p:xfrm>
        <a:graphic>
          <a:graphicData uri="http://schemas.openxmlformats.org/drawingml/2006/table">
            <a:tbl>
              <a:tblPr>
                <a:noFill/>
                <a:tableStyleId>{CB6AE9F8-B382-4D84-8171-AB984A783483}</a:tableStyleId>
              </a:tblPr>
              <a:tblGrid>
                <a:gridCol w="382850"/>
              </a:tblGrid>
              <a:tr h="479750">
                <a:tc>
                  <a:txBody>
                    <a:bodyPr>
                      <a:noAutofit/>
                    </a:bodyPr>
                    <a:lstStyle/>
                    <a:p>
                      <a:pPr lvl="0">
                        <a:spcBef>
                          <a:spcPts val="0"/>
                        </a:spcBef>
                        <a:buNone/>
                      </a:pPr>
                      <a:r>
                        <a:rPr lang="iw"/>
                        <a:t>A</a:t>
                      </a:r>
                    </a:p>
                  </a:txBody>
                  <a:tcPr marT="91425" marB="91425" marR="91425" marL="91425"/>
                </a:tc>
              </a:tr>
              <a:tr h="479750">
                <a:tc>
                  <a:txBody>
                    <a:bodyPr>
                      <a:noAutofit/>
                    </a:bodyPr>
                    <a:lstStyle/>
                    <a:p>
                      <a:pPr lvl="0">
                        <a:spcBef>
                          <a:spcPts val="0"/>
                        </a:spcBef>
                        <a:buNone/>
                      </a:pPr>
                      <a:r>
                        <a:rPr lang="iw"/>
                        <a:t>T</a:t>
                      </a:r>
                    </a:p>
                  </a:txBody>
                  <a:tcPr marT="91425" marB="91425" marR="91425" marL="91425"/>
                </a:tc>
              </a:tr>
              <a:tr h="479750">
                <a:tc>
                  <a:txBody>
                    <a:bodyPr>
                      <a:noAutofit/>
                    </a:bodyPr>
                    <a:lstStyle/>
                    <a:p>
                      <a:pPr lvl="0" rtl="0">
                        <a:spcBef>
                          <a:spcPts val="0"/>
                        </a:spcBef>
                        <a:buNone/>
                      </a:pPr>
                      <a:r>
                        <a:rPr lang="iw"/>
                        <a:t>G</a:t>
                      </a:r>
                    </a:p>
                  </a:txBody>
                  <a:tcPr marT="91425" marB="91425" marR="91425" marL="91425"/>
                </a:tc>
              </a:tr>
              <a:tr h="479750">
                <a:tc>
                  <a:txBody>
                    <a:bodyPr>
                      <a:noAutofit/>
                    </a:bodyPr>
                    <a:lstStyle/>
                    <a:p>
                      <a:pPr lvl="0">
                        <a:spcBef>
                          <a:spcPts val="0"/>
                        </a:spcBef>
                        <a:buNone/>
                      </a:pPr>
                      <a:r>
                        <a:rPr lang="iw"/>
                        <a:t>A</a:t>
                      </a:r>
                    </a:p>
                  </a:txBody>
                  <a:tcPr marT="91425" marB="91425" marR="91425" marL="91425"/>
                </a:tc>
              </a:tr>
              <a:tr h="479750">
                <a:tc>
                  <a:txBody>
                    <a:bodyPr>
                      <a:noAutofit/>
                    </a:bodyPr>
                    <a:lstStyle/>
                    <a:p>
                      <a:pPr lvl="0">
                        <a:spcBef>
                          <a:spcPts val="0"/>
                        </a:spcBef>
                        <a:buNone/>
                      </a:pPr>
                      <a:r>
                        <a:rPr lang="iw"/>
                        <a:t>T</a:t>
                      </a:r>
                    </a:p>
                  </a:txBody>
                  <a:tcPr marT="91425" marB="91425" marR="91425" marL="91425"/>
                </a:tc>
              </a:tr>
            </a:tbl>
          </a:graphicData>
        </a:graphic>
      </p:graphicFrame>
      <p:graphicFrame>
        <p:nvGraphicFramePr>
          <p:cNvPr id="295" name="Shape 295"/>
          <p:cNvGraphicFramePr/>
          <p:nvPr/>
        </p:nvGraphicFramePr>
        <p:xfrm>
          <a:off x="3704066" y="1837750"/>
          <a:ext cx="3000000" cy="3000000"/>
        </p:xfrm>
        <a:graphic>
          <a:graphicData uri="http://schemas.openxmlformats.org/drawingml/2006/table">
            <a:tbl>
              <a:tblPr>
                <a:noFill/>
                <a:tableStyleId>{CB6AE9F8-B382-4D84-8171-AB984A783483}</a:tableStyleId>
              </a:tblPr>
              <a:tblGrid>
                <a:gridCol w="382850"/>
              </a:tblGrid>
              <a:tr h="479750">
                <a:tc>
                  <a:txBody>
                    <a:bodyPr>
                      <a:noAutofit/>
                    </a:bodyPr>
                    <a:lstStyle/>
                    <a:p>
                      <a:pPr lvl="0">
                        <a:spcBef>
                          <a:spcPts val="0"/>
                        </a:spcBef>
                        <a:buNone/>
                      </a:pPr>
                      <a:r>
                        <a:rPr lang="iw"/>
                        <a:t>T</a:t>
                      </a:r>
                    </a:p>
                  </a:txBody>
                  <a:tcPr marT="91425" marB="91425" marR="91425" marL="91425"/>
                </a:tc>
              </a:tr>
              <a:tr h="479750">
                <a:tc>
                  <a:txBody>
                    <a:bodyPr>
                      <a:noAutofit/>
                    </a:bodyPr>
                    <a:lstStyle/>
                    <a:p>
                      <a:pPr lvl="0">
                        <a:spcBef>
                          <a:spcPts val="0"/>
                        </a:spcBef>
                        <a:buNone/>
                      </a:pPr>
                      <a:r>
                        <a:rPr lang="iw"/>
                        <a:t>A</a:t>
                      </a:r>
                    </a:p>
                  </a:txBody>
                  <a:tcPr marT="91425" marB="91425" marR="91425" marL="91425"/>
                </a:tc>
              </a:tr>
              <a:tr h="479750">
                <a:tc>
                  <a:txBody>
                    <a:bodyPr>
                      <a:noAutofit/>
                    </a:bodyPr>
                    <a:lstStyle/>
                    <a:p>
                      <a:pPr lvl="0" rtl="0">
                        <a:spcBef>
                          <a:spcPts val="0"/>
                        </a:spcBef>
                        <a:buNone/>
                      </a:pPr>
                      <a:r>
                        <a:rPr lang="iw"/>
                        <a:t>T</a:t>
                      </a:r>
                    </a:p>
                  </a:txBody>
                  <a:tcPr marT="91425" marB="91425" marR="91425" marL="91425"/>
                </a:tc>
              </a:tr>
              <a:tr h="479750">
                <a:tc>
                  <a:txBody>
                    <a:bodyPr>
                      <a:noAutofit/>
                    </a:bodyPr>
                    <a:lstStyle/>
                    <a:p>
                      <a:pPr lvl="0">
                        <a:spcBef>
                          <a:spcPts val="0"/>
                        </a:spcBef>
                        <a:buNone/>
                      </a:pPr>
                      <a:r>
                        <a:rPr lang="iw"/>
                        <a:t>A</a:t>
                      </a:r>
                    </a:p>
                  </a:txBody>
                  <a:tcPr marT="91425" marB="91425" marR="91425" marL="91425"/>
                </a:tc>
              </a:tr>
              <a:tr h="479750">
                <a:tc>
                  <a:txBody>
                    <a:bodyPr>
                      <a:noAutofit/>
                    </a:bodyPr>
                    <a:lstStyle/>
                    <a:p>
                      <a:pPr lvl="0">
                        <a:spcBef>
                          <a:spcPts val="0"/>
                        </a:spcBef>
                        <a:buNone/>
                      </a:pPr>
                      <a:r>
                        <a:rPr lang="iw"/>
                        <a:t>T</a:t>
                      </a:r>
                    </a:p>
                  </a:txBody>
                  <a:tcPr marT="91425" marB="91425" marR="91425" marL="91425"/>
                </a:tc>
              </a:tr>
            </a:tbl>
          </a:graphicData>
        </a:graphic>
      </p:graphicFrame>
      <p:graphicFrame>
        <p:nvGraphicFramePr>
          <p:cNvPr id="296" name="Shape 296"/>
          <p:cNvGraphicFramePr/>
          <p:nvPr/>
        </p:nvGraphicFramePr>
        <p:xfrm>
          <a:off x="4998751" y="1837750"/>
          <a:ext cx="3000000" cy="3000000"/>
        </p:xfrm>
        <a:graphic>
          <a:graphicData uri="http://schemas.openxmlformats.org/drawingml/2006/table">
            <a:tbl>
              <a:tblPr>
                <a:noFill/>
                <a:tableStyleId>{CB6AE9F8-B382-4D84-8171-AB984A783483}</a:tableStyleId>
              </a:tblPr>
              <a:tblGrid>
                <a:gridCol w="382850"/>
              </a:tblGrid>
              <a:tr h="479750">
                <a:tc>
                  <a:txBody>
                    <a:bodyPr>
                      <a:noAutofit/>
                    </a:bodyPr>
                    <a:lstStyle/>
                    <a:p>
                      <a:pPr lvl="0">
                        <a:spcBef>
                          <a:spcPts val="0"/>
                        </a:spcBef>
                        <a:buNone/>
                      </a:pPr>
                      <a:r>
                        <a:rPr lang="iw"/>
                        <a:t>T</a:t>
                      </a:r>
                    </a:p>
                  </a:txBody>
                  <a:tcPr marT="91425" marB="91425" marR="91425" marL="91425"/>
                </a:tc>
              </a:tr>
              <a:tr h="479750">
                <a:tc>
                  <a:txBody>
                    <a:bodyPr>
                      <a:noAutofit/>
                    </a:bodyPr>
                    <a:lstStyle/>
                    <a:p>
                      <a:pPr lvl="0">
                        <a:spcBef>
                          <a:spcPts val="0"/>
                        </a:spcBef>
                        <a:buNone/>
                      </a:pPr>
                      <a:r>
                        <a:rPr lang="iw"/>
                        <a:t>T</a:t>
                      </a:r>
                    </a:p>
                  </a:txBody>
                  <a:tcPr marT="91425" marB="91425" marR="91425" marL="91425"/>
                </a:tc>
              </a:tr>
              <a:tr h="479750">
                <a:tc>
                  <a:txBody>
                    <a:bodyPr>
                      <a:noAutofit/>
                    </a:bodyPr>
                    <a:lstStyle/>
                    <a:p>
                      <a:pPr lvl="0" rtl="0">
                        <a:spcBef>
                          <a:spcPts val="0"/>
                        </a:spcBef>
                        <a:buNone/>
                      </a:pPr>
                      <a:r>
                        <a:rPr lang="iw"/>
                        <a:t>G</a:t>
                      </a:r>
                    </a:p>
                  </a:txBody>
                  <a:tcPr marT="91425" marB="91425" marR="91425" marL="91425"/>
                </a:tc>
              </a:tr>
              <a:tr h="479750">
                <a:tc>
                  <a:txBody>
                    <a:bodyPr>
                      <a:noAutofit/>
                    </a:bodyPr>
                    <a:lstStyle/>
                    <a:p>
                      <a:pPr lvl="0">
                        <a:spcBef>
                          <a:spcPts val="0"/>
                        </a:spcBef>
                        <a:buNone/>
                      </a:pPr>
                      <a:r>
                        <a:rPr lang="iw"/>
                        <a:t>T</a:t>
                      </a:r>
                    </a:p>
                  </a:txBody>
                  <a:tcPr marT="91425" marB="91425" marR="91425" marL="91425"/>
                </a:tc>
              </a:tr>
              <a:tr h="479750">
                <a:tc>
                  <a:txBody>
                    <a:bodyPr>
                      <a:noAutofit/>
                    </a:bodyPr>
                    <a:lstStyle/>
                    <a:p>
                      <a:pPr lvl="0">
                        <a:spcBef>
                          <a:spcPts val="0"/>
                        </a:spcBef>
                        <a:buNone/>
                      </a:pPr>
                      <a:r>
                        <a:rPr lang="iw"/>
                        <a:t>A</a:t>
                      </a:r>
                    </a:p>
                  </a:txBody>
                  <a:tcPr marT="91425" marB="91425" marR="91425" marL="91425"/>
                </a:tc>
              </a:tr>
            </a:tbl>
          </a:graphicData>
        </a:graphic>
      </p:graphicFrame>
      <p:graphicFrame>
        <p:nvGraphicFramePr>
          <p:cNvPr id="297" name="Shape 297"/>
          <p:cNvGraphicFramePr/>
          <p:nvPr/>
        </p:nvGraphicFramePr>
        <p:xfrm>
          <a:off x="7610278" y="1837750"/>
          <a:ext cx="3000000" cy="3000000"/>
        </p:xfrm>
        <a:graphic>
          <a:graphicData uri="http://schemas.openxmlformats.org/drawingml/2006/table">
            <a:tbl>
              <a:tblPr>
                <a:noFill/>
                <a:tableStyleId>{CB6AE9F8-B382-4D84-8171-AB984A783483}</a:tableStyleId>
              </a:tblPr>
              <a:tblGrid>
                <a:gridCol w="382850"/>
              </a:tblGrid>
              <a:tr h="479750">
                <a:tc>
                  <a:txBody>
                    <a:bodyPr>
                      <a:noAutofit/>
                    </a:bodyPr>
                    <a:lstStyle/>
                    <a:p>
                      <a:pPr lvl="0">
                        <a:spcBef>
                          <a:spcPts val="0"/>
                        </a:spcBef>
                        <a:buNone/>
                      </a:pPr>
                      <a:r>
                        <a:rPr lang="iw"/>
                        <a:t>A</a:t>
                      </a:r>
                    </a:p>
                  </a:txBody>
                  <a:tcPr marT="91425" marB="91425" marR="91425" marL="91425"/>
                </a:tc>
              </a:tr>
              <a:tr h="479750">
                <a:tc>
                  <a:txBody>
                    <a:bodyPr>
                      <a:noAutofit/>
                    </a:bodyPr>
                    <a:lstStyle/>
                    <a:p>
                      <a:pPr lvl="0">
                        <a:spcBef>
                          <a:spcPts val="0"/>
                        </a:spcBef>
                        <a:buNone/>
                      </a:pPr>
                      <a:r>
                        <a:rPr lang="iw"/>
                        <a:t>A</a:t>
                      </a:r>
                    </a:p>
                  </a:txBody>
                  <a:tcPr marT="91425" marB="91425" marR="91425" marL="91425"/>
                </a:tc>
              </a:tr>
              <a:tr h="479750">
                <a:tc>
                  <a:txBody>
                    <a:bodyPr>
                      <a:noAutofit/>
                    </a:bodyPr>
                    <a:lstStyle/>
                    <a:p>
                      <a:pPr lvl="0" rtl="0">
                        <a:spcBef>
                          <a:spcPts val="0"/>
                        </a:spcBef>
                        <a:buNone/>
                      </a:pPr>
                      <a:r>
                        <a:rPr lang="iw"/>
                        <a:t>G</a:t>
                      </a:r>
                    </a:p>
                  </a:txBody>
                  <a:tcPr marT="91425" marB="91425" marR="91425" marL="91425"/>
                </a:tc>
              </a:tr>
              <a:tr h="479750">
                <a:tc>
                  <a:txBody>
                    <a:bodyPr>
                      <a:noAutofit/>
                    </a:bodyPr>
                    <a:lstStyle/>
                    <a:p>
                      <a:pPr lvl="0">
                        <a:spcBef>
                          <a:spcPts val="0"/>
                        </a:spcBef>
                        <a:buNone/>
                      </a:pPr>
                      <a:r>
                        <a:rPr lang="iw"/>
                        <a:t>T</a:t>
                      </a:r>
                    </a:p>
                  </a:txBody>
                  <a:tcPr marT="91425" marB="91425" marR="91425" marL="91425"/>
                </a:tc>
              </a:tr>
              <a:tr h="479750">
                <a:tc>
                  <a:txBody>
                    <a:bodyPr>
                      <a:noAutofit/>
                    </a:bodyPr>
                    <a:lstStyle/>
                    <a:p>
                      <a:pPr lvl="0">
                        <a:spcBef>
                          <a:spcPts val="0"/>
                        </a:spcBef>
                        <a:buNone/>
                      </a:pPr>
                      <a:r>
                        <a:rPr lang="iw"/>
                        <a:t>?</a:t>
                      </a:r>
                    </a:p>
                  </a:txBody>
                  <a:tcPr marT="91425" marB="91425" marR="91425" marL="91425">
                    <a:solidFill>
                      <a:srgbClr val="CFE2F3"/>
                    </a:solidFill>
                  </a:tcPr>
                </a:tc>
              </a:tr>
            </a:tbl>
          </a:graphicData>
        </a:graphic>
      </p:graphicFrame>
      <p:pic>
        <p:nvPicPr>
          <p:cNvPr id="298" name="Shape 298"/>
          <p:cNvPicPr preferRelativeResize="0"/>
          <p:nvPr/>
        </p:nvPicPr>
        <p:blipFill>
          <a:blip r:embed="rId7">
            <a:alphaModFix/>
          </a:blip>
          <a:stretch>
            <a:fillRect/>
          </a:stretch>
        </p:blipFill>
        <p:spPr>
          <a:xfrm>
            <a:off x="7380248" y="994019"/>
            <a:ext cx="875875" cy="875875"/>
          </a:xfrm>
          <a:prstGeom prst="rect">
            <a:avLst/>
          </a:prstGeom>
          <a:noFill/>
          <a:ln>
            <a:noFill/>
          </a:ln>
        </p:spPr>
      </p:pic>
      <p:sp>
        <p:nvSpPr>
          <p:cNvPr id="299" name="Shape 299"/>
          <p:cNvSpPr txBox="1"/>
          <p:nvPr/>
        </p:nvSpPr>
        <p:spPr>
          <a:xfrm>
            <a:off x="7622822" y="496600"/>
            <a:ext cx="369900" cy="560400"/>
          </a:xfrm>
          <a:prstGeom prst="rect">
            <a:avLst/>
          </a:prstGeom>
          <a:noFill/>
          <a:ln>
            <a:noFill/>
          </a:ln>
        </p:spPr>
        <p:txBody>
          <a:bodyPr anchorCtr="0" anchor="t" bIns="91425" lIns="91425" rIns="91425" tIns="91425">
            <a:noAutofit/>
          </a:bodyPr>
          <a:lstStyle/>
          <a:p>
            <a:pPr lvl="0">
              <a:spcBef>
                <a:spcPts val="0"/>
              </a:spcBef>
              <a:buNone/>
            </a:pPr>
            <a:r>
              <a:rPr lang="iw" sz="3000"/>
              <a:t>?</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idx="11" type="ftr"/>
          </p:nvPr>
        </p:nvSpPr>
        <p:spPr>
          <a:xfrm>
            <a:off x="3028950" y="4767262"/>
            <a:ext cx="3086100" cy="273900"/>
          </a:xfrm>
          <a:prstGeom prst="rect">
            <a:avLst/>
          </a:prstGeom>
          <a:noFill/>
          <a:ln>
            <a:noFill/>
          </a:ln>
        </p:spPr>
        <p:txBody>
          <a:bodyPr anchorCtr="0" anchor="ctr" bIns="34275" lIns="68575" rIns="68575" tIns="34275">
            <a:noAutofit/>
          </a:bodyPr>
          <a:lstStyle/>
          <a:p>
            <a:pPr indent="0" lvl="0" marL="0" marR="0" rtl="1" algn="ctr">
              <a:spcBef>
                <a:spcPts val="0"/>
              </a:spcBef>
              <a:buSzPct val="25000"/>
              <a:buNone/>
            </a:pPr>
            <a:r>
              <a:rPr lang="iw" sz="900">
                <a:solidFill>
                  <a:srgbClr val="888888"/>
                </a:solidFill>
                <a:latin typeface="Calibri"/>
                <a:ea typeface="Calibri"/>
                <a:cs typeface="Calibri"/>
                <a:sym typeface="Calibri"/>
              </a:rPr>
              <a:t>Genomic imputation in ultra low coverage sequencing data of Ashkenazi Jews</a:t>
            </a:r>
          </a:p>
        </p:txBody>
      </p:sp>
      <p:sp>
        <p:nvSpPr>
          <p:cNvPr id="305" name="Shape 305"/>
          <p:cNvSpPr txBox="1"/>
          <p:nvPr>
            <p:ph idx="12" type="sldNum"/>
          </p:nvPr>
        </p:nvSpPr>
        <p:spPr>
          <a:xfrm>
            <a:off x="8472457" y="4663216"/>
            <a:ext cx="548700" cy="393600"/>
          </a:xfrm>
          <a:prstGeom prst="rect">
            <a:avLst/>
          </a:prstGeom>
          <a:noFill/>
          <a:ln>
            <a:noFill/>
          </a:ln>
        </p:spPr>
        <p:txBody>
          <a:bodyPr anchorCtr="0" anchor="ctr" bIns="34275" lIns="68575" rIns="68575" tIns="34275">
            <a:noAutofit/>
          </a:bodyPr>
          <a:lstStyle/>
          <a:p>
            <a:pPr lvl="0" rtl="1">
              <a:spcBef>
                <a:spcPts val="0"/>
              </a:spcBef>
              <a:buNone/>
            </a:pPr>
            <a:fld id="{00000000-1234-1234-1234-123412341234}" type="slidenum">
              <a:rPr lang="iw">
                <a:latin typeface="Arial"/>
                <a:ea typeface="Arial"/>
                <a:cs typeface="Arial"/>
                <a:sym typeface="Arial"/>
              </a:rPr>
              <a:t>‹#›</a:t>
            </a:fld>
          </a:p>
        </p:txBody>
      </p:sp>
      <p:sp>
        <p:nvSpPr>
          <p:cNvPr id="306" name="Shape 306"/>
          <p:cNvSpPr txBox="1"/>
          <p:nvPr/>
        </p:nvSpPr>
        <p:spPr>
          <a:xfrm>
            <a:off x="2921425" y="322400"/>
            <a:ext cx="2598600" cy="560400"/>
          </a:xfrm>
          <a:prstGeom prst="rect">
            <a:avLst/>
          </a:prstGeom>
          <a:noFill/>
          <a:ln>
            <a:noFill/>
          </a:ln>
        </p:spPr>
        <p:txBody>
          <a:bodyPr anchorCtr="0" anchor="t" bIns="91425" lIns="91425" rIns="91425" tIns="91425">
            <a:noAutofit/>
          </a:bodyPr>
          <a:lstStyle/>
          <a:p>
            <a:pPr lvl="0" rtl="0">
              <a:spcBef>
                <a:spcPts val="0"/>
              </a:spcBef>
              <a:buNone/>
            </a:pPr>
            <a:r>
              <a:rPr b="1" lang="iw" sz="3000"/>
              <a:t>Can you tell?</a:t>
            </a:r>
          </a:p>
        </p:txBody>
      </p:sp>
      <p:pic>
        <p:nvPicPr>
          <p:cNvPr id="307" name="Shape 307"/>
          <p:cNvPicPr preferRelativeResize="0"/>
          <p:nvPr/>
        </p:nvPicPr>
        <p:blipFill>
          <a:blip r:embed="rId3">
            <a:alphaModFix/>
          </a:blip>
          <a:stretch>
            <a:fillRect/>
          </a:stretch>
        </p:blipFill>
        <p:spPr>
          <a:xfrm>
            <a:off x="1150337" y="1121893"/>
            <a:ext cx="370034" cy="695042"/>
          </a:xfrm>
          <a:prstGeom prst="rect">
            <a:avLst/>
          </a:prstGeom>
          <a:noFill/>
          <a:ln>
            <a:noFill/>
          </a:ln>
        </p:spPr>
      </p:pic>
      <p:pic>
        <p:nvPicPr>
          <p:cNvPr id="308" name="Shape 308"/>
          <p:cNvPicPr preferRelativeResize="0"/>
          <p:nvPr/>
        </p:nvPicPr>
        <p:blipFill>
          <a:blip r:embed="rId4">
            <a:alphaModFix/>
          </a:blip>
          <a:stretch>
            <a:fillRect/>
          </a:stretch>
        </p:blipFill>
        <p:spPr>
          <a:xfrm>
            <a:off x="2431923" y="1120687"/>
            <a:ext cx="370042" cy="697426"/>
          </a:xfrm>
          <a:prstGeom prst="rect">
            <a:avLst/>
          </a:prstGeom>
          <a:noFill/>
          <a:ln>
            <a:noFill/>
          </a:ln>
        </p:spPr>
      </p:pic>
      <p:pic>
        <p:nvPicPr>
          <p:cNvPr id="309" name="Shape 309"/>
          <p:cNvPicPr preferRelativeResize="0"/>
          <p:nvPr/>
        </p:nvPicPr>
        <p:blipFill>
          <a:blip r:embed="rId5">
            <a:alphaModFix/>
          </a:blip>
          <a:stretch>
            <a:fillRect/>
          </a:stretch>
        </p:blipFill>
        <p:spPr>
          <a:xfrm>
            <a:off x="5017636" y="1120700"/>
            <a:ext cx="370042" cy="697420"/>
          </a:xfrm>
          <a:prstGeom prst="rect">
            <a:avLst/>
          </a:prstGeom>
          <a:noFill/>
          <a:ln>
            <a:noFill/>
          </a:ln>
        </p:spPr>
      </p:pic>
      <p:pic>
        <p:nvPicPr>
          <p:cNvPr id="310" name="Shape 310"/>
          <p:cNvPicPr preferRelativeResize="0"/>
          <p:nvPr/>
        </p:nvPicPr>
        <p:blipFill>
          <a:blip r:embed="rId6">
            <a:alphaModFix/>
          </a:blip>
          <a:stretch>
            <a:fillRect/>
          </a:stretch>
        </p:blipFill>
        <p:spPr>
          <a:xfrm>
            <a:off x="3366594" y="1075187"/>
            <a:ext cx="1077061" cy="788449"/>
          </a:xfrm>
          <a:prstGeom prst="rect">
            <a:avLst/>
          </a:prstGeom>
          <a:noFill/>
          <a:ln>
            <a:noFill/>
          </a:ln>
        </p:spPr>
      </p:pic>
      <p:pic>
        <p:nvPicPr>
          <p:cNvPr id="311" name="Shape 311"/>
          <p:cNvPicPr preferRelativeResize="0"/>
          <p:nvPr/>
        </p:nvPicPr>
        <p:blipFill>
          <a:blip r:embed="rId7">
            <a:alphaModFix/>
          </a:blip>
          <a:stretch>
            <a:fillRect/>
          </a:stretch>
        </p:blipFill>
        <p:spPr>
          <a:xfrm>
            <a:off x="7380248" y="994019"/>
            <a:ext cx="875875" cy="875875"/>
          </a:xfrm>
          <a:prstGeom prst="rect">
            <a:avLst/>
          </a:prstGeom>
          <a:noFill/>
          <a:ln>
            <a:noFill/>
          </a:ln>
        </p:spPr>
      </p:pic>
      <p:sp>
        <p:nvSpPr>
          <p:cNvPr id="312" name="Shape 312"/>
          <p:cNvSpPr/>
          <p:nvPr/>
        </p:nvSpPr>
        <p:spPr>
          <a:xfrm>
            <a:off x="7751383" y="1513475"/>
            <a:ext cx="61200" cy="273900"/>
          </a:xfrm>
          <a:prstGeom prst="roundRect">
            <a:avLst>
              <a:gd fmla="val 16667" name="adj"/>
            </a:avLst>
          </a:prstGeom>
          <a:solidFill>
            <a:srgbClr val="0000FF"/>
          </a:solidFill>
          <a:ln>
            <a:noFill/>
          </a:ln>
        </p:spPr>
        <p:txBody>
          <a:bodyPr anchorCtr="0" anchor="ctr" bIns="91425" lIns="91425" rIns="91425" tIns="91425">
            <a:noAutofit/>
          </a:bodyPr>
          <a:lstStyle/>
          <a:p>
            <a:pPr lvl="0">
              <a:spcBef>
                <a:spcPts val="0"/>
              </a:spcBef>
              <a:buNone/>
            </a:pPr>
            <a:r>
              <a:t/>
            </a:r>
            <a:endParaRPr/>
          </a:p>
        </p:txBody>
      </p:sp>
      <p:graphicFrame>
        <p:nvGraphicFramePr>
          <p:cNvPr id="313" name="Shape 313"/>
          <p:cNvGraphicFramePr/>
          <p:nvPr/>
        </p:nvGraphicFramePr>
        <p:xfrm>
          <a:off x="1114697" y="1837750"/>
          <a:ext cx="2999999" cy="3000000"/>
        </p:xfrm>
        <a:graphic>
          <a:graphicData uri="http://schemas.openxmlformats.org/drawingml/2006/table">
            <a:tbl>
              <a:tblPr>
                <a:noFill/>
                <a:tableStyleId>{CB6AE9F8-B382-4D84-8171-AB984A783483}</a:tableStyleId>
              </a:tblPr>
              <a:tblGrid>
                <a:gridCol w="382850"/>
              </a:tblGrid>
              <a:tr h="479750">
                <a:tc>
                  <a:txBody>
                    <a:bodyPr>
                      <a:noAutofit/>
                    </a:bodyPr>
                    <a:lstStyle/>
                    <a:p>
                      <a:pPr lvl="0" rtl="0">
                        <a:spcBef>
                          <a:spcPts val="0"/>
                        </a:spcBef>
                        <a:buNone/>
                      </a:pPr>
                      <a:r>
                        <a:rPr lang="iw"/>
                        <a:t>A</a:t>
                      </a:r>
                    </a:p>
                  </a:txBody>
                  <a:tcPr marT="91425" marB="91425" marR="91425" marL="91425"/>
                </a:tc>
              </a:tr>
              <a:tr h="479750">
                <a:tc>
                  <a:txBody>
                    <a:bodyPr>
                      <a:noAutofit/>
                    </a:bodyPr>
                    <a:lstStyle/>
                    <a:p>
                      <a:pPr lvl="0" rtl="0">
                        <a:spcBef>
                          <a:spcPts val="0"/>
                        </a:spcBef>
                        <a:buNone/>
                      </a:pPr>
                      <a:r>
                        <a:rPr lang="iw"/>
                        <a:t>A</a:t>
                      </a:r>
                    </a:p>
                  </a:txBody>
                  <a:tcPr marT="91425" marB="91425" marR="91425" marL="91425"/>
                </a:tc>
              </a:tr>
              <a:tr h="479750">
                <a:tc>
                  <a:txBody>
                    <a:bodyPr>
                      <a:noAutofit/>
                    </a:bodyPr>
                    <a:lstStyle/>
                    <a:p>
                      <a:pPr lvl="0" rtl="0">
                        <a:spcBef>
                          <a:spcPts val="0"/>
                        </a:spcBef>
                        <a:buNone/>
                      </a:pPr>
                      <a:r>
                        <a:rPr lang="iw"/>
                        <a:t>G</a:t>
                      </a:r>
                    </a:p>
                  </a:txBody>
                  <a:tcPr marT="91425" marB="91425" marR="91425" marL="91425"/>
                </a:tc>
              </a:tr>
              <a:tr h="479750">
                <a:tc>
                  <a:txBody>
                    <a:bodyPr>
                      <a:noAutofit/>
                    </a:bodyPr>
                    <a:lstStyle/>
                    <a:p>
                      <a:pPr lvl="0" rtl="0">
                        <a:spcBef>
                          <a:spcPts val="0"/>
                        </a:spcBef>
                        <a:buNone/>
                      </a:pPr>
                      <a:r>
                        <a:rPr lang="iw"/>
                        <a:t>T</a:t>
                      </a:r>
                    </a:p>
                  </a:txBody>
                  <a:tcPr marT="91425" marB="91425" marR="91425" marL="91425"/>
                </a:tc>
              </a:tr>
              <a:tr h="479750">
                <a:tc>
                  <a:txBody>
                    <a:bodyPr>
                      <a:noAutofit/>
                    </a:bodyPr>
                    <a:lstStyle/>
                    <a:p>
                      <a:pPr lvl="0" rtl="0">
                        <a:spcBef>
                          <a:spcPts val="0"/>
                        </a:spcBef>
                        <a:buNone/>
                      </a:pPr>
                      <a:r>
                        <a:rPr lang="iw"/>
                        <a:t>A</a:t>
                      </a:r>
                    </a:p>
                  </a:txBody>
                  <a:tcPr marT="91425" marB="91425" marR="91425" marL="91425"/>
                </a:tc>
              </a:tr>
            </a:tbl>
          </a:graphicData>
        </a:graphic>
      </p:graphicFrame>
      <p:graphicFrame>
        <p:nvGraphicFramePr>
          <p:cNvPr id="314" name="Shape 314"/>
          <p:cNvGraphicFramePr/>
          <p:nvPr/>
        </p:nvGraphicFramePr>
        <p:xfrm>
          <a:off x="2415891" y="1837750"/>
          <a:ext cx="3000000" cy="3000000"/>
        </p:xfrm>
        <a:graphic>
          <a:graphicData uri="http://schemas.openxmlformats.org/drawingml/2006/table">
            <a:tbl>
              <a:tblPr>
                <a:noFill/>
                <a:tableStyleId>{CB6AE9F8-B382-4D84-8171-AB984A783483}</a:tableStyleId>
              </a:tblPr>
              <a:tblGrid>
                <a:gridCol w="382850"/>
              </a:tblGrid>
              <a:tr h="479750">
                <a:tc>
                  <a:txBody>
                    <a:bodyPr>
                      <a:noAutofit/>
                    </a:bodyPr>
                    <a:lstStyle/>
                    <a:p>
                      <a:pPr lvl="0" rtl="0">
                        <a:spcBef>
                          <a:spcPts val="0"/>
                        </a:spcBef>
                        <a:buNone/>
                      </a:pPr>
                      <a:r>
                        <a:rPr lang="iw"/>
                        <a:t>A</a:t>
                      </a:r>
                    </a:p>
                  </a:txBody>
                  <a:tcPr marT="91425" marB="91425" marR="91425" marL="91425"/>
                </a:tc>
              </a:tr>
              <a:tr h="479750">
                <a:tc>
                  <a:txBody>
                    <a:bodyPr>
                      <a:noAutofit/>
                    </a:bodyPr>
                    <a:lstStyle/>
                    <a:p>
                      <a:pPr lvl="0" rtl="0">
                        <a:spcBef>
                          <a:spcPts val="0"/>
                        </a:spcBef>
                        <a:buNone/>
                      </a:pPr>
                      <a:r>
                        <a:rPr lang="iw"/>
                        <a:t>T</a:t>
                      </a:r>
                    </a:p>
                  </a:txBody>
                  <a:tcPr marT="91425" marB="91425" marR="91425" marL="91425"/>
                </a:tc>
              </a:tr>
              <a:tr h="479750">
                <a:tc>
                  <a:txBody>
                    <a:bodyPr>
                      <a:noAutofit/>
                    </a:bodyPr>
                    <a:lstStyle/>
                    <a:p>
                      <a:pPr lvl="0" rtl="0">
                        <a:spcBef>
                          <a:spcPts val="0"/>
                        </a:spcBef>
                        <a:buNone/>
                      </a:pPr>
                      <a:r>
                        <a:rPr lang="iw"/>
                        <a:t>G</a:t>
                      </a:r>
                    </a:p>
                  </a:txBody>
                  <a:tcPr marT="91425" marB="91425" marR="91425" marL="91425"/>
                </a:tc>
              </a:tr>
              <a:tr h="479750">
                <a:tc>
                  <a:txBody>
                    <a:bodyPr>
                      <a:noAutofit/>
                    </a:bodyPr>
                    <a:lstStyle/>
                    <a:p>
                      <a:pPr lvl="0" rtl="0">
                        <a:spcBef>
                          <a:spcPts val="0"/>
                        </a:spcBef>
                        <a:buNone/>
                      </a:pPr>
                      <a:r>
                        <a:rPr lang="iw"/>
                        <a:t>A</a:t>
                      </a:r>
                    </a:p>
                  </a:txBody>
                  <a:tcPr marT="91425" marB="91425" marR="91425" marL="91425"/>
                </a:tc>
              </a:tr>
              <a:tr h="479750">
                <a:tc>
                  <a:txBody>
                    <a:bodyPr>
                      <a:noAutofit/>
                    </a:bodyPr>
                    <a:lstStyle/>
                    <a:p>
                      <a:pPr lvl="0" rtl="0">
                        <a:spcBef>
                          <a:spcPts val="0"/>
                        </a:spcBef>
                        <a:buNone/>
                      </a:pPr>
                      <a:r>
                        <a:rPr lang="iw"/>
                        <a:t>T</a:t>
                      </a:r>
                    </a:p>
                  </a:txBody>
                  <a:tcPr marT="91425" marB="91425" marR="91425" marL="91425"/>
                </a:tc>
              </a:tr>
            </a:tbl>
          </a:graphicData>
        </a:graphic>
      </p:graphicFrame>
      <p:graphicFrame>
        <p:nvGraphicFramePr>
          <p:cNvPr id="315" name="Shape 315"/>
          <p:cNvGraphicFramePr/>
          <p:nvPr/>
        </p:nvGraphicFramePr>
        <p:xfrm>
          <a:off x="3704066" y="1837750"/>
          <a:ext cx="3000000" cy="3000000"/>
        </p:xfrm>
        <a:graphic>
          <a:graphicData uri="http://schemas.openxmlformats.org/drawingml/2006/table">
            <a:tbl>
              <a:tblPr>
                <a:noFill/>
                <a:tableStyleId>{CB6AE9F8-B382-4D84-8171-AB984A783483}</a:tableStyleId>
              </a:tblPr>
              <a:tblGrid>
                <a:gridCol w="382850"/>
              </a:tblGrid>
              <a:tr h="479750">
                <a:tc>
                  <a:txBody>
                    <a:bodyPr>
                      <a:noAutofit/>
                    </a:bodyPr>
                    <a:lstStyle/>
                    <a:p>
                      <a:pPr lvl="0" rtl="0">
                        <a:spcBef>
                          <a:spcPts val="0"/>
                        </a:spcBef>
                        <a:buNone/>
                      </a:pPr>
                      <a:r>
                        <a:rPr lang="iw"/>
                        <a:t>T</a:t>
                      </a:r>
                    </a:p>
                  </a:txBody>
                  <a:tcPr marT="91425" marB="91425" marR="91425" marL="91425"/>
                </a:tc>
              </a:tr>
              <a:tr h="479750">
                <a:tc>
                  <a:txBody>
                    <a:bodyPr>
                      <a:noAutofit/>
                    </a:bodyPr>
                    <a:lstStyle/>
                    <a:p>
                      <a:pPr lvl="0" rtl="0">
                        <a:spcBef>
                          <a:spcPts val="0"/>
                        </a:spcBef>
                        <a:buNone/>
                      </a:pPr>
                      <a:r>
                        <a:rPr lang="iw"/>
                        <a:t>A</a:t>
                      </a:r>
                    </a:p>
                  </a:txBody>
                  <a:tcPr marT="91425" marB="91425" marR="91425" marL="91425"/>
                </a:tc>
              </a:tr>
              <a:tr h="479750">
                <a:tc>
                  <a:txBody>
                    <a:bodyPr>
                      <a:noAutofit/>
                    </a:bodyPr>
                    <a:lstStyle/>
                    <a:p>
                      <a:pPr lvl="0" rtl="0">
                        <a:spcBef>
                          <a:spcPts val="0"/>
                        </a:spcBef>
                        <a:buNone/>
                      </a:pPr>
                      <a:r>
                        <a:rPr lang="iw"/>
                        <a:t>T</a:t>
                      </a:r>
                    </a:p>
                  </a:txBody>
                  <a:tcPr marT="91425" marB="91425" marR="91425" marL="91425"/>
                </a:tc>
              </a:tr>
              <a:tr h="479750">
                <a:tc>
                  <a:txBody>
                    <a:bodyPr>
                      <a:noAutofit/>
                    </a:bodyPr>
                    <a:lstStyle/>
                    <a:p>
                      <a:pPr lvl="0" rtl="0">
                        <a:spcBef>
                          <a:spcPts val="0"/>
                        </a:spcBef>
                        <a:buNone/>
                      </a:pPr>
                      <a:r>
                        <a:rPr lang="iw"/>
                        <a:t>A</a:t>
                      </a:r>
                    </a:p>
                  </a:txBody>
                  <a:tcPr marT="91425" marB="91425" marR="91425" marL="91425"/>
                </a:tc>
              </a:tr>
              <a:tr h="479750">
                <a:tc>
                  <a:txBody>
                    <a:bodyPr>
                      <a:noAutofit/>
                    </a:bodyPr>
                    <a:lstStyle/>
                    <a:p>
                      <a:pPr lvl="0" rtl="0">
                        <a:spcBef>
                          <a:spcPts val="0"/>
                        </a:spcBef>
                        <a:buNone/>
                      </a:pPr>
                      <a:r>
                        <a:rPr lang="iw"/>
                        <a:t>T</a:t>
                      </a:r>
                    </a:p>
                  </a:txBody>
                  <a:tcPr marT="91425" marB="91425" marR="91425" marL="91425"/>
                </a:tc>
              </a:tr>
            </a:tbl>
          </a:graphicData>
        </a:graphic>
      </p:graphicFrame>
      <p:graphicFrame>
        <p:nvGraphicFramePr>
          <p:cNvPr id="316" name="Shape 316"/>
          <p:cNvGraphicFramePr/>
          <p:nvPr/>
        </p:nvGraphicFramePr>
        <p:xfrm>
          <a:off x="4998751" y="1837750"/>
          <a:ext cx="3000000" cy="3000000"/>
        </p:xfrm>
        <a:graphic>
          <a:graphicData uri="http://schemas.openxmlformats.org/drawingml/2006/table">
            <a:tbl>
              <a:tblPr>
                <a:noFill/>
                <a:tableStyleId>{CB6AE9F8-B382-4D84-8171-AB984A783483}</a:tableStyleId>
              </a:tblPr>
              <a:tblGrid>
                <a:gridCol w="382850"/>
              </a:tblGrid>
              <a:tr h="479750">
                <a:tc>
                  <a:txBody>
                    <a:bodyPr>
                      <a:noAutofit/>
                    </a:bodyPr>
                    <a:lstStyle/>
                    <a:p>
                      <a:pPr lvl="0" rtl="0">
                        <a:spcBef>
                          <a:spcPts val="0"/>
                        </a:spcBef>
                        <a:buNone/>
                      </a:pPr>
                      <a:r>
                        <a:rPr lang="iw"/>
                        <a:t>T</a:t>
                      </a:r>
                    </a:p>
                  </a:txBody>
                  <a:tcPr marT="91425" marB="91425" marR="91425" marL="91425"/>
                </a:tc>
              </a:tr>
              <a:tr h="479750">
                <a:tc>
                  <a:txBody>
                    <a:bodyPr>
                      <a:noAutofit/>
                    </a:bodyPr>
                    <a:lstStyle/>
                    <a:p>
                      <a:pPr lvl="0" rtl="0">
                        <a:spcBef>
                          <a:spcPts val="0"/>
                        </a:spcBef>
                        <a:buNone/>
                      </a:pPr>
                      <a:r>
                        <a:rPr lang="iw"/>
                        <a:t>T</a:t>
                      </a:r>
                    </a:p>
                  </a:txBody>
                  <a:tcPr marT="91425" marB="91425" marR="91425" marL="91425"/>
                </a:tc>
              </a:tr>
              <a:tr h="479750">
                <a:tc>
                  <a:txBody>
                    <a:bodyPr>
                      <a:noAutofit/>
                    </a:bodyPr>
                    <a:lstStyle/>
                    <a:p>
                      <a:pPr lvl="0" rtl="0">
                        <a:spcBef>
                          <a:spcPts val="0"/>
                        </a:spcBef>
                        <a:buNone/>
                      </a:pPr>
                      <a:r>
                        <a:rPr lang="iw"/>
                        <a:t>G</a:t>
                      </a:r>
                    </a:p>
                  </a:txBody>
                  <a:tcPr marT="91425" marB="91425" marR="91425" marL="91425"/>
                </a:tc>
              </a:tr>
              <a:tr h="479750">
                <a:tc>
                  <a:txBody>
                    <a:bodyPr>
                      <a:noAutofit/>
                    </a:bodyPr>
                    <a:lstStyle/>
                    <a:p>
                      <a:pPr lvl="0" rtl="0">
                        <a:spcBef>
                          <a:spcPts val="0"/>
                        </a:spcBef>
                        <a:buNone/>
                      </a:pPr>
                      <a:r>
                        <a:rPr lang="iw"/>
                        <a:t>T</a:t>
                      </a:r>
                    </a:p>
                  </a:txBody>
                  <a:tcPr marT="91425" marB="91425" marR="91425" marL="91425"/>
                </a:tc>
              </a:tr>
              <a:tr h="479750">
                <a:tc>
                  <a:txBody>
                    <a:bodyPr>
                      <a:noAutofit/>
                    </a:bodyPr>
                    <a:lstStyle/>
                    <a:p>
                      <a:pPr lvl="0" rtl="0">
                        <a:spcBef>
                          <a:spcPts val="0"/>
                        </a:spcBef>
                        <a:buNone/>
                      </a:pPr>
                      <a:r>
                        <a:rPr lang="iw"/>
                        <a:t>A</a:t>
                      </a:r>
                    </a:p>
                  </a:txBody>
                  <a:tcPr marT="91425" marB="91425" marR="91425" marL="91425"/>
                </a:tc>
              </a:tr>
            </a:tbl>
          </a:graphicData>
        </a:graphic>
      </p:graphicFrame>
      <p:graphicFrame>
        <p:nvGraphicFramePr>
          <p:cNvPr id="317" name="Shape 317"/>
          <p:cNvGraphicFramePr/>
          <p:nvPr/>
        </p:nvGraphicFramePr>
        <p:xfrm>
          <a:off x="7610278" y="1837750"/>
          <a:ext cx="3000000" cy="3000000"/>
        </p:xfrm>
        <a:graphic>
          <a:graphicData uri="http://schemas.openxmlformats.org/drawingml/2006/table">
            <a:tbl>
              <a:tblPr>
                <a:noFill/>
                <a:tableStyleId>{CB6AE9F8-B382-4D84-8171-AB984A783483}</a:tableStyleId>
              </a:tblPr>
              <a:tblGrid>
                <a:gridCol w="382850"/>
              </a:tblGrid>
              <a:tr h="479750">
                <a:tc>
                  <a:txBody>
                    <a:bodyPr>
                      <a:noAutofit/>
                    </a:bodyPr>
                    <a:lstStyle/>
                    <a:p>
                      <a:pPr lvl="0" rtl="0">
                        <a:spcBef>
                          <a:spcPts val="0"/>
                        </a:spcBef>
                        <a:buNone/>
                      </a:pPr>
                      <a:r>
                        <a:rPr lang="iw"/>
                        <a:t>A</a:t>
                      </a:r>
                    </a:p>
                  </a:txBody>
                  <a:tcPr marT="91425" marB="91425" marR="91425" marL="91425"/>
                </a:tc>
              </a:tr>
              <a:tr h="479750">
                <a:tc>
                  <a:txBody>
                    <a:bodyPr>
                      <a:noAutofit/>
                    </a:bodyPr>
                    <a:lstStyle/>
                    <a:p>
                      <a:pPr lvl="0" rtl="0">
                        <a:spcBef>
                          <a:spcPts val="0"/>
                        </a:spcBef>
                        <a:buNone/>
                      </a:pPr>
                      <a:r>
                        <a:rPr lang="iw"/>
                        <a:t>A</a:t>
                      </a:r>
                    </a:p>
                  </a:txBody>
                  <a:tcPr marT="91425" marB="91425" marR="91425" marL="91425"/>
                </a:tc>
              </a:tr>
              <a:tr h="479750">
                <a:tc>
                  <a:txBody>
                    <a:bodyPr>
                      <a:noAutofit/>
                    </a:bodyPr>
                    <a:lstStyle/>
                    <a:p>
                      <a:pPr lvl="0" rtl="0">
                        <a:spcBef>
                          <a:spcPts val="0"/>
                        </a:spcBef>
                        <a:buNone/>
                      </a:pPr>
                      <a:r>
                        <a:rPr lang="iw"/>
                        <a:t>G</a:t>
                      </a:r>
                    </a:p>
                  </a:txBody>
                  <a:tcPr marT="91425" marB="91425" marR="91425" marL="91425"/>
                </a:tc>
              </a:tr>
              <a:tr h="479750">
                <a:tc>
                  <a:txBody>
                    <a:bodyPr>
                      <a:noAutofit/>
                    </a:bodyPr>
                    <a:lstStyle/>
                    <a:p>
                      <a:pPr lvl="0" rtl="0">
                        <a:spcBef>
                          <a:spcPts val="0"/>
                        </a:spcBef>
                        <a:buNone/>
                      </a:pPr>
                      <a:r>
                        <a:rPr lang="iw"/>
                        <a:t>T</a:t>
                      </a:r>
                    </a:p>
                  </a:txBody>
                  <a:tcPr marT="91425" marB="91425" marR="91425" marL="91425"/>
                </a:tc>
              </a:tr>
              <a:tr h="479750">
                <a:tc>
                  <a:txBody>
                    <a:bodyPr>
                      <a:noAutofit/>
                    </a:bodyPr>
                    <a:lstStyle/>
                    <a:p>
                      <a:pPr lvl="0" rtl="0">
                        <a:spcBef>
                          <a:spcPts val="0"/>
                        </a:spcBef>
                        <a:buNone/>
                      </a:pPr>
                      <a:r>
                        <a:rPr lang="iw"/>
                        <a:t>A</a:t>
                      </a:r>
                    </a:p>
                  </a:txBody>
                  <a:tcPr marT="91425" marB="91425" marR="91425" marL="91425">
                    <a:solidFill>
                      <a:srgbClr val="CFE2F3"/>
                    </a:solidFill>
                  </a:tcPr>
                </a:tc>
              </a:tr>
            </a:tbl>
          </a:graphicData>
        </a:graphic>
      </p:graphicFrame>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idx="11" type="ftr"/>
          </p:nvPr>
        </p:nvSpPr>
        <p:spPr>
          <a:xfrm>
            <a:off x="3028950" y="4767262"/>
            <a:ext cx="3086100" cy="273900"/>
          </a:xfrm>
          <a:prstGeom prst="rect">
            <a:avLst/>
          </a:prstGeom>
          <a:noFill/>
          <a:ln>
            <a:noFill/>
          </a:ln>
        </p:spPr>
        <p:txBody>
          <a:bodyPr anchorCtr="0" anchor="ctr" bIns="34275" lIns="68575" rIns="68575" tIns="34275">
            <a:noAutofit/>
          </a:bodyPr>
          <a:lstStyle/>
          <a:p>
            <a:pPr indent="0" lvl="0" marL="0" marR="0" rtl="1" algn="ctr">
              <a:spcBef>
                <a:spcPts val="0"/>
              </a:spcBef>
              <a:buSzPct val="25000"/>
              <a:buNone/>
            </a:pPr>
            <a:r>
              <a:rPr b="0" i="0" lang="iw" sz="900" u="none" cap="none" strike="noStrike">
                <a:solidFill>
                  <a:srgbClr val="888888"/>
                </a:solidFill>
                <a:latin typeface="Calibri"/>
                <a:ea typeface="Calibri"/>
                <a:cs typeface="Calibri"/>
                <a:sym typeface="Calibri"/>
              </a:rPr>
              <a:t>Genomic imputation in ultra low coverage sequencing data of Ashkenazi Jews</a:t>
            </a:r>
          </a:p>
        </p:txBody>
      </p:sp>
      <p:sp>
        <p:nvSpPr>
          <p:cNvPr id="324" name="Shape 324"/>
          <p:cNvSpPr txBox="1"/>
          <p:nvPr>
            <p:ph idx="12" type="sldNum"/>
          </p:nvPr>
        </p:nvSpPr>
        <p:spPr>
          <a:xfrm>
            <a:off x="8472457" y="4663216"/>
            <a:ext cx="548700" cy="393600"/>
          </a:xfrm>
          <a:prstGeom prst="rect">
            <a:avLst/>
          </a:prstGeom>
          <a:noFill/>
          <a:ln>
            <a:noFill/>
          </a:ln>
        </p:spPr>
        <p:txBody>
          <a:bodyPr anchorCtr="0" anchor="ctr" bIns="34275" lIns="68575" rIns="68575" tIns="34275">
            <a:noAutofit/>
          </a:bodyPr>
          <a:lstStyle/>
          <a:p>
            <a:pPr lvl="0" rtl="1">
              <a:spcBef>
                <a:spcPts val="0"/>
              </a:spcBef>
              <a:buNone/>
            </a:pPr>
            <a:fld id="{00000000-1234-1234-1234-123412341234}" type="slidenum">
              <a:rPr lang="iw">
                <a:latin typeface="Arial"/>
                <a:ea typeface="Arial"/>
                <a:cs typeface="Arial"/>
                <a:sym typeface="Arial"/>
              </a:rPr>
              <a:t>‹#›</a:t>
            </a:fld>
          </a:p>
        </p:txBody>
      </p:sp>
      <p:sp>
        <p:nvSpPr>
          <p:cNvPr id="325" name="Shape 325"/>
          <p:cNvSpPr txBox="1"/>
          <p:nvPr/>
        </p:nvSpPr>
        <p:spPr>
          <a:xfrm>
            <a:off x="1926750" y="487900"/>
            <a:ext cx="4961700" cy="1199100"/>
          </a:xfrm>
          <a:prstGeom prst="rect">
            <a:avLst/>
          </a:prstGeom>
          <a:noFill/>
          <a:ln>
            <a:noFill/>
          </a:ln>
        </p:spPr>
        <p:txBody>
          <a:bodyPr anchorCtr="0" anchor="t" bIns="91425" lIns="91425" rIns="91425" tIns="91425">
            <a:noAutofit/>
          </a:bodyPr>
          <a:lstStyle/>
          <a:p>
            <a:pPr lvl="0" rtl="0">
              <a:spcBef>
                <a:spcPts val="0"/>
              </a:spcBef>
              <a:buNone/>
            </a:pPr>
            <a:r>
              <a:rPr lang="iw" sz="5000"/>
              <a:t>Ashkenazi Jews</a:t>
            </a:r>
          </a:p>
        </p:txBody>
      </p:sp>
      <p:grpSp>
        <p:nvGrpSpPr>
          <p:cNvPr id="326" name="Shape 326"/>
          <p:cNvGrpSpPr/>
          <p:nvPr/>
        </p:nvGrpSpPr>
        <p:grpSpPr>
          <a:xfrm>
            <a:off x="2480550" y="1381075"/>
            <a:ext cx="3854100" cy="3497900"/>
            <a:chOff x="2480550" y="1381075"/>
            <a:chExt cx="3854100" cy="3497900"/>
          </a:xfrm>
        </p:grpSpPr>
        <p:grpSp>
          <p:nvGrpSpPr>
            <p:cNvPr id="327" name="Shape 327"/>
            <p:cNvGrpSpPr/>
            <p:nvPr/>
          </p:nvGrpSpPr>
          <p:grpSpPr>
            <a:xfrm>
              <a:off x="2480550" y="1381075"/>
              <a:ext cx="3854100" cy="3497900"/>
              <a:chOff x="2480550" y="1381075"/>
              <a:chExt cx="3854100" cy="3497900"/>
            </a:xfrm>
          </p:grpSpPr>
          <p:grpSp>
            <p:nvGrpSpPr>
              <p:cNvPr id="328" name="Shape 328"/>
              <p:cNvGrpSpPr/>
              <p:nvPr/>
            </p:nvGrpSpPr>
            <p:grpSpPr>
              <a:xfrm>
                <a:off x="2480550" y="1381075"/>
                <a:ext cx="3854100" cy="2943522"/>
                <a:chOff x="942075" y="1538200"/>
                <a:chExt cx="3854100" cy="2943522"/>
              </a:xfrm>
            </p:grpSpPr>
            <p:pic>
              <p:nvPicPr>
                <p:cNvPr id="329" name="Shape 329"/>
                <p:cNvPicPr preferRelativeResize="0"/>
                <p:nvPr/>
              </p:nvPicPr>
              <p:blipFill>
                <a:blip r:embed="rId3">
                  <a:alphaModFix/>
                </a:blip>
                <a:stretch>
                  <a:fillRect/>
                </a:stretch>
              </p:blipFill>
              <p:spPr>
                <a:xfrm>
                  <a:off x="942075" y="1591147"/>
                  <a:ext cx="3854100" cy="2890574"/>
                </a:xfrm>
                <a:prstGeom prst="rect">
                  <a:avLst/>
                </a:prstGeom>
                <a:noFill/>
                <a:ln>
                  <a:noFill/>
                </a:ln>
              </p:spPr>
            </p:pic>
            <p:sp>
              <p:nvSpPr>
                <p:cNvPr id="330" name="Shape 330"/>
                <p:cNvSpPr/>
                <p:nvPr/>
              </p:nvSpPr>
              <p:spPr>
                <a:xfrm>
                  <a:off x="1430325" y="1538200"/>
                  <a:ext cx="2877600" cy="148800"/>
                </a:xfrm>
                <a:prstGeom prst="rect">
                  <a:avLst/>
                </a:prstGeom>
                <a:solidFill>
                  <a:schemeClr val="lt1"/>
                </a:solidFill>
                <a:ln cap="flat" cmpd="sng" w="952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331" name="Shape 331"/>
              <p:cNvSpPr txBox="1"/>
              <p:nvPr/>
            </p:nvSpPr>
            <p:spPr>
              <a:xfrm>
                <a:off x="3216750" y="4209075"/>
                <a:ext cx="1472100" cy="669900"/>
              </a:xfrm>
              <a:prstGeom prst="rect">
                <a:avLst/>
              </a:prstGeom>
              <a:noFill/>
              <a:ln>
                <a:noFill/>
              </a:ln>
            </p:spPr>
            <p:txBody>
              <a:bodyPr anchorCtr="0" anchor="t" bIns="91425" lIns="91425" rIns="91425" tIns="91425">
                <a:noAutofit/>
              </a:bodyPr>
              <a:lstStyle/>
              <a:p>
                <a:pPr lvl="0" rtl="0">
                  <a:spcBef>
                    <a:spcPts val="0"/>
                  </a:spcBef>
                  <a:buNone/>
                </a:pPr>
                <a:r>
                  <a:rPr lang="iw" sz="1200"/>
                  <a:t>25-35 generations</a:t>
                </a:r>
              </a:p>
              <a:p>
                <a:pPr lvl="0" rtl="0">
                  <a:spcBef>
                    <a:spcPts val="0"/>
                  </a:spcBef>
                  <a:buNone/>
                </a:pPr>
                <a:r>
                  <a:rPr lang="iw" sz="1200"/>
                  <a:t>~700 years ago</a:t>
                </a:r>
              </a:p>
            </p:txBody>
          </p:sp>
        </p:grpSp>
        <p:sp>
          <p:nvSpPr>
            <p:cNvPr id="332" name="Shape 332"/>
            <p:cNvSpPr txBox="1"/>
            <p:nvPr/>
          </p:nvSpPr>
          <p:spPr>
            <a:xfrm>
              <a:off x="4605975" y="4068550"/>
              <a:ext cx="1124700" cy="393600"/>
            </a:xfrm>
            <a:prstGeom prst="rect">
              <a:avLst/>
            </a:prstGeom>
            <a:noFill/>
            <a:ln>
              <a:noFill/>
            </a:ln>
          </p:spPr>
          <p:txBody>
            <a:bodyPr anchorCtr="0" anchor="t" bIns="91425" lIns="91425" rIns="91425" tIns="91425">
              <a:noAutofit/>
            </a:bodyPr>
            <a:lstStyle/>
            <a:p>
              <a:pPr lvl="0" rtl="0">
                <a:spcBef>
                  <a:spcPts val="0"/>
                </a:spcBef>
                <a:buNone/>
              </a:pPr>
              <a:r>
                <a:rPr lang="iw" sz="1200"/>
                <a:t>(300-400)</a:t>
              </a:r>
            </a:p>
          </p:txBody>
        </p:sp>
      </p:gr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idx="11" type="ftr"/>
          </p:nvPr>
        </p:nvSpPr>
        <p:spPr>
          <a:xfrm>
            <a:off x="3028950" y="4767262"/>
            <a:ext cx="3086100" cy="273900"/>
          </a:xfrm>
          <a:prstGeom prst="rect">
            <a:avLst/>
          </a:prstGeom>
          <a:noFill/>
          <a:ln>
            <a:noFill/>
          </a:ln>
        </p:spPr>
        <p:txBody>
          <a:bodyPr anchorCtr="0" anchor="ctr" bIns="34275" lIns="68575" rIns="68575" tIns="34275">
            <a:noAutofit/>
          </a:bodyPr>
          <a:lstStyle/>
          <a:p>
            <a:pPr indent="0" lvl="0" marL="0" marR="0" rtl="1" algn="ctr">
              <a:spcBef>
                <a:spcPts val="0"/>
              </a:spcBef>
              <a:buSzPct val="25000"/>
              <a:buNone/>
            </a:pPr>
            <a:r>
              <a:rPr lang="iw" sz="900">
                <a:solidFill>
                  <a:srgbClr val="888888"/>
                </a:solidFill>
                <a:latin typeface="Calibri"/>
                <a:ea typeface="Calibri"/>
                <a:cs typeface="Calibri"/>
                <a:sym typeface="Calibri"/>
              </a:rPr>
              <a:t>Genomic imputation in ultra low coverage sequencing data of Ashkenazi Jews</a:t>
            </a:r>
          </a:p>
        </p:txBody>
      </p:sp>
      <p:sp>
        <p:nvSpPr>
          <p:cNvPr id="338" name="Shape 338"/>
          <p:cNvSpPr txBox="1"/>
          <p:nvPr>
            <p:ph idx="12" type="sldNum"/>
          </p:nvPr>
        </p:nvSpPr>
        <p:spPr>
          <a:xfrm>
            <a:off x="8472457" y="4663216"/>
            <a:ext cx="548700" cy="393600"/>
          </a:xfrm>
          <a:prstGeom prst="rect">
            <a:avLst/>
          </a:prstGeom>
          <a:noFill/>
          <a:ln>
            <a:noFill/>
          </a:ln>
        </p:spPr>
        <p:txBody>
          <a:bodyPr anchorCtr="0" anchor="ctr" bIns="34275" lIns="68575" rIns="68575" tIns="34275">
            <a:noAutofit/>
          </a:bodyPr>
          <a:lstStyle/>
          <a:p>
            <a:pPr lvl="0" rtl="1">
              <a:spcBef>
                <a:spcPts val="0"/>
              </a:spcBef>
              <a:buNone/>
            </a:pPr>
            <a:fld id="{00000000-1234-1234-1234-123412341234}" type="slidenum">
              <a:rPr lang="iw">
                <a:latin typeface="Arial"/>
                <a:ea typeface="Arial"/>
                <a:cs typeface="Arial"/>
                <a:sym typeface="Arial"/>
              </a:rPr>
              <a:t>‹#›</a:t>
            </a:fld>
          </a:p>
        </p:txBody>
      </p:sp>
      <p:pic>
        <p:nvPicPr>
          <p:cNvPr id="339" name="Shape 339"/>
          <p:cNvPicPr preferRelativeResize="0"/>
          <p:nvPr/>
        </p:nvPicPr>
        <p:blipFill>
          <a:blip r:embed="rId3">
            <a:alphaModFix/>
          </a:blip>
          <a:stretch>
            <a:fillRect/>
          </a:stretch>
        </p:blipFill>
        <p:spPr>
          <a:xfrm>
            <a:off x="375274" y="110524"/>
            <a:ext cx="5616600" cy="3159351"/>
          </a:xfrm>
          <a:prstGeom prst="rect">
            <a:avLst/>
          </a:prstGeom>
          <a:noFill/>
          <a:ln>
            <a:noFill/>
          </a:ln>
        </p:spPr>
      </p:pic>
      <p:pic>
        <p:nvPicPr>
          <p:cNvPr id="340" name="Shape 340"/>
          <p:cNvPicPr preferRelativeResize="0"/>
          <p:nvPr/>
        </p:nvPicPr>
        <p:blipFill rotWithShape="1">
          <a:blip r:embed="rId4">
            <a:alphaModFix/>
          </a:blip>
          <a:srcRect b="0" l="0" r="56213" t="0"/>
          <a:stretch/>
        </p:blipFill>
        <p:spPr>
          <a:xfrm>
            <a:off x="6166824" y="110524"/>
            <a:ext cx="2459308" cy="3159351"/>
          </a:xfrm>
          <a:prstGeom prst="rect">
            <a:avLst/>
          </a:prstGeom>
          <a:noFill/>
          <a:ln>
            <a:noFill/>
          </a:ln>
        </p:spPr>
      </p:pic>
      <p:sp>
        <p:nvSpPr>
          <p:cNvPr id="341" name="Shape 341"/>
          <p:cNvSpPr txBox="1"/>
          <p:nvPr/>
        </p:nvSpPr>
        <p:spPr>
          <a:xfrm>
            <a:off x="769550" y="3515725"/>
            <a:ext cx="7323600" cy="1147500"/>
          </a:xfrm>
          <a:prstGeom prst="rect">
            <a:avLst/>
          </a:prstGeom>
          <a:noFill/>
          <a:ln>
            <a:noFill/>
          </a:ln>
        </p:spPr>
        <p:txBody>
          <a:bodyPr anchorCtr="0" anchor="t" bIns="91425" lIns="91425" rIns="91425" tIns="91425">
            <a:noAutofit/>
          </a:bodyPr>
          <a:lstStyle/>
          <a:p>
            <a:pPr lvl="0" rtl="0">
              <a:spcBef>
                <a:spcPts val="0"/>
              </a:spcBef>
              <a:buNone/>
            </a:pPr>
            <a:r>
              <a:rPr b="1" lang="iw" sz="1800"/>
              <a:t>128 Individuals</a:t>
            </a:r>
          </a:p>
          <a:p>
            <a:pPr lvl="0" rtl="0">
              <a:spcBef>
                <a:spcPts val="0"/>
              </a:spcBef>
              <a:buNone/>
            </a:pPr>
            <a:r>
              <a:rPr b="1" lang="iw" sz="1800"/>
              <a:t>                               12,000,000 SNP’s</a:t>
            </a:r>
          </a:p>
          <a:p>
            <a:pPr lvl="0" rtl="0">
              <a:spcBef>
                <a:spcPts val="0"/>
              </a:spcBef>
              <a:buNone/>
            </a:pPr>
            <a:r>
              <a:rPr b="1" lang="iw" sz="1800"/>
              <a:t>                                                                    SNP every ~260 bps</a:t>
            </a: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