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7" r:id="rId2"/>
    <p:sldId id="267" r:id="rId3"/>
    <p:sldId id="256" r:id="rId4"/>
    <p:sldId id="258" r:id="rId5"/>
    <p:sldId id="263" r:id="rId6"/>
    <p:sldId id="259" r:id="rId7"/>
    <p:sldId id="260" r:id="rId8"/>
    <p:sldId id="261" r:id="rId9"/>
    <p:sldId id="262" r:id="rId10"/>
    <p:sldId id="264" r:id="rId11"/>
    <p:sldId id="265" r:id="rId12"/>
    <p:sldId id="266" r:id="rId13"/>
    <p:sldId id="268" r:id="rId14"/>
    <p:sldId id="269" r:id="rId15"/>
    <p:sldId id="270" r:id="rId16"/>
    <p:sldId id="271" r:id="rId17"/>
    <p:sldId id="272" r:id="rId18"/>
    <p:sldId id="273" r:id="rId19"/>
    <p:sldId id="274"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43A3DC-11AC-43DA-9B0D-B62761EB7DBF}" type="datetimeFigureOut">
              <a:rPr lang="en-US" smtClean="0"/>
              <a:t>5/1/2021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0C0074-0BEC-427B-835B-3E7BB2C350DF}" type="slidenum">
              <a:rPr lang="en-US" smtClean="0"/>
              <a:t>‹#›</a:t>
            </a:fld>
            <a:endParaRPr lang="en-US"/>
          </a:p>
        </p:txBody>
      </p:sp>
    </p:spTree>
    <p:extLst>
      <p:ext uri="{BB962C8B-B14F-4D97-AF65-F5344CB8AC3E}">
        <p14:creationId xmlns:p14="http://schemas.microsoft.com/office/powerpoint/2010/main" val="1066757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0C0074-0BEC-427B-835B-3E7BB2C350DF}" type="slidenum">
              <a:rPr lang="en-US" smtClean="0"/>
              <a:t>9</a:t>
            </a:fld>
            <a:endParaRPr lang="en-US"/>
          </a:p>
        </p:txBody>
      </p:sp>
    </p:spTree>
    <p:extLst>
      <p:ext uri="{BB962C8B-B14F-4D97-AF65-F5344CB8AC3E}">
        <p14:creationId xmlns:p14="http://schemas.microsoft.com/office/powerpoint/2010/main" val="4166908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00C0074-0BEC-427B-835B-3E7BB2C350DF}" type="slidenum">
              <a:rPr lang="en-US" smtClean="0"/>
              <a:t>15</a:t>
            </a:fld>
            <a:endParaRPr lang="en-US"/>
          </a:p>
        </p:txBody>
      </p:sp>
    </p:spTree>
    <p:extLst>
      <p:ext uri="{BB962C8B-B14F-4D97-AF65-F5344CB8AC3E}">
        <p14:creationId xmlns:p14="http://schemas.microsoft.com/office/powerpoint/2010/main" val="74928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16C662E-A8BF-4CEB-9C3D-3D4FD3CB5C0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4875-2DD4-43DA-A352-7A105DE477A6}" type="slidenum">
              <a:rPr lang="en-US" smtClean="0"/>
              <a:t>‹#›</a:t>
            </a:fld>
            <a:endParaRPr lang="en-US"/>
          </a:p>
        </p:txBody>
      </p:sp>
    </p:spTree>
    <p:extLst>
      <p:ext uri="{BB962C8B-B14F-4D97-AF65-F5344CB8AC3E}">
        <p14:creationId xmlns:p14="http://schemas.microsoft.com/office/powerpoint/2010/main" val="4371878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C662E-A8BF-4CEB-9C3D-3D4FD3CB5C0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4875-2DD4-43DA-A352-7A105DE477A6}" type="slidenum">
              <a:rPr lang="en-US" smtClean="0"/>
              <a:t>‹#›</a:t>
            </a:fld>
            <a:endParaRPr lang="en-US"/>
          </a:p>
        </p:txBody>
      </p:sp>
    </p:spTree>
    <p:extLst>
      <p:ext uri="{BB962C8B-B14F-4D97-AF65-F5344CB8AC3E}">
        <p14:creationId xmlns:p14="http://schemas.microsoft.com/office/powerpoint/2010/main" val="3411127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C662E-A8BF-4CEB-9C3D-3D4FD3CB5C0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4875-2DD4-43DA-A352-7A105DE477A6}" type="slidenum">
              <a:rPr lang="en-US" smtClean="0"/>
              <a:t>‹#›</a:t>
            </a:fld>
            <a:endParaRPr lang="en-US"/>
          </a:p>
        </p:txBody>
      </p:sp>
    </p:spTree>
    <p:extLst>
      <p:ext uri="{BB962C8B-B14F-4D97-AF65-F5344CB8AC3E}">
        <p14:creationId xmlns:p14="http://schemas.microsoft.com/office/powerpoint/2010/main" val="56919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16C662E-A8BF-4CEB-9C3D-3D4FD3CB5C0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4875-2DD4-43DA-A352-7A105DE477A6}" type="slidenum">
              <a:rPr lang="en-US" smtClean="0"/>
              <a:t>‹#›</a:t>
            </a:fld>
            <a:endParaRPr lang="en-US"/>
          </a:p>
        </p:txBody>
      </p:sp>
    </p:spTree>
    <p:extLst>
      <p:ext uri="{BB962C8B-B14F-4D97-AF65-F5344CB8AC3E}">
        <p14:creationId xmlns:p14="http://schemas.microsoft.com/office/powerpoint/2010/main" val="4217107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16C662E-A8BF-4CEB-9C3D-3D4FD3CB5C0D}" type="datetimeFigureOut">
              <a:rPr lang="en-US" smtClean="0"/>
              <a:t>5/1/2021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424875-2DD4-43DA-A352-7A105DE477A6}" type="slidenum">
              <a:rPr lang="en-US" smtClean="0"/>
              <a:t>‹#›</a:t>
            </a:fld>
            <a:endParaRPr lang="en-US"/>
          </a:p>
        </p:txBody>
      </p:sp>
    </p:spTree>
    <p:extLst>
      <p:ext uri="{BB962C8B-B14F-4D97-AF65-F5344CB8AC3E}">
        <p14:creationId xmlns:p14="http://schemas.microsoft.com/office/powerpoint/2010/main" val="625949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16C662E-A8BF-4CEB-9C3D-3D4FD3CB5C0D}"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24875-2DD4-43DA-A352-7A105DE477A6}" type="slidenum">
              <a:rPr lang="en-US" smtClean="0"/>
              <a:t>‹#›</a:t>
            </a:fld>
            <a:endParaRPr lang="en-US"/>
          </a:p>
        </p:txBody>
      </p:sp>
    </p:spTree>
    <p:extLst>
      <p:ext uri="{BB962C8B-B14F-4D97-AF65-F5344CB8AC3E}">
        <p14:creationId xmlns:p14="http://schemas.microsoft.com/office/powerpoint/2010/main" val="3966316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16C662E-A8BF-4CEB-9C3D-3D4FD3CB5C0D}" type="datetimeFigureOut">
              <a:rPr lang="en-US" smtClean="0"/>
              <a:t>5/1/2021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424875-2DD4-43DA-A352-7A105DE477A6}" type="slidenum">
              <a:rPr lang="en-US" smtClean="0"/>
              <a:t>‹#›</a:t>
            </a:fld>
            <a:endParaRPr lang="en-US"/>
          </a:p>
        </p:txBody>
      </p:sp>
    </p:spTree>
    <p:extLst>
      <p:ext uri="{BB962C8B-B14F-4D97-AF65-F5344CB8AC3E}">
        <p14:creationId xmlns:p14="http://schemas.microsoft.com/office/powerpoint/2010/main" val="757259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16C662E-A8BF-4CEB-9C3D-3D4FD3CB5C0D}" type="datetimeFigureOut">
              <a:rPr lang="en-US" smtClean="0"/>
              <a:t>5/1/2021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424875-2DD4-43DA-A352-7A105DE477A6}" type="slidenum">
              <a:rPr lang="en-US" smtClean="0"/>
              <a:t>‹#›</a:t>
            </a:fld>
            <a:endParaRPr lang="en-US"/>
          </a:p>
        </p:txBody>
      </p:sp>
    </p:spTree>
    <p:extLst>
      <p:ext uri="{BB962C8B-B14F-4D97-AF65-F5344CB8AC3E}">
        <p14:creationId xmlns:p14="http://schemas.microsoft.com/office/powerpoint/2010/main" val="167690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16C662E-A8BF-4CEB-9C3D-3D4FD3CB5C0D}" type="datetimeFigureOut">
              <a:rPr lang="en-US" smtClean="0"/>
              <a:t>5/1/2021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424875-2DD4-43DA-A352-7A105DE477A6}" type="slidenum">
              <a:rPr lang="en-US" smtClean="0"/>
              <a:t>‹#›</a:t>
            </a:fld>
            <a:endParaRPr lang="en-US"/>
          </a:p>
        </p:txBody>
      </p:sp>
    </p:spTree>
    <p:extLst>
      <p:ext uri="{BB962C8B-B14F-4D97-AF65-F5344CB8AC3E}">
        <p14:creationId xmlns:p14="http://schemas.microsoft.com/office/powerpoint/2010/main" val="28243646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6C662E-A8BF-4CEB-9C3D-3D4FD3CB5C0D}"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24875-2DD4-43DA-A352-7A105DE477A6}" type="slidenum">
              <a:rPr lang="en-US" smtClean="0"/>
              <a:t>‹#›</a:t>
            </a:fld>
            <a:endParaRPr lang="en-US"/>
          </a:p>
        </p:txBody>
      </p:sp>
    </p:spTree>
    <p:extLst>
      <p:ext uri="{BB962C8B-B14F-4D97-AF65-F5344CB8AC3E}">
        <p14:creationId xmlns:p14="http://schemas.microsoft.com/office/powerpoint/2010/main" val="571572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16C662E-A8BF-4CEB-9C3D-3D4FD3CB5C0D}" type="datetimeFigureOut">
              <a:rPr lang="en-US" smtClean="0"/>
              <a:t>5/1/2021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424875-2DD4-43DA-A352-7A105DE477A6}" type="slidenum">
              <a:rPr lang="en-US" smtClean="0"/>
              <a:t>‹#›</a:t>
            </a:fld>
            <a:endParaRPr lang="en-US"/>
          </a:p>
        </p:txBody>
      </p:sp>
    </p:spTree>
    <p:extLst>
      <p:ext uri="{BB962C8B-B14F-4D97-AF65-F5344CB8AC3E}">
        <p14:creationId xmlns:p14="http://schemas.microsoft.com/office/powerpoint/2010/main" val="2691055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16C662E-A8BF-4CEB-9C3D-3D4FD3CB5C0D}" type="datetimeFigureOut">
              <a:rPr lang="en-US" smtClean="0"/>
              <a:t>5/1/2021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424875-2DD4-43DA-A352-7A105DE477A6}" type="slidenum">
              <a:rPr lang="en-US" smtClean="0"/>
              <a:t>‹#›</a:t>
            </a:fld>
            <a:endParaRPr lang="en-US"/>
          </a:p>
        </p:txBody>
      </p:sp>
    </p:spTree>
    <p:extLst>
      <p:ext uri="{BB962C8B-B14F-4D97-AF65-F5344CB8AC3E}">
        <p14:creationId xmlns:p14="http://schemas.microsoft.com/office/powerpoint/2010/main" val="3851866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361704"/>
            <a:ext cx="10515600" cy="1325563"/>
          </a:xfrm>
        </p:spPr>
        <p:txBody>
          <a:bodyPr/>
          <a:lstStyle/>
          <a:p>
            <a:pPr algn="ctr"/>
            <a:r>
              <a:rPr lang="he-IL" dirty="0" smtClean="0"/>
              <a:t>שלד וסיכום חלק-א' ( מחקר נתונים)</a:t>
            </a:r>
            <a:endParaRPr lang="en-US" dirty="0"/>
          </a:p>
        </p:txBody>
      </p:sp>
    </p:spTree>
    <p:extLst>
      <p:ext uri="{BB962C8B-B14F-4D97-AF65-F5344CB8AC3E}">
        <p14:creationId xmlns:p14="http://schemas.microsoft.com/office/powerpoint/2010/main" val="24079915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יצוג במימד נמוך של הראינות שלנו</a:t>
            </a:r>
            <a:endParaRPr lang="en-US" dirty="0"/>
          </a:p>
        </p:txBody>
      </p:sp>
      <p:pic>
        <p:nvPicPr>
          <p:cNvPr id="4" name="Picture 3"/>
          <p:cNvPicPr>
            <a:picLocks noChangeAspect="1"/>
          </p:cNvPicPr>
          <p:nvPr/>
        </p:nvPicPr>
        <p:blipFill>
          <a:blip r:embed="rId2"/>
          <a:stretch>
            <a:fillRect/>
          </a:stretch>
        </p:blipFill>
        <p:spPr>
          <a:xfrm>
            <a:off x="550249" y="2050043"/>
            <a:ext cx="7560852" cy="3746750"/>
          </a:xfrm>
          <a:prstGeom prst="rect">
            <a:avLst/>
          </a:prstGeom>
        </p:spPr>
      </p:pic>
      <p:sp>
        <p:nvSpPr>
          <p:cNvPr id="5" name="TextBox 4"/>
          <p:cNvSpPr txBox="1"/>
          <p:nvPr/>
        </p:nvSpPr>
        <p:spPr>
          <a:xfrm>
            <a:off x="8447714" y="2004969"/>
            <a:ext cx="3154260" cy="3693319"/>
          </a:xfrm>
          <a:prstGeom prst="rect">
            <a:avLst/>
          </a:prstGeom>
          <a:noFill/>
        </p:spPr>
        <p:txBody>
          <a:bodyPr wrap="square" rtlCol="0">
            <a:spAutoFit/>
          </a:bodyPr>
          <a:lstStyle/>
          <a:p>
            <a:pPr algn="r"/>
            <a:r>
              <a:rPr lang="he-IL" dirty="0" smtClean="0"/>
              <a:t>נראה שסדר השיח אינו הגורם המרכזי המשפיע על הציון הסופי של הראיון, במידה ותזמון המילים בשיח היה בעל חשיבות רבה היינו צופים בגושים עם ציון גבוה בתרשים שלנו השונות של הציונים הייתה הרבה יותר נמוכה.</a:t>
            </a:r>
          </a:p>
          <a:p>
            <a:pPr algn="r"/>
            <a:endParaRPr lang="he-IL" dirty="0"/>
          </a:p>
          <a:p>
            <a:pPr algn="r"/>
            <a:r>
              <a:rPr lang="he-IL" dirty="0" smtClean="0"/>
              <a:t>דבר זה מחזק את האיפוטזה שלנו שאומרת כי יש משמעות לצורת הדיבור ולא רק לתוכן הדיבור ועל מנת להגיע לדיבור "מושלם" יש צורך במיזוג השניים.</a:t>
            </a:r>
            <a:endParaRPr lang="en-US" dirty="0"/>
          </a:p>
        </p:txBody>
      </p:sp>
    </p:spTree>
    <p:extLst>
      <p:ext uri="{BB962C8B-B14F-4D97-AF65-F5344CB8AC3E}">
        <p14:creationId xmlns:p14="http://schemas.microsoft.com/office/powerpoint/2010/main" val="18042447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32" y="-186014"/>
            <a:ext cx="10515600" cy="1325563"/>
          </a:xfrm>
        </p:spPr>
        <p:txBody>
          <a:bodyPr>
            <a:normAutofit/>
          </a:bodyPr>
          <a:lstStyle/>
          <a:p>
            <a:pPr algn="ctr"/>
            <a:r>
              <a:rPr lang="he-IL" sz="2400" dirty="0" smtClean="0"/>
              <a:t>קשרים לינארים- הקשר בין </a:t>
            </a:r>
            <a:r>
              <a:rPr lang="en-US" sz="2400" dirty="0" smtClean="0"/>
              <a:t/>
            </a:r>
            <a:br>
              <a:rPr lang="en-US" sz="2400" dirty="0" smtClean="0"/>
            </a:br>
            <a:r>
              <a:rPr lang="he-IL" sz="2400" dirty="0" smtClean="0"/>
              <a:t> ל ציון השיח.</a:t>
            </a:r>
            <a:r>
              <a:rPr lang="en-US" sz="2400" dirty="0" err="1" smtClean="0"/>
              <a:t>intensityMax</a:t>
            </a:r>
            <a:r>
              <a:rPr lang="en-US" sz="2400" dirty="0" smtClean="0"/>
              <a:t> </a:t>
            </a:r>
            <a:endParaRPr lang="en-US" sz="2400" dirty="0"/>
          </a:p>
        </p:txBody>
      </p:sp>
      <p:pic>
        <p:nvPicPr>
          <p:cNvPr id="4" name="Picture 3"/>
          <p:cNvPicPr>
            <a:picLocks noChangeAspect="1"/>
          </p:cNvPicPr>
          <p:nvPr/>
        </p:nvPicPr>
        <p:blipFill>
          <a:blip r:embed="rId2"/>
          <a:stretch>
            <a:fillRect/>
          </a:stretch>
        </p:blipFill>
        <p:spPr>
          <a:xfrm>
            <a:off x="2084188" y="821244"/>
            <a:ext cx="8208182" cy="439369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715544553"/>
              </p:ext>
            </p:extLst>
          </p:nvPr>
        </p:nvGraphicFramePr>
        <p:xfrm>
          <a:off x="1173759" y="4980046"/>
          <a:ext cx="10515603" cy="914400"/>
        </p:xfrm>
        <a:graphic>
          <a:graphicData uri="http://schemas.openxmlformats.org/drawingml/2006/table">
            <a:tbl>
              <a:tblPr/>
              <a:tblGrid>
                <a:gridCol w="1502229">
                  <a:extLst>
                    <a:ext uri="{9D8B030D-6E8A-4147-A177-3AD203B41FA5}">
                      <a16:colId xmlns:a16="http://schemas.microsoft.com/office/drawing/2014/main" val="2342169383"/>
                    </a:ext>
                  </a:extLst>
                </a:gridCol>
                <a:gridCol w="1502229">
                  <a:extLst>
                    <a:ext uri="{9D8B030D-6E8A-4147-A177-3AD203B41FA5}">
                      <a16:colId xmlns:a16="http://schemas.microsoft.com/office/drawing/2014/main" val="880871809"/>
                    </a:ext>
                  </a:extLst>
                </a:gridCol>
                <a:gridCol w="1502229">
                  <a:extLst>
                    <a:ext uri="{9D8B030D-6E8A-4147-A177-3AD203B41FA5}">
                      <a16:colId xmlns:a16="http://schemas.microsoft.com/office/drawing/2014/main" val="3698314384"/>
                    </a:ext>
                  </a:extLst>
                </a:gridCol>
                <a:gridCol w="1502229">
                  <a:extLst>
                    <a:ext uri="{9D8B030D-6E8A-4147-A177-3AD203B41FA5}">
                      <a16:colId xmlns:a16="http://schemas.microsoft.com/office/drawing/2014/main" val="3344969000"/>
                    </a:ext>
                  </a:extLst>
                </a:gridCol>
                <a:gridCol w="1502229">
                  <a:extLst>
                    <a:ext uri="{9D8B030D-6E8A-4147-A177-3AD203B41FA5}">
                      <a16:colId xmlns:a16="http://schemas.microsoft.com/office/drawing/2014/main" val="1113510746"/>
                    </a:ext>
                  </a:extLst>
                </a:gridCol>
                <a:gridCol w="1502229">
                  <a:extLst>
                    <a:ext uri="{9D8B030D-6E8A-4147-A177-3AD203B41FA5}">
                      <a16:colId xmlns:a16="http://schemas.microsoft.com/office/drawing/2014/main" val="947869864"/>
                    </a:ext>
                  </a:extLst>
                </a:gridCol>
                <a:gridCol w="1502229">
                  <a:extLst>
                    <a:ext uri="{9D8B030D-6E8A-4147-A177-3AD203B41FA5}">
                      <a16:colId xmlns:a16="http://schemas.microsoft.com/office/drawing/2014/main" val="3302475414"/>
                    </a:ext>
                  </a:extLst>
                </a:gridCol>
              </a:tblGrid>
              <a:tr h="238693">
                <a:tc>
                  <a:txBody>
                    <a:bodyPr/>
                    <a:lstStyle/>
                    <a:p>
                      <a:pPr algn="r" fontAlgn="ctr"/>
                      <a:endParaRPr lang="en-IL" sz="1400">
                        <a:effectLst/>
                      </a:endParaRPr>
                    </a:p>
                  </a:txBody>
                  <a:tcPr anchor="ctr">
                    <a:lnL>
                      <a:noFill/>
                    </a:lnL>
                    <a:lnR>
                      <a:noFill/>
                    </a:lnR>
                    <a:lnT>
                      <a:noFill/>
                    </a:lnT>
                    <a:lnB>
                      <a:noFill/>
                    </a:lnB>
                    <a:solidFill>
                      <a:srgbClr val="F5F5F5"/>
                    </a:solidFill>
                  </a:tcPr>
                </a:tc>
                <a:tc>
                  <a:txBody>
                    <a:bodyPr/>
                    <a:lstStyle/>
                    <a:p>
                      <a:pPr algn="r" fontAlgn="ctr"/>
                      <a:r>
                        <a:rPr lang="en-US" sz="1400" b="1">
                          <a:effectLst/>
                        </a:rPr>
                        <a:t>coef</a:t>
                      </a:r>
                    </a:p>
                  </a:txBody>
                  <a:tcPr anchor="ctr">
                    <a:lnL>
                      <a:noFill/>
                    </a:lnL>
                    <a:lnR>
                      <a:noFill/>
                    </a:lnR>
                    <a:lnT>
                      <a:noFill/>
                    </a:lnT>
                    <a:lnB>
                      <a:noFill/>
                    </a:lnB>
                    <a:solidFill>
                      <a:srgbClr val="F5F5F5"/>
                    </a:solidFill>
                  </a:tcPr>
                </a:tc>
                <a:tc>
                  <a:txBody>
                    <a:bodyPr/>
                    <a:lstStyle/>
                    <a:p>
                      <a:pPr algn="r" fontAlgn="ctr"/>
                      <a:r>
                        <a:rPr lang="en-US" sz="1400" b="1" dirty="0" err="1">
                          <a:effectLst/>
                        </a:rPr>
                        <a:t>std</a:t>
                      </a:r>
                      <a:r>
                        <a:rPr lang="en-US" sz="1400" b="1" dirty="0">
                          <a:effectLst/>
                        </a:rPr>
                        <a:t> err</a:t>
                      </a:r>
                    </a:p>
                  </a:txBody>
                  <a:tcPr anchor="ctr">
                    <a:lnL>
                      <a:noFill/>
                    </a:lnL>
                    <a:lnR>
                      <a:noFill/>
                    </a:lnR>
                    <a:lnT>
                      <a:noFill/>
                    </a:lnT>
                    <a:lnB>
                      <a:noFill/>
                    </a:lnB>
                    <a:solidFill>
                      <a:srgbClr val="F5F5F5"/>
                    </a:solidFill>
                  </a:tcPr>
                </a:tc>
                <a:tc>
                  <a:txBody>
                    <a:bodyPr/>
                    <a:lstStyle/>
                    <a:p>
                      <a:pPr algn="r" fontAlgn="ctr"/>
                      <a:r>
                        <a:rPr lang="en-US" sz="1400" b="1">
                          <a:effectLst/>
                        </a:rPr>
                        <a:t>t</a:t>
                      </a:r>
                    </a:p>
                  </a:txBody>
                  <a:tcPr anchor="ctr">
                    <a:lnL>
                      <a:noFill/>
                    </a:lnL>
                    <a:lnR>
                      <a:noFill/>
                    </a:lnR>
                    <a:lnT>
                      <a:noFill/>
                    </a:lnT>
                    <a:lnB>
                      <a:noFill/>
                    </a:lnB>
                    <a:solidFill>
                      <a:srgbClr val="F5F5F5"/>
                    </a:solidFill>
                  </a:tcPr>
                </a:tc>
                <a:tc>
                  <a:txBody>
                    <a:bodyPr/>
                    <a:lstStyle/>
                    <a:p>
                      <a:pPr algn="r" fontAlgn="ctr"/>
                      <a:r>
                        <a:rPr lang="en-US" sz="1400" b="1" dirty="0">
                          <a:effectLst/>
                        </a:rPr>
                        <a:t>P&gt;|t|</a:t>
                      </a:r>
                    </a:p>
                  </a:txBody>
                  <a:tcPr anchor="ctr">
                    <a:lnL>
                      <a:noFill/>
                    </a:lnL>
                    <a:lnR>
                      <a:noFill/>
                    </a:lnR>
                    <a:lnT>
                      <a:noFill/>
                    </a:lnT>
                    <a:lnB>
                      <a:noFill/>
                    </a:lnB>
                    <a:solidFill>
                      <a:srgbClr val="F5F5F5"/>
                    </a:solidFill>
                  </a:tcPr>
                </a:tc>
                <a:tc>
                  <a:txBody>
                    <a:bodyPr/>
                    <a:lstStyle/>
                    <a:p>
                      <a:pPr algn="r" fontAlgn="ctr"/>
                      <a:r>
                        <a:rPr lang="en-IL" sz="1400" b="1" dirty="0">
                          <a:effectLst/>
                        </a:rPr>
                        <a:t>[0.025</a:t>
                      </a:r>
                    </a:p>
                  </a:txBody>
                  <a:tcPr anchor="ctr">
                    <a:lnL>
                      <a:noFill/>
                    </a:lnL>
                    <a:lnR>
                      <a:noFill/>
                    </a:lnR>
                    <a:lnT>
                      <a:noFill/>
                    </a:lnT>
                    <a:lnB>
                      <a:noFill/>
                    </a:lnB>
                    <a:solidFill>
                      <a:srgbClr val="F5F5F5"/>
                    </a:solidFill>
                  </a:tcPr>
                </a:tc>
                <a:tc>
                  <a:txBody>
                    <a:bodyPr/>
                    <a:lstStyle/>
                    <a:p>
                      <a:pPr algn="r" fontAlgn="ctr"/>
                      <a:r>
                        <a:rPr lang="en-IL" sz="1400" b="1" dirty="0">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629772042"/>
                  </a:ext>
                </a:extLst>
              </a:tr>
              <a:tr h="238693">
                <a:tc>
                  <a:txBody>
                    <a:bodyPr/>
                    <a:lstStyle/>
                    <a:p>
                      <a:pPr algn="r" fontAlgn="ctr"/>
                      <a:r>
                        <a:rPr lang="en-US" sz="1400" b="1" dirty="0" smtClean="0">
                          <a:effectLst/>
                        </a:rPr>
                        <a:t>intercept</a:t>
                      </a: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IL" sz="1400" dirty="0">
                          <a:effectLst/>
                        </a:rPr>
                        <a:t>-0.6314</a:t>
                      </a:r>
                    </a:p>
                  </a:txBody>
                  <a:tcPr anchor="ctr">
                    <a:lnL>
                      <a:noFill/>
                    </a:lnL>
                    <a:lnR>
                      <a:noFill/>
                    </a:lnR>
                    <a:lnT>
                      <a:noFill/>
                    </a:lnT>
                    <a:lnB>
                      <a:noFill/>
                    </a:lnB>
                    <a:solidFill>
                      <a:srgbClr val="FFFFFF"/>
                    </a:solidFill>
                  </a:tcPr>
                </a:tc>
                <a:tc>
                  <a:txBody>
                    <a:bodyPr/>
                    <a:lstStyle/>
                    <a:p>
                      <a:pPr algn="r" fontAlgn="ctr"/>
                      <a:r>
                        <a:rPr lang="en-IL" sz="1400">
                          <a:effectLst/>
                        </a:rPr>
                        <a:t>0.277</a:t>
                      </a:r>
                    </a:p>
                  </a:txBody>
                  <a:tcPr anchor="ctr">
                    <a:lnL>
                      <a:noFill/>
                    </a:lnL>
                    <a:lnR>
                      <a:noFill/>
                    </a:lnR>
                    <a:lnT>
                      <a:noFill/>
                    </a:lnT>
                    <a:lnB>
                      <a:noFill/>
                    </a:lnB>
                    <a:solidFill>
                      <a:srgbClr val="FFFFFF"/>
                    </a:solidFill>
                  </a:tcPr>
                </a:tc>
                <a:tc>
                  <a:txBody>
                    <a:bodyPr/>
                    <a:lstStyle/>
                    <a:p>
                      <a:pPr algn="r" fontAlgn="ctr"/>
                      <a:r>
                        <a:rPr lang="en-IL" sz="1400">
                          <a:effectLst/>
                        </a:rPr>
                        <a:t>-2.280</a:t>
                      </a:r>
                    </a:p>
                  </a:txBody>
                  <a:tcPr anchor="ctr">
                    <a:lnL>
                      <a:noFill/>
                    </a:lnL>
                    <a:lnR>
                      <a:noFill/>
                    </a:lnR>
                    <a:lnT>
                      <a:noFill/>
                    </a:lnT>
                    <a:lnB>
                      <a:noFill/>
                    </a:lnB>
                    <a:solidFill>
                      <a:srgbClr val="FFFFFF"/>
                    </a:solidFill>
                  </a:tcPr>
                </a:tc>
                <a:tc>
                  <a:txBody>
                    <a:bodyPr/>
                    <a:lstStyle/>
                    <a:p>
                      <a:pPr algn="r" fontAlgn="ctr"/>
                      <a:r>
                        <a:rPr lang="en-IL" sz="1400" dirty="0">
                          <a:effectLst/>
                        </a:rPr>
                        <a:t>0.024</a:t>
                      </a:r>
                    </a:p>
                  </a:txBody>
                  <a:tcPr anchor="ctr">
                    <a:lnL>
                      <a:noFill/>
                    </a:lnL>
                    <a:lnR>
                      <a:noFill/>
                    </a:lnR>
                    <a:lnT>
                      <a:noFill/>
                    </a:lnT>
                    <a:lnB>
                      <a:noFill/>
                    </a:lnB>
                    <a:solidFill>
                      <a:srgbClr val="FFFFFF"/>
                    </a:solidFill>
                  </a:tcPr>
                </a:tc>
                <a:tc>
                  <a:txBody>
                    <a:bodyPr/>
                    <a:lstStyle/>
                    <a:p>
                      <a:pPr algn="r" fontAlgn="ctr"/>
                      <a:r>
                        <a:rPr lang="en-IL" sz="1400">
                          <a:effectLst/>
                        </a:rPr>
                        <a:t>-1.179</a:t>
                      </a:r>
                    </a:p>
                  </a:txBody>
                  <a:tcPr anchor="ctr">
                    <a:lnL>
                      <a:noFill/>
                    </a:lnL>
                    <a:lnR>
                      <a:noFill/>
                    </a:lnR>
                    <a:lnT>
                      <a:noFill/>
                    </a:lnT>
                    <a:lnB>
                      <a:noFill/>
                    </a:lnB>
                    <a:solidFill>
                      <a:srgbClr val="FFFFFF"/>
                    </a:solidFill>
                  </a:tcPr>
                </a:tc>
                <a:tc>
                  <a:txBody>
                    <a:bodyPr/>
                    <a:lstStyle/>
                    <a:p>
                      <a:pPr algn="r" fontAlgn="ctr"/>
                      <a:r>
                        <a:rPr lang="en-IL" sz="1400" dirty="0">
                          <a:effectLst/>
                        </a:rPr>
                        <a:t>-0.084</a:t>
                      </a:r>
                    </a:p>
                  </a:txBody>
                  <a:tcPr anchor="ctr">
                    <a:lnL>
                      <a:noFill/>
                    </a:lnL>
                    <a:lnR>
                      <a:noFill/>
                    </a:lnR>
                    <a:lnT>
                      <a:noFill/>
                    </a:lnT>
                    <a:lnB>
                      <a:noFill/>
                    </a:lnB>
                    <a:solidFill>
                      <a:srgbClr val="FFFFFF"/>
                    </a:solidFill>
                  </a:tcPr>
                </a:tc>
                <a:extLst>
                  <a:ext uri="{0D108BD9-81ED-4DB2-BD59-A6C34878D82A}">
                    <a16:rowId xmlns:a16="http://schemas.microsoft.com/office/drawing/2014/main" val="1583518595"/>
                  </a:ext>
                </a:extLst>
              </a:tr>
              <a:tr h="238693">
                <a:tc>
                  <a:txBody>
                    <a:bodyPr/>
                    <a:lstStyle/>
                    <a:p>
                      <a:pPr algn="r" fontAlgn="ctr"/>
                      <a:r>
                        <a:rPr lang="en-US" sz="1400" b="1" kern="1200" dirty="0" err="1" smtClean="0">
                          <a:solidFill>
                            <a:schemeClr val="tx1"/>
                          </a:solidFill>
                          <a:effectLst/>
                          <a:latin typeface="+mn-lt"/>
                          <a:ea typeface="+mn-ea"/>
                          <a:cs typeface="+mn-cs"/>
                        </a:rPr>
                        <a:t>intensityMax</a:t>
                      </a:r>
                      <a:endParaRPr lang="en-US" sz="1400" b="1" kern="1200" dirty="0">
                        <a:solidFill>
                          <a:schemeClr val="tx1"/>
                        </a:solidFill>
                        <a:effectLst/>
                        <a:latin typeface="+mn-lt"/>
                        <a:ea typeface="+mn-ea"/>
                        <a:cs typeface="+mn-cs"/>
                      </a:endParaRPr>
                    </a:p>
                  </a:txBody>
                  <a:tcPr anchor="ctr">
                    <a:lnL>
                      <a:noFill/>
                    </a:lnL>
                    <a:lnR>
                      <a:noFill/>
                    </a:lnR>
                    <a:lnT>
                      <a:noFill/>
                    </a:lnT>
                    <a:lnB>
                      <a:noFill/>
                    </a:lnB>
                    <a:solidFill>
                      <a:srgbClr val="F5F5F5"/>
                    </a:solidFill>
                  </a:tcPr>
                </a:tc>
                <a:tc>
                  <a:txBody>
                    <a:bodyPr/>
                    <a:lstStyle/>
                    <a:p>
                      <a:pPr algn="r" fontAlgn="ctr"/>
                      <a:r>
                        <a:rPr lang="en-IL" sz="1400" dirty="0">
                          <a:effectLst/>
                        </a:rPr>
                        <a:t>0.0168</a:t>
                      </a:r>
                    </a:p>
                  </a:txBody>
                  <a:tcPr anchor="ctr">
                    <a:lnL>
                      <a:noFill/>
                    </a:lnL>
                    <a:lnR>
                      <a:noFill/>
                    </a:lnR>
                    <a:lnT>
                      <a:noFill/>
                    </a:lnT>
                    <a:lnB>
                      <a:noFill/>
                    </a:lnB>
                    <a:solidFill>
                      <a:srgbClr val="F5F5F5"/>
                    </a:solidFill>
                  </a:tcPr>
                </a:tc>
                <a:tc>
                  <a:txBody>
                    <a:bodyPr/>
                    <a:lstStyle/>
                    <a:p>
                      <a:pPr algn="r" fontAlgn="ctr"/>
                      <a:r>
                        <a:rPr lang="en-IL" sz="1400">
                          <a:effectLst/>
                        </a:rPr>
                        <a:t>0.004</a:t>
                      </a:r>
                    </a:p>
                  </a:txBody>
                  <a:tcPr anchor="ctr">
                    <a:lnL>
                      <a:noFill/>
                    </a:lnL>
                    <a:lnR>
                      <a:noFill/>
                    </a:lnR>
                    <a:lnT>
                      <a:noFill/>
                    </a:lnT>
                    <a:lnB>
                      <a:noFill/>
                    </a:lnB>
                    <a:solidFill>
                      <a:srgbClr val="F5F5F5"/>
                    </a:solidFill>
                  </a:tcPr>
                </a:tc>
                <a:tc>
                  <a:txBody>
                    <a:bodyPr/>
                    <a:lstStyle/>
                    <a:p>
                      <a:pPr algn="r" fontAlgn="ctr"/>
                      <a:r>
                        <a:rPr lang="en-IL" sz="1400" dirty="0">
                          <a:effectLst/>
                        </a:rPr>
                        <a:t>4.218</a:t>
                      </a:r>
                    </a:p>
                  </a:txBody>
                  <a:tcPr anchor="ctr">
                    <a:lnL>
                      <a:noFill/>
                    </a:lnL>
                    <a:lnR>
                      <a:noFill/>
                    </a:lnR>
                    <a:lnT>
                      <a:noFill/>
                    </a:lnT>
                    <a:lnB>
                      <a:noFill/>
                    </a:lnB>
                    <a:solidFill>
                      <a:srgbClr val="F5F5F5"/>
                    </a:solidFill>
                  </a:tcPr>
                </a:tc>
                <a:tc>
                  <a:txBody>
                    <a:bodyPr/>
                    <a:lstStyle/>
                    <a:p>
                      <a:pPr algn="r" fontAlgn="ctr"/>
                      <a:r>
                        <a:rPr lang="en-IL" sz="1400" dirty="0">
                          <a:effectLst/>
                        </a:rPr>
                        <a:t>0.000</a:t>
                      </a:r>
                    </a:p>
                  </a:txBody>
                  <a:tcPr anchor="ctr">
                    <a:lnL>
                      <a:noFill/>
                    </a:lnL>
                    <a:lnR>
                      <a:noFill/>
                    </a:lnR>
                    <a:lnT>
                      <a:noFill/>
                    </a:lnT>
                    <a:lnB>
                      <a:noFill/>
                    </a:lnB>
                    <a:solidFill>
                      <a:srgbClr val="F5F5F5"/>
                    </a:solidFill>
                  </a:tcPr>
                </a:tc>
                <a:tc>
                  <a:txBody>
                    <a:bodyPr/>
                    <a:lstStyle/>
                    <a:p>
                      <a:pPr algn="r" fontAlgn="ctr"/>
                      <a:r>
                        <a:rPr lang="en-IL" sz="1400" dirty="0">
                          <a:effectLst/>
                        </a:rPr>
                        <a:t>0.009</a:t>
                      </a:r>
                    </a:p>
                  </a:txBody>
                  <a:tcPr anchor="ctr">
                    <a:lnL>
                      <a:noFill/>
                    </a:lnL>
                    <a:lnR>
                      <a:noFill/>
                    </a:lnR>
                    <a:lnT>
                      <a:noFill/>
                    </a:lnT>
                    <a:lnB>
                      <a:noFill/>
                    </a:lnB>
                    <a:solidFill>
                      <a:srgbClr val="F5F5F5"/>
                    </a:solidFill>
                  </a:tcPr>
                </a:tc>
                <a:tc>
                  <a:txBody>
                    <a:bodyPr/>
                    <a:lstStyle/>
                    <a:p>
                      <a:pPr algn="r" fontAlgn="ctr"/>
                      <a:r>
                        <a:rPr lang="en-IL" sz="1400" dirty="0">
                          <a:effectLst/>
                        </a:rPr>
                        <a:t>0.025</a:t>
                      </a:r>
                    </a:p>
                  </a:txBody>
                  <a:tcPr anchor="ctr">
                    <a:lnL>
                      <a:noFill/>
                    </a:lnL>
                    <a:lnR>
                      <a:noFill/>
                    </a:lnR>
                    <a:lnT>
                      <a:noFill/>
                    </a:lnT>
                    <a:lnB>
                      <a:noFill/>
                    </a:lnB>
                    <a:solidFill>
                      <a:srgbClr val="F5F5F5"/>
                    </a:solidFill>
                  </a:tcPr>
                </a:tc>
                <a:extLst>
                  <a:ext uri="{0D108BD9-81ED-4DB2-BD59-A6C34878D82A}">
                    <a16:rowId xmlns:a16="http://schemas.microsoft.com/office/drawing/2014/main" val="2631031980"/>
                  </a:ext>
                </a:extLst>
              </a:tr>
            </a:tbl>
          </a:graphicData>
        </a:graphic>
      </p:graphicFrame>
      <p:sp>
        <p:nvSpPr>
          <p:cNvPr id="8" name="Rectangle 1"/>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TextBox 8"/>
          <p:cNvSpPr txBox="1"/>
          <p:nvPr/>
        </p:nvSpPr>
        <p:spPr>
          <a:xfrm>
            <a:off x="1509319" y="5894446"/>
            <a:ext cx="10079373" cy="1200329"/>
          </a:xfrm>
          <a:prstGeom prst="rect">
            <a:avLst/>
          </a:prstGeom>
          <a:noFill/>
        </p:spPr>
        <p:txBody>
          <a:bodyPr wrap="square" rtlCol="0">
            <a:spAutoFit/>
          </a:bodyPr>
          <a:lstStyle/>
          <a:p>
            <a:pPr algn="r"/>
            <a:r>
              <a:rPr lang="he-IL" dirty="0" smtClean="0"/>
              <a:t>קיים קשר לינארי סביר בין האינטנסיטי המקסימלי הממוצע לאורך הראיון לבין הציון הסופי של השיח וניתן להערך את הציון בכל רגע נתון על ידי הפונקציה:  </a:t>
            </a:r>
          </a:p>
          <a:p>
            <a:r>
              <a:rPr lang="en-IL" dirty="0" smtClean="0"/>
              <a:t>0.6314</a:t>
            </a:r>
            <a:r>
              <a:rPr lang="en-US" b="1" dirty="0" smtClean="0"/>
              <a:t> + </a:t>
            </a:r>
            <a:r>
              <a:rPr lang="en-IL" dirty="0" smtClean="0"/>
              <a:t>0.0168</a:t>
            </a:r>
            <a:r>
              <a:rPr lang="en-US" dirty="0" smtClean="0"/>
              <a:t> *</a:t>
            </a:r>
            <a:r>
              <a:rPr lang="en-US" b="1" dirty="0"/>
              <a:t> </a:t>
            </a:r>
            <a:r>
              <a:rPr lang="en-US" b="1" dirty="0" err="1" smtClean="0"/>
              <a:t>intensityMax</a:t>
            </a:r>
            <a:r>
              <a:rPr lang="en-US" b="1" dirty="0" smtClean="0"/>
              <a:t> = Score</a:t>
            </a:r>
            <a:endParaRPr lang="en-IL" dirty="0"/>
          </a:p>
          <a:p>
            <a:pPr algn="r"/>
            <a:endParaRPr lang="en-US" dirty="0"/>
          </a:p>
        </p:txBody>
      </p:sp>
    </p:spTree>
    <p:extLst>
      <p:ext uri="{BB962C8B-B14F-4D97-AF65-F5344CB8AC3E}">
        <p14:creationId xmlns:p14="http://schemas.microsoft.com/office/powerpoint/2010/main" val="9561096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7532" y="-186014"/>
            <a:ext cx="10515600" cy="1325563"/>
          </a:xfrm>
        </p:spPr>
        <p:txBody>
          <a:bodyPr>
            <a:normAutofit/>
          </a:bodyPr>
          <a:lstStyle/>
          <a:p>
            <a:pPr algn="ctr"/>
            <a:r>
              <a:rPr lang="he-IL" sz="2400" dirty="0" smtClean="0"/>
              <a:t>קשרים לינארים- הקשר בין </a:t>
            </a:r>
            <a:r>
              <a:rPr lang="en-US" sz="2400" dirty="0" smtClean="0"/>
              <a:t/>
            </a:r>
            <a:br>
              <a:rPr lang="en-US" sz="2400" dirty="0" smtClean="0"/>
            </a:br>
            <a:r>
              <a:rPr lang="he-IL" sz="2400" dirty="0" smtClean="0"/>
              <a:t> ל ציון השיח.</a:t>
            </a:r>
            <a:r>
              <a:rPr lang="en-US" sz="2400" dirty="0" smtClean="0"/>
              <a:t> </a:t>
            </a:r>
            <a:r>
              <a:rPr lang="en-US" sz="2400" dirty="0" err="1" smtClean="0"/>
              <a:t>intensityQuant</a:t>
            </a:r>
            <a:r>
              <a:rPr lang="en-US" sz="2400" dirty="0" smtClean="0"/>
              <a:t> </a:t>
            </a:r>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3839652253"/>
              </p:ext>
            </p:extLst>
          </p:nvPr>
        </p:nvGraphicFramePr>
        <p:xfrm>
          <a:off x="1173759" y="4980046"/>
          <a:ext cx="10515603" cy="914400"/>
        </p:xfrm>
        <a:graphic>
          <a:graphicData uri="http://schemas.openxmlformats.org/drawingml/2006/table">
            <a:tbl>
              <a:tblPr/>
              <a:tblGrid>
                <a:gridCol w="1502229">
                  <a:extLst>
                    <a:ext uri="{9D8B030D-6E8A-4147-A177-3AD203B41FA5}">
                      <a16:colId xmlns:a16="http://schemas.microsoft.com/office/drawing/2014/main" val="2342169383"/>
                    </a:ext>
                  </a:extLst>
                </a:gridCol>
                <a:gridCol w="1502229">
                  <a:extLst>
                    <a:ext uri="{9D8B030D-6E8A-4147-A177-3AD203B41FA5}">
                      <a16:colId xmlns:a16="http://schemas.microsoft.com/office/drawing/2014/main" val="880871809"/>
                    </a:ext>
                  </a:extLst>
                </a:gridCol>
                <a:gridCol w="1502229">
                  <a:extLst>
                    <a:ext uri="{9D8B030D-6E8A-4147-A177-3AD203B41FA5}">
                      <a16:colId xmlns:a16="http://schemas.microsoft.com/office/drawing/2014/main" val="3698314384"/>
                    </a:ext>
                  </a:extLst>
                </a:gridCol>
                <a:gridCol w="1502229">
                  <a:extLst>
                    <a:ext uri="{9D8B030D-6E8A-4147-A177-3AD203B41FA5}">
                      <a16:colId xmlns:a16="http://schemas.microsoft.com/office/drawing/2014/main" val="3344969000"/>
                    </a:ext>
                  </a:extLst>
                </a:gridCol>
                <a:gridCol w="1502229">
                  <a:extLst>
                    <a:ext uri="{9D8B030D-6E8A-4147-A177-3AD203B41FA5}">
                      <a16:colId xmlns:a16="http://schemas.microsoft.com/office/drawing/2014/main" val="1113510746"/>
                    </a:ext>
                  </a:extLst>
                </a:gridCol>
                <a:gridCol w="1502229">
                  <a:extLst>
                    <a:ext uri="{9D8B030D-6E8A-4147-A177-3AD203B41FA5}">
                      <a16:colId xmlns:a16="http://schemas.microsoft.com/office/drawing/2014/main" val="947869864"/>
                    </a:ext>
                  </a:extLst>
                </a:gridCol>
                <a:gridCol w="1502229">
                  <a:extLst>
                    <a:ext uri="{9D8B030D-6E8A-4147-A177-3AD203B41FA5}">
                      <a16:colId xmlns:a16="http://schemas.microsoft.com/office/drawing/2014/main" val="3302475414"/>
                    </a:ext>
                  </a:extLst>
                </a:gridCol>
              </a:tblGrid>
              <a:tr h="238693">
                <a:tc>
                  <a:txBody>
                    <a:bodyPr/>
                    <a:lstStyle/>
                    <a:p>
                      <a:pPr algn="r" fontAlgn="ctr"/>
                      <a:endParaRPr lang="en-IL" sz="1400">
                        <a:effectLst/>
                      </a:endParaRPr>
                    </a:p>
                  </a:txBody>
                  <a:tcPr anchor="ctr">
                    <a:lnL>
                      <a:noFill/>
                    </a:lnL>
                    <a:lnR>
                      <a:noFill/>
                    </a:lnR>
                    <a:lnT>
                      <a:noFill/>
                    </a:lnT>
                    <a:lnB>
                      <a:noFill/>
                    </a:lnB>
                    <a:solidFill>
                      <a:srgbClr val="F5F5F5"/>
                    </a:solidFill>
                  </a:tcPr>
                </a:tc>
                <a:tc>
                  <a:txBody>
                    <a:bodyPr/>
                    <a:lstStyle/>
                    <a:p>
                      <a:pPr algn="r" fontAlgn="ctr"/>
                      <a:r>
                        <a:rPr lang="en-US" sz="1400" b="1" dirty="0" err="1">
                          <a:effectLst/>
                        </a:rPr>
                        <a:t>coef</a:t>
                      </a:r>
                      <a:endParaRPr lang="en-US" sz="1400" b="1" dirty="0">
                        <a:effectLst/>
                      </a:endParaRPr>
                    </a:p>
                  </a:txBody>
                  <a:tcPr anchor="ctr">
                    <a:lnL>
                      <a:noFill/>
                    </a:lnL>
                    <a:lnR>
                      <a:noFill/>
                    </a:lnR>
                    <a:lnT>
                      <a:noFill/>
                    </a:lnT>
                    <a:lnB>
                      <a:noFill/>
                    </a:lnB>
                    <a:solidFill>
                      <a:srgbClr val="F5F5F5"/>
                    </a:solidFill>
                  </a:tcPr>
                </a:tc>
                <a:tc>
                  <a:txBody>
                    <a:bodyPr/>
                    <a:lstStyle/>
                    <a:p>
                      <a:pPr algn="r" fontAlgn="ctr"/>
                      <a:r>
                        <a:rPr lang="en-US" sz="1400" b="1" dirty="0" err="1">
                          <a:effectLst/>
                        </a:rPr>
                        <a:t>std</a:t>
                      </a:r>
                      <a:r>
                        <a:rPr lang="en-US" sz="1400" b="1" dirty="0">
                          <a:effectLst/>
                        </a:rPr>
                        <a:t> err</a:t>
                      </a:r>
                    </a:p>
                  </a:txBody>
                  <a:tcPr anchor="ctr">
                    <a:lnL>
                      <a:noFill/>
                    </a:lnL>
                    <a:lnR>
                      <a:noFill/>
                    </a:lnR>
                    <a:lnT>
                      <a:noFill/>
                    </a:lnT>
                    <a:lnB>
                      <a:noFill/>
                    </a:lnB>
                    <a:solidFill>
                      <a:srgbClr val="F5F5F5"/>
                    </a:solidFill>
                  </a:tcPr>
                </a:tc>
                <a:tc>
                  <a:txBody>
                    <a:bodyPr/>
                    <a:lstStyle/>
                    <a:p>
                      <a:pPr algn="r" fontAlgn="ctr"/>
                      <a:r>
                        <a:rPr lang="en-US" sz="1400" b="1">
                          <a:effectLst/>
                        </a:rPr>
                        <a:t>t</a:t>
                      </a:r>
                    </a:p>
                  </a:txBody>
                  <a:tcPr anchor="ctr">
                    <a:lnL>
                      <a:noFill/>
                    </a:lnL>
                    <a:lnR>
                      <a:noFill/>
                    </a:lnR>
                    <a:lnT>
                      <a:noFill/>
                    </a:lnT>
                    <a:lnB>
                      <a:noFill/>
                    </a:lnB>
                    <a:solidFill>
                      <a:srgbClr val="F5F5F5"/>
                    </a:solidFill>
                  </a:tcPr>
                </a:tc>
                <a:tc>
                  <a:txBody>
                    <a:bodyPr/>
                    <a:lstStyle/>
                    <a:p>
                      <a:pPr algn="r" fontAlgn="ctr"/>
                      <a:r>
                        <a:rPr lang="en-US" sz="1400" b="1" dirty="0">
                          <a:effectLst/>
                        </a:rPr>
                        <a:t>P&gt;|t|</a:t>
                      </a:r>
                    </a:p>
                  </a:txBody>
                  <a:tcPr anchor="ctr">
                    <a:lnL>
                      <a:noFill/>
                    </a:lnL>
                    <a:lnR>
                      <a:noFill/>
                    </a:lnR>
                    <a:lnT>
                      <a:noFill/>
                    </a:lnT>
                    <a:lnB>
                      <a:noFill/>
                    </a:lnB>
                    <a:solidFill>
                      <a:srgbClr val="F5F5F5"/>
                    </a:solidFill>
                  </a:tcPr>
                </a:tc>
                <a:tc>
                  <a:txBody>
                    <a:bodyPr/>
                    <a:lstStyle/>
                    <a:p>
                      <a:pPr algn="r" fontAlgn="ctr"/>
                      <a:r>
                        <a:rPr lang="en-IL" sz="1400" b="1" dirty="0">
                          <a:effectLst/>
                        </a:rPr>
                        <a:t>[0.025</a:t>
                      </a:r>
                    </a:p>
                  </a:txBody>
                  <a:tcPr anchor="ctr">
                    <a:lnL>
                      <a:noFill/>
                    </a:lnL>
                    <a:lnR>
                      <a:noFill/>
                    </a:lnR>
                    <a:lnT>
                      <a:noFill/>
                    </a:lnT>
                    <a:lnB>
                      <a:noFill/>
                    </a:lnB>
                    <a:solidFill>
                      <a:srgbClr val="F5F5F5"/>
                    </a:solidFill>
                  </a:tcPr>
                </a:tc>
                <a:tc>
                  <a:txBody>
                    <a:bodyPr/>
                    <a:lstStyle/>
                    <a:p>
                      <a:pPr algn="r" fontAlgn="ctr"/>
                      <a:r>
                        <a:rPr lang="en-IL" sz="1400" b="1" dirty="0">
                          <a:effectLst/>
                        </a:rPr>
                        <a:t>0.975]</a:t>
                      </a:r>
                    </a:p>
                  </a:txBody>
                  <a:tcPr anchor="ctr">
                    <a:lnL>
                      <a:noFill/>
                    </a:lnL>
                    <a:lnR>
                      <a:noFill/>
                    </a:lnR>
                    <a:lnT>
                      <a:noFill/>
                    </a:lnT>
                    <a:lnB>
                      <a:noFill/>
                    </a:lnB>
                    <a:solidFill>
                      <a:srgbClr val="F5F5F5"/>
                    </a:solidFill>
                  </a:tcPr>
                </a:tc>
                <a:extLst>
                  <a:ext uri="{0D108BD9-81ED-4DB2-BD59-A6C34878D82A}">
                    <a16:rowId xmlns:a16="http://schemas.microsoft.com/office/drawing/2014/main" val="629772042"/>
                  </a:ext>
                </a:extLst>
              </a:tr>
              <a:tr h="238693">
                <a:tc>
                  <a:txBody>
                    <a:bodyPr/>
                    <a:lstStyle/>
                    <a:p>
                      <a:pPr algn="r" fontAlgn="ctr"/>
                      <a:r>
                        <a:rPr lang="en-US" sz="1400" b="1" dirty="0" smtClean="0">
                          <a:effectLst/>
                        </a:rPr>
                        <a:t>intercept</a:t>
                      </a:r>
                      <a:endParaRPr lang="en-US" sz="1400" b="1" dirty="0">
                        <a:effectLst/>
                      </a:endParaRPr>
                    </a:p>
                  </a:txBody>
                  <a:tcPr anchor="ctr">
                    <a:lnL>
                      <a:noFill/>
                    </a:lnL>
                    <a:lnR>
                      <a:noFill/>
                    </a:lnR>
                    <a:lnT>
                      <a:noFill/>
                    </a:lnT>
                    <a:lnB>
                      <a:noFill/>
                    </a:lnB>
                    <a:solidFill>
                      <a:srgbClr val="FFFFFF"/>
                    </a:solidFill>
                  </a:tcPr>
                </a:tc>
                <a:tc>
                  <a:txBody>
                    <a:bodyPr/>
                    <a:lstStyle/>
                    <a:p>
                      <a:pPr algn="r" fontAlgn="ctr"/>
                      <a:r>
                        <a:rPr lang="en-IL" sz="1200" dirty="0">
                          <a:effectLst/>
                        </a:rPr>
                        <a:t>-1.0469</a:t>
                      </a:r>
                    </a:p>
                  </a:txBody>
                  <a:tcPr anchor="ctr">
                    <a:lnL>
                      <a:noFill/>
                    </a:lnL>
                    <a:lnR>
                      <a:noFill/>
                    </a:lnR>
                    <a:lnT>
                      <a:noFill/>
                    </a:lnT>
                    <a:lnB>
                      <a:noFill/>
                    </a:lnB>
                    <a:solidFill>
                      <a:srgbClr val="FFFFFF"/>
                    </a:solidFill>
                  </a:tcPr>
                </a:tc>
                <a:tc>
                  <a:txBody>
                    <a:bodyPr/>
                    <a:lstStyle/>
                    <a:p>
                      <a:pPr algn="r" fontAlgn="ctr"/>
                      <a:r>
                        <a:rPr lang="en-IL" sz="1200" dirty="0">
                          <a:effectLst/>
                        </a:rPr>
                        <a:t>0.234</a:t>
                      </a:r>
                    </a:p>
                  </a:txBody>
                  <a:tcPr anchor="ctr">
                    <a:lnL>
                      <a:noFill/>
                    </a:lnL>
                    <a:lnR>
                      <a:noFill/>
                    </a:lnR>
                    <a:lnT>
                      <a:noFill/>
                    </a:lnT>
                    <a:lnB>
                      <a:noFill/>
                    </a:lnB>
                    <a:solidFill>
                      <a:srgbClr val="FFFFFF"/>
                    </a:solidFill>
                  </a:tcPr>
                </a:tc>
                <a:tc>
                  <a:txBody>
                    <a:bodyPr/>
                    <a:lstStyle/>
                    <a:p>
                      <a:pPr algn="r" fontAlgn="ctr"/>
                      <a:r>
                        <a:rPr lang="en-IL" sz="1200" dirty="0">
                          <a:effectLst/>
                        </a:rPr>
                        <a:t>-4.481</a:t>
                      </a:r>
                    </a:p>
                  </a:txBody>
                  <a:tcPr anchor="ctr">
                    <a:lnL>
                      <a:noFill/>
                    </a:lnL>
                    <a:lnR>
                      <a:noFill/>
                    </a:lnR>
                    <a:lnT>
                      <a:noFill/>
                    </a:lnT>
                    <a:lnB>
                      <a:noFill/>
                    </a:lnB>
                    <a:solidFill>
                      <a:srgbClr val="FFFFFF"/>
                    </a:solidFill>
                  </a:tcPr>
                </a:tc>
                <a:tc>
                  <a:txBody>
                    <a:bodyPr/>
                    <a:lstStyle/>
                    <a:p>
                      <a:pPr algn="r" fontAlgn="ctr"/>
                      <a:r>
                        <a:rPr lang="en-IL" sz="1200" dirty="0">
                          <a:effectLst/>
                        </a:rPr>
                        <a:t>0.000</a:t>
                      </a:r>
                    </a:p>
                  </a:txBody>
                  <a:tcPr anchor="ctr">
                    <a:lnL>
                      <a:noFill/>
                    </a:lnL>
                    <a:lnR>
                      <a:noFill/>
                    </a:lnR>
                    <a:lnT>
                      <a:noFill/>
                    </a:lnT>
                    <a:lnB>
                      <a:noFill/>
                    </a:lnB>
                    <a:solidFill>
                      <a:srgbClr val="FFFFFF"/>
                    </a:solidFill>
                  </a:tcPr>
                </a:tc>
                <a:tc>
                  <a:txBody>
                    <a:bodyPr/>
                    <a:lstStyle/>
                    <a:p>
                      <a:pPr algn="r" fontAlgn="ctr"/>
                      <a:r>
                        <a:rPr lang="en-IL" sz="1200" dirty="0">
                          <a:effectLst/>
                        </a:rPr>
                        <a:t>-1.509</a:t>
                      </a:r>
                    </a:p>
                  </a:txBody>
                  <a:tcPr anchor="ctr">
                    <a:lnL>
                      <a:noFill/>
                    </a:lnL>
                    <a:lnR>
                      <a:noFill/>
                    </a:lnR>
                    <a:lnT>
                      <a:noFill/>
                    </a:lnT>
                    <a:lnB>
                      <a:noFill/>
                    </a:lnB>
                    <a:solidFill>
                      <a:srgbClr val="FFFFFF"/>
                    </a:solidFill>
                  </a:tcPr>
                </a:tc>
                <a:tc>
                  <a:txBody>
                    <a:bodyPr/>
                    <a:lstStyle/>
                    <a:p>
                      <a:pPr algn="r" fontAlgn="ctr"/>
                      <a:r>
                        <a:rPr lang="en-IL" sz="1200" dirty="0">
                          <a:effectLst/>
                        </a:rPr>
                        <a:t>-0.585</a:t>
                      </a:r>
                    </a:p>
                  </a:txBody>
                  <a:tcPr anchor="ctr">
                    <a:lnL>
                      <a:noFill/>
                    </a:lnL>
                    <a:lnR>
                      <a:noFill/>
                    </a:lnR>
                    <a:lnT>
                      <a:noFill/>
                    </a:lnT>
                    <a:lnB>
                      <a:noFill/>
                    </a:lnB>
                    <a:solidFill>
                      <a:srgbClr val="FFFFFF"/>
                    </a:solidFill>
                  </a:tcPr>
                </a:tc>
                <a:extLst>
                  <a:ext uri="{0D108BD9-81ED-4DB2-BD59-A6C34878D82A}">
                    <a16:rowId xmlns:a16="http://schemas.microsoft.com/office/drawing/2014/main" val="1583518595"/>
                  </a:ext>
                </a:extLst>
              </a:tr>
              <a:tr h="238693">
                <a:tc>
                  <a:txBody>
                    <a:bodyPr/>
                    <a:lstStyle/>
                    <a:p>
                      <a:pPr algn="r" fontAlgn="ctr"/>
                      <a:r>
                        <a:rPr lang="en-US" sz="1400" b="1" kern="1200" dirty="0" err="1" smtClean="0">
                          <a:solidFill>
                            <a:schemeClr val="tx1"/>
                          </a:solidFill>
                          <a:effectLst/>
                          <a:latin typeface="+mn-lt"/>
                          <a:ea typeface="+mn-ea"/>
                          <a:cs typeface="+mn-cs"/>
                        </a:rPr>
                        <a:t>intensityQuant</a:t>
                      </a:r>
                      <a:endParaRPr lang="en-US" sz="1400" b="1" kern="1200" dirty="0">
                        <a:solidFill>
                          <a:schemeClr val="tx1"/>
                        </a:solidFill>
                        <a:effectLst/>
                        <a:latin typeface="+mn-lt"/>
                        <a:ea typeface="+mn-ea"/>
                        <a:cs typeface="+mn-cs"/>
                      </a:endParaRPr>
                    </a:p>
                  </a:txBody>
                  <a:tcPr anchor="ctr">
                    <a:lnL>
                      <a:noFill/>
                    </a:lnL>
                    <a:lnR>
                      <a:noFill/>
                    </a:lnR>
                    <a:lnT>
                      <a:noFill/>
                    </a:lnT>
                    <a:lnB>
                      <a:noFill/>
                    </a:lnB>
                    <a:solidFill>
                      <a:srgbClr val="F5F5F5"/>
                    </a:solidFill>
                  </a:tcPr>
                </a:tc>
                <a:tc>
                  <a:txBody>
                    <a:bodyPr/>
                    <a:lstStyle/>
                    <a:p>
                      <a:pPr algn="r" fontAlgn="ctr"/>
                      <a:r>
                        <a:rPr lang="en-IL" sz="1400" dirty="0">
                          <a:effectLst/>
                        </a:rPr>
                        <a:t>0.0316</a:t>
                      </a:r>
                    </a:p>
                  </a:txBody>
                  <a:tcPr anchor="ctr">
                    <a:lnL>
                      <a:noFill/>
                    </a:lnL>
                    <a:lnR>
                      <a:noFill/>
                    </a:lnR>
                    <a:lnT>
                      <a:noFill/>
                    </a:lnT>
                    <a:lnB>
                      <a:noFill/>
                    </a:lnB>
                    <a:solidFill>
                      <a:srgbClr val="F5F5F5"/>
                    </a:solidFill>
                  </a:tcPr>
                </a:tc>
                <a:tc>
                  <a:txBody>
                    <a:bodyPr/>
                    <a:lstStyle/>
                    <a:p>
                      <a:pPr algn="r" fontAlgn="ctr"/>
                      <a:r>
                        <a:rPr lang="en-IL" sz="1400" dirty="0">
                          <a:effectLst/>
                        </a:rPr>
                        <a:t>0.005</a:t>
                      </a:r>
                    </a:p>
                  </a:txBody>
                  <a:tcPr anchor="ctr">
                    <a:lnL>
                      <a:noFill/>
                    </a:lnL>
                    <a:lnR>
                      <a:noFill/>
                    </a:lnR>
                    <a:lnT>
                      <a:noFill/>
                    </a:lnT>
                    <a:lnB>
                      <a:noFill/>
                    </a:lnB>
                    <a:solidFill>
                      <a:srgbClr val="F5F5F5"/>
                    </a:solidFill>
                  </a:tcPr>
                </a:tc>
                <a:tc>
                  <a:txBody>
                    <a:bodyPr/>
                    <a:lstStyle/>
                    <a:p>
                      <a:pPr algn="r" fontAlgn="ctr"/>
                      <a:r>
                        <a:rPr lang="en-IL" sz="1400" dirty="0">
                          <a:effectLst/>
                        </a:rPr>
                        <a:t>6.784</a:t>
                      </a:r>
                    </a:p>
                  </a:txBody>
                  <a:tcPr anchor="ctr">
                    <a:lnL>
                      <a:noFill/>
                    </a:lnL>
                    <a:lnR>
                      <a:noFill/>
                    </a:lnR>
                    <a:lnT>
                      <a:noFill/>
                    </a:lnT>
                    <a:lnB>
                      <a:noFill/>
                    </a:lnB>
                    <a:solidFill>
                      <a:srgbClr val="F5F5F5"/>
                    </a:solidFill>
                  </a:tcPr>
                </a:tc>
                <a:tc>
                  <a:txBody>
                    <a:bodyPr/>
                    <a:lstStyle/>
                    <a:p>
                      <a:pPr algn="r" fontAlgn="ctr"/>
                      <a:r>
                        <a:rPr lang="en-IL" sz="1400" dirty="0">
                          <a:effectLst/>
                        </a:rPr>
                        <a:t>0.000</a:t>
                      </a:r>
                    </a:p>
                  </a:txBody>
                  <a:tcPr anchor="ctr">
                    <a:lnL>
                      <a:noFill/>
                    </a:lnL>
                    <a:lnR>
                      <a:noFill/>
                    </a:lnR>
                    <a:lnT>
                      <a:noFill/>
                    </a:lnT>
                    <a:lnB>
                      <a:noFill/>
                    </a:lnB>
                    <a:solidFill>
                      <a:srgbClr val="F5F5F5"/>
                    </a:solidFill>
                  </a:tcPr>
                </a:tc>
                <a:tc>
                  <a:txBody>
                    <a:bodyPr/>
                    <a:lstStyle/>
                    <a:p>
                      <a:pPr algn="r" fontAlgn="ctr"/>
                      <a:r>
                        <a:rPr lang="en-IL" sz="1400" dirty="0">
                          <a:effectLst/>
                        </a:rPr>
                        <a:t>0.022</a:t>
                      </a:r>
                    </a:p>
                  </a:txBody>
                  <a:tcPr anchor="ctr">
                    <a:lnL>
                      <a:noFill/>
                    </a:lnL>
                    <a:lnR>
                      <a:noFill/>
                    </a:lnR>
                    <a:lnT>
                      <a:noFill/>
                    </a:lnT>
                    <a:lnB>
                      <a:noFill/>
                    </a:lnB>
                    <a:solidFill>
                      <a:srgbClr val="F5F5F5"/>
                    </a:solidFill>
                  </a:tcPr>
                </a:tc>
                <a:tc>
                  <a:txBody>
                    <a:bodyPr/>
                    <a:lstStyle/>
                    <a:p>
                      <a:pPr algn="r" fontAlgn="ctr"/>
                      <a:r>
                        <a:rPr lang="en-IL" sz="1400" dirty="0">
                          <a:effectLst/>
                        </a:rPr>
                        <a:t>0.041</a:t>
                      </a:r>
                    </a:p>
                  </a:txBody>
                  <a:tcPr anchor="ctr">
                    <a:lnL>
                      <a:noFill/>
                    </a:lnL>
                    <a:lnR>
                      <a:noFill/>
                    </a:lnR>
                    <a:lnT>
                      <a:noFill/>
                    </a:lnT>
                    <a:lnB>
                      <a:noFill/>
                    </a:lnB>
                    <a:solidFill>
                      <a:srgbClr val="F5F5F5"/>
                    </a:solidFill>
                  </a:tcPr>
                </a:tc>
                <a:extLst>
                  <a:ext uri="{0D108BD9-81ED-4DB2-BD59-A6C34878D82A}">
                    <a16:rowId xmlns:a16="http://schemas.microsoft.com/office/drawing/2014/main" val="2631031980"/>
                  </a:ext>
                </a:extLst>
              </a:tr>
            </a:tbl>
          </a:graphicData>
        </a:graphic>
      </p:graphicFrame>
      <p:sp>
        <p:nvSpPr>
          <p:cNvPr id="8" name="Rectangle 1"/>
          <p:cNvSpPr>
            <a:spLocks noChangeArrowheads="1"/>
          </p:cNvSpPr>
          <p:nvPr/>
        </p:nvSpPr>
        <p:spPr bwMode="auto">
          <a:xfrm>
            <a:off x="838200" y="327025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smtClean="0">
                <a:ln>
                  <a:noFill/>
                </a:ln>
                <a:solidFill>
                  <a:schemeClr val="tx1"/>
                </a:solidFill>
                <a:effectLst/>
                <a:latin typeface="Arial" panose="020B0604020202020204" pitchFamily="34" charset="0"/>
              </a:rPr>
              <a:t/>
            </a:r>
            <a:br>
              <a:rPr kumimoji="0" lang="en-US" altLang="en-US" sz="1800" b="0" i="0" u="none" strike="noStrike" cap="none" normalizeH="0" baseline="0" smtClean="0">
                <a:ln>
                  <a:noFill/>
                </a:ln>
                <a:solidFill>
                  <a:schemeClr val="tx1"/>
                </a:solidFill>
                <a:effectLst/>
                <a:latin typeface="Arial" panose="020B0604020202020204" pitchFamily="34" charset="0"/>
              </a:rPr>
            </a:b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
        <p:nvSpPr>
          <p:cNvPr id="9" name="TextBox 8"/>
          <p:cNvSpPr txBox="1"/>
          <p:nvPr/>
        </p:nvSpPr>
        <p:spPr>
          <a:xfrm>
            <a:off x="1509319" y="5894446"/>
            <a:ext cx="10079373" cy="1200329"/>
          </a:xfrm>
          <a:prstGeom prst="rect">
            <a:avLst/>
          </a:prstGeom>
          <a:noFill/>
        </p:spPr>
        <p:txBody>
          <a:bodyPr wrap="square" rtlCol="0">
            <a:spAutoFit/>
          </a:bodyPr>
          <a:lstStyle/>
          <a:p>
            <a:pPr algn="r"/>
            <a:r>
              <a:rPr lang="he-IL" dirty="0" smtClean="0"/>
              <a:t>קיים קשר לינארי בין האינטנסיטי המקסימלי הממוצע לאורך הראיון לבין הציון הסופי של השיח וניתן להערך את הציון בכל רגע נתון על ידי הפונקציה:  </a:t>
            </a:r>
          </a:p>
          <a:p>
            <a:r>
              <a:rPr lang="en-US" dirty="0" smtClean="0"/>
              <a:t>-</a:t>
            </a:r>
            <a:r>
              <a:rPr lang="en-IL" dirty="0"/>
              <a:t>1.0469</a:t>
            </a:r>
            <a:r>
              <a:rPr lang="en-US" b="1" dirty="0" smtClean="0"/>
              <a:t> + </a:t>
            </a:r>
            <a:r>
              <a:rPr lang="en-IL" dirty="0"/>
              <a:t>0.0316</a:t>
            </a:r>
            <a:r>
              <a:rPr lang="en-US" dirty="0" smtClean="0"/>
              <a:t> *</a:t>
            </a:r>
            <a:r>
              <a:rPr lang="en-US" b="1" dirty="0"/>
              <a:t> </a:t>
            </a:r>
            <a:r>
              <a:rPr lang="en-US" b="1" dirty="0" err="1" smtClean="0"/>
              <a:t>intensityQuant</a:t>
            </a:r>
            <a:r>
              <a:rPr lang="en-US" b="1" dirty="0" smtClean="0"/>
              <a:t> = Score</a:t>
            </a:r>
            <a:endParaRPr lang="en-IL" dirty="0"/>
          </a:p>
          <a:p>
            <a:pPr algn="r"/>
            <a:endParaRPr lang="en-US" dirty="0"/>
          </a:p>
        </p:txBody>
      </p:sp>
      <p:pic>
        <p:nvPicPr>
          <p:cNvPr id="3" name="Picture 2"/>
          <p:cNvPicPr>
            <a:picLocks noChangeAspect="1"/>
          </p:cNvPicPr>
          <p:nvPr/>
        </p:nvPicPr>
        <p:blipFill>
          <a:blip r:embed="rId2"/>
          <a:stretch>
            <a:fillRect/>
          </a:stretch>
        </p:blipFill>
        <p:spPr>
          <a:xfrm>
            <a:off x="1658022" y="817249"/>
            <a:ext cx="9205721" cy="4064190"/>
          </a:xfrm>
          <a:prstGeom prst="rect">
            <a:avLst/>
          </a:prstGeom>
        </p:spPr>
      </p:pic>
    </p:spTree>
    <p:extLst>
      <p:ext uri="{BB962C8B-B14F-4D97-AF65-F5344CB8AC3E}">
        <p14:creationId xmlns:p14="http://schemas.microsoft.com/office/powerpoint/2010/main" val="5208188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he-IL" sz="3200" dirty="0" smtClean="0"/>
              <a:t>שאלת מחקר - מה מבדיל בין אוכלוסיית ה"אלופים" לאוכלוסיית ה"גרועים"?</a:t>
            </a:r>
            <a:endParaRPr lang="en-US" sz="3200" dirty="0"/>
          </a:p>
        </p:txBody>
      </p:sp>
      <p:sp>
        <p:nvSpPr>
          <p:cNvPr id="3" name="Content Placeholder 2"/>
          <p:cNvSpPr>
            <a:spLocks noGrp="1"/>
          </p:cNvSpPr>
          <p:nvPr>
            <p:ph idx="1"/>
          </p:nvPr>
        </p:nvSpPr>
        <p:spPr/>
        <p:txBody>
          <a:bodyPr>
            <a:normAutofit fontScale="92500" lnSpcReduction="20000"/>
          </a:bodyPr>
          <a:lstStyle/>
          <a:p>
            <a:pPr algn="r" rtl="1"/>
            <a:r>
              <a:rPr lang="he-IL" dirty="0" smtClean="0"/>
              <a:t>על מנת להבין בצורה עמוקה יותר מה בעצם יוצר את "הדובר הולטימטיבי" נתחנן את הניסוי הבא: </a:t>
            </a:r>
          </a:p>
          <a:p>
            <a:pPr algn="r" rtl="1"/>
            <a:r>
              <a:rPr lang="he-IL" dirty="0" smtClean="0"/>
              <a:t>נחלק את אוכלוסיית 133 המרואיינים שלנו ל 2.</a:t>
            </a:r>
          </a:p>
          <a:p>
            <a:pPr algn="r" rtl="1"/>
            <a:r>
              <a:rPr lang="he-IL" dirty="0" smtClean="0"/>
              <a:t>האולוסייה הראשונה תיהיה אולוסיית המראויינים אשר ציון הראיון שלהם הוא </a:t>
            </a:r>
            <a:r>
              <a:rPr lang="en-US" dirty="0" smtClean="0"/>
              <a:t>1.5</a:t>
            </a:r>
            <a:r>
              <a:rPr lang="he-IL" dirty="0" smtClean="0"/>
              <a:t> סטיות תקן </a:t>
            </a:r>
            <a:r>
              <a:rPr lang="he-IL" b="1" dirty="0" smtClean="0"/>
              <a:t>מעל </a:t>
            </a:r>
            <a:r>
              <a:rPr lang="he-IL" dirty="0" smtClean="0"/>
              <a:t>הממוצע והאולוסייה השנייה תיהיה אולוסיית המרואיינים להם ציון הראיון הוא </a:t>
            </a:r>
            <a:r>
              <a:rPr lang="en-US" dirty="0" smtClean="0"/>
              <a:t>1.5</a:t>
            </a:r>
            <a:r>
              <a:rPr lang="he-IL" dirty="0" smtClean="0"/>
              <a:t> סטיות תקן </a:t>
            </a:r>
            <a:r>
              <a:rPr lang="he-IL" b="1" dirty="0" smtClean="0"/>
              <a:t>מתחת</a:t>
            </a:r>
            <a:r>
              <a:rPr lang="he-IL" dirty="0" smtClean="0"/>
              <a:t> לממוצע.</a:t>
            </a:r>
          </a:p>
          <a:p>
            <a:pPr algn="r" rtl="1"/>
            <a:r>
              <a:rPr lang="he-IL" dirty="0" smtClean="0"/>
              <a:t>אנו נשווה בין שני האולוסיות וננסה למצא את המאפיינים המרכזים אשר אחראים לאחוז הגדול ביותר של הבדל.</a:t>
            </a:r>
          </a:p>
          <a:p>
            <a:pPr algn="r" rtl="1"/>
            <a:r>
              <a:rPr lang="he-IL" dirty="0" smtClean="0"/>
              <a:t>המאפיינים אותם נגלה ישמשו לנו כנקודת עוגן שממנה נוכל לתכנן את מערך התיקון של התוכנה שלנו, במילים אחרות המאפיינים המבדלים הם המאפיינים בהם נרצה להתרכז ברגע שנאזין לדובר חדש ועליהם נרצה לתת דגש (לחשב אותם בזמן הדיבור)</a:t>
            </a:r>
            <a:endParaRPr lang="en-US" dirty="0"/>
          </a:p>
        </p:txBody>
      </p:sp>
    </p:spTree>
    <p:extLst>
      <p:ext uri="{BB962C8B-B14F-4D97-AF65-F5344CB8AC3E}">
        <p14:creationId xmlns:p14="http://schemas.microsoft.com/office/powerpoint/2010/main" val="417433612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פרטי המדגמים בניסוי</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94931150"/>
              </p:ext>
            </p:extLst>
          </p:nvPr>
        </p:nvGraphicFramePr>
        <p:xfrm>
          <a:off x="838200" y="3315494"/>
          <a:ext cx="10515600" cy="1371600"/>
        </p:xfrm>
        <a:graphic>
          <a:graphicData uri="http://schemas.openxmlformats.org/drawingml/2006/table">
            <a:tbl>
              <a:tblPr/>
              <a:tblGrid>
                <a:gridCol w="2628900">
                  <a:extLst>
                    <a:ext uri="{9D8B030D-6E8A-4147-A177-3AD203B41FA5}">
                      <a16:colId xmlns:a16="http://schemas.microsoft.com/office/drawing/2014/main" val="1026369956"/>
                    </a:ext>
                  </a:extLst>
                </a:gridCol>
                <a:gridCol w="2628900">
                  <a:extLst>
                    <a:ext uri="{9D8B030D-6E8A-4147-A177-3AD203B41FA5}">
                      <a16:colId xmlns:a16="http://schemas.microsoft.com/office/drawing/2014/main" val="3765936277"/>
                    </a:ext>
                  </a:extLst>
                </a:gridCol>
                <a:gridCol w="2628900">
                  <a:extLst>
                    <a:ext uri="{9D8B030D-6E8A-4147-A177-3AD203B41FA5}">
                      <a16:colId xmlns:a16="http://schemas.microsoft.com/office/drawing/2014/main" val="2440009629"/>
                    </a:ext>
                  </a:extLst>
                </a:gridCol>
                <a:gridCol w="2628900">
                  <a:extLst>
                    <a:ext uri="{9D8B030D-6E8A-4147-A177-3AD203B41FA5}">
                      <a16:colId xmlns:a16="http://schemas.microsoft.com/office/drawing/2014/main" val="1319696206"/>
                    </a:ext>
                  </a:extLst>
                </a:gridCol>
              </a:tblGrid>
              <a:tr h="0">
                <a:tc>
                  <a:txBody>
                    <a:bodyPr/>
                    <a:lstStyle/>
                    <a:p>
                      <a:pPr algn="r" fontAlgn="ctr"/>
                      <a:r>
                        <a:rPr lang="en-US" b="1" dirty="0">
                          <a:effectLst/>
                        </a:rPr>
                        <a:t/>
                      </a:r>
                      <a:br>
                        <a:rPr lang="en-US" b="1" dirty="0">
                          <a:effectLst/>
                        </a:rPr>
                      </a:br>
                      <a:r>
                        <a:rPr lang="he-IL" b="1" dirty="0" smtClean="0">
                          <a:effectLst/>
                        </a:rPr>
                        <a:t>שם קבוצה</a:t>
                      </a:r>
                      <a:endParaRPr lang="en-US" b="1" dirty="0">
                        <a:effectLst/>
                      </a:endParaRPr>
                    </a:p>
                  </a:txBody>
                  <a:tcPr anchor="ctr">
                    <a:lnL>
                      <a:noFill/>
                    </a:lnL>
                    <a:lnR>
                      <a:noFill/>
                    </a:lnR>
                    <a:lnT>
                      <a:noFill/>
                    </a:lnT>
                    <a:lnB>
                      <a:noFill/>
                    </a:lnB>
                  </a:tcPr>
                </a:tc>
                <a:tc>
                  <a:txBody>
                    <a:bodyPr/>
                    <a:lstStyle/>
                    <a:p>
                      <a:pPr algn="r" fontAlgn="ctr"/>
                      <a:r>
                        <a:rPr lang="en-US" b="1" dirty="0">
                          <a:effectLst/>
                        </a:rPr>
                        <a:t/>
                      </a:r>
                      <a:br>
                        <a:rPr lang="en-US" b="1" dirty="0">
                          <a:effectLst/>
                        </a:rPr>
                      </a:br>
                      <a:r>
                        <a:rPr lang="he-IL" b="1" dirty="0" smtClean="0">
                          <a:effectLst/>
                        </a:rPr>
                        <a:t>גודל מדגם</a:t>
                      </a:r>
                      <a:endParaRPr lang="en-US" b="1" dirty="0">
                        <a:effectLst/>
                      </a:endParaRPr>
                    </a:p>
                  </a:txBody>
                  <a:tcPr anchor="ctr">
                    <a:lnL>
                      <a:noFill/>
                    </a:lnL>
                    <a:lnR>
                      <a:noFill/>
                    </a:lnR>
                    <a:lnT>
                      <a:noFill/>
                    </a:lnT>
                    <a:lnB>
                      <a:noFill/>
                    </a:lnB>
                  </a:tcPr>
                </a:tc>
                <a:tc>
                  <a:txBody>
                    <a:bodyPr/>
                    <a:lstStyle/>
                    <a:p>
                      <a:pPr algn="r" fontAlgn="ctr"/>
                      <a:r>
                        <a:rPr lang="he-IL" b="1" dirty="0" smtClean="0">
                          <a:effectLst/>
                        </a:rPr>
                        <a:t>ציון ממוצע</a:t>
                      </a:r>
                      <a:endParaRPr lang="en-US" b="1" dirty="0">
                        <a:effectLst/>
                      </a:endParaRPr>
                    </a:p>
                  </a:txBody>
                  <a:tcPr anchor="ctr">
                    <a:lnL>
                      <a:noFill/>
                    </a:lnL>
                    <a:lnR>
                      <a:noFill/>
                    </a:lnR>
                    <a:lnT>
                      <a:noFill/>
                    </a:lnT>
                    <a:lnB>
                      <a:noFill/>
                    </a:lnB>
                  </a:tcPr>
                </a:tc>
                <a:tc>
                  <a:txBody>
                    <a:bodyPr/>
                    <a:lstStyle/>
                    <a:p>
                      <a:pPr algn="r" fontAlgn="ctr"/>
                      <a:r>
                        <a:rPr lang="he-IL" b="1" dirty="0" smtClean="0">
                          <a:effectLst/>
                        </a:rPr>
                        <a:t>סטיית תקן ציון</a:t>
                      </a:r>
                      <a:endParaRPr lang="en-US" b="1" dirty="0">
                        <a:effectLst/>
                      </a:endParaRPr>
                    </a:p>
                  </a:txBody>
                  <a:tcPr anchor="ctr">
                    <a:lnL>
                      <a:noFill/>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846763844"/>
                  </a:ext>
                </a:extLst>
              </a:tr>
              <a:tr h="0">
                <a:tc>
                  <a:txBody>
                    <a:bodyPr/>
                    <a:lstStyle/>
                    <a:p>
                      <a:pPr algn="r" fontAlgn="ctr"/>
                      <a:r>
                        <a:rPr lang="en-US" b="1">
                          <a:effectLst/>
                        </a:rPr>
                        <a:t>BadPop</a:t>
                      </a:r>
                    </a:p>
                  </a:txBody>
                  <a:tcPr anchor="ctr">
                    <a:lnL>
                      <a:noFill/>
                    </a:lnL>
                    <a:lnR>
                      <a:noFill/>
                    </a:lnR>
                    <a:lnT>
                      <a:noFill/>
                    </a:lnT>
                    <a:lnB>
                      <a:noFill/>
                    </a:lnB>
                    <a:solidFill>
                      <a:srgbClr val="F5F5F5"/>
                    </a:solidFill>
                  </a:tcPr>
                </a:tc>
                <a:tc>
                  <a:txBody>
                    <a:bodyPr/>
                    <a:lstStyle/>
                    <a:p>
                      <a:pPr algn="r" fontAlgn="ctr"/>
                      <a:r>
                        <a:rPr lang="en-IL">
                          <a:effectLst/>
                        </a:rPr>
                        <a:t>9</a:t>
                      </a:r>
                    </a:p>
                  </a:txBody>
                  <a:tcPr anchor="ctr">
                    <a:lnL>
                      <a:noFill/>
                    </a:lnL>
                    <a:lnR>
                      <a:noFill/>
                    </a:lnR>
                    <a:lnT>
                      <a:noFill/>
                    </a:lnT>
                    <a:lnB>
                      <a:noFill/>
                    </a:lnB>
                    <a:solidFill>
                      <a:srgbClr val="F5F5F5"/>
                    </a:solidFill>
                  </a:tcPr>
                </a:tc>
                <a:tc>
                  <a:txBody>
                    <a:bodyPr/>
                    <a:lstStyle/>
                    <a:p>
                      <a:pPr algn="r" fontAlgn="ctr"/>
                      <a:r>
                        <a:rPr lang="en-IL">
                          <a:effectLst/>
                        </a:rPr>
                        <a:t>0.114586</a:t>
                      </a:r>
                    </a:p>
                  </a:txBody>
                  <a:tcPr anchor="ctr">
                    <a:lnL>
                      <a:noFill/>
                    </a:lnL>
                    <a:lnR>
                      <a:noFill/>
                    </a:lnR>
                    <a:lnT>
                      <a:noFill/>
                    </a:lnT>
                    <a:lnB>
                      <a:noFill/>
                    </a:lnB>
                    <a:solidFill>
                      <a:srgbClr val="F5F5F5"/>
                    </a:solidFill>
                  </a:tcPr>
                </a:tc>
                <a:tc>
                  <a:txBody>
                    <a:bodyPr/>
                    <a:lstStyle/>
                    <a:p>
                      <a:pPr algn="r" fontAlgn="ctr"/>
                      <a:r>
                        <a:rPr lang="en-IL">
                          <a:effectLst/>
                        </a:rPr>
                        <a:t>0.0669669</a:t>
                      </a:r>
                    </a:p>
                  </a:txBody>
                  <a:tcPr anchor="ctr">
                    <a:lnL>
                      <a:noFill/>
                    </a:lnL>
                    <a:lnR>
                      <a:noFill/>
                    </a:lnR>
                    <a:lnT w="12700" cmpd="sng">
                      <a:noFill/>
                      <a:prstDash val="solid"/>
                    </a:lnT>
                    <a:lnB>
                      <a:noFill/>
                    </a:lnB>
                    <a:solidFill>
                      <a:srgbClr val="F5F5F5"/>
                    </a:solidFill>
                  </a:tcPr>
                </a:tc>
                <a:extLst>
                  <a:ext uri="{0D108BD9-81ED-4DB2-BD59-A6C34878D82A}">
                    <a16:rowId xmlns:a16="http://schemas.microsoft.com/office/drawing/2014/main" val="1224197654"/>
                  </a:ext>
                </a:extLst>
              </a:tr>
              <a:tr h="0">
                <a:tc>
                  <a:txBody>
                    <a:bodyPr/>
                    <a:lstStyle/>
                    <a:p>
                      <a:pPr algn="r" fontAlgn="ctr"/>
                      <a:r>
                        <a:rPr lang="en-US" b="1">
                          <a:effectLst/>
                        </a:rPr>
                        <a:t>GoodPop</a:t>
                      </a:r>
                    </a:p>
                  </a:txBody>
                  <a:tcPr anchor="ctr">
                    <a:lnL>
                      <a:noFill/>
                    </a:lnL>
                    <a:lnR>
                      <a:noFill/>
                    </a:lnR>
                    <a:lnT>
                      <a:noFill/>
                    </a:lnT>
                    <a:lnB>
                      <a:noFill/>
                    </a:lnB>
                  </a:tcPr>
                </a:tc>
                <a:tc>
                  <a:txBody>
                    <a:bodyPr/>
                    <a:lstStyle/>
                    <a:p>
                      <a:pPr algn="r" fontAlgn="ctr"/>
                      <a:r>
                        <a:rPr lang="en-IL">
                          <a:effectLst/>
                        </a:rPr>
                        <a:t>8</a:t>
                      </a:r>
                    </a:p>
                  </a:txBody>
                  <a:tcPr anchor="ctr">
                    <a:lnL>
                      <a:noFill/>
                    </a:lnL>
                    <a:lnR>
                      <a:noFill/>
                    </a:lnR>
                    <a:lnT>
                      <a:noFill/>
                    </a:lnT>
                    <a:lnB>
                      <a:noFill/>
                    </a:lnB>
                  </a:tcPr>
                </a:tc>
                <a:tc>
                  <a:txBody>
                    <a:bodyPr/>
                    <a:lstStyle/>
                    <a:p>
                      <a:pPr algn="r" fontAlgn="ctr"/>
                      <a:r>
                        <a:rPr lang="en-IL">
                          <a:effectLst/>
                        </a:rPr>
                        <a:t>0.901435</a:t>
                      </a:r>
                    </a:p>
                  </a:txBody>
                  <a:tcPr anchor="ctr">
                    <a:lnL>
                      <a:noFill/>
                    </a:lnL>
                    <a:lnR>
                      <a:noFill/>
                    </a:lnR>
                    <a:lnT>
                      <a:noFill/>
                    </a:lnT>
                    <a:lnB>
                      <a:noFill/>
                    </a:lnB>
                  </a:tcPr>
                </a:tc>
                <a:tc>
                  <a:txBody>
                    <a:bodyPr/>
                    <a:lstStyle/>
                    <a:p>
                      <a:pPr algn="r" fontAlgn="ctr"/>
                      <a:r>
                        <a:rPr lang="en-IL" dirty="0">
                          <a:effectLst/>
                        </a:rPr>
                        <a:t>0.0605456</a:t>
                      </a:r>
                    </a:p>
                  </a:txBody>
                  <a:tcPr anchor="ctr">
                    <a:lnL>
                      <a:noFill/>
                    </a:lnL>
                    <a:lnR>
                      <a:noFill/>
                    </a:lnR>
                    <a:lnT>
                      <a:noFill/>
                    </a:lnT>
                    <a:lnB>
                      <a:noFill/>
                    </a:lnB>
                  </a:tcPr>
                </a:tc>
                <a:extLst>
                  <a:ext uri="{0D108BD9-81ED-4DB2-BD59-A6C34878D82A}">
                    <a16:rowId xmlns:a16="http://schemas.microsoft.com/office/drawing/2014/main" val="2512827211"/>
                  </a:ext>
                </a:extLst>
              </a:tr>
            </a:tbl>
          </a:graphicData>
        </a:graphic>
      </p:graphicFrame>
    </p:spTree>
    <p:extLst>
      <p:ext uri="{BB962C8B-B14F-4D97-AF65-F5344CB8AC3E}">
        <p14:creationId xmlns:p14="http://schemas.microsoft.com/office/powerpoint/2010/main" val="18312828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34" y="-100668"/>
            <a:ext cx="10515600" cy="944068"/>
          </a:xfrm>
        </p:spPr>
        <p:txBody>
          <a:bodyPr>
            <a:normAutofit/>
          </a:bodyPr>
          <a:lstStyle/>
          <a:p>
            <a:pPr algn="ctr"/>
            <a:r>
              <a:rPr lang="he-IL" sz="2000" dirty="0" smtClean="0"/>
              <a:t>מי הם המבדילים המשמעותיים ביותר בין 2 האוכלוסיות?</a:t>
            </a:r>
            <a:endParaRPr lang="en-US" sz="2000" dirty="0"/>
          </a:p>
        </p:txBody>
      </p:sp>
      <p:pic>
        <p:nvPicPr>
          <p:cNvPr id="9" name="Content Placeholder 8"/>
          <p:cNvPicPr>
            <a:picLocks noGrp="1" noChangeAspect="1"/>
          </p:cNvPicPr>
          <p:nvPr>
            <p:ph idx="1"/>
          </p:nvPr>
        </p:nvPicPr>
        <p:blipFill>
          <a:blip r:embed="rId3"/>
          <a:stretch>
            <a:fillRect/>
          </a:stretch>
        </p:blipFill>
        <p:spPr>
          <a:xfrm>
            <a:off x="604006" y="540512"/>
            <a:ext cx="10930855" cy="6317488"/>
          </a:xfrm>
          <a:prstGeom prst="rect">
            <a:avLst/>
          </a:prstGeom>
        </p:spPr>
      </p:pic>
      <p:sp>
        <p:nvSpPr>
          <p:cNvPr id="10" name="Rectangle 9"/>
          <p:cNvSpPr/>
          <p:nvPr/>
        </p:nvSpPr>
        <p:spPr>
          <a:xfrm>
            <a:off x="3833769" y="5821960"/>
            <a:ext cx="176169" cy="90601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1" name="Rectangle 10"/>
          <p:cNvSpPr/>
          <p:nvPr/>
        </p:nvSpPr>
        <p:spPr>
          <a:xfrm>
            <a:off x="3355597" y="5821961"/>
            <a:ext cx="142612" cy="5956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2" name="Rectangle 11"/>
          <p:cNvSpPr/>
          <p:nvPr/>
        </p:nvSpPr>
        <p:spPr>
          <a:xfrm>
            <a:off x="1803633" y="5821961"/>
            <a:ext cx="176169" cy="671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3" name="Rectangle 12"/>
          <p:cNvSpPr/>
          <p:nvPr/>
        </p:nvSpPr>
        <p:spPr>
          <a:xfrm>
            <a:off x="1468074" y="5821959"/>
            <a:ext cx="159390" cy="73823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4" name="Rectangle 13"/>
          <p:cNvSpPr/>
          <p:nvPr/>
        </p:nvSpPr>
        <p:spPr>
          <a:xfrm>
            <a:off x="947956" y="5784211"/>
            <a:ext cx="176169" cy="67111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5" name="Rectangle 14"/>
          <p:cNvSpPr/>
          <p:nvPr/>
        </p:nvSpPr>
        <p:spPr>
          <a:xfrm>
            <a:off x="10428914" y="5863904"/>
            <a:ext cx="176169" cy="906011"/>
          </a:xfrm>
          <a:prstGeom prst="rect">
            <a:avLst/>
          </a:prstGeom>
          <a:noFill/>
          <a:ln w="28575">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16" name="TextBox 15"/>
          <p:cNvSpPr txBox="1"/>
          <p:nvPr/>
        </p:nvSpPr>
        <p:spPr>
          <a:xfrm>
            <a:off x="10605083" y="604007"/>
            <a:ext cx="1399563" cy="1477328"/>
          </a:xfrm>
          <a:prstGeom prst="rect">
            <a:avLst/>
          </a:prstGeom>
          <a:noFill/>
        </p:spPr>
        <p:txBody>
          <a:bodyPr wrap="square" rtlCol="0">
            <a:spAutoFit/>
          </a:bodyPr>
          <a:lstStyle/>
          <a:p>
            <a:r>
              <a:rPr lang="he-IL" dirty="0" smtClean="0"/>
              <a:t>הפרש בין האולוסייה הטובה לרגע ביחידות </a:t>
            </a:r>
            <a:r>
              <a:rPr lang="he-IL" dirty="0"/>
              <a:t> </a:t>
            </a:r>
            <a:r>
              <a:rPr lang="en-US" dirty="0" smtClean="0"/>
              <a:t/>
            </a:r>
            <a:br>
              <a:rPr lang="en-US" dirty="0" smtClean="0"/>
            </a:br>
            <a:r>
              <a:rPr lang="en-US" dirty="0" smtClean="0"/>
              <a:t>Z</a:t>
            </a:r>
            <a:endParaRPr lang="en-US" dirty="0"/>
          </a:p>
        </p:txBody>
      </p:sp>
    </p:spTree>
    <p:extLst>
      <p:ext uri="{BB962C8B-B14F-4D97-AF65-F5344CB8AC3E}">
        <p14:creationId xmlns:p14="http://schemas.microsoft.com/office/powerpoint/2010/main" val="4110336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משמעויות נגזרות מגרף המאפיינים המבדילים</a:t>
            </a:r>
            <a:endParaRPr lang="en-US" dirty="0"/>
          </a:p>
        </p:txBody>
      </p:sp>
      <p:sp>
        <p:nvSpPr>
          <p:cNvPr id="3" name="Content Placeholder 2"/>
          <p:cNvSpPr>
            <a:spLocks noGrp="1"/>
          </p:cNvSpPr>
          <p:nvPr>
            <p:ph idx="1"/>
          </p:nvPr>
        </p:nvSpPr>
        <p:spPr/>
        <p:txBody>
          <a:bodyPr/>
          <a:lstStyle/>
          <a:p>
            <a:pPr algn="r" rtl="1"/>
            <a:r>
              <a:rPr lang="he-IL" dirty="0" smtClean="0"/>
              <a:t>משמח לראות כי מאפיינן יחסית פשוטים לחישוב אפילו אפשר לומר נאייבים צצים בין המקומות הראשונים באילו שמבדילים בין שתי האולוסיות.</a:t>
            </a:r>
          </a:p>
          <a:p>
            <a:pPr algn="r" rtl="1"/>
            <a:r>
              <a:rPr lang="he-IL" dirty="0" smtClean="0"/>
              <a:t>אנו רואים כי הסנטימנטים של הטקסט הנאמר בשתי הקבוצות נכנס גם למבדילים המובילים, הפתעה שעולה כאן היא שהסנטימנט השלילי הוא אחד המבדילים החלשים יותר, כלומר בשתי האולוסייות שליליות הטקסט הייתה בממוצע זהה ומרוכזת סביב הממוצע.</a:t>
            </a:r>
            <a:endParaRPr lang="en-US" dirty="0" smtClean="0"/>
          </a:p>
          <a:p>
            <a:pPr marL="0" indent="0" algn="r" rtl="1">
              <a:buNone/>
            </a:pPr>
            <a:endParaRPr lang="en-US" dirty="0"/>
          </a:p>
        </p:txBody>
      </p:sp>
    </p:spTree>
    <p:extLst>
      <p:ext uri="{BB962C8B-B14F-4D97-AF65-F5344CB8AC3E}">
        <p14:creationId xmlns:p14="http://schemas.microsoft.com/office/powerpoint/2010/main" val="29400593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he-IL" dirty="0" smtClean="0"/>
              <a:t>מה היא הדרך הקצרה ביותר להבדיל בין האוכלוסייות ?</a:t>
            </a:r>
            <a:br>
              <a:rPr lang="he-IL" dirty="0" smtClean="0"/>
            </a:br>
            <a:r>
              <a:rPr lang="he-IL" dirty="0" smtClean="0"/>
              <a:t>או במילים אחרות מה הדרך הפשוטה ביותר להחליט מי שייך לאיזו קבוצה.</a:t>
            </a:r>
            <a:endParaRPr lang="en-US" dirty="0"/>
          </a:p>
        </p:txBody>
      </p:sp>
      <p:sp>
        <p:nvSpPr>
          <p:cNvPr id="3" name="Content Placeholder 2"/>
          <p:cNvSpPr>
            <a:spLocks noGrp="1"/>
          </p:cNvSpPr>
          <p:nvPr>
            <p:ph idx="1"/>
          </p:nvPr>
        </p:nvSpPr>
        <p:spPr/>
        <p:txBody>
          <a:bodyPr/>
          <a:lstStyle/>
          <a:p>
            <a:pPr algn="r" rtl="1"/>
            <a:r>
              <a:rPr lang="he-IL" dirty="0" smtClean="0"/>
              <a:t>על מנת לענות על שאלה זו אנחנו ניצור עץ החלטות פשוט שמטרתו היא ליצג את שרשרת ההחלטות אשר עלינו לבצע על מנת להכריע האם דובר שייך לקבוצת ה"אלופים" (1.5 סטיות תקן מעל הממוצע) או לקבוצות ה"גרועים" (1.5 סטיות תקן מתחת לממוצע).</a:t>
            </a:r>
          </a:p>
          <a:p>
            <a:pPr algn="r" rtl="1"/>
            <a:r>
              <a:rPr lang="he-IL" dirty="0" smtClean="0"/>
              <a:t>עץ ההחלטות יתבסס על ציוני ה </a:t>
            </a:r>
            <a:r>
              <a:rPr lang="en-US" dirty="0" smtClean="0"/>
              <a:t>Z</a:t>
            </a:r>
            <a:r>
              <a:rPr lang="he-IL" dirty="0" smtClean="0"/>
              <a:t> (ציוני</a:t>
            </a:r>
            <a:r>
              <a:rPr lang="en-US" dirty="0" smtClean="0"/>
              <a:t> </a:t>
            </a:r>
            <a:r>
              <a:rPr lang="he-IL" dirty="0" smtClean="0"/>
              <a:t> </a:t>
            </a:r>
            <a:r>
              <a:rPr lang="en-US" dirty="0" smtClean="0"/>
              <a:t>Z</a:t>
            </a:r>
            <a:r>
              <a:rPr lang="he-IL" dirty="0" smtClean="0"/>
              <a:t> פנימים שווה לבחון גם כוללים) של כל אחד מהמאפיינים.</a:t>
            </a:r>
          </a:p>
          <a:p>
            <a:pPr marL="0" indent="0" algn="r" rtl="1">
              <a:buNone/>
            </a:pPr>
            <a:endParaRPr lang="he-IL" dirty="0" smtClean="0"/>
          </a:p>
        </p:txBody>
      </p:sp>
    </p:spTree>
    <p:extLst>
      <p:ext uri="{BB962C8B-B14F-4D97-AF65-F5344CB8AC3E}">
        <p14:creationId xmlns:p14="http://schemas.microsoft.com/office/powerpoint/2010/main" val="16878581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2383" y="0"/>
            <a:ext cx="10515600" cy="1325563"/>
          </a:xfrm>
        </p:spPr>
        <p:txBody>
          <a:bodyPr>
            <a:normAutofit/>
          </a:bodyPr>
          <a:lstStyle/>
          <a:p>
            <a:pPr algn="ctr"/>
            <a:r>
              <a:rPr lang="he-IL" sz="2800" dirty="0" smtClean="0"/>
              <a:t>עץ ההחלטות המכריע לאיזו קבוצה שייך דובר כלשהו (על בסיס המדגם הקיים)</a:t>
            </a:r>
            <a:endParaRPr lang="en-US" sz="2800" dirty="0"/>
          </a:p>
        </p:txBody>
      </p:sp>
      <p:pic>
        <p:nvPicPr>
          <p:cNvPr id="5" name="Picture 4"/>
          <p:cNvPicPr>
            <a:picLocks noChangeAspect="1"/>
          </p:cNvPicPr>
          <p:nvPr/>
        </p:nvPicPr>
        <p:blipFill>
          <a:blip r:embed="rId2"/>
          <a:stretch>
            <a:fillRect/>
          </a:stretch>
        </p:blipFill>
        <p:spPr>
          <a:xfrm>
            <a:off x="0" y="1145664"/>
            <a:ext cx="7310338" cy="5712336"/>
          </a:xfrm>
          <a:prstGeom prst="rect">
            <a:avLst/>
          </a:prstGeom>
        </p:spPr>
      </p:pic>
      <p:sp>
        <p:nvSpPr>
          <p:cNvPr id="6" name="TextBox 5"/>
          <p:cNvSpPr txBox="1"/>
          <p:nvPr/>
        </p:nvSpPr>
        <p:spPr>
          <a:xfrm>
            <a:off x="7494662" y="1512606"/>
            <a:ext cx="4007977" cy="3139321"/>
          </a:xfrm>
          <a:prstGeom prst="rect">
            <a:avLst/>
          </a:prstGeom>
          <a:noFill/>
        </p:spPr>
        <p:txBody>
          <a:bodyPr wrap="square" rtlCol="0">
            <a:spAutoFit/>
          </a:bodyPr>
          <a:lstStyle/>
          <a:p>
            <a:pPr algn="r"/>
            <a:r>
              <a:rPr lang="he-IL" dirty="0" smtClean="0"/>
              <a:t>הפתענו לטובה לגלות כי עץ ההחלטות הנאייבי ביותר הצליח ליצור הפרדה מושלמת בין שתי הקבוצות ולהציג בפנינו את שרשרת ההחלטות אשר נשקול לממש בעת הערכת הדיבור של המשתמש.</a:t>
            </a:r>
          </a:p>
          <a:p>
            <a:pPr algn="r"/>
            <a:endParaRPr lang="he-IL" dirty="0"/>
          </a:p>
          <a:p>
            <a:pPr algn="r"/>
            <a:r>
              <a:rPr lang="he-IL" dirty="0" smtClean="0"/>
              <a:t>יש לומר שעץ ההחלטות נחשף לכלל המאפיינים אך עם זאת קבלנו עץ מאוד רדוד מה שמחזק את הרציונאל הבסיס להגיע להסבר הפשוט ביותר של התופעה אותה אנו בוחנים. </a:t>
            </a:r>
            <a:endParaRPr lang="en-US" dirty="0"/>
          </a:p>
        </p:txBody>
      </p:sp>
    </p:spTree>
    <p:extLst>
      <p:ext uri="{BB962C8B-B14F-4D97-AF65-F5344CB8AC3E}">
        <p14:creationId xmlns:p14="http://schemas.microsoft.com/office/powerpoint/2010/main" val="17028799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סיכום</a:t>
            </a:r>
            <a:endParaRPr lang="en-US" dirty="0"/>
          </a:p>
        </p:txBody>
      </p:sp>
      <p:sp>
        <p:nvSpPr>
          <p:cNvPr id="3" name="Content Placeholder 2"/>
          <p:cNvSpPr>
            <a:spLocks noGrp="1"/>
          </p:cNvSpPr>
          <p:nvPr>
            <p:ph idx="1"/>
          </p:nvPr>
        </p:nvSpPr>
        <p:spPr/>
        <p:txBody>
          <a:bodyPr/>
          <a:lstStyle/>
          <a:p>
            <a:pPr algn="r" rtl="1"/>
            <a:r>
              <a:rPr lang="he-IL" dirty="0" smtClean="0"/>
              <a:t>לסיכום המשתנים עליהם נסתכל </a:t>
            </a:r>
            <a:r>
              <a:rPr lang="he-IL" dirty="0" smtClean="0"/>
              <a:t>:</a:t>
            </a:r>
            <a:endParaRPr lang="en-US" dirty="0" smtClean="0"/>
          </a:p>
          <a:p>
            <a:pPr algn="r" rtl="1"/>
            <a:endParaRPr lang="en-US" dirty="0"/>
          </a:p>
        </p:txBody>
      </p:sp>
      <p:pic>
        <p:nvPicPr>
          <p:cNvPr id="4" name="Picture 3"/>
          <p:cNvPicPr>
            <a:picLocks noChangeAspect="1"/>
          </p:cNvPicPr>
          <p:nvPr/>
        </p:nvPicPr>
        <p:blipFill>
          <a:blip r:embed="rId2"/>
          <a:stretch>
            <a:fillRect/>
          </a:stretch>
        </p:blipFill>
        <p:spPr>
          <a:xfrm>
            <a:off x="5115567" y="2874138"/>
            <a:ext cx="1457528" cy="2619741"/>
          </a:xfrm>
          <a:prstGeom prst="rect">
            <a:avLst/>
          </a:prstGeom>
        </p:spPr>
      </p:pic>
    </p:spTree>
    <p:extLst>
      <p:ext uri="{BB962C8B-B14F-4D97-AF65-F5344CB8AC3E}">
        <p14:creationId xmlns:p14="http://schemas.microsoft.com/office/powerpoint/2010/main" val="33545274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טבלאות יחוס</a:t>
            </a:r>
            <a:endParaRPr lang="en-US" dirty="0"/>
          </a:p>
        </p:txBody>
      </p:sp>
      <p:pic>
        <p:nvPicPr>
          <p:cNvPr id="4" name="Content Placeholder 3"/>
          <p:cNvPicPr>
            <a:picLocks noGrp="1" noChangeAspect="1"/>
          </p:cNvPicPr>
          <p:nvPr>
            <p:ph idx="1"/>
          </p:nvPr>
        </p:nvPicPr>
        <p:blipFill>
          <a:blip r:embed="rId2"/>
          <a:stretch>
            <a:fillRect/>
          </a:stretch>
        </p:blipFill>
        <p:spPr>
          <a:xfrm>
            <a:off x="0" y="1397787"/>
            <a:ext cx="4027518" cy="4351338"/>
          </a:xfrm>
          <a:prstGeom prst="rect">
            <a:avLst/>
          </a:prstGeom>
        </p:spPr>
      </p:pic>
      <p:pic>
        <p:nvPicPr>
          <p:cNvPr id="5" name="Picture 4"/>
          <p:cNvPicPr>
            <a:picLocks noChangeAspect="1"/>
          </p:cNvPicPr>
          <p:nvPr/>
        </p:nvPicPr>
        <p:blipFill>
          <a:blip r:embed="rId3"/>
          <a:stretch>
            <a:fillRect/>
          </a:stretch>
        </p:blipFill>
        <p:spPr>
          <a:xfrm>
            <a:off x="8142674" y="947956"/>
            <a:ext cx="3943467" cy="5637030"/>
          </a:xfrm>
          <a:prstGeom prst="rect">
            <a:avLst/>
          </a:prstGeom>
        </p:spPr>
      </p:pic>
      <p:pic>
        <p:nvPicPr>
          <p:cNvPr id="6" name="Picture 5"/>
          <p:cNvPicPr>
            <a:picLocks noChangeAspect="1"/>
          </p:cNvPicPr>
          <p:nvPr/>
        </p:nvPicPr>
        <p:blipFill>
          <a:blip r:embed="rId4"/>
          <a:stretch>
            <a:fillRect/>
          </a:stretch>
        </p:blipFill>
        <p:spPr>
          <a:xfrm>
            <a:off x="4044505" y="1593907"/>
            <a:ext cx="3859820" cy="5069281"/>
          </a:xfrm>
          <a:prstGeom prst="rect">
            <a:avLst/>
          </a:prstGeom>
        </p:spPr>
      </p:pic>
    </p:spTree>
    <p:extLst>
      <p:ext uri="{BB962C8B-B14F-4D97-AF65-F5344CB8AC3E}">
        <p14:creationId xmlns:p14="http://schemas.microsoft.com/office/powerpoint/2010/main" val="42184932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76462" y="109057"/>
            <a:ext cx="9647339" cy="6247864"/>
          </a:xfrm>
          <a:prstGeom prst="rect">
            <a:avLst/>
          </a:prstGeom>
        </p:spPr>
        <p:txBody>
          <a:bodyPr wrap="square">
            <a:spAutoFit/>
          </a:bodyPr>
          <a:lstStyle/>
          <a:p>
            <a:pPr algn="r"/>
            <a:r>
              <a:rPr lang="he-IL" sz="1600" dirty="0" smtClean="0"/>
              <a:t>הנתונים שקבלנו היינו מפורקים ל3 קבצים לא מסודרים במיוחד בהם קובץ של תמליל קובץ האודיו של הראיון, פיצ'רים שנמשכו מהאודיו עבור חלק מהשאלות בכל ראיון וקובץ של ציונים עבור פרמטרים שונים עבור תשובות מסויימות במהלך ראיון. חוזר תיאום וארגון זה דרש יצירת קובץ אחיד ובו נתונים הומוגנים אותם נתן לחקור. על מנת ליצור את הקובץ ההומוגני הנחנו כי ניתן להעריך את טיב הדיבור של מראויין על בסיס הראיון כולו ולא נקודותית לפי כל תשובה שלו. עבור כל תמליל של ראיון צומדו הערכים הממוצעים לאורך השיחה של אותם פיצ'רים שנמשכו מהאודיו של הראיון יחד עם הציונים הממוצע על כל תושבה שהוא נתן אשר נורמל לטווח בין 0 ל 1 והוא מייצג את הטיב הכולל של השיח.</a:t>
            </a:r>
            <a:r>
              <a:rPr lang="en-US" sz="1600" dirty="0" smtClean="0"/>
              <a:t/>
            </a:r>
            <a:br>
              <a:rPr lang="en-US" sz="1600" dirty="0" smtClean="0"/>
            </a:br>
            <a:r>
              <a:rPr lang="en-US" sz="1600" dirty="0" smtClean="0"/>
              <a:t/>
            </a:r>
            <a:br>
              <a:rPr lang="en-US" sz="1600" dirty="0" smtClean="0"/>
            </a:br>
            <a:r>
              <a:rPr lang="he-IL" sz="1600" dirty="0" smtClean="0"/>
              <a:t>מטרת שיפור רמת השיח של מרואיין הינה ניתן לתיאור כבעיית אופטימיזציה בה עלינו לתזמן ולהתאים (ברמה אפשרית) את דיבור המראויין כך שציון השיח הכולל שלו הוא המקסימלי (שואף ל1).</a:t>
            </a:r>
          </a:p>
          <a:p>
            <a:pPr algn="r"/>
            <a:endParaRPr lang="he-IL" sz="1600" dirty="0"/>
          </a:p>
          <a:p>
            <a:pPr algn="r"/>
            <a:r>
              <a:rPr lang="he-IL" sz="1600" dirty="0" smtClean="0"/>
              <a:t>בשקפים הבאים נחקור את הקשר בין תכונות שונות הנגזרות מאודיו הראיון (ממוצע אותן התכונות לארוך הראיון) על מנת להבין מי הם התכונות בעלי ההשפעה הרבה ביותר על הציונים הסופי (לאחר מכן נצטרך גם להבין האם ניתן להשפיע עליהם).</a:t>
            </a:r>
          </a:p>
          <a:p>
            <a:pPr algn="r"/>
            <a:endParaRPr lang="he-IL" sz="1600" dirty="0"/>
          </a:p>
          <a:p>
            <a:pPr algn="r"/>
            <a:r>
              <a:rPr lang="he-IL" sz="1600" dirty="0" smtClean="0"/>
              <a:t>ברמת המילולית נבין האם מילים כמו "האא" וצלילים אחרים המעידים על חשיבה משפיעים על הציונים הסופי יחד עם התמקות כללית באילו מילים בולטות יותר בראיון שבו המראויין קיבל ציון גבוהה אל מול אחד שקיבל ציון נמוך.</a:t>
            </a:r>
          </a:p>
          <a:p>
            <a:pPr algn="r"/>
            <a:endParaRPr lang="he-IL" sz="1600" dirty="0"/>
          </a:p>
          <a:p>
            <a:pPr algn="r"/>
            <a:r>
              <a:rPr lang="he-IL" sz="1600" dirty="0" smtClean="0"/>
              <a:t>ננסה להבין האם יש גרעין המרכיב את השלד של כל ראיון, כלומר מה היא הכמות המינימלית של מילים שונות המסבירות את האחוז הגבוהה ביותר של השונות בין הראיונות. היכרות שלנו עם גרעין שכזה יכול לאפשר לנו לבדוק האם המרואיין חורג בהרבה בפן המילולי ממה שמרכיב ראיון (לטוב ולרע) במילים אחרות, ניתן לנהל רעיון עבודה מוצלח בפחות מילים (ישר ולעניין).</a:t>
            </a:r>
          </a:p>
          <a:p>
            <a:pPr algn="r"/>
            <a:endParaRPr lang="he-IL" sz="1600" dirty="0"/>
          </a:p>
          <a:p>
            <a:pPr algn="r"/>
            <a:r>
              <a:rPr lang="he-IL" sz="1600" dirty="0" smtClean="0"/>
              <a:t> בנוסף נבדוק האם יש קשר בין סנטימנטים שונים בתוך הטקסט של הראיון (בתשובות של המרואיין)</a:t>
            </a:r>
            <a:r>
              <a:rPr lang="he-IL" sz="1600" dirty="0"/>
              <a:t> </a:t>
            </a:r>
            <a:r>
              <a:rPr lang="he-IL" sz="1600" dirty="0" smtClean="0"/>
              <a:t>לבין הציונים הכולל של הראיון ולפצ'רים אחרים הנגזרים מהאודיו. </a:t>
            </a:r>
          </a:p>
          <a:p>
            <a:pPr algn="r"/>
            <a:r>
              <a:rPr lang="he-IL" sz="1600" dirty="0" smtClean="0"/>
              <a:t>האיפוטזה כאן היא ששיח שמוגדר בעל יותר "רגש" עלול להריע או להטיב את הציון הסופי.</a:t>
            </a:r>
            <a:endParaRPr lang="en-US" sz="1600" dirty="0"/>
          </a:p>
        </p:txBody>
      </p:sp>
    </p:spTree>
    <p:extLst>
      <p:ext uri="{BB962C8B-B14F-4D97-AF65-F5344CB8AC3E}">
        <p14:creationId xmlns:p14="http://schemas.microsoft.com/office/powerpoint/2010/main" val="1054972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קובץ הנתונים לאחר עיבוד מקדים</a:t>
            </a:r>
            <a:endParaRPr lang="en-US" dirty="0"/>
          </a:p>
        </p:txBody>
      </p:sp>
      <p:pic>
        <p:nvPicPr>
          <p:cNvPr id="5" name="Picture 4"/>
          <p:cNvPicPr>
            <a:picLocks noChangeAspect="1"/>
          </p:cNvPicPr>
          <p:nvPr/>
        </p:nvPicPr>
        <p:blipFill>
          <a:blip r:embed="rId2"/>
          <a:stretch>
            <a:fillRect/>
          </a:stretch>
        </p:blipFill>
        <p:spPr>
          <a:xfrm>
            <a:off x="2155407" y="1610189"/>
            <a:ext cx="7881185" cy="3464571"/>
          </a:xfrm>
          <a:prstGeom prst="rect">
            <a:avLst/>
          </a:prstGeom>
        </p:spPr>
      </p:pic>
      <p:sp>
        <p:nvSpPr>
          <p:cNvPr id="7" name="TextBox 6"/>
          <p:cNvSpPr txBox="1"/>
          <p:nvPr/>
        </p:nvSpPr>
        <p:spPr>
          <a:xfrm>
            <a:off x="2231472" y="5192785"/>
            <a:ext cx="8657438" cy="646331"/>
          </a:xfrm>
          <a:prstGeom prst="rect">
            <a:avLst/>
          </a:prstGeom>
          <a:noFill/>
        </p:spPr>
        <p:txBody>
          <a:bodyPr wrap="square" rtlCol="0">
            <a:spAutoFit/>
          </a:bodyPr>
          <a:lstStyle/>
          <a:p>
            <a:pPr algn="r"/>
            <a:r>
              <a:rPr lang="he-IL" dirty="0" smtClean="0"/>
              <a:t>* יש לשים לב כי קיימים פיצ'רים אותם אולי לא נדע למשוך דברים שהוזנו בצורה ידנית ולא דרך כלי אוטמטי כלשהי לכן מהם נצטרך להתעלם במהשך </a:t>
            </a:r>
            <a:endParaRPr lang="en-US" dirty="0"/>
          </a:p>
        </p:txBody>
      </p:sp>
    </p:spTree>
    <p:extLst>
      <p:ext uri="{BB962C8B-B14F-4D97-AF65-F5344CB8AC3E}">
        <p14:creationId xmlns:p14="http://schemas.microsoft.com/office/powerpoint/2010/main" val="300713289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smtClean="0"/>
              <a:t>התפלגות הציונים בקובץ הנתונים אותו אנו חוקרים</a:t>
            </a:r>
            <a:endParaRPr lang="en-US" dirty="0"/>
          </a:p>
        </p:txBody>
      </p:sp>
      <p:pic>
        <p:nvPicPr>
          <p:cNvPr id="5" name="Picture 4"/>
          <p:cNvPicPr>
            <a:picLocks noChangeAspect="1"/>
          </p:cNvPicPr>
          <p:nvPr/>
        </p:nvPicPr>
        <p:blipFill>
          <a:blip r:embed="rId2"/>
          <a:stretch>
            <a:fillRect/>
          </a:stretch>
        </p:blipFill>
        <p:spPr>
          <a:xfrm>
            <a:off x="523176" y="1431027"/>
            <a:ext cx="6624244" cy="5091471"/>
          </a:xfrm>
          <a:prstGeom prst="rect">
            <a:avLst/>
          </a:prstGeom>
        </p:spPr>
      </p:pic>
      <p:sp>
        <p:nvSpPr>
          <p:cNvPr id="6" name="TextBox 5"/>
          <p:cNvSpPr txBox="1"/>
          <p:nvPr/>
        </p:nvSpPr>
        <p:spPr>
          <a:xfrm>
            <a:off x="7524925" y="1690688"/>
            <a:ext cx="4110605" cy="1754326"/>
          </a:xfrm>
          <a:prstGeom prst="rect">
            <a:avLst/>
          </a:prstGeom>
          <a:noFill/>
        </p:spPr>
        <p:txBody>
          <a:bodyPr wrap="square" rtlCol="0">
            <a:spAutoFit/>
          </a:bodyPr>
          <a:lstStyle/>
          <a:p>
            <a:r>
              <a:rPr lang="he-IL" dirty="0" smtClean="0"/>
              <a:t>התפלגות הציונים קרובה מאוד להתפלגות נורמלית עם סטייה קלה לכיוון ציונים יותר גבוהים דבר אשר מקנה לנו בטחון בהסקת מסקנות מתוך הנתונים שלנו כיוון שאנו מקבלים מדגם הוגן מספיק של ראיון ממוצע ללא העדפה במתן ציונים רעים או טובים.</a:t>
            </a:r>
            <a:endParaRPr lang="en-US" dirty="0"/>
          </a:p>
        </p:txBody>
      </p:sp>
    </p:spTree>
    <p:extLst>
      <p:ext uri="{BB962C8B-B14F-4D97-AF65-F5344CB8AC3E}">
        <p14:creationId xmlns:p14="http://schemas.microsoft.com/office/powerpoint/2010/main" val="2946629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5778"/>
          </a:xfrm>
        </p:spPr>
        <p:txBody>
          <a:bodyPr/>
          <a:lstStyle/>
          <a:p>
            <a:pPr algn="ctr"/>
            <a:r>
              <a:rPr lang="he-IL" dirty="0" smtClean="0"/>
              <a:t>קורולציות פנימיות בין כל הפיצ'רים לבין ציון השיח</a:t>
            </a:r>
            <a:endParaRPr lang="en-US" dirty="0"/>
          </a:p>
        </p:txBody>
      </p:sp>
      <p:pic>
        <p:nvPicPr>
          <p:cNvPr id="6" name="Picture 5"/>
          <p:cNvPicPr>
            <a:picLocks noChangeAspect="1"/>
          </p:cNvPicPr>
          <p:nvPr/>
        </p:nvPicPr>
        <p:blipFill>
          <a:blip r:embed="rId2"/>
          <a:stretch>
            <a:fillRect/>
          </a:stretch>
        </p:blipFill>
        <p:spPr>
          <a:xfrm>
            <a:off x="283444" y="1233183"/>
            <a:ext cx="7085513" cy="5366714"/>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001203343"/>
              </p:ext>
            </p:extLst>
          </p:nvPr>
        </p:nvGraphicFramePr>
        <p:xfrm>
          <a:off x="8338653" y="1233183"/>
          <a:ext cx="3280098" cy="5184984"/>
        </p:xfrm>
        <a:graphic>
          <a:graphicData uri="http://schemas.openxmlformats.org/drawingml/2006/table">
            <a:tbl>
              <a:tblPr/>
              <a:tblGrid>
                <a:gridCol w="1640049">
                  <a:extLst>
                    <a:ext uri="{9D8B030D-6E8A-4147-A177-3AD203B41FA5}">
                      <a16:colId xmlns:a16="http://schemas.microsoft.com/office/drawing/2014/main" val="3638277894"/>
                    </a:ext>
                  </a:extLst>
                </a:gridCol>
                <a:gridCol w="1640049">
                  <a:extLst>
                    <a:ext uri="{9D8B030D-6E8A-4147-A177-3AD203B41FA5}">
                      <a16:colId xmlns:a16="http://schemas.microsoft.com/office/drawing/2014/main" val="2295281255"/>
                    </a:ext>
                  </a:extLst>
                </a:gridCol>
              </a:tblGrid>
              <a:tr h="555180">
                <a:tc>
                  <a:txBody>
                    <a:bodyPr/>
                    <a:lstStyle/>
                    <a:p>
                      <a:pPr algn="r" fontAlgn="ctr"/>
                      <a:r>
                        <a:rPr lang="en-US" b="1" dirty="0">
                          <a:effectLst/>
                        </a:rPr>
                        <a:t/>
                      </a:r>
                      <a:br>
                        <a:rPr lang="en-US" b="1" dirty="0">
                          <a:effectLst/>
                        </a:rPr>
                      </a:br>
                      <a:r>
                        <a:rPr lang="he-IL" b="1" dirty="0" smtClean="0">
                          <a:effectLst/>
                        </a:rPr>
                        <a:t>פיצ'ר</a:t>
                      </a:r>
                      <a:endParaRPr lang="en-US" b="1" dirty="0">
                        <a:effectLst/>
                      </a:endParaRPr>
                    </a:p>
                  </a:txBody>
                  <a:tcPr anchor="ctr">
                    <a:lnL>
                      <a:noFill/>
                    </a:lnL>
                    <a:lnR>
                      <a:noFill/>
                    </a:lnR>
                    <a:lnT>
                      <a:noFill/>
                    </a:lnT>
                    <a:lnB>
                      <a:noFill/>
                    </a:lnB>
                    <a:solidFill>
                      <a:srgbClr val="FFFFFF"/>
                    </a:solidFill>
                  </a:tcPr>
                </a:tc>
                <a:tc>
                  <a:txBody>
                    <a:bodyPr/>
                    <a:lstStyle/>
                    <a:p>
                      <a:pPr algn="ctr">
                        <a:lnSpc>
                          <a:spcPct val="100000"/>
                        </a:lnSpc>
                      </a:pPr>
                      <a:r>
                        <a:rPr lang="he-IL" sz="1800" b="1" kern="1200" dirty="0" smtClean="0">
                          <a:solidFill>
                            <a:schemeClr val="tx1"/>
                          </a:solidFill>
                          <a:effectLst/>
                          <a:latin typeface="+mn-lt"/>
                          <a:ea typeface="+mn-ea"/>
                          <a:cs typeface="+mn-cs"/>
                        </a:rPr>
                        <a:t>מתאם</a:t>
                      </a:r>
                    </a:p>
                    <a:p>
                      <a:pPr algn="ctr"/>
                      <a:endParaRPr lang="en-US" dirty="0"/>
                    </a:p>
                  </a:txBody>
                  <a:tcPr>
                    <a:lnL>
                      <a:noFill/>
                    </a:lnL>
                  </a:tcPr>
                </a:tc>
                <a:extLst>
                  <a:ext uri="{0D108BD9-81ED-4DB2-BD59-A6C34878D82A}">
                    <a16:rowId xmlns:a16="http://schemas.microsoft.com/office/drawing/2014/main" val="2593917883"/>
                  </a:ext>
                </a:extLst>
              </a:tr>
              <a:tr h="317246">
                <a:tc>
                  <a:txBody>
                    <a:bodyPr/>
                    <a:lstStyle/>
                    <a:p>
                      <a:pPr algn="r" fontAlgn="ctr"/>
                      <a:r>
                        <a:rPr lang="en-US" b="1">
                          <a:effectLst/>
                        </a:rPr>
                        <a:t>Score</a:t>
                      </a:r>
                    </a:p>
                  </a:txBody>
                  <a:tcPr anchor="ctr">
                    <a:lnL>
                      <a:noFill/>
                    </a:lnL>
                    <a:lnR>
                      <a:noFill/>
                    </a:lnR>
                    <a:lnT>
                      <a:noFill/>
                    </a:lnT>
                    <a:lnB>
                      <a:noFill/>
                    </a:lnB>
                    <a:solidFill>
                      <a:srgbClr val="F5F5F5"/>
                    </a:solidFill>
                  </a:tcPr>
                </a:tc>
                <a:tc>
                  <a:txBody>
                    <a:bodyPr/>
                    <a:lstStyle/>
                    <a:p>
                      <a:pPr algn="r" fontAlgn="ctr"/>
                      <a:r>
                        <a:rPr lang="en-IL">
                          <a:effectLst/>
                        </a:rPr>
                        <a:t>1.000000</a:t>
                      </a:r>
                    </a:p>
                  </a:txBody>
                  <a:tcPr anchor="ctr">
                    <a:lnL>
                      <a:noFill/>
                    </a:lnL>
                    <a:lnR>
                      <a:noFill/>
                    </a:lnR>
                    <a:lnB>
                      <a:noFill/>
                    </a:lnB>
                    <a:solidFill>
                      <a:srgbClr val="F5F5F5"/>
                    </a:solidFill>
                  </a:tcPr>
                </a:tc>
                <a:extLst>
                  <a:ext uri="{0D108BD9-81ED-4DB2-BD59-A6C34878D82A}">
                    <a16:rowId xmlns:a16="http://schemas.microsoft.com/office/drawing/2014/main" val="3191881785"/>
                  </a:ext>
                </a:extLst>
              </a:tr>
              <a:tr h="317246">
                <a:tc>
                  <a:txBody>
                    <a:bodyPr/>
                    <a:lstStyle/>
                    <a:p>
                      <a:pPr algn="r" fontAlgn="ctr"/>
                      <a:r>
                        <a:rPr lang="en-US" b="1">
                          <a:effectLst/>
                        </a:rPr>
                        <a:t>avgBand1</a:t>
                      </a:r>
                    </a:p>
                  </a:txBody>
                  <a:tcPr anchor="ctr">
                    <a:lnL>
                      <a:noFill/>
                    </a:lnL>
                    <a:lnR>
                      <a:noFill/>
                    </a:lnR>
                    <a:lnT>
                      <a:noFill/>
                    </a:lnT>
                    <a:lnB>
                      <a:noFill/>
                    </a:lnB>
                    <a:solidFill>
                      <a:srgbClr val="FFFFFF"/>
                    </a:solidFill>
                  </a:tcPr>
                </a:tc>
                <a:tc>
                  <a:txBody>
                    <a:bodyPr/>
                    <a:lstStyle/>
                    <a:p>
                      <a:pPr algn="r" fontAlgn="ctr"/>
                      <a:r>
                        <a:rPr lang="en-IL">
                          <a:effectLst/>
                        </a:rPr>
                        <a:t>-0.573596</a:t>
                      </a:r>
                    </a:p>
                  </a:txBody>
                  <a:tcPr anchor="ctr">
                    <a:lnL>
                      <a:noFill/>
                    </a:lnL>
                    <a:lnR>
                      <a:noFill/>
                    </a:lnR>
                    <a:lnT>
                      <a:noFill/>
                    </a:lnT>
                    <a:lnB>
                      <a:noFill/>
                    </a:lnB>
                    <a:solidFill>
                      <a:srgbClr val="FFFFFF"/>
                    </a:solidFill>
                  </a:tcPr>
                </a:tc>
                <a:extLst>
                  <a:ext uri="{0D108BD9-81ED-4DB2-BD59-A6C34878D82A}">
                    <a16:rowId xmlns:a16="http://schemas.microsoft.com/office/drawing/2014/main" val="235087881"/>
                  </a:ext>
                </a:extLst>
              </a:tr>
              <a:tr h="519006">
                <a:tc>
                  <a:txBody>
                    <a:bodyPr/>
                    <a:lstStyle/>
                    <a:p>
                      <a:pPr algn="r" fontAlgn="ctr"/>
                      <a:r>
                        <a:rPr lang="en-US" b="1">
                          <a:effectLst/>
                        </a:rPr>
                        <a:t>intensityQuant</a:t>
                      </a:r>
                    </a:p>
                  </a:txBody>
                  <a:tcPr anchor="ctr">
                    <a:lnL>
                      <a:noFill/>
                    </a:lnL>
                    <a:lnR>
                      <a:noFill/>
                    </a:lnR>
                    <a:lnT>
                      <a:noFill/>
                    </a:lnT>
                    <a:lnB>
                      <a:noFill/>
                    </a:lnB>
                    <a:solidFill>
                      <a:srgbClr val="F5F5F5"/>
                    </a:solidFill>
                  </a:tcPr>
                </a:tc>
                <a:tc>
                  <a:txBody>
                    <a:bodyPr/>
                    <a:lstStyle/>
                    <a:p>
                      <a:pPr algn="r" fontAlgn="ctr"/>
                      <a:r>
                        <a:rPr lang="en-IL" dirty="0">
                          <a:effectLst/>
                        </a:rPr>
                        <a:t>0.502817</a:t>
                      </a:r>
                    </a:p>
                  </a:txBody>
                  <a:tcPr anchor="ctr">
                    <a:lnL>
                      <a:noFill/>
                    </a:lnL>
                    <a:lnR>
                      <a:noFill/>
                    </a:lnR>
                    <a:lnT>
                      <a:noFill/>
                    </a:lnT>
                    <a:lnB>
                      <a:noFill/>
                    </a:lnB>
                    <a:solidFill>
                      <a:srgbClr val="F5F5F5"/>
                    </a:solidFill>
                  </a:tcPr>
                </a:tc>
                <a:extLst>
                  <a:ext uri="{0D108BD9-81ED-4DB2-BD59-A6C34878D82A}">
                    <a16:rowId xmlns:a16="http://schemas.microsoft.com/office/drawing/2014/main" val="2617522983"/>
                  </a:ext>
                </a:extLst>
              </a:tr>
              <a:tr h="555180">
                <a:tc>
                  <a:txBody>
                    <a:bodyPr/>
                    <a:lstStyle/>
                    <a:p>
                      <a:pPr algn="r" fontAlgn="ctr"/>
                      <a:r>
                        <a:rPr lang="en-US" b="1">
                          <a:effectLst/>
                        </a:rPr>
                        <a:t>percentUnvoiced</a:t>
                      </a:r>
                    </a:p>
                  </a:txBody>
                  <a:tcPr anchor="ctr">
                    <a:lnL>
                      <a:noFill/>
                    </a:lnL>
                    <a:lnR>
                      <a:noFill/>
                    </a:lnR>
                    <a:lnT>
                      <a:noFill/>
                    </a:lnT>
                    <a:lnB>
                      <a:noFill/>
                    </a:lnB>
                    <a:solidFill>
                      <a:srgbClr val="FFFFFF"/>
                    </a:solidFill>
                  </a:tcPr>
                </a:tc>
                <a:tc>
                  <a:txBody>
                    <a:bodyPr/>
                    <a:lstStyle/>
                    <a:p>
                      <a:pPr algn="r" fontAlgn="ctr"/>
                      <a:r>
                        <a:rPr lang="en-IL">
                          <a:effectLst/>
                        </a:rPr>
                        <a:t>-0.497775</a:t>
                      </a:r>
                    </a:p>
                  </a:txBody>
                  <a:tcPr anchor="ctr">
                    <a:lnL>
                      <a:noFill/>
                    </a:lnL>
                    <a:lnR>
                      <a:noFill/>
                    </a:lnR>
                    <a:lnT>
                      <a:noFill/>
                    </a:lnT>
                    <a:lnB>
                      <a:noFill/>
                    </a:lnB>
                    <a:solidFill>
                      <a:srgbClr val="FFFFFF"/>
                    </a:solidFill>
                  </a:tcPr>
                </a:tc>
                <a:extLst>
                  <a:ext uri="{0D108BD9-81ED-4DB2-BD59-A6C34878D82A}">
                    <a16:rowId xmlns:a16="http://schemas.microsoft.com/office/drawing/2014/main" val="2981345912"/>
                  </a:ext>
                </a:extLst>
              </a:tr>
              <a:tr h="317246">
                <a:tc>
                  <a:txBody>
                    <a:bodyPr/>
                    <a:lstStyle/>
                    <a:p>
                      <a:pPr algn="r" fontAlgn="ctr"/>
                      <a:r>
                        <a:rPr lang="en-US" b="1">
                          <a:effectLst/>
                        </a:rPr>
                        <a:t>f1STD</a:t>
                      </a:r>
                    </a:p>
                  </a:txBody>
                  <a:tcPr anchor="ctr">
                    <a:lnL>
                      <a:noFill/>
                    </a:lnL>
                    <a:lnR>
                      <a:noFill/>
                    </a:lnR>
                    <a:lnT>
                      <a:noFill/>
                    </a:lnT>
                    <a:lnB>
                      <a:noFill/>
                    </a:lnB>
                    <a:solidFill>
                      <a:srgbClr val="F5F5F5"/>
                    </a:solidFill>
                  </a:tcPr>
                </a:tc>
                <a:tc>
                  <a:txBody>
                    <a:bodyPr/>
                    <a:lstStyle/>
                    <a:p>
                      <a:pPr algn="r" fontAlgn="ctr"/>
                      <a:r>
                        <a:rPr lang="en-IL">
                          <a:effectLst/>
                        </a:rPr>
                        <a:t>-0.493654</a:t>
                      </a:r>
                    </a:p>
                  </a:txBody>
                  <a:tcPr anchor="ctr">
                    <a:lnL>
                      <a:noFill/>
                    </a:lnL>
                    <a:lnR>
                      <a:noFill/>
                    </a:lnR>
                    <a:lnT>
                      <a:noFill/>
                    </a:lnT>
                    <a:lnB>
                      <a:noFill/>
                    </a:lnB>
                    <a:solidFill>
                      <a:srgbClr val="F5F5F5"/>
                    </a:solidFill>
                  </a:tcPr>
                </a:tc>
                <a:extLst>
                  <a:ext uri="{0D108BD9-81ED-4DB2-BD59-A6C34878D82A}">
                    <a16:rowId xmlns:a16="http://schemas.microsoft.com/office/drawing/2014/main" val="2189397629"/>
                  </a:ext>
                </a:extLst>
              </a:tr>
              <a:tr h="519006">
                <a:tc>
                  <a:txBody>
                    <a:bodyPr/>
                    <a:lstStyle/>
                    <a:p>
                      <a:pPr algn="r" fontAlgn="ctr"/>
                      <a:r>
                        <a:rPr lang="en-US" b="1">
                          <a:effectLst/>
                        </a:rPr>
                        <a:t>PercentBreaks</a:t>
                      </a:r>
                    </a:p>
                  </a:txBody>
                  <a:tcPr anchor="ctr">
                    <a:lnL>
                      <a:noFill/>
                    </a:lnL>
                    <a:lnR>
                      <a:noFill/>
                    </a:lnR>
                    <a:lnT>
                      <a:noFill/>
                    </a:lnT>
                    <a:lnB>
                      <a:noFill/>
                    </a:lnB>
                    <a:solidFill>
                      <a:srgbClr val="FFFFFF"/>
                    </a:solidFill>
                  </a:tcPr>
                </a:tc>
                <a:tc>
                  <a:txBody>
                    <a:bodyPr/>
                    <a:lstStyle/>
                    <a:p>
                      <a:pPr algn="r" fontAlgn="ctr"/>
                      <a:r>
                        <a:rPr lang="en-IL" dirty="0">
                          <a:effectLst/>
                        </a:rPr>
                        <a:t>-0.453097</a:t>
                      </a:r>
                    </a:p>
                  </a:txBody>
                  <a:tcPr anchor="ctr">
                    <a:lnL>
                      <a:noFill/>
                    </a:lnL>
                    <a:lnR>
                      <a:noFill/>
                    </a:lnR>
                    <a:lnT>
                      <a:noFill/>
                    </a:lnT>
                    <a:lnB>
                      <a:noFill/>
                    </a:lnB>
                    <a:solidFill>
                      <a:srgbClr val="FFFFFF"/>
                    </a:solidFill>
                  </a:tcPr>
                </a:tc>
                <a:extLst>
                  <a:ext uri="{0D108BD9-81ED-4DB2-BD59-A6C34878D82A}">
                    <a16:rowId xmlns:a16="http://schemas.microsoft.com/office/drawing/2014/main" val="3206421732"/>
                  </a:ext>
                </a:extLst>
              </a:tr>
              <a:tr h="519006">
                <a:tc>
                  <a:txBody>
                    <a:bodyPr/>
                    <a:lstStyle/>
                    <a:p>
                      <a:pPr algn="r" fontAlgn="ctr"/>
                      <a:r>
                        <a:rPr lang="en-US" b="1">
                          <a:effectLst/>
                        </a:rPr>
                        <a:t>intensityMean</a:t>
                      </a:r>
                    </a:p>
                  </a:txBody>
                  <a:tcPr anchor="ctr">
                    <a:lnL>
                      <a:noFill/>
                    </a:lnL>
                    <a:lnR>
                      <a:noFill/>
                    </a:lnR>
                    <a:lnT>
                      <a:noFill/>
                    </a:lnT>
                    <a:lnB>
                      <a:noFill/>
                    </a:lnB>
                    <a:solidFill>
                      <a:srgbClr val="F5F5F5"/>
                    </a:solidFill>
                  </a:tcPr>
                </a:tc>
                <a:tc>
                  <a:txBody>
                    <a:bodyPr/>
                    <a:lstStyle/>
                    <a:p>
                      <a:pPr algn="r" fontAlgn="ctr"/>
                      <a:r>
                        <a:rPr lang="en-IL" dirty="0">
                          <a:effectLst/>
                        </a:rPr>
                        <a:t>0.415544</a:t>
                      </a:r>
                    </a:p>
                  </a:txBody>
                  <a:tcPr anchor="ctr">
                    <a:lnL>
                      <a:noFill/>
                    </a:lnL>
                    <a:lnR>
                      <a:noFill/>
                    </a:lnR>
                    <a:lnT>
                      <a:noFill/>
                    </a:lnT>
                    <a:lnB>
                      <a:noFill/>
                    </a:lnB>
                    <a:solidFill>
                      <a:srgbClr val="F5F5F5"/>
                    </a:solidFill>
                  </a:tcPr>
                </a:tc>
                <a:extLst>
                  <a:ext uri="{0D108BD9-81ED-4DB2-BD59-A6C34878D82A}">
                    <a16:rowId xmlns:a16="http://schemas.microsoft.com/office/drawing/2014/main" val="2966967798"/>
                  </a:ext>
                </a:extLst>
              </a:tr>
              <a:tr h="519006">
                <a:tc>
                  <a:txBody>
                    <a:bodyPr/>
                    <a:lstStyle/>
                    <a:p>
                      <a:pPr algn="r" fontAlgn="ctr"/>
                      <a:r>
                        <a:rPr lang="en-US" b="1">
                          <a:effectLst/>
                        </a:rPr>
                        <a:t>pitchUvsVRatio</a:t>
                      </a:r>
                    </a:p>
                  </a:txBody>
                  <a:tcPr anchor="ctr">
                    <a:lnL>
                      <a:noFill/>
                    </a:lnL>
                    <a:lnR>
                      <a:noFill/>
                    </a:lnR>
                    <a:lnT>
                      <a:noFill/>
                    </a:lnT>
                    <a:lnB>
                      <a:noFill/>
                    </a:lnB>
                    <a:solidFill>
                      <a:srgbClr val="FFFFFF"/>
                    </a:solidFill>
                  </a:tcPr>
                </a:tc>
                <a:tc>
                  <a:txBody>
                    <a:bodyPr/>
                    <a:lstStyle/>
                    <a:p>
                      <a:pPr algn="r" fontAlgn="ctr"/>
                      <a:r>
                        <a:rPr lang="en-IL">
                          <a:effectLst/>
                        </a:rPr>
                        <a:t>-0.406893</a:t>
                      </a:r>
                    </a:p>
                  </a:txBody>
                  <a:tcPr anchor="ctr">
                    <a:lnL>
                      <a:noFill/>
                    </a:lnL>
                    <a:lnR>
                      <a:noFill/>
                    </a:lnR>
                    <a:lnT>
                      <a:noFill/>
                    </a:lnT>
                    <a:lnB>
                      <a:noFill/>
                    </a:lnB>
                    <a:solidFill>
                      <a:srgbClr val="FFFFFF"/>
                    </a:solidFill>
                  </a:tcPr>
                </a:tc>
                <a:extLst>
                  <a:ext uri="{0D108BD9-81ED-4DB2-BD59-A6C34878D82A}">
                    <a16:rowId xmlns:a16="http://schemas.microsoft.com/office/drawing/2014/main" val="2528660143"/>
                  </a:ext>
                </a:extLst>
              </a:tr>
              <a:tr h="317246">
                <a:tc>
                  <a:txBody>
                    <a:bodyPr/>
                    <a:lstStyle/>
                    <a:p>
                      <a:pPr algn="r" fontAlgn="ctr"/>
                      <a:r>
                        <a:rPr lang="en-US" b="1">
                          <a:effectLst/>
                        </a:rPr>
                        <a:t>f3STD</a:t>
                      </a:r>
                    </a:p>
                  </a:txBody>
                  <a:tcPr anchor="ctr">
                    <a:lnL>
                      <a:noFill/>
                    </a:lnL>
                    <a:lnR>
                      <a:noFill/>
                    </a:lnR>
                    <a:lnT>
                      <a:noFill/>
                    </a:lnT>
                    <a:lnB>
                      <a:noFill/>
                    </a:lnB>
                    <a:solidFill>
                      <a:srgbClr val="F5F5F5"/>
                    </a:solidFill>
                  </a:tcPr>
                </a:tc>
                <a:tc>
                  <a:txBody>
                    <a:bodyPr/>
                    <a:lstStyle/>
                    <a:p>
                      <a:pPr algn="r" fontAlgn="ctr"/>
                      <a:r>
                        <a:rPr lang="en-IL">
                          <a:effectLst/>
                        </a:rPr>
                        <a:t>-0.393905</a:t>
                      </a:r>
                    </a:p>
                  </a:txBody>
                  <a:tcPr anchor="ctr">
                    <a:lnL>
                      <a:noFill/>
                    </a:lnL>
                    <a:lnR>
                      <a:noFill/>
                    </a:lnR>
                    <a:lnT>
                      <a:noFill/>
                    </a:lnT>
                    <a:lnB>
                      <a:noFill/>
                    </a:lnB>
                    <a:solidFill>
                      <a:srgbClr val="F5F5F5"/>
                    </a:solidFill>
                  </a:tcPr>
                </a:tc>
                <a:extLst>
                  <a:ext uri="{0D108BD9-81ED-4DB2-BD59-A6C34878D82A}">
                    <a16:rowId xmlns:a16="http://schemas.microsoft.com/office/drawing/2014/main" val="95067772"/>
                  </a:ext>
                </a:extLst>
              </a:tr>
              <a:tr h="317246">
                <a:tc>
                  <a:txBody>
                    <a:bodyPr/>
                    <a:lstStyle/>
                    <a:p>
                      <a:pPr algn="r" fontAlgn="ctr"/>
                      <a:r>
                        <a:rPr lang="en-US" b="1">
                          <a:effectLst/>
                        </a:rPr>
                        <a:t>f2STDf1</a:t>
                      </a:r>
                    </a:p>
                  </a:txBody>
                  <a:tcPr anchor="ctr">
                    <a:lnL>
                      <a:noFill/>
                    </a:lnL>
                    <a:lnR>
                      <a:noFill/>
                    </a:lnR>
                    <a:lnT>
                      <a:noFill/>
                    </a:lnT>
                    <a:lnB>
                      <a:noFill/>
                    </a:lnB>
                    <a:solidFill>
                      <a:srgbClr val="FFFFFF"/>
                    </a:solidFill>
                  </a:tcPr>
                </a:tc>
                <a:tc>
                  <a:txBody>
                    <a:bodyPr/>
                    <a:lstStyle/>
                    <a:p>
                      <a:pPr algn="r" fontAlgn="ctr"/>
                      <a:r>
                        <a:rPr lang="en-IL" dirty="0">
                          <a:effectLst/>
                        </a:rPr>
                        <a:t>0.390232</a:t>
                      </a:r>
                    </a:p>
                  </a:txBody>
                  <a:tcPr anchor="ctr">
                    <a:lnL>
                      <a:noFill/>
                    </a:lnL>
                    <a:lnR>
                      <a:noFill/>
                    </a:lnR>
                    <a:lnT>
                      <a:noFill/>
                    </a:lnT>
                    <a:lnB>
                      <a:noFill/>
                    </a:lnB>
                    <a:solidFill>
                      <a:srgbClr val="FFFFFF"/>
                    </a:solidFill>
                  </a:tcPr>
                </a:tc>
                <a:extLst>
                  <a:ext uri="{0D108BD9-81ED-4DB2-BD59-A6C34878D82A}">
                    <a16:rowId xmlns:a16="http://schemas.microsoft.com/office/drawing/2014/main" val="2397266855"/>
                  </a:ext>
                </a:extLst>
              </a:tr>
            </a:tbl>
          </a:graphicData>
        </a:graphic>
      </p:graphicFrame>
    </p:spTree>
    <p:extLst>
      <p:ext uri="{BB962C8B-B14F-4D97-AF65-F5344CB8AC3E}">
        <p14:creationId xmlns:p14="http://schemas.microsoft.com/office/powerpoint/2010/main" val="36016100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שלד מילולי הנגזר מתוך מלל הראיונות</a:t>
            </a:r>
            <a:endParaRPr lang="en-US" dirty="0"/>
          </a:p>
        </p:txBody>
      </p:sp>
      <p:pic>
        <p:nvPicPr>
          <p:cNvPr id="4" name="Picture 3"/>
          <p:cNvPicPr>
            <a:picLocks noChangeAspect="1"/>
          </p:cNvPicPr>
          <p:nvPr/>
        </p:nvPicPr>
        <p:blipFill>
          <a:blip r:embed="rId2"/>
          <a:stretch>
            <a:fillRect/>
          </a:stretch>
        </p:blipFill>
        <p:spPr>
          <a:xfrm>
            <a:off x="2136736" y="1455796"/>
            <a:ext cx="8308472" cy="4122883"/>
          </a:xfrm>
          <a:prstGeom prst="rect">
            <a:avLst/>
          </a:prstGeom>
        </p:spPr>
      </p:pic>
      <p:sp>
        <p:nvSpPr>
          <p:cNvPr id="5" name="TextBox 4"/>
          <p:cNvSpPr txBox="1"/>
          <p:nvPr/>
        </p:nvSpPr>
        <p:spPr>
          <a:xfrm>
            <a:off x="528506" y="5771626"/>
            <a:ext cx="10268125" cy="923330"/>
          </a:xfrm>
          <a:prstGeom prst="rect">
            <a:avLst/>
          </a:prstGeom>
          <a:noFill/>
        </p:spPr>
        <p:txBody>
          <a:bodyPr wrap="square" rtlCol="0">
            <a:spAutoFit/>
          </a:bodyPr>
          <a:lstStyle/>
          <a:p>
            <a:pPr algn="r"/>
            <a:r>
              <a:rPr lang="he-IL" dirty="0" smtClean="0"/>
              <a:t>ניתן לראות כי מעל 80 אחוז מהשונות בראיונות ניתן להסביר באמצעות 30 מילים בלבד! כלומר בעזרת 30 מילים ניתן להציג את הבסיס של כל ראיון מתוך הדוגמאות שכבר ראינו, נוודא כי המילים אלו נאמרות ופוטנצילאית נמליץ על שימוש חלק מהם בזמן הדיבור של המרואיין.</a:t>
            </a:r>
            <a:r>
              <a:rPr lang="en-US" dirty="0" smtClean="0"/>
              <a:t> </a:t>
            </a:r>
            <a:endParaRPr lang="en-US" dirty="0"/>
          </a:p>
        </p:txBody>
      </p:sp>
    </p:spTree>
    <p:extLst>
      <p:ext uri="{BB962C8B-B14F-4D97-AF65-F5344CB8AC3E}">
        <p14:creationId xmlns:p14="http://schemas.microsoft.com/office/powerpoint/2010/main" val="407902240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he-IL" dirty="0" smtClean="0"/>
              <a:t>מדגם מתוך השלד</a:t>
            </a:r>
            <a:endParaRPr lang="en-US" dirty="0"/>
          </a:p>
        </p:txBody>
      </p:sp>
      <p:pic>
        <p:nvPicPr>
          <p:cNvPr id="4" name="Picture 3"/>
          <p:cNvPicPr>
            <a:picLocks noChangeAspect="1"/>
          </p:cNvPicPr>
          <p:nvPr/>
        </p:nvPicPr>
        <p:blipFill>
          <a:blip r:embed="rId2"/>
          <a:stretch>
            <a:fillRect/>
          </a:stretch>
        </p:blipFill>
        <p:spPr>
          <a:xfrm>
            <a:off x="2857494" y="1334841"/>
            <a:ext cx="8859486" cy="3953427"/>
          </a:xfrm>
          <a:prstGeom prst="rect">
            <a:avLst/>
          </a:prstGeom>
        </p:spPr>
      </p:pic>
      <p:sp>
        <p:nvSpPr>
          <p:cNvPr id="5" name="TextBox 4"/>
          <p:cNvSpPr txBox="1"/>
          <p:nvPr/>
        </p:nvSpPr>
        <p:spPr>
          <a:xfrm>
            <a:off x="838200" y="5452844"/>
            <a:ext cx="10033932" cy="1200329"/>
          </a:xfrm>
          <a:prstGeom prst="rect">
            <a:avLst/>
          </a:prstGeom>
          <a:noFill/>
        </p:spPr>
        <p:txBody>
          <a:bodyPr wrap="square" rtlCol="0">
            <a:spAutoFit/>
          </a:bodyPr>
          <a:lstStyle/>
          <a:p>
            <a:pPr algn="r"/>
            <a:r>
              <a:rPr lang="he-IL" dirty="0" smtClean="0"/>
              <a:t>ניתן לראות כי אותו צליל שדאגנו לגביו "האאא" אחראי ל20 אחוז מהשונות בראיונות הוא מופיע לא מעט ונראה שאפילו בכל אחד מהראינות אך האם זו תכונה רעה?</a:t>
            </a:r>
          </a:p>
          <a:p>
            <a:pPr algn="r"/>
            <a:r>
              <a:rPr lang="he-IL" dirty="0" smtClean="0"/>
              <a:t>בנוסף אנחנו ראוים שלציין משפטים בהם יש מילים כמו "אנשים" ,"צוות" ו"עבודה" נמצאים בקבוצה המשמעותית ביותר מתוך השלד וניתן לגזור מכך שחשוב להזכיר דברים לגבי עבודה בצוות עם אנשים וכו.</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329124532"/>
              </p:ext>
            </p:extLst>
          </p:nvPr>
        </p:nvGraphicFramePr>
        <p:xfrm>
          <a:off x="117447" y="2403550"/>
          <a:ext cx="2740048" cy="2884718"/>
        </p:xfrm>
        <a:graphic>
          <a:graphicData uri="http://schemas.openxmlformats.org/drawingml/2006/table">
            <a:tbl>
              <a:tblPr/>
              <a:tblGrid>
                <a:gridCol w="623101">
                  <a:extLst>
                    <a:ext uri="{9D8B030D-6E8A-4147-A177-3AD203B41FA5}">
                      <a16:colId xmlns:a16="http://schemas.microsoft.com/office/drawing/2014/main" val="259505514"/>
                    </a:ext>
                  </a:extLst>
                </a:gridCol>
                <a:gridCol w="798848">
                  <a:extLst>
                    <a:ext uri="{9D8B030D-6E8A-4147-A177-3AD203B41FA5}">
                      <a16:colId xmlns:a16="http://schemas.microsoft.com/office/drawing/2014/main" val="3390361268"/>
                    </a:ext>
                  </a:extLst>
                </a:gridCol>
                <a:gridCol w="1318099">
                  <a:extLst>
                    <a:ext uri="{9D8B030D-6E8A-4147-A177-3AD203B41FA5}">
                      <a16:colId xmlns:a16="http://schemas.microsoft.com/office/drawing/2014/main" val="3225175935"/>
                    </a:ext>
                  </a:extLst>
                </a:gridCol>
              </a:tblGrid>
              <a:tr h="747890">
                <a:tc>
                  <a:txBody>
                    <a:bodyPr/>
                    <a:lstStyle/>
                    <a:p>
                      <a:pPr algn="r" fontAlgn="ctr"/>
                      <a:endParaRPr lang="en-IL" b="1" dirty="0">
                        <a:effectLst/>
                      </a:endParaRPr>
                    </a:p>
                  </a:txBody>
                  <a:tcPr anchor="ctr">
                    <a:lnL>
                      <a:noFill/>
                    </a:lnL>
                    <a:lnR>
                      <a:noFill/>
                    </a:lnR>
                    <a:lnT>
                      <a:noFill/>
                    </a:lnT>
                    <a:lnB>
                      <a:noFill/>
                    </a:lnB>
                    <a:solidFill>
                      <a:srgbClr val="FFFFFF"/>
                    </a:solidFill>
                  </a:tcPr>
                </a:tc>
                <a:tc>
                  <a:txBody>
                    <a:bodyPr/>
                    <a:lstStyle/>
                    <a:p>
                      <a:pPr algn="r" fontAlgn="ctr"/>
                      <a:r>
                        <a:rPr lang="en-US" sz="1200" b="1" dirty="0" err="1">
                          <a:effectLst/>
                        </a:rPr>
                        <a:t>um_count</a:t>
                      </a:r>
                      <a:endParaRPr lang="en-US" sz="1200" b="1" dirty="0">
                        <a:effectLst/>
                      </a:endParaRPr>
                    </a:p>
                  </a:txBody>
                  <a:tcPr anchor="ctr">
                    <a:lnL>
                      <a:noFill/>
                    </a:lnL>
                    <a:lnR>
                      <a:noFill/>
                    </a:lnR>
                    <a:lnT>
                      <a:noFill/>
                    </a:lnT>
                    <a:lnB>
                      <a:noFill/>
                    </a:lnB>
                    <a:solidFill>
                      <a:srgbClr val="FFFFFF"/>
                    </a:solidFill>
                  </a:tcPr>
                </a:tc>
                <a:tc>
                  <a:txBody>
                    <a:bodyPr/>
                    <a:lstStyle/>
                    <a:p>
                      <a:pPr algn="r" fontAlgn="ctr"/>
                      <a:r>
                        <a:rPr lang="en-US" b="1">
                          <a:effectLst/>
                        </a:rPr>
                        <a:t>Score</a:t>
                      </a:r>
                    </a:p>
                  </a:txBody>
                  <a:tcPr anchor="ctr">
                    <a:lnL>
                      <a:noFill/>
                    </a:lnL>
                    <a:lnR>
                      <a:noFill/>
                    </a:lnR>
                    <a:lnT>
                      <a:noFill/>
                    </a:lnT>
                    <a:lnB>
                      <a:noFill/>
                    </a:lnB>
                    <a:solidFill>
                      <a:srgbClr val="FFFFFF"/>
                    </a:solidFill>
                  </a:tcPr>
                </a:tc>
                <a:extLst>
                  <a:ext uri="{0D108BD9-81ED-4DB2-BD59-A6C34878D82A}">
                    <a16:rowId xmlns:a16="http://schemas.microsoft.com/office/drawing/2014/main" val="3895386990"/>
                  </a:ext>
                </a:extLst>
              </a:tr>
              <a:tr h="1068414">
                <a:tc>
                  <a:txBody>
                    <a:bodyPr/>
                    <a:lstStyle/>
                    <a:p>
                      <a:pPr algn="r" fontAlgn="ctr"/>
                      <a:r>
                        <a:rPr lang="en-US" sz="800" b="1" dirty="0" err="1">
                          <a:effectLst/>
                        </a:rPr>
                        <a:t>um_count</a:t>
                      </a:r>
                      <a:endParaRPr lang="en-US" sz="800" b="1" dirty="0">
                        <a:effectLst/>
                      </a:endParaRPr>
                    </a:p>
                  </a:txBody>
                  <a:tcPr anchor="ctr">
                    <a:lnL>
                      <a:noFill/>
                    </a:lnL>
                    <a:lnR>
                      <a:noFill/>
                    </a:lnR>
                    <a:lnT>
                      <a:noFill/>
                    </a:lnT>
                    <a:lnB>
                      <a:noFill/>
                    </a:lnB>
                    <a:solidFill>
                      <a:srgbClr val="F5F5F5"/>
                    </a:solidFill>
                  </a:tcPr>
                </a:tc>
                <a:tc>
                  <a:txBody>
                    <a:bodyPr/>
                    <a:lstStyle/>
                    <a:p>
                      <a:pPr algn="r" fontAlgn="ctr"/>
                      <a:r>
                        <a:rPr lang="en-IL">
                          <a:effectLst/>
                        </a:rPr>
                        <a:t>1.000000</a:t>
                      </a:r>
                    </a:p>
                  </a:txBody>
                  <a:tcPr anchor="ctr">
                    <a:lnL>
                      <a:noFill/>
                    </a:lnL>
                    <a:lnR>
                      <a:noFill/>
                    </a:lnR>
                    <a:lnT>
                      <a:noFill/>
                    </a:lnT>
                    <a:lnB>
                      <a:noFill/>
                    </a:lnB>
                    <a:solidFill>
                      <a:srgbClr val="F5F5F5"/>
                    </a:solidFill>
                  </a:tcPr>
                </a:tc>
                <a:tc>
                  <a:txBody>
                    <a:bodyPr/>
                    <a:lstStyle/>
                    <a:p>
                      <a:pPr algn="r" fontAlgn="ctr"/>
                      <a:r>
                        <a:rPr lang="en-IL" dirty="0">
                          <a:effectLst/>
                        </a:rPr>
                        <a:t>-0.140682</a:t>
                      </a:r>
                    </a:p>
                  </a:txBody>
                  <a:tcPr anchor="ctr">
                    <a:lnL>
                      <a:noFill/>
                    </a:lnL>
                    <a:lnR>
                      <a:noFill/>
                    </a:lnR>
                    <a:lnT>
                      <a:noFill/>
                    </a:lnT>
                    <a:lnB>
                      <a:noFill/>
                    </a:lnB>
                    <a:solidFill>
                      <a:srgbClr val="F5F5F5"/>
                    </a:solidFill>
                  </a:tcPr>
                </a:tc>
                <a:extLst>
                  <a:ext uri="{0D108BD9-81ED-4DB2-BD59-A6C34878D82A}">
                    <a16:rowId xmlns:a16="http://schemas.microsoft.com/office/drawing/2014/main" val="2076354131"/>
                  </a:ext>
                </a:extLst>
              </a:tr>
              <a:tr h="1068414">
                <a:tc>
                  <a:txBody>
                    <a:bodyPr/>
                    <a:lstStyle/>
                    <a:p>
                      <a:pPr algn="r" fontAlgn="ctr"/>
                      <a:r>
                        <a:rPr lang="en-US" sz="1400" b="1" dirty="0">
                          <a:effectLst/>
                        </a:rPr>
                        <a:t>Score</a:t>
                      </a:r>
                    </a:p>
                  </a:txBody>
                  <a:tcPr anchor="ctr">
                    <a:lnL>
                      <a:noFill/>
                    </a:lnL>
                    <a:lnR>
                      <a:noFill/>
                    </a:lnR>
                    <a:lnT>
                      <a:noFill/>
                    </a:lnT>
                    <a:lnB>
                      <a:noFill/>
                    </a:lnB>
                    <a:solidFill>
                      <a:srgbClr val="FFFFFF"/>
                    </a:solidFill>
                  </a:tcPr>
                </a:tc>
                <a:tc>
                  <a:txBody>
                    <a:bodyPr/>
                    <a:lstStyle/>
                    <a:p>
                      <a:pPr algn="r" fontAlgn="ctr"/>
                      <a:r>
                        <a:rPr lang="en-IL">
                          <a:effectLst/>
                        </a:rPr>
                        <a:t>-0.140682</a:t>
                      </a:r>
                    </a:p>
                  </a:txBody>
                  <a:tcPr anchor="ctr">
                    <a:lnL>
                      <a:noFill/>
                    </a:lnL>
                    <a:lnR>
                      <a:noFill/>
                    </a:lnR>
                    <a:lnT>
                      <a:noFill/>
                    </a:lnT>
                    <a:lnB>
                      <a:noFill/>
                    </a:lnB>
                    <a:solidFill>
                      <a:srgbClr val="FFFFFF"/>
                    </a:solidFill>
                  </a:tcPr>
                </a:tc>
                <a:tc>
                  <a:txBody>
                    <a:bodyPr/>
                    <a:lstStyle/>
                    <a:p>
                      <a:pPr algn="r" fontAlgn="ctr"/>
                      <a:r>
                        <a:rPr lang="en-IL" dirty="0">
                          <a:effectLst/>
                        </a:rPr>
                        <a:t>1.000000</a:t>
                      </a:r>
                    </a:p>
                  </a:txBody>
                  <a:tcPr anchor="ctr">
                    <a:lnL>
                      <a:noFill/>
                    </a:lnL>
                    <a:lnR>
                      <a:noFill/>
                    </a:lnR>
                    <a:lnT>
                      <a:noFill/>
                    </a:lnT>
                    <a:lnB>
                      <a:noFill/>
                    </a:lnB>
                    <a:solidFill>
                      <a:srgbClr val="FFFFFF"/>
                    </a:solidFill>
                  </a:tcPr>
                </a:tc>
                <a:extLst>
                  <a:ext uri="{0D108BD9-81ED-4DB2-BD59-A6C34878D82A}">
                    <a16:rowId xmlns:a16="http://schemas.microsoft.com/office/drawing/2014/main" val="3917502328"/>
                  </a:ext>
                </a:extLst>
              </a:tr>
            </a:tbl>
          </a:graphicData>
        </a:graphic>
      </p:graphicFrame>
    </p:spTree>
    <p:extLst>
      <p:ext uri="{BB962C8B-B14F-4D97-AF65-F5344CB8AC3E}">
        <p14:creationId xmlns:p14="http://schemas.microsoft.com/office/powerpoint/2010/main" val="30682125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1146" y="147011"/>
            <a:ext cx="10515600" cy="1325563"/>
          </a:xfrm>
        </p:spPr>
        <p:txBody>
          <a:bodyPr>
            <a:normAutofit/>
          </a:bodyPr>
          <a:lstStyle/>
          <a:p>
            <a:pPr algn="r"/>
            <a:r>
              <a:rPr lang="he-IL" sz="1800" dirty="0" smtClean="0"/>
              <a:t>חילוק הציונים ל 5 אינטרוולים כאשר המרחק בין כל אינטרבל הוא 20 אחוז.</a:t>
            </a:r>
            <a:r>
              <a:rPr lang="en-US" sz="1800" dirty="0" smtClean="0"/>
              <a:t/>
            </a:r>
            <a:br>
              <a:rPr lang="en-US" sz="1800" dirty="0" smtClean="0"/>
            </a:br>
            <a:r>
              <a:rPr lang="he-IL" sz="1800" dirty="0" smtClean="0"/>
              <a:t>ניתן לראות איך מילים כמו "אחד" או "סוג" נעלמים כאשר הציון הסופי של השיח עולה לעומות מילים כמו "נחמד" ו "הרבה" מתחזקים כאשר מתקרבים לציון הגבוהים יותר.</a:t>
            </a:r>
            <a:br>
              <a:rPr lang="he-IL" sz="1800" dirty="0" smtClean="0"/>
            </a:br>
            <a:endParaRPr lang="en-US" sz="1800" dirty="0"/>
          </a:p>
        </p:txBody>
      </p:sp>
      <p:pic>
        <p:nvPicPr>
          <p:cNvPr id="6" name="Picture 5"/>
          <p:cNvPicPr>
            <a:picLocks noChangeAspect="1"/>
          </p:cNvPicPr>
          <p:nvPr/>
        </p:nvPicPr>
        <p:blipFill>
          <a:blip r:embed="rId3"/>
          <a:stretch>
            <a:fillRect/>
          </a:stretch>
        </p:blipFill>
        <p:spPr>
          <a:xfrm>
            <a:off x="429432" y="1314954"/>
            <a:ext cx="11400246" cy="5241043"/>
          </a:xfrm>
          <a:prstGeom prst="rect">
            <a:avLst/>
          </a:prstGeom>
        </p:spPr>
      </p:pic>
    </p:spTree>
    <p:extLst>
      <p:ext uri="{BB962C8B-B14F-4D97-AF65-F5344CB8AC3E}">
        <p14:creationId xmlns:p14="http://schemas.microsoft.com/office/powerpoint/2010/main" val="145084327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1712</TotalTime>
  <Words>974</Words>
  <Application>Microsoft Office PowerPoint</Application>
  <PresentationFormat>Widescreen</PresentationFormat>
  <Paragraphs>140</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Theme</vt:lpstr>
      <vt:lpstr>שלד וסיכום חלק-א' ( מחקר נתונים)</vt:lpstr>
      <vt:lpstr>טבלאות יחוס</vt:lpstr>
      <vt:lpstr>PowerPoint Presentation</vt:lpstr>
      <vt:lpstr>קובץ הנתונים לאחר עיבוד מקדים</vt:lpstr>
      <vt:lpstr>התפלגות הציונים בקובץ הנתונים אותו אנו חוקרים</vt:lpstr>
      <vt:lpstr>קורולציות פנימיות בין כל הפיצ'רים לבין ציון השיח</vt:lpstr>
      <vt:lpstr>שלד מילולי הנגזר מתוך מלל הראיונות</vt:lpstr>
      <vt:lpstr>מדגם מתוך השלד</vt:lpstr>
      <vt:lpstr>חילוק הציונים ל 5 אינטרוולים כאשר המרחק בין כל אינטרבל הוא 20 אחוז. ניתן לראות איך מילים כמו "אחד" או "סוג" נעלמים כאשר הציון הסופי של השיח עולה לעומות מילים כמו "נחמד" ו "הרבה" מתחזקים כאשר מתקרבים לציון הגבוהים יותר. </vt:lpstr>
      <vt:lpstr>יצוג במימד נמוך של הראינות שלנו</vt:lpstr>
      <vt:lpstr>קשרים לינארים- הקשר בין   ל ציון השיח.intensityMax </vt:lpstr>
      <vt:lpstr>קשרים לינארים- הקשר בין   ל ציון השיח. intensityQuant </vt:lpstr>
      <vt:lpstr>שאלת מחקר - מה מבדיל בין אוכלוסיית ה"אלופים" לאוכלוסיית ה"גרועים"?</vt:lpstr>
      <vt:lpstr>פרטי המדגמים בניסוי</vt:lpstr>
      <vt:lpstr>מי הם המבדילים המשמעותיים ביותר בין 2 האוכלוסיות?</vt:lpstr>
      <vt:lpstr>משמעויות נגזרות מגרף המאפיינים המבדילים</vt:lpstr>
      <vt:lpstr>מה היא הדרך הקצרה ביותר להבדיל בין האוכלוסייות ? או במילים אחרות מה הדרך הפשוטה ביותר להחליט מי שייך לאיזו קבוצה.</vt:lpstr>
      <vt:lpstr>עץ ההחלטות המכריע לאיזו קבוצה שייך דובר כלשהו (על בסיס המדגם הקיים)</vt:lpstr>
      <vt:lpstr>סיכום</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Tomas</dc:creator>
  <cp:lastModifiedBy>Tomas</cp:lastModifiedBy>
  <cp:revision>31</cp:revision>
  <dcterms:created xsi:type="dcterms:W3CDTF">2021-04-27T09:24:02Z</dcterms:created>
  <dcterms:modified xsi:type="dcterms:W3CDTF">2021-05-01T10:23:00Z</dcterms:modified>
</cp:coreProperties>
</file>