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1"/>
    <p:sldMasterId id="2147483684" r:id="rId2"/>
  </p:sldMasterIdLst>
  <p:notesMasterIdLst>
    <p:notesMasterId r:id="rId23"/>
  </p:notesMasterIdLst>
  <p:sldIdLst>
    <p:sldId id="322" r:id="rId3"/>
    <p:sldId id="300" r:id="rId4"/>
    <p:sldId id="312" r:id="rId5"/>
    <p:sldId id="313" r:id="rId6"/>
    <p:sldId id="302" r:id="rId7"/>
    <p:sldId id="301" r:id="rId8"/>
    <p:sldId id="311" r:id="rId9"/>
    <p:sldId id="314" r:id="rId10"/>
    <p:sldId id="303" r:id="rId11"/>
    <p:sldId id="315" r:id="rId12"/>
    <p:sldId id="316" r:id="rId13"/>
    <p:sldId id="317" r:id="rId14"/>
    <p:sldId id="318" r:id="rId15"/>
    <p:sldId id="319" r:id="rId16"/>
    <p:sldId id="304" r:id="rId17"/>
    <p:sldId id="309" r:id="rId18"/>
    <p:sldId id="310" r:id="rId19"/>
    <p:sldId id="321" r:id="rId20"/>
    <p:sldId id="306" r:id="rId21"/>
    <p:sldId id="30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E9F3"/>
    <a:srgbClr val="F4E0EF"/>
    <a:srgbClr val="F6DEC2"/>
    <a:srgbClr val="941C52"/>
    <a:srgbClr val="F0A2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005" autoAdjust="0"/>
    <p:restoredTop sz="80930" autoAdjust="0"/>
  </p:normalViewPr>
  <p:slideViewPr>
    <p:cSldViewPr snapToGrid="0">
      <p:cViewPr varScale="1">
        <p:scale>
          <a:sx n="55" d="100"/>
          <a:sy n="55" d="100"/>
        </p:scale>
        <p:origin x="112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US"/>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46855754-9BD8-428E-ADCF-214DC96E6D24}" type="datetimeFigureOut">
              <a:rPr lang="en-US" smtClean="0"/>
              <a:t>21/05/20</a:t>
            </a:fld>
            <a:endParaRPr lang="en-US"/>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US"/>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7C597459-251B-4538-AC89-11F8877003A3}" type="slidenum">
              <a:rPr lang="en-US" smtClean="0"/>
              <a:t>‹#›</a:t>
            </a:fld>
            <a:endParaRPr lang="en-US"/>
          </a:p>
        </p:txBody>
      </p:sp>
    </p:spTree>
    <p:extLst>
      <p:ext uri="{BB962C8B-B14F-4D97-AF65-F5344CB8AC3E}">
        <p14:creationId xmlns:p14="http://schemas.microsoft.com/office/powerpoint/2010/main" val="620018309"/>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rtl="1" fontAlgn="base"/>
            <a:r>
              <a:rPr lang="he-IL" sz="1200" b="0" i="0" u="none" strike="noStrike" kern="1200" dirty="0">
                <a:solidFill>
                  <a:schemeClr val="tx1"/>
                </a:solidFill>
                <a:effectLst/>
                <a:latin typeface="+mn-lt"/>
                <a:ea typeface="+mn-ea"/>
                <a:cs typeface="+mn-cs"/>
              </a:rPr>
              <a:t>בשיעורים הקודמים הצגנו שיטה בת 6 שלבים לניתוח סיטואציות מוסריות, כשבכל שיעור השלמנו חלק אחר מהתרשים שבשקופית. </a:t>
            </a:r>
          </a:p>
          <a:p>
            <a:pPr algn="r"/>
            <a:endParaRPr lang="en-US" dirty="0"/>
          </a:p>
        </p:txBody>
      </p:sp>
      <p:sp>
        <p:nvSpPr>
          <p:cNvPr id="4" name="מציין מיקום של מספר שקופית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2F1D54-C63F-497A-AAC6-71F24459E19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36808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5"/>
          </p:nvPr>
        </p:nvSpPr>
        <p:spPr/>
        <p:txBody>
          <a:bodyPr/>
          <a:lstStyle/>
          <a:p>
            <a:fld id="{7C597459-251B-4538-AC89-11F8877003A3}" type="slidenum">
              <a:rPr lang="en-US" smtClean="0"/>
              <a:t>12</a:t>
            </a:fld>
            <a:endParaRPr lang="en-US"/>
          </a:p>
        </p:txBody>
      </p:sp>
    </p:spTree>
    <p:extLst>
      <p:ext uri="{BB962C8B-B14F-4D97-AF65-F5344CB8AC3E}">
        <p14:creationId xmlns:p14="http://schemas.microsoft.com/office/powerpoint/2010/main" val="2224297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5"/>
          </p:nvPr>
        </p:nvSpPr>
        <p:spPr/>
        <p:txBody>
          <a:bodyPr/>
          <a:lstStyle/>
          <a:p>
            <a:fld id="{7C597459-251B-4538-AC89-11F8877003A3}" type="slidenum">
              <a:rPr lang="en-US" smtClean="0"/>
              <a:t>13</a:t>
            </a:fld>
            <a:endParaRPr lang="en-US"/>
          </a:p>
        </p:txBody>
      </p:sp>
    </p:spTree>
    <p:extLst>
      <p:ext uri="{BB962C8B-B14F-4D97-AF65-F5344CB8AC3E}">
        <p14:creationId xmlns:p14="http://schemas.microsoft.com/office/powerpoint/2010/main" val="160133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[עבור כל משפט נרצה שהחניכים יגיעו לבד אל סוג התחבולה שהיא כוללת]</a:t>
            </a:r>
          </a:p>
          <a:p>
            <a:endParaRPr lang="he-IL" dirty="0"/>
          </a:p>
          <a:p>
            <a:r>
              <a:rPr lang="he-IL" dirty="0"/>
              <a:t>[את הדוגמה </a:t>
            </a:r>
            <a:r>
              <a:rPr lang="he-IL" dirty="0" err="1"/>
              <a:t>השניה</a:t>
            </a:r>
            <a:r>
              <a:rPr lang="he-IL" dirty="0"/>
              <a:t> מסבירים:] קשה להתווכח עם הגרירה שאם הוא לא מרגיש 1000 שקל אז לא עשית שום דבר רע (במידה ועשית משהו מספיק טוב עם הכסף הזה), אבל זה שהוא לא מרגיש 1000 שקל זה בכלל לא הנחת יסוד – זאת מסקנה שאנחנו הסקנו ומעולם לא הוכחנו שהיא נכונה – ואם נשים לב לזה נדע שצריך לפסול את הטיעון.</a:t>
            </a:r>
          </a:p>
          <a:p>
            <a:r>
              <a:rPr lang="he-IL" dirty="0"/>
              <a:t> </a:t>
            </a:r>
            <a:endParaRPr lang="en-US" dirty="0"/>
          </a:p>
        </p:txBody>
      </p:sp>
      <p:sp>
        <p:nvSpPr>
          <p:cNvPr id="4" name="מציין מיקום של מספר שקופית 3"/>
          <p:cNvSpPr>
            <a:spLocks noGrp="1"/>
          </p:cNvSpPr>
          <p:nvPr>
            <p:ph type="sldNum" sz="quarter" idx="10"/>
          </p:nvPr>
        </p:nvSpPr>
        <p:spPr/>
        <p:txBody>
          <a:bodyPr/>
          <a:lstStyle/>
          <a:p>
            <a:fld id="{7C597459-251B-4538-AC89-11F8877003A3}" type="slidenum">
              <a:rPr lang="en-US" smtClean="0"/>
              <a:t>15</a:t>
            </a:fld>
            <a:endParaRPr lang="en-US"/>
          </a:p>
        </p:txBody>
      </p:sp>
    </p:spTree>
    <p:extLst>
      <p:ext uri="{BB962C8B-B14F-4D97-AF65-F5344CB8AC3E}">
        <p14:creationId xmlns:p14="http://schemas.microsoft.com/office/powerpoint/2010/main" val="123750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 </a:t>
            </a:r>
            <a:endParaRPr lang="en-US" dirty="0"/>
          </a:p>
        </p:txBody>
      </p:sp>
      <p:sp>
        <p:nvSpPr>
          <p:cNvPr id="4" name="מציין מיקום של מספר שקופית 3"/>
          <p:cNvSpPr>
            <a:spLocks noGrp="1"/>
          </p:cNvSpPr>
          <p:nvPr>
            <p:ph type="sldNum" sz="quarter" idx="10"/>
          </p:nvPr>
        </p:nvSpPr>
        <p:spPr/>
        <p:txBody>
          <a:bodyPr/>
          <a:lstStyle/>
          <a:p>
            <a:fld id="{7C597459-251B-4538-AC89-11F8877003A3}" type="slidenum">
              <a:rPr lang="en-US" smtClean="0"/>
              <a:t>16</a:t>
            </a:fld>
            <a:endParaRPr lang="en-US"/>
          </a:p>
        </p:txBody>
      </p:sp>
    </p:spTree>
    <p:extLst>
      <p:ext uri="{BB962C8B-B14F-4D97-AF65-F5344CB8AC3E}">
        <p14:creationId xmlns:p14="http://schemas.microsoft.com/office/powerpoint/2010/main" val="2011418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בכל התחבולות האלה אנחנו משתמשים בעצמנו בלי כוונה, והכי גרוע - לפעמים אנחנו משתמשים בהן </a:t>
            </a:r>
            <a:r>
              <a:rPr lang="he-IL" b="1" dirty="0"/>
              <a:t>על עצמנו</a:t>
            </a:r>
            <a:r>
              <a:rPr lang="he-IL" b="0" dirty="0"/>
              <a:t>. לא רק פוליטיקאים משתמשים בתחבולות עלינו ואחד על השני, כולם עושים את זה כל הזמן, פשוט לרוב לא בכוונה. </a:t>
            </a:r>
            <a:endParaRPr lang="he-IL" dirty="0"/>
          </a:p>
          <a:p>
            <a:endParaRPr lang="he-IL" dirty="0"/>
          </a:p>
        </p:txBody>
      </p:sp>
      <p:sp>
        <p:nvSpPr>
          <p:cNvPr id="4" name="מציין מיקום של מספר שקופית 3"/>
          <p:cNvSpPr>
            <a:spLocks noGrp="1"/>
          </p:cNvSpPr>
          <p:nvPr>
            <p:ph type="sldNum" sz="quarter" idx="10"/>
          </p:nvPr>
        </p:nvSpPr>
        <p:spPr/>
        <p:txBody>
          <a:bodyPr/>
          <a:lstStyle/>
          <a:p>
            <a:fld id="{7C597459-251B-4538-AC89-11F8877003A3}" type="slidenum">
              <a:rPr lang="en-US" smtClean="0"/>
              <a:t>17</a:t>
            </a:fld>
            <a:endParaRPr lang="en-US"/>
          </a:p>
        </p:txBody>
      </p:sp>
    </p:spTree>
    <p:extLst>
      <p:ext uri="{BB962C8B-B14F-4D97-AF65-F5344CB8AC3E}">
        <p14:creationId xmlns:p14="http://schemas.microsoft.com/office/powerpoint/2010/main" val="4289747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b="1" kern="1200" dirty="0" smtClean="0">
                <a:solidFill>
                  <a:schemeClr val="tx1"/>
                </a:solidFill>
                <a:effectLst/>
                <a:latin typeface="+mn-lt"/>
                <a:ea typeface="+mn-ea"/>
                <a:cs typeface="+mn-cs"/>
              </a:rPr>
              <a:t>בלמידה מרחוק לחלק את החניכים לזוגות בזום. </a:t>
            </a:r>
            <a:r>
              <a:rPr lang="he-IL" sz="1200" kern="1200" dirty="0" smtClean="0">
                <a:solidFill>
                  <a:schemeClr val="tx1"/>
                </a:solidFill>
                <a:effectLst/>
                <a:latin typeface="+mn-lt"/>
                <a:ea typeface="+mn-ea"/>
                <a:cs typeface="+mn-cs"/>
              </a:rPr>
              <a:t>לחליפין, אפשר לערוך את הדיון ברמה הכיתתית.</a:t>
            </a:r>
            <a:endParaRPr lang="en-US" sz="1200" kern="1200" dirty="0" smtClean="0">
              <a:solidFill>
                <a:schemeClr val="tx1"/>
              </a:solidFill>
              <a:effectLst/>
              <a:latin typeface="+mn-lt"/>
              <a:ea typeface="+mn-ea"/>
              <a:cs typeface="+mn-cs"/>
            </a:endParaRPr>
          </a:p>
          <a:p>
            <a:r>
              <a:rPr lang="he-IL" dirty="0" smtClean="0"/>
              <a:t>[</a:t>
            </a:r>
            <a:r>
              <a:rPr lang="he-IL" dirty="0"/>
              <a:t>מציינים בע"פ:] כמה שיותר תחבולות רטוריות מבין אלה שנלמדו.</a:t>
            </a:r>
          </a:p>
          <a:p>
            <a:r>
              <a:rPr lang="he-IL" dirty="0"/>
              <a:t>[לוחצים על הטיימר ממש אחרי הקראת ההוראות כדי לזרז את החניכים להתיישב ולהתחיל לעבוד.]</a:t>
            </a:r>
          </a:p>
          <a:p>
            <a:endParaRPr lang="he-IL" dirty="0"/>
          </a:p>
          <a:p>
            <a:endParaRPr lang="en-US" dirty="0"/>
          </a:p>
        </p:txBody>
      </p:sp>
      <p:sp>
        <p:nvSpPr>
          <p:cNvPr id="4" name="מציין מיקום של מספר שקופית 3"/>
          <p:cNvSpPr>
            <a:spLocks noGrp="1"/>
          </p:cNvSpPr>
          <p:nvPr>
            <p:ph type="sldNum" sz="quarter" idx="10"/>
          </p:nvPr>
        </p:nvSpPr>
        <p:spPr/>
        <p:txBody>
          <a:bodyPr/>
          <a:lstStyle/>
          <a:p>
            <a:fld id="{7C597459-251B-4538-AC89-11F8877003A3}" type="slidenum">
              <a:rPr lang="en-US" smtClean="0"/>
              <a:t>19</a:t>
            </a:fld>
            <a:endParaRPr lang="en-US"/>
          </a:p>
        </p:txBody>
      </p:sp>
    </p:spTree>
    <p:extLst>
      <p:ext uri="{BB962C8B-B14F-4D97-AF65-F5344CB8AC3E}">
        <p14:creationId xmlns:p14="http://schemas.microsoft.com/office/powerpoint/2010/main" val="3646590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rtl="1"/>
            <a:r>
              <a:rPr lang="he-IL" sz="1200" b="0" i="0" u="none" strike="noStrike" kern="1200" dirty="0">
                <a:solidFill>
                  <a:schemeClr val="tx1"/>
                </a:solidFill>
                <a:effectLst/>
                <a:latin typeface="+mn-lt"/>
                <a:ea typeface="+mn-ea"/>
                <a:cs typeface="+mn-cs"/>
              </a:rPr>
              <a:t>[אחרי השאלות שבשקופית נותנים לחניכים להביע את דעתם באופן כללי, ומסכמים את שני חלקי השיעור:]</a:t>
            </a:r>
          </a:p>
          <a:p>
            <a:pPr rtl="1"/>
            <a:r>
              <a:rPr lang="he-IL" sz="1200" b="0" i="0" u="none" strike="noStrike" kern="1200" dirty="0">
                <a:solidFill>
                  <a:schemeClr val="tx1"/>
                </a:solidFill>
                <a:effectLst/>
                <a:latin typeface="+mn-lt"/>
                <a:ea typeface="+mn-ea"/>
                <a:cs typeface="+mn-cs"/>
              </a:rPr>
              <a:t>[(דוגמה:)]</a:t>
            </a:r>
            <a:endParaRPr lang="he-IL" b="0" dirty="0">
              <a:effectLst/>
            </a:endParaRPr>
          </a:p>
          <a:p>
            <a:pPr marL="171450" indent="-171450" rtl="1" fontAlgn="base">
              <a:buFont typeface="Arial" panose="020B0604020202020204" pitchFamily="34" charset="0"/>
              <a:buChar char="•"/>
            </a:pPr>
            <a:r>
              <a:rPr lang="he-IL" sz="1200" b="0" i="0" u="none" strike="noStrike" kern="1200" dirty="0">
                <a:solidFill>
                  <a:schemeClr val="tx1"/>
                </a:solidFill>
                <a:effectLst/>
                <a:latin typeface="+mn-lt"/>
                <a:ea typeface="+mn-ea"/>
                <a:cs typeface="+mn-cs"/>
              </a:rPr>
              <a:t>ב'משחק החיקוי' הצגנו שיטה מסודרת לניתוח דילמות, שמטרתה לפצות על הקושי שלנו להחליט החלטות לפי תחושת בטן כמו שאנחנו עושים בעולם האמיתי.</a:t>
            </a:r>
          </a:p>
          <a:p>
            <a:pPr marL="171450" indent="-171450" rtl="1" fontAlgn="base">
              <a:buFont typeface="Arial" panose="020B0604020202020204" pitchFamily="34" charset="0"/>
              <a:buChar char="•"/>
            </a:pPr>
            <a:r>
              <a:rPr lang="he-IL" sz="1200" b="0" i="0" u="none" strike="noStrike" kern="1200" dirty="0">
                <a:solidFill>
                  <a:schemeClr val="tx1"/>
                </a:solidFill>
                <a:effectLst/>
                <a:latin typeface="+mn-lt"/>
                <a:ea typeface="+mn-ea"/>
                <a:cs typeface="+mn-cs"/>
              </a:rPr>
              <a:t>בשיעורים שהיו מאז, השלמנו כל פעם חלק אחר מהשיטה. והיום בפעם הראשונה שילבנו את </a:t>
            </a:r>
            <a:r>
              <a:rPr lang="he-IL" sz="1200" b="0" i="0" u="none" strike="noStrike" kern="1200" dirty="0" err="1">
                <a:solidFill>
                  <a:schemeClr val="tx1"/>
                </a:solidFill>
                <a:effectLst/>
                <a:latin typeface="+mn-lt"/>
                <a:ea typeface="+mn-ea"/>
                <a:cs typeface="+mn-cs"/>
              </a:rPr>
              <a:t>הכל</a:t>
            </a:r>
            <a:r>
              <a:rPr lang="he-IL" sz="1200" b="0" i="0" u="none" strike="noStrike" kern="1200" dirty="0">
                <a:solidFill>
                  <a:schemeClr val="tx1"/>
                </a:solidFill>
                <a:effectLst/>
                <a:latin typeface="+mn-lt"/>
                <a:ea typeface="+mn-ea"/>
                <a:cs typeface="+mn-cs"/>
              </a:rPr>
              <a:t> ביחד.</a:t>
            </a:r>
          </a:p>
          <a:p>
            <a:pPr marL="171450" indent="-171450" rtl="1" fontAlgn="base">
              <a:buFont typeface="Arial" panose="020B0604020202020204" pitchFamily="34" charset="0"/>
              <a:buChar char="•"/>
            </a:pPr>
            <a:r>
              <a:rPr lang="he-IL" sz="1200" b="0" i="0" u="none" strike="noStrike" kern="1200" dirty="0">
                <a:solidFill>
                  <a:schemeClr val="tx1"/>
                </a:solidFill>
                <a:effectLst/>
                <a:latin typeface="+mn-lt"/>
                <a:ea typeface="+mn-ea"/>
                <a:cs typeface="+mn-cs"/>
              </a:rPr>
              <a:t>כמו שכבר נאמר- אין ספק שלא תעשו שום דבר בכוונה, החשש הוא משני סוגים של טעויות: דברים שתעשו כי לא תרגישו שהם לא בסדר, ודברים שתעשו כי הם צודקים בעיניכם – כמו למשל בן מדילמת התרופה, ובגלל זה השקענו עכשיו גם בללמד אתכם לזהות תחבולות רטוריות - כדי שכשאתם חושבים בצורה רציונאלית על דברים תהיו ערים </a:t>
            </a:r>
            <a:r>
              <a:rPr lang="he-IL" sz="1200" b="0" i="0" u="none" strike="noStrike" kern="1200" dirty="0" err="1">
                <a:solidFill>
                  <a:schemeClr val="tx1"/>
                </a:solidFill>
                <a:effectLst/>
                <a:latin typeface="+mn-lt"/>
                <a:ea typeface="+mn-ea"/>
                <a:cs typeface="+mn-cs"/>
              </a:rPr>
              <a:t>לאיך</a:t>
            </a:r>
            <a:r>
              <a:rPr lang="he-IL" sz="1200" b="0" i="0" u="none" strike="noStrike" kern="1200" dirty="0">
                <a:solidFill>
                  <a:schemeClr val="tx1"/>
                </a:solidFill>
                <a:effectLst/>
                <a:latin typeface="+mn-lt"/>
                <a:ea typeface="+mn-ea"/>
                <a:cs typeface="+mn-cs"/>
              </a:rPr>
              <a:t> אפשר לטעות בדרך. </a:t>
            </a:r>
          </a:p>
          <a:p>
            <a:pPr marL="171450" indent="-171450" rtl="1" fontAlgn="base">
              <a:buFont typeface="Arial" panose="020B0604020202020204" pitchFamily="34" charset="0"/>
              <a:buChar char="•"/>
            </a:pPr>
            <a:r>
              <a:rPr lang="he-IL" sz="1200" b="0" i="0" u="none" strike="noStrike" kern="1200" dirty="0">
                <a:solidFill>
                  <a:schemeClr val="tx1"/>
                </a:solidFill>
                <a:effectLst/>
                <a:latin typeface="+mn-lt"/>
                <a:ea typeface="+mn-ea"/>
                <a:cs typeface="+mn-cs"/>
              </a:rPr>
              <a:t>בבית: תרגול נוסף בתחבולות רטוריות</a:t>
            </a:r>
          </a:p>
        </p:txBody>
      </p:sp>
      <p:sp>
        <p:nvSpPr>
          <p:cNvPr id="4" name="מציין מיקום של מספר שקופית 3"/>
          <p:cNvSpPr>
            <a:spLocks noGrp="1"/>
          </p:cNvSpPr>
          <p:nvPr>
            <p:ph type="sldNum" sz="quarter" idx="10"/>
          </p:nvPr>
        </p:nvSpPr>
        <p:spPr/>
        <p:txBody>
          <a:bodyPr/>
          <a:lstStyle/>
          <a:p>
            <a:fld id="{7C597459-251B-4538-AC89-11F8877003A3}" type="slidenum">
              <a:rPr lang="en-US" smtClean="0"/>
              <a:t>20</a:t>
            </a:fld>
            <a:endParaRPr lang="en-US"/>
          </a:p>
        </p:txBody>
      </p:sp>
    </p:spTree>
    <p:extLst>
      <p:ext uri="{BB962C8B-B14F-4D97-AF65-F5344CB8AC3E}">
        <p14:creationId xmlns:p14="http://schemas.microsoft.com/office/powerpoint/2010/main" val="1020814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rtl="1" fontAlgn="base"/>
            <a:r>
              <a:rPr lang="he-IL" sz="1200" b="0" i="0" u="none" strike="noStrike" kern="1200" dirty="0">
                <a:solidFill>
                  <a:schemeClr val="tx1"/>
                </a:solidFill>
                <a:effectLst/>
                <a:latin typeface="+mn-lt"/>
                <a:ea typeface="+mn-ea"/>
                <a:cs typeface="+mn-cs"/>
              </a:rPr>
              <a:t>בחלק הראשון: ניקח דילמה שאולי נתקלתם בה בשיעורי הבית ונדגים ניתוח עם כל השלבים.</a:t>
            </a:r>
          </a:p>
          <a:p>
            <a:pPr rtl="1" fontAlgn="base"/>
            <a:r>
              <a:rPr lang="he-IL" sz="1200" b="0" i="0" u="none" strike="noStrike" kern="1200" dirty="0">
                <a:solidFill>
                  <a:schemeClr val="tx1"/>
                </a:solidFill>
                <a:effectLst/>
                <a:latin typeface="+mn-lt"/>
                <a:ea typeface="+mn-ea"/>
                <a:cs typeface="+mn-cs"/>
              </a:rPr>
              <a:t>בנוסף, בשיעור הקודם נגענו בנושא של טיעונים וביכולת לנטרל טיעונים של הצד השני. היום נלמד איך עושים את זה וגם למה זה חשוב – וזה יהיה בחלק השני. </a:t>
            </a:r>
          </a:p>
          <a:p>
            <a:endParaRPr lang="en-US" dirty="0"/>
          </a:p>
        </p:txBody>
      </p:sp>
      <p:sp>
        <p:nvSpPr>
          <p:cNvPr id="4" name="מציין מיקום של מספר שקופית 3"/>
          <p:cNvSpPr>
            <a:spLocks noGrp="1"/>
          </p:cNvSpPr>
          <p:nvPr>
            <p:ph type="sldNum" sz="quarter" idx="5"/>
          </p:nvPr>
        </p:nvSpPr>
        <p:spPr/>
        <p:txBody>
          <a:bodyPr/>
          <a:lstStyle/>
          <a:p>
            <a:fld id="{7C597459-251B-4538-AC89-11F8877003A3}" type="slidenum">
              <a:rPr lang="en-US" smtClean="0"/>
              <a:t>3</a:t>
            </a:fld>
            <a:endParaRPr lang="en-US"/>
          </a:p>
        </p:txBody>
      </p:sp>
    </p:spTree>
    <p:extLst>
      <p:ext uri="{BB962C8B-B14F-4D97-AF65-F5344CB8AC3E}">
        <p14:creationId xmlns:p14="http://schemas.microsoft.com/office/powerpoint/2010/main" val="716951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[מבקשים מאחד החניכים להסביר את המקרה במילים שלו כדי לוודא שכולם מבינים את הסיטואציה נכון ובאותו אופן]. </a:t>
            </a:r>
          </a:p>
          <a:p>
            <a:endParaRPr lang="he-IL" dirty="0"/>
          </a:p>
          <a:p>
            <a:r>
              <a:rPr lang="he-IL" dirty="0"/>
              <a:t>מיישרים קו על מה הדילמה: האם אובר בסדר או לא בסדר בכך שהיא מעסיקה בתור נהגים אנשים עם עבר פלילי בלי הסכמה של הלקוחות?</a:t>
            </a:r>
          </a:p>
          <a:p>
            <a:endParaRPr lang="he-IL" dirty="0"/>
          </a:p>
          <a:p>
            <a:r>
              <a:rPr lang="he-IL" dirty="0"/>
              <a:t>הכתבה המלאה:</a:t>
            </a:r>
          </a:p>
          <a:p>
            <a:r>
              <a:rPr lang="en-US" dirty="0"/>
              <a:t>https://www.calcalist.co.il/internet/articles/0,7340,L-3667483,00.html</a:t>
            </a:r>
          </a:p>
        </p:txBody>
      </p:sp>
      <p:sp>
        <p:nvSpPr>
          <p:cNvPr id="4" name="מציין מיקום של מספר שקופית 3"/>
          <p:cNvSpPr>
            <a:spLocks noGrp="1"/>
          </p:cNvSpPr>
          <p:nvPr>
            <p:ph type="sldNum" sz="quarter" idx="10"/>
          </p:nvPr>
        </p:nvSpPr>
        <p:spPr/>
        <p:txBody>
          <a:bodyPr/>
          <a:lstStyle/>
          <a:p>
            <a:fld id="{7C597459-251B-4538-AC89-11F8877003A3}" type="slidenum">
              <a:rPr lang="en-US" smtClean="0"/>
              <a:t>5</a:t>
            </a:fld>
            <a:endParaRPr lang="en-US"/>
          </a:p>
        </p:txBody>
      </p:sp>
    </p:spTree>
    <p:extLst>
      <p:ext uri="{BB962C8B-B14F-4D97-AF65-F5344CB8AC3E}">
        <p14:creationId xmlns:p14="http://schemas.microsoft.com/office/powerpoint/2010/main" val="1106493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מנתחים את הדילמה לפי השלבים ביחד עם החניכים:</a:t>
            </a:r>
          </a:p>
          <a:p>
            <a:endParaRPr lang="he-IL" b="0" dirty="0"/>
          </a:p>
          <a:p>
            <a:r>
              <a:rPr lang="he-IL" b="0" dirty="0"/>
              <a:t>1. קודם כל שואלים </a:t>
            </a:r>
            <a:r>
              <a:rPr lang="he-IL" b="1" dirty="0"/>
              <a:t>מה המקביל הפיזי</a:t>
            </a:r>
            <a:r>
              <a:rPr lang="he-IL" b="0" dirty="0"/>
              <a:t>, שזו בעצם דרך לשאול </a:t>
            </a:r>
            <a:r>
              <a:rPr lang="he-IL" b="1" dirty="0"/>
              <a:t>מה המהות של המעשה</a:t>
            </a:r>
            <a:r>
              <a:rPr lang="he-IL" b="0" dirty="0"/>
              <a:t>. </a:t>
            </a:r>
          </a:p>
          <a:p>
            <a:r>
              <a:rPr lang="he-IL" b="0" dirty="0"/>
              <a:t>תשובות אפשריות: שקר/ הונאה, התחמקות מאחריות. </a:t>
            </a:r>
            <a:r>
              <a:rPr lang="he-IL" b="1" dirty="0"/>
              <a:t>ערכים</a:t>
            </a:r>
            <a:r>
              <a:rPr lang="he-IL" b="0" dirty="0"/>
              <a:t> </a:t>
            </a:r>
            <a:r>
              <a:rPr lang="he-IL" b="1" dirty="0"/>
              <a:t>שזה מתנגש איתם </a:t>
            </a:r>
            <a:r>
              <a:rPr lang="he-IL" b="0" dirty="0"/>
              <a:t>– לא לשקר, אחריות. </a:t>
            </a:r>
          </a:p>
          <a:p>
            <a:r>
              <a:rPr lang="he-IL" b="0" dirty="0"/>
              <a:t>2. </a:t>
            </a:r>
            <a:r>
              <a:rPr lang="he-IL" b="1" dirty="0"/>
              <a:t>נזקים: </a:t>
            </a:r>
            <a:r>
              <a:rPr lang="he-IL" b="0" dirty="0"/>
              <a:t>אפשר לעבור דמות </a:t>
            </a:r>
            <a:r>
              <a:rPr lang="he-IL" b="0" dirty="0" err="1"/>
              <a:t>דמות</a:t>
            </a:r>
            <a:r>
              <a:rPr lang="he-IL" b="0" dirty="0"/>
              <a:t> ולשאול איזה מסוגי הנזקים נגרם לה, או לעבור בין הסוגים ולשבץ בהן דמויות.  </a:t>
            </a:r>
          </a:p>
          <a:p>
            <a:r>
              <a:rPr lang="he-IL" b="0" dirty="0"/>
              <a:t>3. </a:t>
            </a:r>
            <a:r>
              <a:rPr lang="he-IL" b="1" dirty="0"/>
              <a:t>תועלת: </a:t>
            </a:r>
            <a:r>
              <a:rPr lang="he-IL" b="0" dirty="0"/>
              <a:t>הזדמנות לעבריינים לשעבר שהשתקמו להתפרנס בכבוד ולהיכנס למסגרת, נסיעות בזול. </a:t>
            </a:r>
            <a:r>
              <a:rPr lang="he-IL" b="1" dirty="0"/>
              <a:t>ערכים שזה מקדם: </a:t>
            </a:r>
            <a:r>
              <a:rPr lang="he-IL" b="0" dirty="0"/>
              <a:t>לכל אדם מגיע דף חדש, </a:t>
            </a:r>
          </a:p>
          <a:p>
            <a:r>
              <a:rPr lang="he-IL" b="0" dirty="0"/>
              <a:t>4. </a:t>
            </a:r>
            <a:r>
              <a:rPr lang="he-IL" b="1" dirty="0"/>
              <a:t>מה היכולת לצפות את ההשלכות: </a:t>
            </a:r>
            <a:r>
              <a:rPr lang="he-IL" b="0" dirty="0"/>
              <a:t>כלומר מה הביטחון שלנו שאלה באמת הנזק והתועלת? ככל הנראה סבירה (לא נמוכה אבל גם לא גבוהה). </a:t>
            </a:r>
          </a:p>
          <a:p>
            <a:r>
              <a:rPr lang="he-IL" b="1" dirty="0"/>
              <a:t>מבקשים מהחניכים להתייחס לכל הנתונים ולהחליט </a:t>
            </a:r>
            <a:r>
              <a:rPr lang="he-IL" b="0" dirty="0"/>
              <a:t>– האם זה </a:t>
            </a:r>
            <a:r>
              <a:rPr lang="he-IL" b="0" dirty="0" err="1"/>
              <a:t>שאובר</a:t>
            </a:r>
            <a:r>
              <a:rPr lang="he-IL" b="0" dirty="0"/>
              <a:t> מעסיקה נהגים עם עבר פלילי זה בסדר או לא בסדר?</a:t>
            </a:r>
          </a:p>
          <a:p>
            <a:endParaRPr lang="en-US" dirty="0"/>
          </a:p>
        </p:txBody>
      </p:sp>
      <p:sp>
        <p:nvSpPr>
          <p:cNvPr id="4" name="מציין מיקום של מספר שקופית 3"/>
          <p:cNvSpPr>
            <a:spLocks noGrp="1"/>
          </p:cNvSpPr>
          <p:nvPr>
            <p:ph type="sldNum" sz="quarter" idx="10"/>
          </p:nvPr>
        </p:nvSpPr>
        <p:spPr/>
        <p:txBody>
          <a:bodyPr/>
          <a:lstStyle/>
          <a:p>
            <a:fld id="{7C597459-251B-4538-AC89-11F8877003A3}" type="slidenum">
              <a:rPr lang="en-US" smtClean="0"/>
              <a:t>6</a:t>
            </a:fld>
            <a:endParaRPr lang="en-US"/>
          </a:p>
        </p:txBody>
      </p:sp>
    </p:spTree>
    <p:extLst>
      <p:ext uri="{BB962C8B-B14F-4D97-AF65-F5344CB8AC3E}">
        <p14:creationId xmlns:p14="http://schemas.microsoft.com/office/powerpoint/2010/main" val="1825225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[מסבירים בע"פ:]</a:t>
            </a:r>
          </a:p>
          <a:p>
            <a:pPr marL="228600" indent="-228600">
              <a:buAutoNum type="arabicPeriod"/>
            </a:pPr>
            <a:r>
              <a:rPr lang="he-IL" dirty="0"/>
              <a:t>למדנו שלהתנהג בצורה אחראית זה לא רק לא לפרוץ לבנקים, זה גם איך אתה מתנהל עם התוכנות שפיתחת ואיך אתה מנהל את החברה שלך. </a:t>
            </a:r>
          </a:p>
          <a:p>
            <a:pPr marL="228600" indent="-228600">
              <a:buAutoNum type="arabicPeriod"/>
            </a:pPr>
            <a:r>
              <a:rPr lang="he-IL" dirty="0"/>
              <a:t>אובר היא דוגמה אחת -  לא מייצגת -  </a:t>
            </a:r>
            <a:r>
              <a:rPr lang="he-IL" dirty="0" err="1"/>
              <a:t>לאיך</a:t>
            </a:r>
            <a:r>
              <a:rPr lang="he-IL" dirty="0"/>
              <a:t> נראה עולם ההיי טק, והיא מייצגת את ההיפך ממה שתכנית מגשימים מצפה מהחניכים להיות. </a:t>
            </a:r>
            <a:endParaRPr lang="en-US" dirty="0"/>
          </a:p>
        </p:txBody>
      </p:sp>
      <p:sp>
        <p:nvSpPr>
          <p:cNvPr id="4" name="מציין מיקום של מספר שקופית 3"/>
          <p:cNvSpPr>
            <a:spLocks noGrp="1"/>
          </p:cNvSpPr>
          <p:nvPr>
            <p:ph type="sldNum" sz="quarter" idx="10"/>
          </p:nvPr>
        </p:nvSpPr>
        <p:spPr/>
        <p:txBody>
          <a:bodyPr/>
          <a:lstStyle/>
          <a:p>
            <a:fld id="{7C597459-251B-4538-AC89-11F8877003A3}" type="slidenum">
              <a:rPr lang="en-US" smtClean="0"/>
              <a:t>7</a:t>
            </a:fld>
            <a:endParaRPr lang="en-US"/>
          </a:p>
        </p:txBody>
      </p:sp>
    </p:spTree>
    <p:extLst>
      <p:ext uri="{BB962C8B-B14F-4D97-AF65-F5344CB8AC3E}">
        <p14:creationId xmlns:p14="http://schemas.microsoft.com/office/powerpoint/2010/main" val="1639662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5"/>
          </p:nvPr>
        </p:nvSpPr>
        <p:spPr/>
        <p:txBody>
          <a:bodyPr/>
          <a:lstStyle/>
          <a:p>
            <a:fld id="{7C597459-251B-4538-AC89-11F8877003A3}" type="slidenum">
              <a:rPr lang="en-US" smtClean="0"/>
              <a:t>8</a:t>
            </a:fld>
            <a:endParaRPr lang="en-US"/>
          </a:p>
        </p:txBody>
      </p:sp>
    </p:spTree>
    <p:extLst>
      <p:ext uri="{BB962C8B-B14F-4D97-AF65-F5344CB8AC3E}">
        <p14:creationId xmlns:p14="http://schemas.microsoft.com/office/powerpoint/2010/main" val="1078592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strike="noStrike" dirty="0"/>
              <a:t>[מסבירים שקודם נלמד ואז נבין למה -  וממשיכים].</a:t>
            </a:r>
            <a:endParaRPr lang="en-US" strike="noStrike" dirty="0"/>
          </a:p>
        </p:txBody>
      </p:sp>
      <p:sp>
        <p:nvSpPr>
          <p:cNvPr id="4" name="מציין מיקום של מספר שקופית 3"/>
          <p:cNvSpPr>
            <a:spLocks noGrp="1"/>
          </p:cNvSpPr>
          <p:nvPr>
            <p:ph type="sldNum" sz="quarter" idx="10"/>
          </p:nvPr>
        </p:nvSpPr>
        <p:spPr/>
        <p:txBody>
          <a:bodyPr/>
          <a:lstStyle/>
          <a:p>
            <a:fld id="{7C597459-251B-4538-AC89-11F8877003A3}" type="slidenum">
              <a:rPr lang="en-US" smtClean="0"/>
              <a:t>9</a:t>
            </a:fld>
            <a:endParaRPr lang="en-US"/>
          </a:p>
        </p:txBody>
      </p:sp>
    </p:spTree>
    <p:extLst>
      <p:ext uri="{BB962C8B-B14F-4D97-AF65-F5344CB8AC3E}">
        <p14:creationId xmlns:p14="http://schemas.microsoft.com/office/powerpoint/2010/main" val="1332442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כדי להבין איך נראה טיעון מתחכם, נתחיל בלהבין כיצד אמור להיראות טיעון תקין.</a:t>
            </a:r>
            <a:endParaRPr lang="en-US" dirty="0"/>
          </a:p>
        </p:txBody>
      </p:sp>
      <p:sp>
        <p:nvSpPr>
          <p:cNvPr id="4" name="מציין מיקום של מספר שקופית 3"/>
          <p:cNvSpPr>
            <a:spLocks noGrp="1"/>
          </p:cNvSpPr>
          <p:nvPr>
            <p:ph type="sldNum" sz="quarter" idx="5"/>
          </p:nvPr>
        </p:nvSpPr>
        <p:spPr/>
        <p:txBody>
          <a:bodyPr/>
          <a:lstStyle/>
          <a:p>
            <a:fld id="{7C597459-251B-4538-AC89-11F8877003A3}" type="slidenum">
              <a:rPr lang="en-US" smtClean="0"/>
              <a:t>10</a:t>
            </a:fld>
            <a:endParaRPr lang="en-US"/>
          </a:p>
        </p:txBody>
      </p:sp>
    </p:spTree>
    <p:extLst>
      <p:ext uri="{BB962C8B-B14F-4D97-AF65-F5344CB8AC3E}">
        <p14:creationId xmlns:p14="http://schemas.microsoft.com/office/powerpoint/2010/main" val="561878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5"/>
          </p:nvPr>
        </p:nvSpPr>
        <p:spPr/>
        <p:txBody>
          <a:bodyPr/>
          <a:lstStyle/>
          <a:p>
            <a:fld id="{7C597459-251B-4538-AC89-11F8877003A3}" type="slidenum">
              <a:rPr lang="en-US" smtClean="0"/>
              <a:t>11</a:t>
            </a:fld>
            <a:endParaRPr lang="en-US"/>
          </a:p>
        </p:txBody>
      </p:sp>
    </p:spTree>
    <p:extLst>
      <p:ext uri="{BB962C8B-B14F-4D97-AF65-F5344CB8AC3E}">
        <p14:creationId xmlns:p14="http://schemas.microsoft.com/office/powerpoint/2010/main" val="6233531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emf"/><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שקופית כותרת">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0" y="4277048"/>
            <a:ext cx="12190476" cy="2580952"/>
          </a:xfrm>
          <a:prstGeom prst="rect">
            <a:avLst/>
          </a:prstGeom>
        </p:spPr>
      </p:pic>
      <p:sp>
        <p:nvSpPr>
          <p:cNvPr id="3" name="Subtitle 2"/>
          <p:cNvSpPr>
            <a:spLocks noGrp="1"/>
          </p:cNvSpPr>
          <p:nvPr>
            <p:ph type="subTitle" idx="1"/>
          </p:nvPr>
        </p:nvSpPr>
        <p:spPr>
          <a:xfrm>
            <a:off x="90856" y="3516917"/>
            <a:ext cx="11963398" cy="1655762"/>
          </a:xfrm>
        </p:spPr>
        <p:txBody>
          <a:bodyPr>
            <a:normAutofit/>
          </a:bodyPr>
          <a:lstStyle>
            <a:lvl1pPr marL="0" indent="0" algn="ctr" rtl="1">
              <a:buNone/>
              <a:defRPr sz="32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52738" y="0"/>
            <a:ext cx="3092016" cy="1296099"/>
          </a:xfrm>
          <a:prstGeom prst="rect">
            <a:avLst/>
          </a:prstGeom>
        </p:spPr>
      </p:pic>
      <p:sp>
        <p:nvSpPr>
          <p:cNvPr id="2" name="Title 1"/>
          <p:cNvSpPr>
            <a:spLocks noGrp="1"/>
          </p:cNvSpPr>
          <p:nvPr>
            <p:ph type="ctrTitle"/>
          </p:nvPr>
        </p:nvSpPr>
        <p:spPr>
          <a:xfrm>
            <a:off x="71806" y="2376702"/>
            <a:ext cx="11982448" cy="871763"/>
          </a:xfrm>
        </p:spPr>
        <p:txBody>
          <a:bodyPr anchor="b">
            <a:noAutofit/>
          </a:bodyPr>
          <a:lstStyle>
            <a:lvl1pPr algn="ctr" rtl="1">
              <a:defRPr sz="5400" b="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defRPr>
            </a:lvl1pPr>
          </a:lstStyle>
          <a:p>
            <a:r>
              <a:rPr lang="he-IL"/>
              <a:t>לחץ כדי לערוך סגנון כותרת של תבנית בסיס</a:t>
            </a:r>
            <a:endParaRPr lang="en-US" dirty="0"/>
          </a:p>
        </p:txBody>
      </p:sp>
      <p:sp>
        <p:nvSpPr>
          <p:cNvPr id="29" name="Text Placeholder 28"/>
          <p:cNvSpPr>
            <a:spLocks noGrp="1"/>
          </p:cNvSpPr>
          <p:nvPr>
            <p:ph type="body" sz="quarter" idx="10"/>
          </p:nvPr>
        </p:nvSpPr>
        <p:spPr>
          <a:xfrm>
            <a:off x="90856" y="5803900"/>
            <a:ext cx="11963398" cy="977900"/>
          </a:xfrm>
        </p:spPr>
        <p:txBody>
          <a:bodyPr anchor="b"/>
          <a:lstStyle>
            <a:lvl1pPr marL="0" indent="0" algn="ctr" rtl="1">
              <a:buNone/>
              <a:defRPr baseline="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lvl="0"/>
            <a:r>
              <a:rPr lang="he-IL"/>
              <a:t>לחץ כדי לערוך סגנונות טקסט של תבנית בסיס</a:t>
            </a:r>
          </a:p>
        </p:txBody>
      </p:sp>
      <p:pic>
        <p:nvPicPr>
          <p:cNvPr id="14" name="Picture 13"/>
          <p:cNvPicPr>
            <a:picLocks noChangeAspect="1"/>
          </p:cNvPicPr>
          <p:nvPr/>
        </p:nvPicPr>
        <p:blipFill>
          <a:blip r:embed="rId4"/>
          <a:stretch>
            <a:fillRect/>
          </a:stretch>
        </p:blipFill>
        <p:spPr>
          <a:xfrm>
            <a:off x="268760" y="320144"/>
            <a:ext cx="2968593" cy="813856"/>
          </a:xfrm>
          <a:prstGeom prst="rect">
            <a:avLst/>
          </a:prstGeom>
        </p:spPr>
      </p:pic>
    </p:spTree>
    <p:extLst>
      <p:ext uri="{BB962C8B-B14F-4D97-AF65-F5344CB8AC3E}">
        <p14:creationId xmlns:p14="http://schemas.microsoft.com/office/powerpoint/2010/main" val="399057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par>
                                <p:cTn id="12" presetID="10" presetClass="entr" presetSubtype="0" fill="hold" grpId="0" nodeType="withEffect" nodePh="1">
                                  <p:stCondLst>
                                    <p:cond delay="0"/>
                                  </p:stCondLst>
                                  <p:endCondLst>
                                    <p:cond evt="begin" delay="0">
                                      <p:tn val="12"/>
                                    </p:cond>
                                  </p:endCondLst>
                                  <p:childTnLst>
                                    <p:set>
                                      <p:cBhvr>
                                        <p:cTn id="13" dur="1" fill="hold">
                                          <p:stCondLst>
                                            <p:cond delay="0"/>
                                          </p:stCondLst>
                                        </p:cTn>
                                        <p:tgtEl>
                                          <p:spTgt spid="29">
                                            <p:txEl>
                                              <p:pRg st="0" end="0"/>
                                            </p:txEl>
                                          </p:spTgt>
                                        </p:tgtEl>
                                        <p:attrNameLst>
                                          <p:attrName>style.visibility</p:attrName>
                                        </p:attrNameLst>
                                      </p:cBhvr>
                                      <p:to>
                                        <p:strVal val="visible"/>
                                      </p:to>
                                    </p:set>
                                    <p:animEffect transition="in" filter="fade">
                                      <p:cBhvr>
                                        <p:cTn id="14"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2" grpId="0"/>
      <p:bldP spid="29" grpId="0" build="p">
        <p:tmplLst>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93410762-71F7-4D44-A477-E5BE8DEEB8B4}" type="datetimeFigureOut">
              <a:rPr lang="en-US" smtClean="0"/>
              <a:t>21/05/20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DE694-5C7C-4998-842B-968B9EEC558C}" type="slidenum">
              <a:rPr lang="en-US" smtClean="0"/>
              <a:t>‹#›</a:t>
            </a:fld>
            <a:endParaRPr lang="en-US"/>
          </a:p>
        </p:txBody>
      </p:sp>
    </p:spTree>
    <p:extLst>
      <p:ext uri="{BB962C8B-B14F-4D97-AF65-F5344CB8AC3E}">
        <p14:creationId xmlns:p14="http://schemas.microsoft.com/office/powerpoint/2010/main" val="1017168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93410762-71F7-4D44-A477-E5BE8DEEB8B4}" type="datetimeFigureOut">
              <a:rPr lang="en-US" smtClean="0"/>
              <a:t>21/05/20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DE694-5C7C-4998-842B-968B9EEC558C}" type="slidenum">
              <a:rPr lang="en-US" smtClean="0"/>
              <a:t>‹#›</a:t>
            </a:fld>
            <a:endParaRPr lang="en-US"/>
          </a:p>
        </p:txBody>
      </p:sp>
    </p:spTree>
    <p:extLst>
      <p:ext uri="{BB962C8B-B14F-4D97-AF65-F5344CB8AC3E}">
        <p14:creationId xmlns:p14="http://schemas.microsoft.com/office/powerpoint/2010/main" val="33404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srcRect b="10245"/>
          <a:stretch/>
        </p:blipFill>
        <p:spPr>
          <a:xfrm>
            <a:off x="0" y="4278254"/>
            <a:ext cx="12192000" cy="2579746"/>
          </a:xfrm>
          <a:prstGeom prst="rect">
            <a:avLst/>
          </a:prstGeom>
        </p:spPr>
      </p:pic>
      <p:sp>
        <p:nvSpPr>
          <p:cNvPr id="3" name="Subtitle 2"/>
          <p:cNvSpPr>
            <a:spLocks noGrp="1"/>
          </p:cNvSpPr>
          <p:nvPr>
            <p:ph type="subTitle" idx="1"/>
          </p:nvPr>
        </p:nvSpPr>
        <p:spPr>
          <a:xfrm>
            <a:off x="90856" y="3516917"/>
            <a:ext cx="11963398" cy="1655762"/>
          </a:xfrm>
        </p:spPr>
        <p:txBody>
          <a:bodyPr>
            <a:normAutofit/>
          </a:bodyPr>
          <a:lstStyle>
            <a:lvl1pPr marL="0" indent="0" algn="ctr" rtl="1">
              <a:buNone/>
              <a:defRPr sz="32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52738" y="0"/>
            <a:ext cx="3092016" cy="1296099"/>
          </a:xfrm>
          <a:prstGeom prst="rect">
            <a:avLst/>
          </a:prstGeom>
        </p:spPr>
      </p:pic>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856" y="162843"/>
            <a:ext cx="3009900" cy="1000125"/>
          </a:xfrm>
          <a:prstGeom prst="rect">
            <a:avLst/>
          </a:prstGeom>
        </p:spPr>
      </p:pic>
      <p:sp>
        <p:nvSpPr>
          <p:cNvPr id="2" name="Title 1"/>
          <p:cNvSpPr>
            <a:spLocks noGrp="1"/>
          </p:cNvSpPr>
          <p:nvPr>
            <p:ph type="ctrTitle"/>
          </p:nvPr>
        </p:nvSpPr>
        <p:spPr>
          <a:xfrm>
            <a:off x="71806" y="2376702"/>
            <a:ext cx="11982448" cy="871763"/>
          </a:xfrm>
        </p:spPr>
        <p:txBody>
          <a:bodyPr anchor="b">
            <a:noAutofit/>
          </a:bodyPr>
          <a:lstStyle>
            <a:lvl1pPr algn="ctr" rtl="1">
              <a:defRPr sz="5400" b="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endParaRPr lang="en-US" dirty="0"/>
          </a:p>
        </p:txBody>
      </p:sp>
      <p:sp>
        <p:nvSpPr>
          <p:cNvPr id="29" name="Text Placeholder 28"/>
          <p:cNvSpPr>
            <a:spLocks noGrp="1"/>
          </p:cNvSpPr>
          <p:nvPr>
            <p:ph type="body" sz="quarter" idx="10"/>
          </p:nvPr>
        </p:nvSpPr>
        <p:spPr>
          <a:xfrm>
            <a:off x="90856" y="5803900"/>
            <a:ext cx="11963398" cy="977900"/>
          </a:xfrm>
        </p:spPr>
        <p:txBody>
          <a:bodyPr anchor="b"/>
          <a:lstStyle>
            <a:lvl1pPr marL="0" indent="0" algn="ctr" rtl="1">
              <a:buNone/>
              <a:defRPr baseline="0">
                <a:solidFill>
                  <a:schemeClr val="accent1">
                    <a:lumMod val="40000"/>
                    <a:lumOff val="60000"/>
                  </a:schemeClr>
                </a:solidFill>
                <a:latin typeface="Tahoma" panose="020B0604030504040204" pitchFamily="34" charset="0"/>
                <a:ea typeface="Tahoma" panose="020B0604030504040204" pitchFamily="34" charset="0"/>
                <a:cs typeface="Tahoma" panose="020B0604030504040204" pitchFamily="34" charset="0"/>
              </a:defRPr>
            </a:lvl1pPr>
          </a:lstStyle>
          <a:p>
            <a:pPr lvl="0"/>
            <a:r>
              <a:rPr lang="en-US"/>
              <a:t>Click to edit Master text styles</a:t>
            </a:r>
          </a:p>
        </p:txBody>
      </p:sp>
    </p:spTree>
    <p:extLst>
      <p:ext uri="{BB962C8B-B14F-4D97-AF65-F5344CB8AC3E}">
        <p14:creationId xmlns:p14="http://schemas.microsoft.com/office/powerpoint/2010/main" val="1086113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par>
                                <p:cTn id="12" presetID="10" presetClass="entr" presetSubtype="0" fill="hold" grpId="0" nodeType="withEffect" nodePh="1">
                                  <p:stCondLst>
                                    <p:cond delay="0"/>
                                  </p:stCondLst>
                                  <p:endCondLst>
                                    <p:cond evt="begin" delay="0">
                                      <p:tn val="12"/>
                                    </p:cond>
                                  </p:endCondLst>
                                  <p:childTnLst>
                                    <p:set>
                                      <p:cBhvr>
                                        <p:cTn id="13" dur="1" fill="hold">
                                          <p:stCondLst>
                                            <p:cond delay="0"/>
                                          </p:stCondLst>
                                        </p:cTn>
                                        <p:tgtEl>
                                          <p:spTgt spid="29">
                                            <p:txEl>
                                              <p:pRg st="0" end="0"/>
                                            </p:txEl>
                                          </p:spTgt>
                                        </p:tgtEl>
                                        <p:attrNameLst>
                                          <p:attrName>style.visibility</p:attrName>
                                        </p:attrNameLst>
                                      </p:cBhvr>
                                      <p:to>
                                        <p:strVal val="visible"/>
                                      </p:to>
                                    </p:set>
                                    <p:animEffect transition="in" filter="fade">
                                      <p:cBhvr>
                                        <p:cTn id="14"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2" grpId="0"/>
      <p:bldP spid="29" grpId="0" build="p">
        <p:tmplLst>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שקופית כותרת">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b="10245"/>
          <a:stretch/>
        </p:blipFill>
        <p:spPr>
          <a:xfrm>
            <a:off x="0" y="4278254"/>
            <a:ext cx="12192000" cy="2579746"/>
          </a:xfrm>
          <a:prstGeom prst="rect">
            <a:avLst/>
          </a:prstGeom>
        </p:spPr>
      </p:pic>
      <p:sp>
        <p:nvSpPr>
          <p:cNvPr id="3" name="Subtitle 2"/>
          <p:cNvSpPr>
            <a:spLocks noGrp="1"/>
          </p:cNvSpPr>
          <p:nvPr>
            <p:ph type="subTitle" idx="1"/>
          </p:nvPr>
        </p:nvSpPr>
        <p:spPr>
          <a:xfrm>
            <a:off x="90856" y="3516917"/>
            <a:ext cx="11963398" cy="1655762"/>
          </a:xfrm>
        </p:spPr>
        <p:txBody>
          <a:bodyPr>
            <a:normAutofit/>
          </a:bodyPr>
          <a:lstStyle>
            <a:lvl1pPr marL="0" indent="0" algn="ctr" rtl="1">
              <a:buNone/>
              <a:defRPr sz="32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52738" y="0"/>
            <a:ext cx="3092016" cy="129609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856" y="162843"/>
            <a:ext cx="3009900" cy="1000125"/>
          </a:xfrm>
          <a:prstGeom prst="rect">
            <a:avLst/>
          </a:prstGeom>
        </p:spPr>
      </p:pic>
      <p:sp>
        <p:nvSpPr>
          <p:cNvPr id="2" name="Title 1"/>
          <p:cNvSpPr>
            <a:spLocks noGrp="1"/>
          </p:cNvSpPr>
          <p:nvPr>
            <p:ph type="ctrTitle"/>
          </p:nvPr>
        </p:nvSpPr>
        <p:spPr>
          <a:xfrm>
            <a:off x="71806" y="2376702"/>
            <a:ext cx="11982448" cy="871763"/>
          </a:xfrm>
        </p:spPr>
        <p:txBody>
          <a:bodyPr anchor="b">
            <a:noAutofit/>
          </a:bodyPr>
          <a:lstStyle>
            <a:lvl1pPr algn="ctr" rtl="1">
              <a:defRPr sz="5400" b="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defRPr>
            </a:lvl1pPr>
          </a:lstStyle>
          <a:p>
            <a:r>
              <a:rPr lang="he-IL"/>
              <a:t>לחץ כדי לערוך סגנון כותרת של תבנית בסיס</a:t>
            </a:r>
            <a:endParaRPr lang="en-US" dirty="0"/>
          </a:p>
        </p:txBody>
      </p:sp>
      <p:sp>
        <p:nvSpPr>
          <p:cNvPr id="29" name="Text Placeholder 28"/>
          <p:cNvSpPr>
            <a:spLocks noGrp="1"/>
          </p:cNvSpPr>
          <p:nvPr>
            <p:ph type="body" sz="quarter" idx="10"/>
          </p:nvPr>
        </p:nvSpPr>
        <p:spPr>
          <a:xfrm>
            <a:off x="90856" y="5803900"/>
            <a:ext cx="11963398" cy="977900"/>
          </a:xfrm>
        </p:spPr>
        <p:txBody>
          <a:bodyPr anchor="b"/>
          <a:lstStyle>
            <a:lvl1pPr marL="0" indent="0" algn="ctr" rtl="1">
              <a:buNone/>
              <a:defRPr baseline="0">
                <a:solidFill>
                  <a:schemeClr val="accent1">
                    <a:lumMod val="40000"/>
                    <a:lumOff val="60000"/>
                  </a:schemeClr>
                </a:solidFill>
                <a:latin typeface="Tahoma" panose="020B0604030504040204" pitchFamily="34" charset="0"/>
                <a:ea typeface="Tahoma" panose="020B0604030504040204" pitchFamily="34" charset="0"/>
                <a:cs typeface="Tahoma" panose="020B0604030504040204" pitchFamily="34" charset="0"/>
              </a:defRPr>
            </a:lvl1pPr>
          </a:lstStyle>
          <a:p>
            <a:pPr lvl="0"/>
            <a:r>
              <a:rPr lang="he-IL"/>
              <a:t>לחץ כדי לערוך סגנונות טקסט של תבנית בסיס</a:t>
            </a:r>
          </a:p>
        </p:txBody>
      </p:sp>
    </p:spTree>
    <p:extLst>
      <p:ext uri="{BB962C8B-B14F-4D97-AF65-F5344CB8AC3E}">
        <p14:creationId xmlns:p14="http://schemas.microsoft.com/office/powerpoint/2010/main" val="3329341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par>
                                <p:cTn id="12" presetID="10" presetClass="entr" presetSubtype="0" fill="hold" grpId="0" nodeType="withEffect" nodePh="1">
                                  <p:stCondLst>
                                    <p:cond delay="0"/>
                                  </p:stCondLst>
                                  <p:endCondLst>
                                    <p:cond evt="begin" delay="0">
                                      <p:tn val="12"/>
                                    </p:cond>
                                  </p:endCondLst>
                                  <p:childTnLst>
                                    <p:set>
                                      <p:cBhvr>
                                        <p:cTn id="13" dur="1" fill="hold">
                                          <p:stCondLst>
                                            <p:cond delay="0"/>
                                          </p:stCondLst>
                                        </p:cTn>
                                        <p:tgtEl>
                                          <p:spTgt spid="29">
                                            <p:txEl>
                                              <p:pRg st="0" end="0"/>
                                            </p:txEl>
                                          </p:spTgt>
                                        </p:tgtEl>
                                        <p:attrNameLst>
                                          <p:attrName>style.visibility</p:attrName>
                                        </p:attrNameLst>
                                      </p:cBhvr>
                                      <p:to>
                                        <p:strVal val="visible"/>
                                      </p:to>
                                    </p:set>
                                    <p:animEffect transition="in" filter="fade">
                                      <p:cBhvr>
                                        <p:cTn id="14"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2" grpId="0"/>
      <p:bldP spid="29" grpId="0" build="p">
        <p:tmplLst>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pic>
        <p:nvPicPr>
          <p:cNvPr id="18" name="Picture 17"/>
          <p:cNvPicPr>
            <a:picLocks noChangeAspect="1"/>
          </p:cNvPicPr>
          <p:nvPr/>
        </p:nvPicPr>
        <p:blipFill rotWithShape="1">
          <a:blip r:embed="rId2"/>
          <a:srcRect l="24854" t="3711" r="6975" b="9317"/>
          <a:stretch/>
        </p:blipFill>
        <p:spPr>
          <a:xfrm flipV="1">
            <a:off x="-49630" y="-19050"/>
            <a:ext cx="12287250" cy="990599"/>
          </a:xfrm>
          <a:prstGeom prst="rect">
            <a:avLst/>
          </a:prstGeom>
        </p:spPr>
      </p:pic>
      <p:sp>
        <p:nvSpPr>
          <p:cNvPr id="2" name="Title 1"/>
          <p:cNvSpPr>
            <a:spLocks noGrp="1"/>
          </p:cNvSpPr>
          <p:nvPr>
            <p:ph type="title"/>
          </p:nvPr>
        </p:nvSpPr>
        <p:spPr>
          <a:xfrm>
            <a:off x="0" y="36757"/>
            <a:ext cx="12123963" cy="934792"/>
          </a:xfrm>
        </p:spPr>
        <p:txBody>
          <a:bodyPr/>
          <a:lstStyle>
            <a:lvl1pPr algn="ctr" rtl="1">
              <a:defRPr b="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156481" y="1155700"/>
            <a:ext cx="11811000" cy="5565775"/>
          </a:xfrm>
        </p:spPr>
        <p:txBody>
          <a:bodyPr>
            <a:normAutofit/>
          </a:bodyPr>
          <a:lstStyle>
            <a:lvl1pPr marL="292100" indent="-292100" algn="r" rtl="1">
              <a:lnSpc>
                <a:spcPct val="100000"/>
              </a:lnSpc>
              <a:buFont typeface="Wingdings" panose="05000000000000000000" pitchFamily="2" charset="2"/>
              <a:buChar char="§"/>
              <a:defRPr sz="3600">
                <a:latin typeface="Tahoma" panose="020B0604030504040204" pitchFamily="34" charset="0"/>
                <a:ea typeface="Tahoma" panose="020B0604030504040204" pitchFamily="34" charset="0"/>
                <a:cs typeface="Tahoma" panose="020B0604030504040204" pitchFamily="34" charset="0"/>
              </a:defRPr>
            </a:lvl1pPr>
            <a:lvl2pPr marL="800100" indent="-279400" algn="r" rtl="1">
              <a:lnSpc>
                <a:spcPct val="100000"/>
              </a:lnSpc>
              <a:buFont typeface="Wingdings" panose="05000000000000000000" pitchFamily="2" charset="2"/>
              <a:buChar char="§"/>
              <a:defRPr sz="3200">
                <a:latin typeface="Tahoma" panose="020B0604030504040204" pitchFamily="34" charset="0"/>
                <a:ea typeface="Tahoma" panose="020B0604030504040204" pitchFamily="34" charset="0"/>
                <a:cs typeface="Tahoma" panose="020B0604030504040204" pitchFamily="34" charset="0"/>
              </a:defRPr>
            </a:lvl2pPr>
            <a:lvl3pPr marL="1206500" indent="-246063" algn="r" rtl="1">
              <a:lnSpc>
                <a:spcPct val="100000"/>
              </a:lnSpc>
              <a:buFont typeface="Wingdings" panose="05000000000000000000" pitchFamily="2" charset="2"/>
              <a:buChar char="§"/>
              <a:defRPr sz="2800">
                <a:latin typeface="Tahoma" panose="020B0604030504040204" pitchFamily="34" charset="0"/>
                <a:ea typeface="Tahoma" panose="020B0604030504040204" pitchFamily="34" charset="0"/>
                <a:cs typeface="Tahoma" panose="020B0604030504040204" pitchFamily="34" charset="0"/>
              </a:defRPr>
            </a:lvl3pPr>
            <a:lvl4pPr marL="1663700" indent="-246063" algn="r" rtl="1">
              <a:lnSpc>
                <a:spcPct val="100000"/>
              </a:lnSpc>
              <a:buFont typeface="Wingdings" panose="05000000000000000000" pitchFamily="2" charset="2"/>
              <a:buChar char="§"/>
              <a:defRPr sz="2400">
                <a:latin typeface="Tahoma" panose="020B0604030504040204" pitchFamily="34" charset="0"/>
                <a:ea typeface="Tahoma" panose="020B0604030504040204" pitchFamily="34" charset="0"/>
                <a:cs typeface="Tahoma" panose="020B0604030504040204" pitchFamily="34" charset="0"/>
              </a:defRPr>
            </a:lvl4pPr>
            <a:lvl5pPr marL="2120900" indent="-246063" algn="r" rtl="1">
              <a:lnSpc>
                <a:spcPct val="100000"/>
              </a:lnSpc>
              <a:buFont typeface="Wingdings" panose="05000000000000000000" pitchFamily="2" charset="2"/>
              <a:buChar char="§"/>
              <a:defRPr sz="2400">
                <a:latin typeface="Tahoma" panose="020B0604030504040204" pitchFamily="34" charset="0"/>
                <a:ea typeface="Tahoma" panose="020B0604030504040204" pitchFamily="34" charset="0"/>
                <a:cs typeface="Tahoma" panose="020B0604030504040204" pitchFamily="34" charset="0"/>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93410762-71F7-4D44-A477-E5BE8DEEB8B4}" type="datetimeFigureOut">
              <a:rPr lang="en-US" smtClean="0"/>
              <a:t>21/05/20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DE694-5C7C-4998-842B-968B9EEC558C}" type="slidenum">
              <a:rPr lang="en-US" smtClean="0"/>
              <a:t>‹#›</a:t>
            </a:fld>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088774"/>
            <a:ext cx="1857813" cy="778751"/>
          </a:xfrm>
          <a:prstGeom prst="rect">
            <a:avLst/>
          </a:prstGeom>
        </p:spPr>
      </p:pic>
      <p:pic>
        <p:nvPicPr>
          <p:cNvPr id="15" name="Picture 14"/>
          <p:cNvPicPr>
            <a:picLocks noChangeAspect="1"/>
          </p:cNvPicPr>
          <p:nvPr/>
        </p:nvPicPr>
        <p:blipFill rotWithShape="1">
          <a:blip r:embed="rId4"/>
          <a:srcRect l="4515" t="36897" r="3665"/>
          <a:stretch/>
        </p:blipFill>
        <p:spPr>
          <a:xfrm flipV="1">
            <a:off x="-24063" y="5277061"/>
            <a:ext cx="12236116" cy="1605002"/>
          </a:xfrm>
          <a:prstGeom prst="rect">
            <a:avLst/>
          </a:prstGeom>
        </p:spPr>
      </p:pic>
      <p:cxnSp>
        <p:nvCxnSpPr>
          <p:cNvPr id="20" name="Straight Connector 19"/>
          <p:cNvCxnSpPr/>
          <p:nvPr/>
        </p:nvCxnSpPr>
        <p:spPr>
          <a:xfrm>
            <a:off x="-49630" y="971549"/>
            <a:ext cx="12287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7340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838200" y="1603376"/>
            <a:ext cx="10515600" cy="2852737"/>
          </a:xfrm>
        </p:spPr>
        <p:txBody>
          <a:bodyPr anchor="b"/>
          <a:lstStyle>
            <a:lvl1pPr>
              <a:defRPr sz="6000"/>
            </a:lvl1pPr>
          </a:lstStyle>
          <a:p>
            <a:r>
              <a:rPr lang="he-IL"/>
              <a:t>לחץ כדי לערוך סגנון כותרת של תבנית בסיס</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93410762-71F7-4D44-A477-E5BE8DEEB8B4}" type="datetimeFigureOut">
              <a:rPr lang="en-US" smtClean="0"/>
              <a:t>21/05/20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DE694-5C7C-4998-842B-968B9EEC558C}" type="slidenum">
              <a:rPr lang="en-US" smtClean="0"/>
              <a:t>‹#›</a:t>
            </a:fld>
            <a:endParaRPr lang="en-US"/>
          </a:p>
        </p:txBody>
      </p:sp>
    </p:spTree>
    <p:extLst>
      <p:ext uri="{BB962C8B-B14F-4D97-AF65-F5344CB8AC3E}">
        <p14:creationId xmlns:p14="http://schemas.microsoft.com/office/powerpoint/2010/main" val="2709802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Date Placeholder 4"/>
          <p:cNvSpPr>
            <a:spLocks noGrp="1"/>
          </p:cNvSpPr>
          <p:nvPr>
            <p:ph type="dt" sz="half" idx="10"/>
          </p:nvPr>
        </p:nvSpPr>
        <p:spPr/>
        <p:txBody>
          <a:bodyPr/>
          <a:lstStyle/>
          <a:p>
            <a:fld id="{93410762-71F7-4D44-A477-E5BE8DEEB8B4}" type="datetimeFigureOut">
              <a:rPr lang="en-US" smtClean="0"/>
              <a:t>21/05/20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BDE694-5C7C-4998-842B-968B9EEC558C}" type="slidenum">
              <a:rPr lang="en-US" smtClean="0"/>
              <a:t>‹#›</a:t>
            </a:fld>
            <a:endParaRPr lang="en-US"/>
          </a:p>
        </p:txBody>
      </p:sp>
    </p:spTree>
    <p:extLst>
      <p:ext uri="{BB962C8B-B14F-4D97-AF65-F5344CB8AC3E}">
        <p14:creationId xmlns:p14="http://schemas.microsoft.com/office/powerpoint/2010/main" val="7791461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Date Placeholder 6"/>
          <p:cNvSpPr>
            <a:spLocks noGrp="1"/>
          </p:cNvSpPr>
          <p:nvPr>
            <p:ph type="dt" sz="half" idx="10"/>
          </p:nvPr>
        </p:nvSpPr>
        <p:spPr/>
        <p:txBody>
          <a:bodyPr/>
          <a:lstStyle/>
          <a:p>
            <a:fld id="{93410762-71F7-4D44-A477-E5BE8DEEB8B4}" type="datetimeFigureOut">
              <a:rPr lang="en-US" smtClean="0"/>
              <a:t>21/05/20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BDE694-5C7C-4998-842B-968B9EEC558C}" type="slidenum">
              <a:rPr lang="en-US" smtClean="0"/>
              <a:t>‹#›</a:t>
            </a:fld>
            <a:endParaRPr lang="en-US"/>
          </a:p>
        </p:txBody>
      </p:sp>
    </p:spTree>
    <p:extLst>
      <p:ext uri="{BB962C8B-B14F-4D97-AF65-F5344CB8AC3E}">
        <p14:creationId xmlns:p14="http://schemas.microsoft.com/office/powerpoint/2010/main" val="13467947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Date Placeholder 2"/>
          <p:cNvSpPr>
            <a:spLocks noGrp="1"/>
          </p:cNvSpPr>
          <p:nvPr>
            <p:ph type="dt" sz="half" idx="10"/>
          </p:nvPr>
        </p:nvSpPr>
        <p:spPr/>
        <p:txBody>
          <a:bodyPr/>
          <a:lstStyle/>
          <a:p>
            <a:fld id="{93410762-71F7-4D44-A477-E5BE8DEEB8B4}" type="datetimeFigureOut">
              <a:rPr lang="en-US" smtClean="0"/>
              <a:t>21/05/20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BDE694-5C7C-4998-842B-968B9EEC558C}" type="slidenum">
              <a:rPr lang="en-US" smtClean="0"/>
              <a:t>‹#›</a:t>
            </a:fld>
            <a:endParaRPr lang="en-US"/>
          </a:p>
        </p:txBody>
      </p:sp>
    </p:spTree>
    <p:extLst>
      <p:ext uri="{BB962C8B-B14F-4D97-AF65-F5344CB8AC3E}">
        <p14:creationId xmlns:p14="http://schemas.microsoft.com/office/powerpoint/2010/main" val="31955894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410762-71F7-4D44-A477-E5BE8DEEB8B4}" type="datetimeFigureOut">
              <a:rPr lang="en-US" smtClean="0"/>
              <a:t>21/05/20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BDE694-5C7C-4998-842B-968B9EEC558C}" type="slidenum">
              <a:rPr lang="en-US" smtClean="0"/>
              <a:t>‹#›</a:t>
            </a:fld>
            <a:endParaRPr lang="en-US"/>
          </a:p>
        </p:txBody>
      </p:sp>
    </p:spTree>
    <p:extLst>
      <p:ext uri="{BB962C8B-B14F-4D97-AF65-F5344CB8AC3E}">
        <p14:creationId xmlns:p14="http://schemas.microsoft.com/office/powerpoint/2010/main" val="767392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a:xfrm>
            <a:off x="0" y="36757"/>
            <a:ext cx="12123963" cy="934792"/>
          </a:xfrm>
        </p:spPr>
        <p:txBody>
          <a:bodyPr/>
          <a:lstStyle>
            <a:lvl1pPr algn="ctr" rtl="1">
              <a:defRPr b="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156481" y="1155700"/>
            <a:ext cx="11811000" cy="5565775"/>
          </a:xfrm>
        </p:spPr>
        <p:txBody>
          <a:bodyPr>
            <a:normAutofit/>
          </a:bodyPr>
          <a:lstStyle>
            <a:lvl1pPr marL="292100" indent="-292100" algn="r" rtl="1">
              <a:lnSpc>
                <a:spcPct val="100000"/>
              </a:lnSpc>
              <a:buFont typeface="Wingdings" panose="05000000000000000000" pitchFamily="2" charset="2"/>
              <a:buChar char="§"/>
              <a:defRPr sz="3600">
                <a:latin typeface="Tahoma" panose="020B0604030504040204" pitchFamily="34" charset="0"/>
                <a:ea typeface="Tahoma" panose="020B0604030504040204" pitchFamily="34" charset="0"/>
                <a:cs typeface="Tahoma" panose="020B0604030504040204" pitchFamily="34" charset="0"/>
              </a:defRPr>
            </a:lvl1pPr>
            <a:lvl2pPr marL="800100" indent="-279400" algn="r" rtl="1">
              <a:lnSpc>
                <a:spcPct val="100000"/>
              </a:lnSpc>
              <a:buFont typeface="Wingdings" panose="05000000000000000000" pitchFamily="2" charset="2"/>
              <a:buChar char="§"/>
              <a:defRPr sz="3200">
                <a:latin typeface="Tahoma" panose="020B0604030504040204" pitchFamily="34" charset="0"/>
                <a:ea typeface="Tahoma" panose="020B0604030504040204" pitchFamily="34" charset="0"/>
                <a:cs typeface="Tahoma" panose="020B0604030504040204" pitchFamily="34" charset="0"/>
              </a:defRPr>
            </a:lvl2pPr>
            <a:lvl3pPr marL="1206500" indent="-246063" algn="r" rtl="1">
              <a:lnSpc>
                <a:spcPct val="100000"/>
              </a:lnSpc>
              <a:buFont typeface="Wingdings" panose="05000000000000000000" pitchFamily="2" charset="2"/>
              <a:buChar char="§"/>
              <a:defRPr sz="2800">
                <a:latin typeface="Tahoma" panose="020B0604030504040204" pitchFamily="34" charset="0"/>
                <a:ea typeface="Tahoma" panose="020B0604030504040204" pitchFamily="34" charset="0"/>
                <a:cs typeface="Tahoma" panose="020B0604030504040204" pitchFamily="34" charset="0"/>
              </a:defRPr>
            </a:lvl3pPr>
            <a:lvl4pPr marL="1663700" indent="-246063" algn="r" rtl="1">
              <a:lnSpc>
                <a:spcPct val="100000"/>
              </a:lnSpc>
              <a:buFont typeface="Wingdings" panose="05000000000000000000" pitchFamily="2" charset="2"/>
              <a:buChar char="§"/>
              <a:defRPr sz="2400">
                <a:latin typeface="Tahoma" panose="020B0604030504040204" pitchFamily="34" charset="0"/>
                <a:ea typeface="Tahoma" panose="020B0604030504040204" pitchFamily="34" charset="0"/>
                <a:cs typeface="Tahoma" panose="020B0604030504040204" pitchFamily="34" charset="0"/>
              </a:defRPr>
            </a:lvl4pPr>
            <a:lvl5pPr marL="2120900" indent="-246063" algn="r" rtl="1">
              <a:lnSpc>
                <a:spcPct val="100000"/>
              </a:lnSpc>
              <a:buFont typeface="Wingdings" panose="05000000000000000000" pitchFamily="2" charset="2"/>
              <a:buChar char="§"/>
              <a:defRPr sz="2400">
                <a:latin typeface="Tahoma" panose="020B0604030504040204" pitchFamily="34" charset="0"/>
                <a:ea typeface="Tahoma" panose="020B0604030504040204" pitchFamily="34" charset="0"/>
                <a:cs typeface="Tahoma" panose="020B0604030504040204" pitchFamily="34" charset="0"/>
              </a:defRPr>
            </a:lvl5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93410762-71F7-4D44-A477-E5BE8DEEB8B4}" type="datetimeFigureOut">
              <a:rPr lang="en-US" smtClean="0"/>
              <a:t>21/05/20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DE694-5C7C-4998-842B-968B9EEC558C}" type="slidenum">
              <a:rPr lang="en-US" smtClean="0"/>
              <a:t>‹#›</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088774"/>
            <a:ext cx="1857813" cy="778751"/>
          </a:xfrm>
          <a:prstGeom prst="rect">
            <a:avLst/>
          </a:prstGeom>
        </p:spPr>
      </p:pic>
      <p:cxnSp>
        <p:nvCxnSpPr>
          <p:cNvPr id="20" name="Straight Connector 19"/>
          <p:cNvCxnSpPr/>
          <p:nvPr/>
        </p:nvCxnSpPr>
        <p:spPr>
          <a:xfrm>
            <a:off x="-49630" y="971549"/>
            <a:ext cx="12287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a:stretch>
            <a:fillRect/>
          </a:stretch>
        </p:blipFill>
        <p:spPr>
          <a:xfrm>
            <a:off x="0" y="5258001"/>
            <a:ext cx="12238095" cy="1609524"/>
          </a:xfrm>
          <a:prstGeom prst="rect">
            <a:avLst/>
          </a:prstGeom>
        </p:spPr>
      </p:pic>
      <p:pic>
        <p:nvPicPr>
          <p:cNvPr id="12" name="Picture 11"/>
          <p:cNvPicPr>
            <a:picLocks noChangeAspect="1"/>
          </p:cNvPicPr>
          <p:nvPr/>
        </p:nvPicPr>
        <p:blipFill>
          <a:blip r:embed="rId4"/>
          <a:stretch>
            <a:fillRect/>
          </a:stretch>
        </p:blipFill>
        <p:spPr>
          <a:xfrm>
            <a:off x="-74199" y="-18927"/>
            <a:ext cx="12285714" cy="990476"/>
          </a:xfrm>
          <a:prstGeom prst="rect">
            <a:avLst/>
          </a:prstGeom>
        </p:spPr>
      </p:pic>
    </p:spTree>
    <p:extLst>
      <p:ext uri="{BB962C8B-B14F-4D97-AF65-F5344CB8AC3E}">
        <p14:creationId xmlns:p14="http://schemas.microsoft.com/office/powerpoint/2010/main" val="3223415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93410762-71F7-4D44-A477-E5BE8DEEB8B4}" type="datetimeFigureOut">
              <a:rPr lang="en-US" smtClean="0"/>
              <a:t>21/05/20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BDE694-5C7C-4998-842B-968B9EEC558C}" type="slidenum">
              <a:rPr lang="en-US" smtClean="0"/>
              <a:t>‹#›</a:t>
            </a:fld>
            <a:endParaRPr lang="en-US"/>
          </a:p>
        </p:txBody>
      </p:sp>
    </p:spTree>
    <p:extLst>
      <p:ext uri="{BB962C8B-B14F-4D97-AF65-F5344CB8AC3E}">
        <p14:creationId xmlns:p14="http://schemas.microsoft.com/office/powerpoint/2010/main" val="564802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93410762-71F7-4D44-A477-E5BE8DEEB8B4}" type="datetimeFigureOut">
              <a:rPr lang="en-US" smtClean="0"/>
              <a:t>21/05/20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BDE694-5C7C-4998-842B-968B9EEC558C}" type="slidenum">
              <a:rPr lang="en-US" smtClean="0"/>
              <a:t>‹#›</a:t>
            </a:fld>
            <a:endParaRPr lang="en-US"/>
          </a:p>
        </p:txBody>
      </p:sp>
    </p:spTree>
    <p:extLst>
      <p:ext uri="{BB962C8B-B14F-4D97-AF65-F5344CB8AC3E}">
        <p14:creationId xmlns:p14="http://schemas.microsoft.com/office/powerpoint/2010/main" val="42494201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93410762-71F7-4D44-A477-E5BE8DEEB8B4}" type="datetimeFigureOut">
              <a:rPr lang="en-US" smtClean="0"/>
              <a:t>21/05/20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DE694-5C7C-4998-842B-968B9EEC558C}" type="slidenum">
              <a:rPr lang="en-US" smtClean="0"/>
              <a:t>‹#›</a:t>
            </a:fld>
            <a:endParaRPr lang="en-US"/>
          </a:p>
        </p:txBody>
      </p:sp>
    </p:spTree>
    <p:extLst>
      <p:ext uri="{BB962C8B-B14F-4D97-AF65-F5344CB8AC3E}">
        <p14:creationId xmlns:p14="http://schemas.microsoft.com/office/powerpoint/2010/main" val="2175323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93410762-71F7-4D44-A477-E5BE8DEEB8B4}" type="datetimeFigureOut">
              <a:rPr lang="en-US" smtClean="0"/>
              <a:t>21/05/20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DE694-5C7C-4998-842B-968B9EEC558C}" type="slidenum">
              <a:rPr lang="en-US" smtClean="0"/>
              <a:t>‹#›</a:t>
            </a:fld>
            <a:endParaRPr lang="en-US"/>
          </a:p>
        </p:txBody>
      </p:sp>
    </p:spTree>
    <p:extLst>
      <p:ext uri="{BB962C8B-B14F-4D97-AF65-F5344CB8AC3E}">
        <p14:creationId xmlns:p14="http://schemas.microsoft.com/office/powerpoint/2010/main" val="39552383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1_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95517B0F-063A-4910-AB04-76723E8DED17}"/>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US"/>
          </a:p>
        </p:txBody>
      </p:sp>
      <p:sp>
        <p:nvSpPr>
          <p:cNvPr id="3" name="כותרת משנה 2">
            <a:extLst>
              <a:ext uri="{FF2B5EF4-FFF2-40B4-BE49-F238E27FC236}">
                <a16:creationId xmlns:a16="http://schemas.microsoft.com/office/drawing/2014/main" xmlns="" id="{6B4728B4-DC49-45B8-8A96-A47023ECE1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a:p>
        </p:txBody>
      </p:sp>
      <p:sp>
        <p:nvSpPr>
          <p:cNvPr id="4" name="מציין מיקום של תאריך 3">
            <a:extLst>
              <a:ext uri="{FF2B5EF4-FFF2-40B4-BE49-F238E27FC236}">
                <a16:creationId xmlns:a16="http://schemas.microsoft.com/office/drawing/2014/main" xmlns="" id="{57633470-77FE-42BC-A85F-2AB7F3478F4B}"/>
              </a:ext>
            </a:extLst>
          </p:cNvPr>
          <p:cNvSpPr>
            <a:spLocks noGrp="1"/>
          </p:cNvSpPr>
          <p:nvPr>
            <p:ph type="dt" sz="half" idx="10"/>
          </p:nvPr>
        </p:nvSpPr>
        <p:spPr/>
        <p:txBody>
          <a:bodyPr/>
          <a:lstStyle/>
          <a:p>
            <a:fld id="{778A00D5-A32B-4046-A793-E8D45E83D6F6}" type="datetimeFigureOut">
              <a:rPr lang="en-US" smtClean="0"/>
              <a:pPr/>
              <a:t>21/05/20</a:t>
            </a:fld>
            <a:endParaRPr lang="en-US"/>
          </a:p>
        </p:txBody>
      </p:sp>
      <p:sp>
        <p:nvSpPr>
          <p:cNvPr id="5" name="מציין מיקום של כותרת תחתונה 4">
            <a:extLst>
              <a:ext uri="{FF2B5EF4-FFF2-40B4-BE49-F238E27FC236}">
                <a16:creationId xmlns:a16="http://schemas.microsoft.com/office/drawing/2014/main" xmlns="" id="{B0E42872-1799-4B0A-8AEA-C1F5AE2C4752}"/>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xmlns="" id="{B0ED1528-9AD7-41CA-9DA1-19F161810FE2}"/>
              </a:ext>
            </a:extLst>
          </p:cNvPr>
          <p:cNvSpPr>
            <a:spLocks noGrp="1"/>
          </p:cNvSpPr>
          <p:nvPr>
            <p:ph type="sldNum" sz="quarter" idx="12"/>
          </p:nvPr>
        </p:nvSpPr>
        <p:spPr/>
        <p:txBody>
          <a:bodyPr/>
          <a:lstStyle/>
          <a:p>
            <a:fld id="{63753A31-91EA-4E85-BEE6-E39259EDEF86}" type="slidenum">
              <a:rPr lang="en-US" smtClean="0"/>
              <a:pPr/>
              <a:t>‹#›</a:t>
            </a:fld>
            <a:endParaRPr lang="en-US"/>
          </a:p>
        </p:txBody>
      </p:sp>
    </p:spTree>
    <p:extLst>
      <p:ext uri="{BB962C8B-B14F-4D97-AF65-F5344CB8AC3E}">
        <p14:creationId xmlns:p14="http://schemas.microsoft.com/office/powerpoint/2010/main" val="675043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838200" y="1603376"/>
            <a:ext cx="10515600" cy="2852737"/>
          </a:xfrm>
        </p:spPr>
        <p:txBody>
          <a:bodyPr anchor="b"/>
          <a:lstStyle>
            <a:lvl1pPr>
              <a:defRPr sz="6000"/>
            </a:lvl1pPr>
          </a:lstStyle>
          <a:p>
            <a:r>
              <a:rPr lang="he-IL"/>
              <a:t>לחץ כדי לערוך סגנון כותרת של תבנית בסיס</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93410762-71F7-4D44-A477-E5BE8DEEB8B4}" type="datetimeFigureOut">
              <a:rPr lang="en-US" smtClean="0"/>
              <a:t>21/05/20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DE694-5C7C-4998-842B-968B9EEC558C}" type="slidenum">
              <a:rPr lang="en-US" smtClean="0"/>
              <a:t>‹#›</a:t>
            </a:fld>
            <a:endParaRPr lang="en-US"/>
          </a:p>
        </p:txBody>
      </p:sp>
    </p:spTree>
    <p:extLst>
      <p:ext uri="{BB962C8B-B14F-4D97-AF65-F5344CB8AC3E}">
        <p14:creationId xmlns:p14="http://schemas.microsoft.com/office/powerpoint/2010/main" val="2897627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Date Placeholder 4"/>
          <p:cNvSpPr>
            <a:spLocks noGrp="1"/>
          </p:cNvSpPr>
          <p:nvPr>
            <p:ph type="dt" sz="half" idx="10"/>
          </p:nvPr>
        </p:nvSpPr>
        <p:spPr/>
        <p:txBody>
          <a:bodyPr/>
          <a:lstStyle/>
          <a:p>
            <a:fld id="{93410762-71F7-4D44-A477-E5BE8DEEB8B4}" type="datetimeFigureOut">
              <a:rPr lang="en-US" smtClean="0"/>
              <a:t>21/05/20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BDE694-5C7C-4998-842B-968B9EEC558C}" type="slidenum">
              <a:rPr lang="en-US" smtClean="0"/>
              <a:t>‹#›</a:t>
            </a:fld>
            <a:endParaRPr lang="en-US"/>
          </a:p>
        </p:txBody>
      </p:sp>
    </p:spTree>
    <p:extLst>
      <p:ext uri="{BB962C8B-B14F-4D97-AF65-F5344CB8AC3E}">
        <p14:creationId xmlns:p14="http://schemas.microsoft.com/office/powerpoint/2010/main" val="1795455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Date Placeholder 6"/>
          <p:cNvSpPr>
            <a:spLocks noGrp="1"/>
          </p:cNvSpPr>
          <p:nvPr>
            <p:ph type="dt" sz="half" idx="10"/>
          </p:nvPr>
        </p:nvSpPr>
        <p:spPr/>
        <p:txBody>
          <a:bodyPr/>
          <a:lstStyle/>
          <a:p>
            <a:fld id="{93410762-71F7-4D44-A477-E5BE8DEEB8B4}" type="datetimeFigureOut">
              <a:rPr lang="en-US" smtClean="0"/>
              <a:t>21/05/20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BDE694-5C7C-4998-842B-968B9EEC558C}" type="slidenum">
              <a:rPr lang="en-US" smtClean="0"/>
              <a:t>‹#›</a:t>
            </a:fld>
            <a:endParaRPr lang="en-US"/>
          </a:p>
        </p:txBody>
      </p:sp>
    </p:spTree>
    <p:extLst>
      <p:ext uri="{BB962C8B-B14F-4D97-AF65-F5344CB8AC3E}">
        <p14:creationId xmlns:p14="http://schemas.microsoft.com/office/powerpoint/2010/main" val="1389093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Date Placeholder 2"/>
          <p:cNvSpPr>
            <a:spLocks noGrp="1"/>
          </p:cNvSpPr>
          <p:nvPr>
            <p:ph type="dt" sz="half" idx="10"/>
          </p:nvPr>
        </p:nvSpPr>
        <p:spPr/>
        <p:txBody>
          <a:bodyPr/>
          <a:lstStyle/>
          <a:p>
            <a:fld id="{93410762-71F7-4D44-A477-E5BE8DEEB8B4}" type="datetimeFigureOut">
              <a:rPr lang="en-US" smtClean="0"/>
              <a:t>21/05/20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BDE694-5C7C-4998-842B-968B9EEC558C}" type="slidenum">
              <a:rPr lang="en-US" smtClean="0"/>
              <a:t>‹#›</a:t>
            </a:fld>
            <a:endParaRPr lang="en-US"/>
          </a:p>
        </p:txBody>
      </p:sp>
    </p:spTree>
    <p:extLst>
      <p:ext uri="{BB962C8B-B14F-4D97-AF65-F5344CB8AC3E}">
        <p14:creationId xmlns:p14="http://schemas.microsoft.com/office/powerpoint/2010/main" val="2198598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410762-71F7-4D44-A477-E5BE8DEEB8B4}" type="datetimeFigureOut">
              <a:rPr lang="en-US" smtClean="0"/>
              <a:t>21/05/20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BDE694-5C7C-4998-842B-968B9EEC558C}" type="slidenum">
              <a:rPr lang="en-US" smtClean="0"/>
              <a:t>‹#›</a:t>
            </a:fld>
            <a:endParaRPr lang="en-US"/>
          </a:p>
        </p:txBody>
      </p:sp>
    </p:spTree>
    <p:extLst>
      <p:ext uri="{BB962C8B-B14F-4D97-AF65-F5344CB8AC3E}">
        <p14:creationId xmlns:p14="http://schemas.microsoft.com/office/powerpoint/2010/main" val="172014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93410762-71F7-4D44-A477-E5BE8DEEB8B4}" type="datetimeFigureOut">
              <a:rPr lang="en-US" smtClean="0"/>
              <a:t>21/05/20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BDE694-5C7C-4998-842B-968B9EEC558C}" type="slidenum">
              <a:rPr lang="en-US" smtClean="0"/>
              <a:t>‹#›</a:t>
            </a:fld>
            <a:endParaRPr lang="en-US"/>
          </a:p>
        </p:txBody>
      </p:sp>
    </p:spTree>
    <p:extLst>
      <p:ext uri="{BB962C8B-B14F-4D97-AF65-F5344CB8AC3E}">
        <p14:creationId xmlns:p14="http://schemas.microsoft.com/office/powerpoint/2010/main" val="1464473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93410762-71F7-4D44-A477-E5BE8DEEB8B4}" type="datetimeFigureOut">
              <a:rPr lang="en-US" smtClean="0"/>
              <a:t>21/05/20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BDE694-5C7C-4998-842B-968B9EEC558C}" type="slidenum">
              <a:rPr lang="en-US" smtClean="0"/>
              <a:t>‹#›</a:t>
            </a:fld>
            <a:endParaRPr lang="en-US"/>
          </a:p>
        </p:txBody>
      </p:sp>
    </p:spTree>
    <p:extLst>
      <p:ext uri="{BB962C8B-B14F-4D97-AF65-F5344CB8AC3E}">
        <p14:creationId xmlns:p14="http://schemas.microsoft.com/office/powerpoint/2010/main" val="3473565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410762-71F7-4D44-A477-E5BE8DEEB8B4}" type="datetimeFigureOut">
              <a:rPr lang="en-US" smtClean="0"/>
              <a:t>21/05/20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BDE694-5C7C-4998-842B-968B9EEC558C}" type="slidenum">
              <a:rPr lang="en-US" smtClean="0"/>
              <a:t>‹#›</a:t>
            </a:fld>
            <a:endParaRPr lang="en-US"/>
          </a:p>
        </p:txBody>
      </p:sp>
    </p:spTree>
    <p:extLst>
      <p:ext uri="{BB962C8B-B14F-4D97-AF65-F5344CB8AC3E}">
        <p14:creationId xmlns:p14="http://schemas.microsoft.com/office/powerpoint/2010/main" val="9093991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410762-71F7-4D44-A477-E5BE8DEEB8B4}" type="datetimeFigureOut">
              <a:rPr lang="en-US" smtClean="0"/>
              <a:t>21/05/20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BDE694-5C7C-4998-842B-968B9EEC558C}" type="slidenum">
              <a:rPr lang="en-US" smtClean="0"/>
              <a:t>‹#›</a:t>
            </a:fld>
            <a:endParaRPr lang="en-US"/>
          </a:p>
        </p:txBody>
      </p:sp>
    </p:spTree>
    <p:extLst>
      <p:ext uri="{BB962C8B-B14F-4D97-AF65-F5344CB8AC3E}">
        <p14:creationId xmlns:p14="http://schemas.microsoft.com/office/powerpoint/2010/main" val="274865745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p8mOuVd1D_4"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משנה 1">
            <a:extLst>
              <a:ext uri="{FF2B5EF4-FFF2-40B4-BE49-F238E27FC236}">
                <a16:creationId xmlns:a16="http://schemas.microsoft.com/office/drawing/2014/main" xmlns="" id="{6107666B-E680-436C-AFCA-B2F6E0CFB6EE}"/>
              </a:ext>
            </a:extLst>
          </p:cNvPr>
          <p:cNvSpPr>
            <a:spLocks noGrp="1"/>
          </p:cNvSpPr>
          <p:nvPr>
            <p:ph type="subTitle" idx="1"/>
          </p:nvPr>
        </p:nvSpPr>
        <p:spPr/>
        <p:txBody>
          <a:bodyPr/>
          <a:lstStyle/>
          <a:p>
            <a:endParaRPr lang="en-US"/>
          </a:p>
        </p:txBody>
      </p:sp>
      <p:sp>
        <p:nvSpPr>
          <p:cNvPr id="3" name="כותרת 2">
            <a:extLst>
              <a:ext uri="{FF2B5EF4-FFF2-40B4-BE49-F238E27FC236}">
                <a16:creationId xmlns:a16="http://schemas.microsoft.com/office/drawing/2014/main" xmlns="" id="{B8FAA458-906A-4B35-8604-A8668D4B8BC4}"/>
              </a:ext>
            </a:extLst>
          </p:cNvPr>
          <p:cNvSpPr>
            <a:spLocks noGrp="1"/>
          </p:cNvSpPr>
          <p:nvPr>
            <p:ph type="ctrTitle"/>
          </p:nvPr>
        </p:nvSpPr>
        <p:spPr/>
        <p:txBody>
          <a:bodyPr/>
          <a:lstStyle/>
          <a:p>
            <a:r>
              <a:rPr lang="he-IL" dirty="0" err="1"/>
              <a:t>פיתרון</a:t>
            </a:r>
            <a:r>
              <a:rPr lang="he-IL" dirty="0"/>
              <a:t> דילמה ותחבולות רטוריות</a:t>
            </a:r>
            <a:endParaRPr lang="en-US" dirty="0"/>
          </a:p>
        </p:txBody>
      </p:sp>
      <p:sp>
        <p:nvSpPr>
          <p:cNvPr id="4" name="מציין מיקום טקסט 3">
            <a:extLst>
              <a:ext uri="{FF2B5EF4-FFF2-40B4-BE49-F238E27FC236}">
                <a16:creationId xmlns:a16="http://schemas.microsoft.com/office/drawing/2014/main" xmlns="" id="{4BDAF320-B4A7-437E-9506-FF7C6A3DF9A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413397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2D8D7EAF-1873-4B66-B183-E75E75C7B192}"/>
              </a:ext>
            </a:extLst>
          </p:cNvPr>
          <p:cNvSpPr>
            <a:spLocks noGrp="1"/>
          </p:cNvSpPr>
          <p:nvPr>
            <p:ph type="title"/>
          </p:nvPr>
        </p:nvSpPr>
        <p:spPr/>
        <p:txBody>
          <a:bodyPr/>
          <a:lstStyle/>
          <a:p>
            <a:r>
              <a:rPr lang="he-IL" dirty="0"/>
              <a:t>תחבולות רטוריות – בסיס</a:t>
            </a:r>
            <a:endParaRPr lang="en-US" dirty="0"/>
          </a:p>
        </p:txBody>
      </p:sp>
      <p:sp>
        <p:nvSpPr>
          <p:cNvPr id="3" name="מציין מיקום תוכן 2">
            <a:extLst>
              <a:ext uri="{FF2B5EF4-FFF2-40B4-BE49-F238E27FC236}">
                <a16:creationId xmlns:a16="http://schemas.microsoft.com/office/drawing/2014/main" xmlns="" id="{1EE96AD5-D424-4E3E-B747-FA3869B7105B}"/>
              </a:ext>
            </a:extLst>
          </p:cNvPr>
          <p:cNvSpPr>
            <a:spLocks noGrp="1"/>
          </p:cNvSpPr>
          <p:nvPr>
            <p:ph idx="1"/>
          </p:nvPr>
        </p:nvSpPr>
        <p:spPr/>
        <p:txBody>
          <a:bodyPr>
            <a:normAutofit/>
          </a:bodyPr>
          <a:lstStyle/>
          <a:p>
            <a:pPr marL="0" indent="0">
              <a:buNone/>
            </a:pPr>
            <a:r>
              <a:rPr lang="he-IL" dirty="0"/>
              <a:t>טיעון תקין הוא רצף הנחות שמהן גוררים מסקנה. למשל</a:t>
            </a:r>
            <a:r>
              <a:rPr lang="en-US" dirty="0"/>
              <a:t>:</a:t>
            </a:r>
            <a:endParaRPr lang="he-IL" dirty="0"/>
          </a:p>
          <a:p>
            <a:pPr marL="0" indent="0">
              <a:buNone/>
            </a:pPr>
            <a:endParaRPr lang="he-IL" dirty="0"/>
          </a:p>
          <a:p>
            <a:pPr marL="0" indent="0">
              <a:buNone/>
            </a:pPr>
            <a:endParaRPr lang="he-IL" dirty="0"/>
          </a:p>
          <a:p>
            <a:pPr marL="0" indent="0">
              <a:buNone/>
            </a:pPr>
            <a:endParaRPr lang="he-IL" dirty="0"/>
          </a:p>
          <a:p>
            <a:pPr marL="0" indent="0">
              <a:buNone/>
            </a:pPr>
            <a:endParaRPr lang="he-IL" dirty="0">
              <a:sym typeface="Wingdings" panose="05000000000000000000" pitchFamily="2" charset="2"/>
            </a:endParaRPr>
          </a:p>
          <a:p>
            <a:pPr marL="0" indent="0">
              <a:buNone/>
            </a:pPr>
            <a:r>
              <a:rPr lang="he-IL" dirty="0">
                <a:sym typeface="Wingdings" panose="05000000000000000000" pitchFamily="2" charset="2"/>
              </a:rPr>
              <a:t>רוב התחבולות הן בעצם שבירה של מבנה הטיעון התקין מבלי שהשומע שם לב.</a:t>
            </a:r>
          </a:p>
        </p:txBody>
      </p:sp>
      <p:sp>
        <p:nvSpPr>
          <p:cNvPr id="5" name="תיבת טקסט 4">
            <a:extLst>
              <a:ext uri="{FF2B5EF4-FFF2-40B4-BE49-F238E27FC236}">
                <a16:creationId xmlns:a16="http://schemas.microsoft.com/office/drawing/2014/main" xmlns="" id="{040AAC40-7564-4364-8687-7A3902B65D2F}"/>
              </a:ext>
            </a:extLst>
          </p:cNvPr>
          <p:cNvSpPr txBox="1"/>
          <p:nvPr/>
        </p:nvSpPr>
        <p:spPr>
          <a:xfrm>
            <a:off x="4828032" y="1993392"/>
            <a:ext cx="4846320" cy="2554545"/>
          </a:xfrm>
          <a:prstGeom prst="rect">
            <a:avLst/>
          </a:prstGeom>
          <a:noFill/>
        </p:spPr>
        <p:txBody>
          <a:bodyPr wrap="square" rtlCol="0">
            <a:spAutoFit/>
          </a:bodyPr>
          <a:lstStyle/>
          <a:p>
            <a:r>
              <a:rPr lang="en-US" sz="3200" dirty="0">
                <a:latin typeface="Tahoma" panose="020B0604030504040204" pitchFamily="34" charset="0"/>
                <a:ea typeface="Tahoma" panose="020B0604030504040204" pitchFamily="34" charset="0"/>
                <a:cs typeface="Tahoma" panose="020B0604030504040204" pitchFamily="34" charset="0"/>
              </a:rPr>
              <a:t>a = True </a:t>
            </a:r>
            <a:r>
              <a:rPr lang="he-IL" sz="3200" dirty="0">
                <a:latin typeface="Tahoma" panose="020B0604030504040204" pitchFamily="34" charset="0"/>
                <a:ea typeface="Tahoma" panose="020B0604030504040204" pitchFamily="34" charset="0"/>
                <a:cs typeface="Tahoma" panose="020B0604030504040204" pitchFamily="34" charset="0"/>
              </a:rPr>
              <a:t>(הנחה 1)</a:t>
            </a:r>
            <a:endParaRPr lang="en-US" sz="3200" dirty="0">
              <a:latin typeface="Tahoma" panose="020B0604030504040204" pitchFamily="34" charset="0"/>
              <a:ea typeface="Tahoma" panose="020B0604030504040204" pitchFamily="34" charset="0"/>
              <a:cs typeface="Tahoma" panose="020B0604030504040204" pitchFamily="34" charset="0"/>
            </a:endParaRPr>
          </a:p>
          <a:p>
            <a:r>
              <a:rPr lang="en-US" sz="3200" dirty="0">
                <a:latin typeface="Tahoma" panose="020B0604030504040204" pitchFamily="34" charset="0"/>
                <a:ea typeface="Tahoma" panose="020B0604030504040204" pitchFamily="34" charset="0"/>
                <a:cs typeface="Tahoma" panose="020B0604030504040204" pitchFamily="34" charset="0"/>
              </a:rPr>
              <a:t>b = True</a:t>
            </a:r>
            <a:r>
              <a:rPr lang="he-IL" sz="3200" dirty="0">
                <a:latin typeface="Tahoma" panose="020B0604030504040204" pitchFamily="34" charset="0"/>
                <a:ea typeface="Tahoma" panose="020B0604030504040204" pitchFamily="34" charset="0"/>
                <a:cs typeface="Tahoma" panose="020B0604030504040204" pitchFamily="34" charset="0"/>
              </a:rPr>
              <a:t> (הנחה 2) </a:t>
            </a:r>
          </a:p>
          <a:p>
            <a:r>
              <a:rPr lang="en-US" sz="3200" dirty="0">
                <a:latin typeface="Tahoma" panose="020B0604030504040204" pitchFamily="34" charset="0"/>
                <a:ea typeface="Tahoma" panose="020B0604030504040204" pitchFamily="34" charset="0"/>
                <a:cs typeface="Tahoma" panose="020B0604030504040204" pitchFamily="34" charset="0"/>
              </a:rPr>
              <a:t>If a &amp; b : </a:t>
            </a:r>
            <a:r>
              <a:rPr lang="he-IL" sz="3200" dirty="0">
                <a:latin typeface="Tahoma" panose="020B0604030504040204" pitchFamily="34" charset="0"/>
                <a:ea typeface="Tahoma" panose="020B0604030504040204" pitchFamily="34" charset="0"/>
                <a:cs typeface="Tahoma" panose="020B0604030504040204" pitchFamily="34" charset="0"/>
              </a:rPr>
              <a:t>(גרירה לוגית)</a:t>
            </a:r>
            <a:endParaRPr lang="en-US" sz="3200" dirty="0">
              <a:latin typeface="Tahoma" panose="020B0604030504040204" pitchFamily="34" charset="0"/>
              <a:ea typeface="Tahoma" panose="020B0604030504040204" pitchFamily="34" charset="0"/>
              <a:cs typeface="Tahoma" panose="020B0604030504040204" pitchFamily="34" charset="0"/>
            </a:endParaRPr>
          </a:p>
          <a:p>
            <a:r>
              <a:rPr lang="en-US" sz="3200" dirty="0">
                <a:latin typeface="Tahoma" panose="020B0604030504040204" pitchFamily="34" charset="0"/>
                <a:ea typeface="Tahoma" panose="020B0604030504040204" pitchFamily="34" charset="0"/>
                <a:cs typeface="Tahoma" panose="020B0604030504040204" pitchFamily="34" charset="0"/>
              </a:rPr>
              <a:t>	C</a:t>
            </a:r>
            <a:r>
              <a:rPr lang="he-IL" sz="3200" dirty="0">
                <a:latin typeface="Tahoma" panose="020B0604030504040204" pitchFamily="34" charset="0"/>
                <a:ea typeface="Tahoma" panose="020B0604030504040204" pitchFamily="34" charset="0"/>
                <a:cs typeface="Tahoma" panose="020B0604030504040204" pitchFamily="34" charset="0"/>
              </a:rPr>
              <a:t> (מסקנה) </a:t>
            </a:r>
            <a:endParaRPr lang="en-US" sz="3200" dirty="0">
              <a:latin typeface="Tahoma" panose="020B0604030504040204" pitchFamily="34" charset="0"/>
              <a:ea typeface="Tahoma" panose="020B0604030504040204" pitchFamily="34" charset="0"/>
              <a:cs typeface="Tahoma" panose="020B0604030504040204" pitchFamily="34" charset="0"/>
            </a:endParaRPr>
          </a:p>
          <a:p>
            <a:endParaRPr lang="en-US" sz="3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6070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DBE5053F-CC6F-4F61-8F71-2EB92E711117}"/>
              </a:ext>
            </a:extLst>
          </p:cNvPr>
          <p:cNvSpPr>
            <a:spLocks noGrp="1"/>
          </p:cNvSpPr>
          <p:nvPr>
            <p:ph type="title"/>
          </p:nvPr>
        </p:nvSpPr>
        <p:spPr/>
        <p:txBody>
          <a:bodyPr/>
          <a:lstStyle/>
          <a:p>
            <a:r>
              <a:rPr lang="he-IL" dirty="0"/>
              <a:t>איך לשבור טיעון</a:t>
            </a:r>
            <a:endParaRPr lang="en-US" dirty="0"/>
          </a:p>
        </p:txBody>
      </p:sp>
      <p:sp>
        <p:nvSpPr>
          <p:cNvPr id="3" name="מציין מיקום תוכן 2">
            <a:extLst>
              <a:ext uri="{FF2B5EF4-FFF2-40B4-BE49-F238E27FC236}">
                <a16:creationId xmlns:a16="http://schemas.microsoft.com/office/drawing/2014/main" xmlns="" id="{C6FC3454-FD3A-4BD5-995D-22F98879A4CA}"/>
              </a:ext>
            </a:extLst>
          </p:cNvPr>
          <p:cNvSpPr>
            <a:spLocks noGrp="1"/>
          </p:cNvSpPr>
          <p:nvPr>
            <p:ph idx="1"/>
          </p:nvPr>
        </p:nvSpPr>
        <p:spPr/>
        <p:txBody>
          <a:bodyPr>
            <a:normAutofit/>
          </a:bodyPr>
          <a:lstStyle/>
          <a:p>
            <a:pPr marL="0" indent="0">
              <a:buNone/>
            </a:pPr>
            <a:r>
              <a:rPr lang="he-IL" b="1" dirty="0"/>
              <a:t>1. להתעלם ממנו:</a:t>
            </a:r>
          </a:p>
          <a:p>
            <a:pPr marL="0" indent="0">
              <a:buNone/>
            </a:pPr>
            <a:endParaRPr lang="he-IL" b="1" dirty="0"/>
          </a:p>
          <a:p>
            <a:r>
              <a:rPr lang="he-IL" sz="3300" dirty="0"/>
              <a:t>לתקוף את מי שמציג את הטיעון במקום לענות בטיעון משלך:</a:t>
            </a:r>
          </a:p>
          <a:p>
            <a:pPr marL="0" indent="0">
              <a:buNone/>
            </a:pPr>
            <a:r>
              <a:rPr lang="he-IL" sz="3000" dirty="0">
                <a:solidFill>
                  <a:srgbClr val="002060"/>
                </a:solidFill>
              </a:rPr>
              <a:t>	"יש לך בעיה בהבנת הנקרא" / "את מתוקה שאת חושבת 	ככה" / "פשוט קשה לך עם מורכבות"</a:t>
            </a:r>
          </a:p>
          <a:p>
            <a:pPr marL="0" indent="0">
              <a:buNone/>
            </a:pPr>
            <a:endParaRPr lang="he-IL" dirty="0"/>
          </a:p>
          <a:p>
            <a:r>
              <a:rPr lang="he-IL" sz="3300" dirty="0"/>
              <a:t>להכניס בתור הנחת אמת משהו שלא הוכחת שהוא נכון:</a:t>
            </a:r>
          </a:p>
          <a:p>
            <a:pPr marL="0" indent="0">
              <a:buNone/>
            </a:pPr>
            <a:r>
              <a:rPr lang="he-IL" sz="3000" dirty="0">
                <a:solidFill>
                  <a:srgbClr val="002060"/>
                </a:solidFill>
              </a:rPr>
              <a:t>	 "אין דרך אחרת לתרגל את זה, בגלל זה אתה חייב לעבור על 	החוק כדי ללמוד."</a:t>
            </a:r>
          </a:p>
          <a:p>
            <a:pPr marL="0" indent="0">
              <a:buNone/>
            </a:pPr>
            <a:endParaRPr lang="he-IL" dirty="0"/>
          </a:p>
          <a:p>
            <a:pPr marL="0" indent="0">
              <a:buNone/>
            </a:pPr>
            <a:endParaRPr lang="he-IL" dirty="0"/>
          </a:p>
          <a:p>
            <a:endParaRPr lang="he-IL" dirty="0"/>
          </a:p>
        </p:txBody>
      </p:sp>
    </p:spTree>
    <p:extLst>
      <p:ext uri="{BB962C8B-B14F-4D97-AF65-F5344CB8AC3E}">
        <p14:creationId xmlns:p14="http://schemas.microsoft.com/office/powerpoint/2010/main" val="1129446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DBE5053F-CC6F-4F61-8F71-2EB92E711117}"/>
              </a:ext>
            </a:extLst>
          </p:cNvPr>
          <p:cNvSpPr>
            <a:spLocks noGrp="1"/>
          </p:cNvSpPr>
          <p:nvPr>
            <p:ph type="title"/>
          </p:nvPr>
        </p:nvSpPr>
        <p:spPr/>
        <p:txBody>
          <a:bodyPr/>
          <a:lstStyle/>
          <a:p>
            <a:r>
              <a:rPr lang="he-IL" dirty="0"/>
              <a:t>איך לשבור טיעון</a:t>
            </a:r>
            <a:endParaRPr lang="en-US" dirty="0"/>
          </a:p>
        </p:txBody>
      </p:sp>
      <p:sp>
        <p:nvSpPr>
          <p:cNvPr id="3" name="מציין מיקום תוכן 2">
            <a:extLst>
              <a:ext uri="{FF2B5EF4-FFF2-40B4-BE49-F238E27FC236}">
                <a16:creationId xmlns:a16="http://schemas.microsoft.com/office/drawing/2014/main" xmlns="" id="{C6FC3454-FD3A-4BD5-995D-22F98879A4CA}"/>
              </a:ext>
            </a:extLst>
          </p:cNvPr>
          <p:cNvSpPr>
            <a:spLocks noGrp="1"/>
          </p:cNvSpPr>
          <p:nvPr>
            <p:ph idx="1"/>
          </p:nvPr>
        </p:nvSpPr>
        <p:spPr/>
        <p:txBody>
          <a:bodyPr>
            <a:normAutofit fontScale="92500" lnSpcReduction="10000"/>
          </a:bodyPr>
          <a:lstStyle/>
          <a:p>
            <a:pPr marL="0" indent="0">
              <a:buNone/>
            </a:pPr>
            <a:r>
              <a:rPr lang="he-IL" sz="3900" b="1" dirty="0"/>
              <a:t>2. להשתמש בגרירה שקרית:</a:t>
            </a:r>
          </a:p>
          <a:p>
            <a:pPr marL="0" indent="0">
              <a:buNone/>
            </a:pPr>
            <a:endParaRPr lang="he-IL" b="1" dirty="0">
              <a:sym typeface="Wingdings" panose="05000000000000000000" pitchFamily="2" charset="2"/>
            </a:endParaRPr>
          </a:p>
          <a:p>
            <a:r>
              <a:rPr lang="he-IL" sz="3300" dirty="0"/>
              <a:t>הוכחה הפוכה </a:t>
            </a:r>
            <a:r>
              <a:rPr lang="he-IL" sz="3300" dirty="0">
                <a:sym typeface="Wingdings" panose="05000000000000000000" pitchFamily="2" charset="2"/>
              </a:rPr>
              <a:t></a:t>
            </a:r>
            <a:r>
              <a:rPr lang="he-IL" sz="3300" dirty="0"/>
              <a:t> לקחת הוכחה שא' גורם לב', ולומר שב' גורם לא':</a:t>
            </a:r>
          </a:p>
          <a:p>
            <a:pPr marL="0" indent="0">
              <a:buNone/>
            </a:pPr>
            <a:r>
              <a:rPr lang="he-IL" dirty="0"/>
              <a:t>	</a:t>
            </a:r>
            <a:r>
              <a:rPr lang="he-IL" sz="3200" dirty="0">
                <a:solidFill>
                  <a:srgbClr val="002060"/>
                </a:solidFill>
              </a:rPr>
              <a:t>"כל מי שחנון אוהב מחשבים. אתה אוהב מחשבים? אז 	אתה 	חנון"</a:t>
            </a:r>
          </a:p>
          <a:p>
            <a:pPr marL="0" indent="0">
              <a:buNone/>
            </a:pPr>
            <a:r>
              <a:rPr lang="he-IL" sz="2600" dirty="0">
                <a:solidFill>
                  <a:srgbClr val="002060"/>
                </a:solidFill>
              </a:rPr>
              <a:t>	(הטיעון הזה נכון כמו להגיד שאם תרוץ 2000 מטר תהיה צמא, ולכן אם 	תהיה צמא תרוץ 2000 מטר)</a:t>
            </a:r>
          </a:p>
          <a:p>
            <a:r>
              <a:rPr lang="he-IL" sz="3300" dirty="0"/>
              <a:t>שימוש במקרה פרטי בתור הוכחה:</a:t>
            </a:r>
          </a:p>
          <a:p>
            <a:pPr marL="0" indent="0">
              <a:buNone/>
            </a:pPr>
            <a:r>
              <a:rPr lang="he-IL" dirty="0"/>
              <a:t>	"</a:t>
            </a:r>
            <a:r>
              <a:rPr lang="he-IL" sz="3200" dirty="0">
                <a:solidFill>
                  <a:srgbClr val="002060"/>
                </a:solidFill>
              </a:rPr>
              <a:t>דוד שלי לא עשה בגרות והוא ממש מצליח. אז עובדה, לא 	צריך	ללכת לבי"ס."</a:t>
            </a:r>
          </a:p>
          <a:p>
            <a:pPr marL="0" indent="0">
              <a:buNone/>
            </a:pPr>
            <a:endParaRPr lang="he-IL" dirty="0"/>
          </a:p>
        </p:txBody>
      </p:sp>
    </p:spTree>
    <p:extLst>
      <p:ext uri="{BB962C8B-B14F-4D97-AF65-F5344CB8AC3E}">
        <p14:creationId xmlns:p14="http://schemas.microsoft.com/office/powerpoint/2010/main" val="374600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DBE5053F-CC6F-4F61-8F71-2EB92E711117}"/>
              </a:ext>
            </a:extLst>
          </p:cNvPr>
          <p:cNvSpPr>
            <a:spLocks noGrp="1"/>
          </p:cNvSpPr>
          <p:nvPr>
            <p:ph type="title"/>
          </p:nvPr>
        </p:nvSpPr>
        <p:spPr/>
        <p:txBody>
          <a:bodyPr/>
          <a:lstStyle/>
          <a:p>
            <a:r>
              <a:rPr lang="he-IL" dirty="0"/>
              <a:t>איך לשבור טיעון</a:t>
            </a:r>
            <a:endParaRPr lang="en-US" dirty="0"/>
          </a:p>
        </p:txBody>
      </p:sp>
      <p:sp>
        <p:nvSpPr>
          <p:cNvPr id="3" name="מציין מיקום תוכן 2">
            <a:extLst>
              <a:ext uri="{FF2B5EF4-FFF2-40B4-BE49-F238E27FC236}">
                <a16:creationId xmlns:a16="http://schemas.microsoft.com/office/drawing/2014/main" xmlns="" id="{C6FC3454-FD3A-4BD5-995D-22F98879A4CA}"/>
              </a:ext>
            </a:extLst>
          </p:cNvPr>
          <p:cNvSpPr>
            <a:spLocks noGrp="1"/>
          </p:cNvSpPr>
          <p:nvPr>
            <p:ph idx="1"/>
          </p:nvPr>
        </p:nvSpPr>
        <p:spPr>
          <a:xfrm>
            <a:off x="156481" y="1155700"/>
            <a:ext cx="11811000" cy="5958332"/>
          </a:xfrm>
        </p:spPr>
        <p:txBody>
          <a:bodyPr>
            <a:normAutofit/>
          </a:bodyPr>
          <a:lstStyle/>
          <a:p>
            <a:pPr marL="0" indent="0">
              <a:buNone/>
            </a:pPr>
            <a:r>
              <a:rPr lang="he-IL" b="1" dirty="0"/>
              <a:t>2. להשתמש בגרירה שקרית:</a:t>
            </a:r>
            <a:endParaRPr lang="he-IL" b="1" dirty="0">
              <a:sym typeface="Wingdings" panose="05000000000000000000" pitchFamily="2" charset="2"/>
            </a:endParaRPr>
          </a:p>
          <a:p>
            <a:pPr marL="0" indent="0">
              <a:buNone/>
            </a:pPr>
            <a:endParaRPr lang="he-IL" dirty="0"/>
          </a:p>
          <a:p>
            <a:r>
              <a:rPr lang="he-IL" sz="3300" dirty="0"/>
              <a:t>הסתמכות על מוניטין לא רלוונטי:</a:t>
            </a:r>
          </a:p>
          <a:p>
            <a:pPr marL="0" indent="0">
              <a:buNone/>
            </a:pPr>
            <a:r>
              <a:rPr lang="he-IL" dirty="0"/>
              <a:t>	</a:t>
            </a:r>
            <a:r>
              <a:rPr lang="he-IL" sz="3000" dirty="0">
                <a:solidFill>
                  <a:srgbClr val="002060"/>
                </a:solidFill>
              </a:rPr>
              <a:t>"הוא המתכנת הכי טוב בארץ והוא אומר שזה חוקי – אז זה 	חוקי."</a:t>
            </a:r>
            <a:endParaRPr lang="he-IL" dirty="0"/>
          </a:p>
          <a:p>
            <a:r>
              <a:rPr lang="he-IL" sz="3300" dirty="0"/>
              <a:t>בלבול בין 'אחרי' לבין 'בגלל':</a:t>
            </a:r>
          </a:p>
          <a:p>
            <a:pPr marL="0" indent="0">
              <a:buNone/>
            </a:pPr>
            <a:r>
              <a:rPr lang="he-IL" sz="3200" dirty="0"/>
              <a:t>	</a:t>
            </a:r>
            <a:r>
              <a:rPr lang="he-IL" sz="3200" dirty="0">
                <a:solidFill>
                  <a:srgbClr val="002060"/>
                </a:solidFill>
              </a:rPr>
              <a:t>"היה את השיעור שבו הפרענו למדריכה ממש, ושבוע אחרי	זה היא התפטרה. אם לא היינו מתנהגים ככה היא </a:t>
            </a:r>
            <a:r>
              <a:rPr lang="he-IL" sz="3200" dirty="0" err="1">
                <a:solidFill>
                  <a:srgbClr val="002060"/>
                </a:solidFill>
              </a:rPr>
              <a:t>היתה</a:t>
            </a:r>
            <a:r>
              <a:rPr lang="he-IL" sz="3200" dirty="0">
                <a:solidFill>
                  <a:srgbClr val="002060"/>
                </a:solidFill>
              </a:rPr>
              <a:t> 	ממשיכה ללמד אותנו"</a:t>
            </a:r>
          </a:p>
        </p:txBody>
      </p:sp>
    </p:spTree>
    <p:extLst>
      <p:ext uri="{BB962C8B-B14F-4D97-AF65-F5344CB8AC3E}">
        <p14:creationId xmlns:p14="http://schemas.microsoft.com/office/powerpoint/2010/main" val="213986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E3C27D7E-8263-4AA8-8863-567CF204FDE2}"/>
              </a:ext>
            </a:extLst>
          </p:cNvPr>
          <p:cNvSpPr>
            <a:spLocks noGrp="1"/>
          </p:cNvSpPr>
          <p:nvPr>
            <p:ph type="title"/>
          </p:nvPr>
        </p:nvSpPr>
        <p:spPr>
          <a:xfrm>
            <a:off x="224519" y="3062215"/>
            <a:ext cx="12123963" cy="934792"/>
          </a:xfrm>
        </p:spPr>
        <p:txBody>
          <a:bodyPr/>
          <a:lstStyle/>
          <a:p>
            <a:r>
              <a:rPr lang="he-IL" dirty="0"/>
              <a:t>תחבולות רטוריות - תרגול בזיהוי</a:t>
            </a:r>
            <a:endParaRPr lang="en-US" dirty="0"/>
          </a:p>
        </p:txBody>
      </p:sp>
      <p:sp>
        <p:nvSpPr>
          <p:cNvPr id="3" name="מציין מיקום תוכן 2">
            <a:extLst>
              <a:ext uri="{FF2B5EF4-FFF2-40B4-BE49-F238E27FC236}">
                <a16:creationId xmlns:a16="http://schemas.microsoft.com/office/drawing/2014/main" xmlns="" id="{1874F541-04C2-4B9A-8176-B31FE53295E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58110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A73FBBD4-3B6B-4514-8B21-DD7B13ACF2AC}"/>
              </a:ext>
            </a:extLst>
          </p:cNvPr>
          <p:cNvSpPr>
            <a:spLocks noGrp="1"/>
          </p:cNvSpPr>
          <p:nvPr>
            <p:ph type="title"/>
          </p:nvPr>
        </p:nvSpPr>
        <p:spPr/>
        <p:txBody>
          <a:bodyPr/>
          <a:lstStyle/>
          <a:p>
            <a:r>
              <a:rPr lang="he-IL" dirty="0"/>
              <a:t>מה לא בסדר בטיעונים הבאים?</a:t>
            </a:r>
            <a:endParaRPr lang="en-US" dirty="0"/>
          </a:p>
        </p:txBody>
      </p:sp>
      <p:sp>
        <p:nvSpPr>
          <p:cNvPr id="5" name="מציין מיקום תוכן 2">
            <a:extLst>
              <a:ext uri="{FF2B5EF4-FFF2-40B4-BE49-F238E27FC236}">
                <a16:creationId xmlns:a16="http://schemas.microsoft.com/office/drawing/2014/main" xmlns="" id="{2AD94A6F-85C5-49BC-B9C4-D25D219F4ADA}"/>
              </a:ext>
            </a:extLst>
          </p:cNvPr>
          <p:cNvSpPr txBox="1">
            <a:spLocks/>
          </p:cNvSpPr>
          <p:nvPr/>
        </p:nvSpPr>
        <p:spPr>
          <a:xfrm>
            <a:off x="190500" y="1289995"/>
            <a:ext cx="11811000" cy="4933374"/>
          </a:xfrm>
          <a:prstGeom prst="rect">
            <a:avLst/>
          </a:prstGeom>
        </p:spPr>
        <p:txBody>
          <a:bodyPr vert="horz" lIns="91440" tIns="45720" rIns="91440" bIns="45720" rtlCol="0">
            <a:normAutofit/>
          </a:bodyPr>
          <a:lstStyle>
            <a:lvl1pPr marL="292100" indent="-292100" algn="r" defTabSz="914400" rtl="1" eaLnBrk="1" latinLnBrk="0" hangingPunct="1">
              <a:lnSpc>
                <a:spcPct val="100000"/>
              </a:lnSpc>
              <a:spcBef>
                <a:spcPts val="1000"/>
              </a:spcBef>
              <a:buFont typeface="Wingdings" panose="05000000000000000000" pitchFamily="2" charset="2"/>
              <a:buChar char="§"/>
              <a:defRPr sz="3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800100" indent="-279400" algn="r" defTabSz="914400" rtl="1" eaLnBrk="1" latinLnBrk="0" hangingPunct="1">
              <a:lnSpc>
                <a:spcPct val="100000"/>
              </a:lnSpc>
              <a:spcBef>
                <a:spcPts val="500"/>
              </a:spcBef>
              <a:buFont typeface="Wingdings" panose="05000000000000000000" pitchFamily="2" charset="2"/>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206500" indent="-246063" algn="r" defTabSz="914400" rtl="1" eaLnBrk="1" latinLnBrk="0" hangingPunct="1">
              <a:lnSpc>
                <a:spcPct val="100000"/>
              </a:lnSpc>
              <a:spcBef>
                <a:spcPts val="500"/>
              </a:spcBef>
              <a:buFont typeface="Wingdings" panose="05000000000000000000" pitchFamily="2" charset="2"/>
              <a:buChar char="§"/>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637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1209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he-IL" sz="2800" dirty="0"/>
              <a:t>"רק אתה חושב ככה" </a:t>
            </a:r>
            <a:endParaRPr lang="en-US" sz="2800" dirty="0"/>
          </a:p>
          <a:p>
            <a:pPr marL="0" indent="0">
              <a:buNone/>
            </a:pPr>
            <a:endParaRPr lang="he-IL" sz="2800" dirty="0"/>
          </a:p>
          <a:p>
            <a:pPr marL="0" indent="0">
              <a:buNone/>
            </a:pPr>
            <a:endParaRPr lang="he-IL" sz="2800" dirty="0"/>
          </a:p>
          <a:p>
            <a:pPr marL="0" indent="0">
              <a:buNone/>
            </a:pPr>
            <a:endParaRPr lang="he-IL" sz="2800" dirty="0"/>
          </a:p>
          <a:p>
            <a:pPr marL="0" indent="0">
              <a:buNone/>
            </a:pPr>
            <a:r>
              <a:rPr lang="he-IL" sz="2800" dirty="0"/>
              <a:t>"הוא כל כך עשיר שהוא לא מרגיש בכלל שגנבו ממנו 1000 שקל, אז ברור שלא עשיתי שום דבר רע".</a:t>
            </a:r>
          </a:p>
          <a:p>
            <a:pPr marL="0" indent="0">
              <a:buNone/>
            </a:pPr>
            <a:endParaRPr lang="he-IL" sz="2800" b="1" dirty="0"/>
          </a:p>
          <a:p>
            <a:pPr marL="0" indent="0">
              <a:buNone/>
            </a:pPr>
            <a:endParaRPr lang="he-IL" sz="3400" b="1" dirty="0"/>
          </a:p>
        </p:txBody>
      </p:sp>
      <p:sp>
        <p:nvSpPr>
          <p:cNvPr id="7" name="חץ: מחומש 6">
            <a:extLst>
              <a:ext uri="{FF2B5EF4-FFF2-40B4-BE49-F238E27FC236}">
                <a16:creationId xmlns:a16="http://schemas.microsoft.com/office/drawing/2014/main" xmlns="" id="{BA54B1D5-C777-4E20-9BA7-4F3F1A97D5A6}"/>
              </a:ext>
            </a:extLst>
          </p:cNvPr>
          <p:cNvSpPr/>
          <p:nvPr/>
        </p:nvSpPr>
        <p:spPr>
          <a:xfrm>
            <a:off x="1095908" y="4912641"/>
            <a:ext cx="5817476" cy="655364"/>
          </a:xfrm>
          <a:prstGeom prst="homePlate">
            <a:avLst/>
          </a:prstGeom>
          <a:gradFill flip="none" rotWithShape="1">
            <a:gsLst>
              <a:gs pos="0">
                <a:srgbClr val="941C52">
                  <a:tint val="66000"/>
                  <a:satMod val="160000"/>
                </a:srgbClr>
              </a:gs>
              <a:gs pos="50000">
                <a:srgbClr val="941C52">
                  <a:tint val="44500"/>
                  <a:satMod val="160000"/>
                </a:srgbClr>
              </a:gs>
              <a:gs pos="100000">
                <a:srgbClr val="941C52">
                  <a:tint val="23500"/>
                  <a:satMod val="160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solidFill>
                  <a:schemeClr val="tx1"/>
                </a:solidFill>
                <a:latin typeface="Tahoma" panose="020B0604030504040204" pitchFamily="34" charset="0"/>
                <a:ea typeface="Tahoma" panose="020B0604030504040204" pitchFamily="34" charset="0"/>
                <a:cs typeface="Tahoma" panose="020B0604030504040204" pitchFamily="34" charset="0"/>
              </a:rPr>
              <a:t>להכניס בתור הנחת אמת משהו שלא הוכחת שנכון</a:t>
            </a:r>
          </a:p>
        </p:txBody>
      </p:sp>
      <p:sp>
        <p:nvSpPr>
          <p:cNvPr id="10" name="חץ: מחומש 9">
            <a:extLst>
              <a:ext uri="{FF2B5EF4-FFF2-40B4-BE49-F238E27FC236}">
                <a16:creationId xmlns:a16="http://schemas.microsoft.com/office/drawing/2014/main" xmlns="" id="{C18EF05E-3B49-4C88-9186-9A003C0F3E1D}"/>
              </a:ext>
            </a:extLst>
          </p:cNvPr>
          <p:cNvSpPr/>
          <p:nvPr/>
        </p:nvSpPr>
        <p:spPr>
          <a:xfrm>
            <a:off x="1095908" y="2191307"/>
            <a:ext cx="5817476" cy="655364"/>
          </a:xfrm>
          <a:prstGeom prst="homePlate">
            <a:avLst/>
          </a:prstGeom>
          <a:gradFill flip="none" rotWithShape="1">
            <a:gsLst>
              <a:gs pos="0">
                <a:srgbClr val="941C52">
                  <a:tint val="66000"/>
                  <a:satMod val="160000"/>
                </a:srgbClr>
              </a:gs>
              <a:gs pos="50000">
                <a:srgbClr val="941C52">
                  <a:tint val="44500"/>
                  <a:satMod val="160000"/>
                </a:srgbClr>
              </a:gs>
              <a:gs pos="100000">
                <a:srgbClr val="941C52">
                  <a:tint val="23500"/>
                  <a:satMod val="160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solidFill>
                  <a:schemeClr val="tx1"/>
                </a:solidFill>
                <a:latin typeface="Tahoma" panose="020B0604030504040204" pitchFamily="34" charset="0"/>
                <a:ea typeface="Tahoma" panose="020B0604030504040204" pitchFamily="34" charset="0"/>
                <a:cs typeface="Tahoma" panose="020B0604030504040204" pitchFamily="34" charset="0"/>
              </a:rPr>
              <a:t>מתקפה אישית</a:t>
            </a:r>
          </a:p>
        </p:txBody>
      </p:sp>
    </p:spTree>
    <p:extLst>
      <p:ext uri="{BB962C8B-B14F-4D97-AF65-F5344CB8AC3E}">
        <p14:creationId xmlns:p14="http://schemas.microsoft.com/office/powerpoint/2010/main" val="4042831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A73FBBD4-3B6B-4514-8B21-DD7B13ACF2AC}"/>
              </a:ext>
            </a:extLst>
          </p:cNvPr>
          <p:cNvSpPr>
            <a:spLocks noGrp="1"/>
          </p:cNvSpPr>
          <p:nvPr>
            <p:ph type="title"/>
          </p:nvPr>
        </p:nvSpPr>
        <p:spPr/>
        <p:txBody>
          <a:bodyPr/>
          <a:lstStyle/>
          <a:p>
            <a:r>
              <a:rPr lang="he-IL" dirty="0"/>
              <a:t>מה לא בסדר בטיעונים הבאים?</a:t>
            </a:r>
            <a:endParaRPr lang="en-US" dirty="0"/>
          </a:p>
        </p:txBody>
      </p:sp>
      <p:sp>
        <p:nvSpPr>
          <p:cNvPr id="5" name="מציין מיקום תוכן 2">
            <a:extLst>
              <a:ext uri="{FF2B5EF4-FFF2-40B4-BE49-F238E27FC236}">
                <a16:creationId xmlns:a16="http://schemas.microsoft.com/office/drawing/2014/main" xmlns="" id="{2AD94A6F-85C5-49BC-B9C4-D25D219F4ADA}"/>
              </a:ext>
            </a:extLst>
          </p:cNvPr>
          <p:cNvSpPr txBox="1">
            <a:spLocks/>
          </p:cNvSpPr>
          <p:nvPr/>
        </p:nvSpPr>
        <p:spPr>
          <a:xfrm>
            <a:off x="156481" y="1388575"/>
            <a:ext cx="11811000" cy="4933374"/>
          </a:xfrm>
          <a:prstGeom prst="rect">
            <a:avLst/>
          </a:prstGeom>
        </p:spPr>
        <p:txBody>
          <a:bodyPr vert="horz" lIns="91440" tIns="45720" rIns="91440" bIns="45720" rtlCol="0">
            <a:normAutofit/>
          </a:bodyPr>
          <a:lstStyle>
            <a:lvl1pPr marL="292100" indent="-292100" algn="r" defTabSz="914400" rtl="1" eaLnBrk="1" latinLnBrk="0" hangingPunct="1">
              <a:lnSpc>
                <a:spcPct val="100000"/>
              </a:lnSpc>
              <a:spcBef>
                <a:spcPts val="1000"/>
              </a:spcBef>
              <a:buFont typeface="Wingdings" panose="05000000000000000000" pitchFamily="2" charset="2"/>
              <a:buChar char="§"/>
              <a:defRPr sz="3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800100" indent="-279400" algn="r" defTabSz="914400" rtl="1" eaLnBrk="1" latinLnBrk="0" hangingPunct="1">
              <a:lnSpc>
                <a:spcPct val="100000"/>
              </a:lnSpc>
              <a:spcBef>
                <a:spcPts val="500"/>
              </a:spcBef>
              <a:buFont typeface="Wingdings" panose="05000000000000000000" pitchFamily="2" charset="2"/>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206500" indent="-246063" algn="r" defTabSz="914400" rtl="1" eaLnBrk="1" latinLnBrk="0" hangingPunct="1">
              <a:lnSpc>
                <a:spcPct val="100000"/>
              </a:lnSpc>
              <a:spcBef>
                <a:spcPts val="500"/>
              </a:spcBef>
              <a:buFont typeface="Wingdings" panose="05000000000000000000" pitchFamily="2" charset="2"/>
              <a:buChar char="§"/>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637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1209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he-IL" sz="2800" dirty="0"/>
              <a:t>"אנשים עם בעיות באמפתיה אומרים שצריך לדחוף את האיש הגדול. אני אמרתי שצריך לדחוף אותו, אז יש לי בעיה באמפתיה."</a:t>
            </a:r>
            <a:endParaRPr lang="en-US" sz="2800" dirty="0"/>
          </a:p>
          <a:p>
            <a:pPr marL="0" indent="0">
              <a:buNone/>
            </a:pPr>
            <a:endParaRPr lang="he-IL" sz="2800" dirty="0"/>
          </a:p>
          <a:p>
            <a:pPr marL="0" indent="0">
              <a:buNone/>
            </a:pPr>
            <a:endParaRPr lang="he-IL" sz="2800" dirty="0"/>
          </a:p>
          <a:p>
            <a:pPr marL="0" indent="0">
              <a:buNone/>
            </a:pPr>
            <a:endParaRPr lang="he-IL" sz="2800" dirty="0"/>
          </a:p>
          <a:p>
            <a:pPr marL="0" indent="0">
              <a:buNone/>
            </a:pPr>
            <a:r>
              <a:rPr lang="he-IL" sz="2800" dirty="0"/>
              <a:t>"אני מכיר מורה שאמר שכל המורים מגיעים רק בשביל החופשים."</a:t>
            </a:r>
          </a:p>
          <a:p>
            <a:pPr marL="0" indent="0">
              <a:buNone/>
            </a:pPr>
            <a:endParaRPr lang="he-IL" sz="2800" dirty="0"/>
          </a:p>
          <a:p>
            <a:pPr marL="0" indent="0">
              <a:buNone/>
            </a:pPr>
            <a:endParaRPr lang="he-IL" sz="2800" b="1" dirty="0"/>
          </a:p>
          <a:p>
            <a:pPr marL="0" indent="0">
              <a:buNone/>
            </a:pPr>
            <a:endParaRPr lang="he-IL" sz="3400" b="1" dirty="0"/>
          </a:p>
        </p:txBody>
      </p:sp>
      <p:sp>
        <p:nvSpPr>
          <p:cNvPr id="7" name="חץ: מחומש 6">
            <a:extLst>
              <a:ext uri="{FF2B5EF4-FFF2-40B4-BE49-F238E27FC236}">
                <a16:creationId xmlns:a16="http://schemas.microsoft.com/office/drawing/2014/main" xmlns="" id="{BA54B1D5-C777-4E20-9BA7-4F3F1A97D5A6}"/>
              </a:ext>
            </a:extLst>
          </p:cNvPr>
          <p:cNvSpPr/>
          <p:nvPr/>
        </p:nvSpPr>
        <p:spPr>
          <a:xfrm>
            <a:off x="670639" y="5469425"/>
            <a:ext cx="5817476" cy="655364"/>
          </a:xfrm>
          <a:prstGeom prst="homePlate">
            <a:avLst/>
          </a:prstGeom>
          <a:gradFill flip="none" rotWithShape="1">
            <a:gsLst>
              <a:gs pos="0">
                <a:srgbClr val="941C52">
                  <a:tint val="66000"/>
                  <a:satMod val="160000"/>
                </a:srgbClr>
              </a:gs>
              <a:gs pos="50000">
                <a:srgbClr val="941C52">
                  <a:tint val="44500"/>
                  <a:satMod val="160000"/>
                </a:srgbClr>
              </a:gs>
              <a:gs pos="100000">
                <a:srgbClr val="941C52">
                  <a:tint val="23500"/>
                  <a:satMod val="160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2000" dirty="0">
                <a:solidFill>
                  <a:schemeClr val="tx1"/>
                </a:solidFill>
                <a:latin typeface="Tahoma" panose="020B0604030504040204" pitchFamily="34" charset="0"/>
                <a:ea typeface="Tahoma" panose="020B0604030504040204" pitchFamily="34" charset="0"/>
                <a:cs typeface="Tahoma" panose="020B0604030504040204" pitchFamily="34" charset="0"/>
              </a:rPr>
              <a:t>שימוש במקרה פרטי בתור הוכחה</a:t>
            </a:r>
          </a:p>
        </p:txBody>
      </p:sp>
      <p:sp>
        <p:nvSpPr>
          <p:cNvPr id="10" name="חץ: מחומש 9">
            <a:extLst>
              <a:ext uri="{FF2B5EF4-FFF2-40B4-BE49-F238E27FC236}">
                <a16:creationId xmlns:a16="http://schemas.microsoft.com/office/drawing/2014/main" xmlns="" id="{C18EF05E-3B49-4C88-9186-9A003C0F3E1D}"/>
              </a:ext>
            </a:extLst>
          </p:cNvPr>
          <p:cNvSpPr/>
          <p:nvPr/>
        </p:nvSpPr>
        <p:spPr>
          <a:xfrm>
            <a:off x="670639" y="2927080"/>
            <a:ext cx="5817476" cy="655364"/>
          </a:xfrm>
          <a:prstGeom prst="homePlate">
            <a:avLst/>
          </a:prstGeom>
          <a:gradFill flip="none" rotWithShape="1">
            <a:gsLst>
              <a:gs pos="0">
                <a:srgbClr val="941C52">
                  <a:tint val="66000"/>
                  <a:satMod val="160000"/>
                </a:srgbClr>
              </a:gs>
              <a:gs pos="50000">
                <a:srgbClr val="941C52">
                  <a:tint val="44500"/>
                  <a:satMod val="160000"/>
                </a:srgbClr>
              </a:gs>
              <a:gs pos="100000">
                <a:srgbClr val="941C52">
                  <a:tint val="23500"/>
                  <a:satMod val="160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solidFill>
                  <a:schemeClr val="tx1"/>
                </a:solidFill>
                <a:latin typeface="Tahoma" panose="020B0604030504040204" pitchFamily="34" charset="0"/>
                <a:ea typeface="Tahoma" panose="020B0604030504040204" pitchFamily="34" charset="0"/>
                <a:cs typeface="Tahoma" panose="020B0604030504040204" pitchFamily="34" charset="0"/>
              </a:rPr>
              <a:t>הוכחה הפוכה</a:t>
            </a:r>
          </a:p>
        </p:txBody>
      </p:sp>
    </p:spTree>
    <p:extLst>
      <p:ext uri="{BB962C8B-B14F-4D97-AF65-F5344CB8AC3E}">
        <p14:creationId xmlns:p14="http://schemas.microsoft.com/office/powerpoint/2010/main" val="3283602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A73FBBD4-3B6B-4514-8B21-DD7B13ACF2AC}"/>
              </a:ext>
            </a:extLst>
          </p:cNvPr>
          <p:cNvSpPr>
            <a:spLocks noGrp="1"/>
          </p:cNvSpPr>
          <p:nvPr>
            <p:ph type="title"/>
          </p:nvPr>
        </p:nvSpPr>
        <p:spPr/>
        <p:txBody>
          <a:bodyPr/>
          <a:lstStyle/>
          <a:p>
            <a:r>
              <a:rPr lang="he-IL" dirty="0"/>
              <a:t>מה לא בסדר בטיעונים הבאים?</a:t>
            </a:r>
          </a:p>
        </p:txBody>
      </p:sp>
      <p:sp>
        <p:nvSpPr>
          <p:cNvPr id="5" name="מציין מיקום תוכן 2">
            <a:extLst>
              <a:ext uri="{FF2B5EF4-FFF2-40B4-BE49-F238E27FC236}">
                <a16:creationId xmlns:a16="http://schemas.microsoft.com/office/drawing/2014/main" xmlns="" id="{2AD94A6F-85C5-49BC-B9C4-D25D219F4ADA}"/>
              </a:ext>
            </a:extLst>
          </p:cNvPr>
          <p:cNvSpPr txBox="1">
            <a:spLocks/>
          </p:cNvSpPr>
          <p:nvPr/>
        </p:nvSpPr>
        <p:spPr>
          <a:xfrm>
            <a:off x="156481" y="1432183"/>
            <a:ext cx="11811000" cy="4933374"/>
          </a:xfrm>
          <a:prstGeom prst="rect">
            <a:avLst/>
          </a:prstGeom>
        </p:spPr>
        <p:txBody>
          <a:bodyPr vert="horz" lIns="91440" tIns="45720" rIns="91440" bIns="45720" rtlCol="0">
            <a:normAutofit/>
          </a:bodyPr>
          <a:lstStyle>
            <a:lvl1pPr marL="292100" indent="-292100" algn="r" defTabSz="914400" rtl="1" eaLnBrk="1" latinLnBrk="0" hangingPunct="1">
              <a:lnSpc>
                <a:spcPct val="100000"/>
              </a:lnSpc>
              <a:spcBef>
                <a:spcPts val="1000"/>
              </a:spcBef>
              <a:buFont typeface="Wingdings" panose="05000000000000000000" pitchFamily="2" charset="2"/>
              <a:buChar char="§"/>
              <a:defRPr sz="3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800100" indent="-279400" algn="r" defTabSz="914400" rtl="1" eaLnBrk="1" latinLnBrk="0" hangingPunct="1">
              <a:lnSpc>
                <a:spcPct val="100000"/>
              </a:lnSpc>
              <a:spcBef>
                <a:spcPts val="500"/>
              </a:spcBef>
              <a:buFont typeface="Wingdings" panose="05000000000000000000" pitchFamily="2" charset="2"/>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206500" indent="-246063" algn="r" defTabSz="914400" rtl="1" eaLnBrk="1" latinLnBrk="0" hangingPunct="1">
              <a:lnSpc>
                <a:spcPct val="100000"/>
              </a:lnSpc>
              <a:spcBef>
                <a:spcPts val="500"/>
              </a:spcBef>
              <a:buFont typeface="Wingdings" panose="05000000000000000000" pitchFamily="2" charset="2"/>
              <a:buChar char="§"/>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637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1209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he-IL" sz="2800" dirty="0"/>
              <a:t>"</a:t>
            </a:r>
            <a:r>
              <a:rPr lang="en-US" sz="2800" dirty="0"/>
              <a:t>Google</a:t>
            </a:r>
            <a:r>
              <a:rPr lang="he-IL" sz="2800" dirty="0"/>
              <a:t> אוספים מידע על אנשים, סימן שזה בסדר" </a:t>
            </a:r>
            <a:endParaRPr lang="en-US" sz="2800" dirty="0"/>
          </a:p>
          <a:p>
            <a:pPr marL="0" indent="0">
              <a:buNone/>
            </a:pPr>
            <a:endParaRPr lang="he-IL" sz="2800" dirty="0"/>
          </a:p>
          <a:p>
            <a:pPr marL="0" indent="0">
              <a:buNone/>
            </a:pPr>
            <a:endParaRPr lang="he-IL" sz="2800" dirty="0"/>
          </a:p>
          <a:p>
            <a:pPr marL="0" indent="0">
              <a:buNone/>
            </a:pPr>
            <a:endParaRPr lang="he-IL" sz="2800" dirty="0"/>
          </a:p>
          <a:p>
            <a:pPr marL="0" indent="0">
              <a:buNone/>
            </a:pPr>
            <a:r>
              <a:rPr lang="he-IL" sz="2800" dirty="0"/>
              <a:t>"כל מי שהדרדר לסמים קשים עישן לפני זה סיגריות, ומכאן שאם אתה מעשן אתה בסוף נהיה נרקומן"</a:t>
            </a:r>
          </a:p>
          <a:p>
            <a:pPr marL="0" indent="0">
              <a:buNone/>
            </a:pPr>
            <a:endParaRPr lang="he-IL" sz="2800" dirty="0"/>
          </a:p>
          <a:p>
            <a:pPr marL="0" indent="0">
              <a:buNone/>
            </a:pPr>
            <a:endParaRPr lang="he-IL" sz="2800" b="1" dirty="0"/>
          </a:p>
          <a:p>
            <a:pPr marL="0" indent="0">
              <a:buNone/>
            </a:pPr>
            <a:endParaRPr lang="he-IL" sz="3400" b="1" dirty="0"/>
          </a:p>
        </p:txBody>
      </p:sp>
      <p:sp>
        <p:nvSpPr>
          <p:cNvPr id="7" name="חץ: מחומש 6">
            <a:extLst>
              <a:ext uri="{FF2B5EF4-FFF2-40B4-BE49-F238E27FC236}">
                <a16:creationId xmlns:a16="http://schemas.microsoft.com/office/drawing/2014/main" xmlns="" id="{BA54B1D5-C777-4E20-9BA7-4F3F1A97D5A6}"/>
              </a:ext>
            </a:extLst>
          </p:cNvPr>
          <p:cNvSpPr/>
          <p:nvPr/>
        </p:nvSpPr>
        <p:spPr>
          <a:xfrm>
            <a:off x="933411" y="5447756"/>
            <a:ext cx="5817476" cy="655364"/>
          </a:xfrm>
          <a:prstGeom prst="homePlate">
            <a:avLst/>
          </a:prstGeom>
          <a:gradFill flip="none" rotWithShape="1">
            <a:gsLst>
              <a:gs pos="0">
                <a:srgbClr val="941C52">
                  <a:tint val="66000"/>
                  <a:satMod val="160000"/>
                </a:srgbClr>
              </a:gs>
              <a:gs pos="50000">
                <a:srgbClr val="941C52">
                  <a:tint val="44500"/>
                  <a:satMod val="160000"/>
                </a:srgbClr>
              </a:gs>
              <a:gs pos="100000">
                <a:srgbClr val="941C52">
                  <a:tint val="23500"/>
                  <a:satMod val="160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2000" dirty="0">
                <a:solidFill>
                  <a:schemeClr val="tx1"/>
                </a:solidFill>
                <a:latin typeface="Tahoma" panose="020B0604030504040204" pitchFamily="34" charset="0"/>
                <a:ea typeface="Tahoma" panose="020B0604030504040204" pitchFamily="34" charset="0"/>
                <a:cs typeface="Tahoma" panose="020B0604030504040204" pitchFamily="34" charset="0"/>
              </a:rPr>
              <a:t>בלבול בין 'אחרי' לבין 'בגלל'</a:t>
            </a:r>
          </a:p>
        </p:txBody>
      </p:sp>
      <p:sp>
        <p:nvSpPr>
          <p:cNvPr id="10" name="חץ: מחומש 9">
            <a:extLst>
              <a:ext uri="{FF2B5EF4-FFF2-40B4-BE49-F238E27FC236}">
                <a16:creationId xmlns:a16="http://schemas.microsoft.com/office/drawing/2014/main" xmlns="" id="{C18EF05E-3B49-4C88-9186-9A003C0F3E1D}"/>
              </a:ext>
            </a:extLst>
          </p:cNvPr>
          <p:cNvSpPr/>
          <p:nvPr/>
        </p:nvSpPr>
        <p:spPr>
          <a:xfrm>
            <a:off x="894740" y="2423645"/>
            <a:ext cx="5817476" cy="655364"/>
          </a:xfrm>
          <a:prstGeom prst="homePlate">
            <a:avLst/>
          </a:prstGeom>
          <a:gradFill flip="none" rotWithShape="1">
            <a:gsLst>
              <a:gs pos="0">
                <a:srgbClr val="941C52">
                  <a:tint val="66000"/>
                  <a:satMod val="160000"/>
                </a:srgbClr>
              </a:gs>
              <a:gs pos="50000">
                <a:srgbClr val="941C52">
                  <a:tint val="44500"/>
                  <a:satMod val="160000"/>
                </a:srgbClr>
              </a:gs>
              <a:gs pos="100000">
                <a:srgbClr val="941C52">
                  <a:tint val="23500"/>
                  <a:satMod val="160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solidFill>
                  <a:schemeClr val="tx1"/>
                </a:solidFill>
                <a:latin typeface="Tahoma" panose="020B0604030504040204" pitchFamily="34" charset="0"/>
                <a:ea typeface="Tahoma" panose="020B0604030504040204" pitchFamily="34" charset="0"/>
                <a:cs typeface="Tahoma" panose="020B0604030504040204" pitchFamily="34" charset="0"/>
              </a:rPr>
              <a:t>הסתמכות על מוניטין לא רלוונטי</a:t>
            </a:r>
          </a:p>
        </p:txBody>
      </p:sp>
      <p:sp>
        <p:nvSpPr>
          <p:cNvPr id="9" name="מציין מיקום תוכן 2">
            <a:extLst>
              <a:ext uri="{FF2B5EF4-FFF2-40B4-BE49-F238E27FC236}">
                <a16:creationId xmlns:a16="http://schemas.microsoft.com/office/drawing/2014/main" xmlns="" id="{248B7334-ABC8-4FCB-87EC-9590CE1771C7}"/>
              </a:ext>
            </a:extLst>
          </p:cNvPr>
          <p:cNvSpPr txBox="1">
            <a:spLocks/>
          </p:cNvSpPr>
          <p:nvPr/>
        </p:nvSpPr>
        <p:spPr>
          <a:xfrm>
            <a:off x="1593316" y="1432183"/>
            <a:ext cx="7737991" cy="934792"/>
          </a:xfrm>
          <a:prstGeom prst="rect">
            <a:avLst/>
          </a:prstGeom>
        </p:spPr>
        <p:txBody>
          <a:bodyPr vert="horz" lIns="91440" tIns="45720" rIns="91440" bIns="45720" rtlCol="0">
            <a:noAutofit/>
          </a:bodyPr>
          <a:lstStyle>
            <a:lvl1pPr marL="292100" indent="-292100" algn="r" defTabSz="914400" rtl="1" eaLnBrk="1" latinLnBrk="0" hangingPunct="1">
              <a:lnSpc>
                <a:spcPct val="100000"/>
              </a:lnSpc>
              <a:spcBef>
                <a:spcPts val="1000"/>
              </a:spcBef>
              <a:buFont typeface="Wingdings" panose="05000000000000000000" pitchFamily="2" charset="2"/>
              <a:buChar char="§"/>
              <a:defRPr sz="3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800100" indent="-279400" algn="r" defTabSz="914400" rtl="1" eaLnBrk="1" latinLnBrk="0" hangingPunct="1">
              <a:lnSpc>
                <a:spcPct val="100000"/>
              </a:lnSpc>
              <a:spcBef>
                <a:spcPts val="500"/>
              </a:spcBef>
              <a:buFont typeface="Wingdings" panose="05000000000000000000" pitchFamily="2" charset="2"/>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206500" indent="-246063" algn="r" defTabSz="914400" rtl="1" eaLnBrk="1" latinLnBrk="0" hangingPunct="1">
              <a:lnSpc>
                <a:spcPct val="100000"/>
              </a:lnSpc>
              <a:spcBef>
                <a:spcPts val="500"/>
              </a:spcBef>
              <a:buFont typeface="Wingdings" panose="05000000000000000000" pitchFamily="2" charset="2"/>
              <a:buChar char="§"/>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637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1209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he-IL" sz="3400" b="1" dirty="0"/>
          </a:p>
        </p:txBody>
      </p:sp>
      <p:sp>
        <p:nvSpPr>
          <p:cNvPr id="11" name="אליפסה 10">
            <a:extLst>
              <a:ext uri="{FF2B5EF4-FFF2-40B4-BE49-F238E27FC236}">
                <a16:creationId xmlns:a16="http://schemas.microsoft.com/office/drawing/2014/main" xmlns="" id="{5944FCB9-DBCE-411F-9CBA-F8948F70DFFA}"/>
              </a:ext>
            </a:extLst>
          </p:cNvPr>
          <p:cNvSpPr/>
          <p:nvPr/>
        </p:nvSpPr>
        <p:spPr>
          <a:xfrm>
            <a:off x="4122057" y="3850616"/>
            <a:ext cx="3566523" cy="1402231"/>
          </a:xfrm>
          <a:prstGeom prst="ellips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2200" dirty="0">
                <a:latin typeface="Tahoma" panose="020B0604030504040204" pitchFamily="34" charset="0"/>
                <a:ea typeface="Tahoma" panose="020B0604030504040204" pitchFamily="34" charset="0"/>
                <a:cs typeface="Tahoma" panose="020B0604030504040204" pitchFamily="34" charset="0"/>
              </a:rPr>
              <a:t>מי משתמש בתחבולות האלה?</a:t>
            </a:r>
          </a:p>
        </p:txBody>
      </p:sp>
      <p:sp>
        <p:nvSpPr>
          <p:cNvPr id="12" name="אליפסה 11">
            <a:extLst>
              <a:ext uri="{FF2B5EF4-FFF2-40B4-BE49-F238E27FC236}">
                <a16:creationId xmlns:a16="http://schemas.microsoft.com/office/drawing/2014/main" xmlns="" id="{544F04EB-2A45-4DD9-8327-D294837FE465}"/>
              </a:ext>
            </a:extLst>
          </p:cNvPr>
          <p:cNvSpPr/>
          <p:nvPr/>
        </p:nvSpPr>
        <p:spPr>
          <a:xfrm>
            <a:off x="1789248" y="4647576"/>
            <a:ext cx="3566523" cy="1402231"/>
          </a:xfrm>
          <a:prstGeom prst="ellips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2200" dirty="0">
                <a:latin typeface="Tahoma" panose="020B0604030504040204" pitchFamily="34" charset="0"/>
                <a:ea typeface="Tahoma" panose="020B0604030504040204" pitchFamily="34" charset="0"/>
                <a:cs typeface="Tahoma" panose="020B0604030504040204" pitchFamily="34" charset="0"/>
              </a:rPr>
              <a:t>על מי?</a:t>
            </a:r>
          </a:p>
        </p:txBody>
      </p:sp>
    </p:spTree>
    <p:extLst>
      <p:ext uri="{BB962C8B-B14F-4D97-AF65-F5344CB8AC3E}">
        <p14:creationId xmlns:p14="http://schemas.microsoft.com/office/powerpoint/2010/main" val="454010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nodePh="1">
                                  <p:stCondLst>
                                    <p:cond delay="0"/>
                                  </p:stCondLst>
                                  <p:endCondLst>
                                    <p:cond evt="begin" delay="0">
                                      <p:tn val="30"/>
                                    </p:cond>
                                  </p:end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arn(inVertic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arn(inVertical)">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10" grpId="0" animBg="1"/>
      <p:bldP spid="9" grpId="0"/>
      <p:bldP spid="11"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D4B34968-4FA6-40FC-97D8-3C15E9AF811D}"/>
              </a:ext>
            </a:extLst>
          </p:cNvPr>
          <p:cNvSpPr>
            <a:spLocks noGrp="1"/>
          </p:cNvSpPr>
          <p:nvPr>
            <p:ph type="title"/>
          </p:nvPr>
        </p:nvSpPr>
        <p:spPr>
          <a:xfrm>
            <a:off x="-156482" y="2656865"/>
            <a:ext cx="12123963" cy="934792"/>
          </a:xfrm>
        </p:spPr>
        <p:txBody>
          <a:bodyPr/>
          <a:lstStyle/>
          <a:p>
            <a:r>
              <a:rPr lang="he-IL" dirty="0" err="1"/>
              <a:t>תירגול</a:t>
            </a:r>
            <a:endParaRPr lang="en-US" dirty="0"/>
          </a:p>
        </p:txBody>
      </p:sp>
      <p:sp>
        <p:nvSpPr>
          <p:cNvPr id="3" name="מציין מיקום תוכן 2">
            <a:extLst>
              <a:ext uri="{FF2B5EF4-FFF2-40B4-BE49-F238E27FC236}">
                <a16:creationId xmlns:a16="http://schemas.microsoft.com/office/drawing/2014/main" xmlns="" id="{18A12747-1DD7-4D08-826A-C56047B843F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30492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556D3CEC-7D46-4281-A165-B961538E3F90}"/>
              </a:ext>
            </a:extLst>
          </p:cNvPr>
          <p:cNvSpPr>
            <a:spLocks noGrp="1"/>
          </p:cNvSpPr>
          <p:nvPr>
            <p:ph type="title"/>
          </p:nvPr>
        </p:nvSpPr>
        <p:spPr/>
        <p:txBody>
          <a:bodyPr/>
          <a:lstStyle/>
          <a:p>
            <a:r>
              <a:rPr lang="he-IL" dirty="0" err="1"/>
              <a:t>תירגול</a:t>
            </a:r>
            <a:endParaRPr lang="en-US" dirty="0"/>
          </a:p>
        </p:txBody>
      </p:sp>
      <p:sp>
        <p:nvSpPr>
          <p:cNvPr id="3" name="מציין מיקום תוכן 2">
            <a:extLst>
              <a:ext uri="{FF2B5EF4-FFF2-40B4-BE49-F238E27FC236}">
                <a16:creationId xmlns:a16="http://schemas.microsoft.com/office/drawing/2014/main" xmlns="" id="{2FCBC52C-BF3B-40DB-84C4-82FDD00A856B}"/>
              </a:ext>
            </a:extLst>
          </p:cNvPr>
          <p:cNvSpPr>
            <a:spLocks noGrp="1"/>
          </p:cNvSpPr>
          <p:nvPr>
            <p:ph idx="1"/>
          </p:nvPr>
        </p:nvSpPr>
        <p:spPr/>
        <p:txBody>
          <a:bodyPr>
            <a:normAutofit/>
          </a:bodyPr>
          <a:lstStyle/>
          <a:p>
            <a:r>
              <a:rPr lang="he-IL" sz="3000" dirty="0"/>
              <a:t>התחלקו </a:t>
            </a:r>
            <a:r>
              <a:rPr lang="he-IL" sz="3000" dirty="0" smtClean="0"/>
              <a:t>לזוגות.</a:t>
            </a:r>
            <a:endParaRPr lang="he-IL" sz="3000" dirty="0"/>
          </a:p>
          <a:p>
            <a:r>
              <a:rPr lang="he-IL" sz="3000" dirty="0"/>
              <a:t>צפו </a:t>
            </a:r>
            <a:r>
              <a:rPr lang="he-IL" sz="3000" dirty="0" err="1"/>
              <a:t>ב</a:t>
            </a:r>
            <a:r>
              <a:rPr lang="he-IL" sz="3000" dirty="0" err="1">
                <a:hlinkClick r:id="rId3"/>
              </a:rPr>
              <a:t>סירטון</a:t>
            </a:r>
            <a:r>
              <a:rPr lang="he-IL" sz="3000" dirty="0"/>
              <a:t> מדקה 04:32 עד דקה 09:30. </a:t>
            </a:r>
          </a:p>
          <a:p>
            <a:r>
              <a:rPr lang="he-IL" sz="3000" dirty="0"/>
              <a:t>נסו לזהות כמה שיותר תחבולות רטוריות.</a:t>
            </a:r>
            <a:endParaRPr lang="en-US" sz="3000" dirty="0"/>
          </a:p>
        </p:txBody>
      </p:sp>
      <p:sp>
        <p:nvSpPr>
          <p:cNvPr id="6" name="מציין מיקום תוכן 2">
            <a:extLst>
              <a:ext uri="{FF2B5EF4-FFF2-40B4-BE49-F238E27FC236}">
                <a16:creationId xmlns:a16="http://schemas.microsoft.com/office/drawing/2014/main" xmlns="" id="{73F55D61-9684-49D6-8DA0-919761C1D57D}"/>
              </a:ext>
            </a:extLst>
          </p:cNvPr>
          <p:cNvSpPr txBox="1">
            <a:spLocks/>
          </p:cNvSpPr>
          <p:nvPr/>
        </p:nvSpPr>
        <p:spPr>
          <a:xfrm>
            <a:off x="5967095" y="3251330"/>
            <a:ext cx="6000386" cy="637521"/>
          </a:xfrm>
          <a:prstGeom prst="rect">
            <a:avLst/>
          </a:prstGeom>
        </p:spPr>
        <p:txBody>
          <a:bodyPr vert="horz" lIns="91440" tIns="45720" rIns="91440" bIns="45720" rtlCol="0">
            <a:normAutofit/>
          </a:bodyPr>
          <a:lstStyle>
            <a:lvl1pPr marL="292100" indent="-292100" algn="r" defTabSz="914400" rtl="1" eaLnBrk="1" latinLnBrk="0" hangingPunct="1">
              <a:lnSpc>
                <a:spcPct val="100000"/>
              </a:lnSpc>
              <a:spcBef>
                <a:spcPts val="1000"/>
              </a:spcBef>
              <a:buFont typeface="Wingdings" panose="05000000000000000000" pitchFamily="2" charset="2"/>
              <a:buChar char="§"/>
              <a:defRPr sz="3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800100" indent="-279400" algn="r" defTabSz="914400" rtl="1" eaLnBrk="1" latinLnBrk="0" hangingPunct="1">
              <a:lnSpc>
                <a:spcPct val="100000"/>
              </a:lnSpc>
              <a:spcBef>
                <a:spcPts val="500"/>
              </a:spcBef>
              <a:buFont typeface="Wingdings" panose="05000000000000000000" pitchFamily="2" charset="2"/>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206500" indent="-246063" algn="r" defTabSz="914400" rtl="1" eaLnBrk="1" latinLnBrk="0" hangingPunct="1">
              <a:lnSpc>
                <a:spcPct val="100000"/>
              </a:lnSpc>
              <a:spcBef>
                <a:spcPts val="500"/>
              </a:spcBef>
              <a:buFont typeface="Wingdings" panose="05000000000000000000" pitchFamily="2" charset="2"/>
              <a:buChar char="§"/>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637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1209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he-IL" sz="3000" dirty="0"/>
              <a:t>לצורך המשימה יש לכם 10 דקות.</a:t>
            </a:r>
            <a:endParaRPr lang="he-IL" sz="3000" b="1" dirty="0"/>
          </a:p>
        </p:txBody>
      </p:sp>
      <p:sp>
        <p:nvSpPr>
          <p:cNvPr id="7" name="מציין מיקום תוכן 2">
            <a:extLst>
              <a:ext uri="{FF2B5EF4-FFF2-40B4-BE49-F238E27FC236}">
                <a16:creationId xmlns:a16="http://schemas.microsoft.com/office/drawing/2014/main" xmlns="" id="{D2149ABF-C4E9-430D-AA4C-B6C1B6F64F6C}"/>
              </a:ext>
            </a:extLst>
          </p:cNvPr>
          <p:cNvSpPr txBox="1">
            <a:spLocks/>
          </p:cNvSpPr>
          <p:nvPr/>
        </p:nvSpPr>
        <p:spPr>
          <a:xfrm>
            <a:off x="899886" y="3120571"/>
            <a:ext cx="4354285" cy="3483429"/>
          </a:xfrm>
          <a:prstGeom prst="rect">
            <a:avLst/>
          </a:prstGeom>
          <a:gradFill flip="none" rotWithShape="1">
            <a:gsLst>
              <a:gs pos="0">
                <a:srgbClr val="F0A2BC">
                  <a:tint val="66000"/>
                  <a:satMod val="160000"/>
                </a:srgbClr>
              </a:gs>
              <a:gs pos="50000">
                <a:srgbClr val="F0A2BC">
                  <a:tint val="44500"/>
                  <a:satMod val="160000"/>
                </a:srgbClr>
              </a:gs>
              <a:gs pos="100000">
                <a:srgbClr val="F0A2BC">
                  <a:tint val="23500"/>
                  <a:satMod val="160000"/>
                </a:srgbClr>
              </a:gs>
            </a:gsLst>
            <a:lin ang="0" scaled="1"/>
            <a:tileRect/>
          </a:gradFill>
          <a:scene3d>
            <a:camera prst="orthographicFront"/>
            <a:lightRig rig="threePt" dir="t"/>
          </a:scene3d>
          <a:sp3d>
            <a:bevelT w="114300" prst="artDeco"/>
          </a:sp3d>
        </p:spPr>
        <p:txBody>
          <a:bodyPr vert="horz" lIns="91440" tIns="45720" rIns="91440" bIns="45720" rtlCol="0">
            <a:normAutofit fontScale="85000" lnSpcReduction="20000"/>
          </a:bodyPr>
          <a:lstStyle>
            <a:lvl1pPr marL="292100" indent="-292100" algn="r" defTabSz="914400" rtl="1" eaLnBrk="1" latinLnBrk="0" hangingPunct="1">
              <a:lnSpc>
                <a:spcPct val="100000"/>
              </a:lnSpc>
              <a:spcBef>
                <a:spcPts val="1000"/>
              </a:spcBef>
              <a:buFont typeface="Wingdings" panose="05000000000000000000" pitchFamily="2" charset="2"/>
              <a:buChar char="§"/>
              <a:defRPr sz="3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800100" indent="-279400" algn="r" defTabSz="914400" rtl="1" eaLnBrk="1" latinLnBrk="0" hangingPunct="1">
              <a:lnSpc>
                <a:spcPct val="100000"/>
              </a:lnSpc>
              <a:spcBef>
                <a:spcPts val="500"/>
              </a:spcBef>
              <a:buFont typeface="Wingdings" panose="05000000000000000000" pitchFamily="2" charset="2"/>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206500" indent="-246063" algn="r" defTabSz="914400" rtl="1" eaLnBrk="1" latinLnBrk="0" hangingPunct="1">
              <a:lnSpc>
                <a:spcPct val="100000"/>
              </a:lnSpc>
              <a:spcBef>
                <a:spcPts val="500"/>
              </a:spcBef>
              <a:buFont typeface="Wingdings" panose="05000000000000000000" pitchFamily="2" charset="2"/>
              <a:buChar char="§"/>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637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1209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he-IL" sz="2600" b="1" dirty="0"/>
              <a:t>איזה תחבולות למדנו </a:t>
            </a:r>
          </a:p>
          <a:p>
            <a:pPr marL="742950" indent="-742950">
              <a:buFont typeface="+mj-lt"/>
              <a:buAutoNum type="arabicPeriod"/>
            </a:pPr>
            <a:r>
              <a:rPr lang="he-IL" sz="2600" dirty="0"/>
              <a:t>להציג מסקנה כאילו היא הנחת יסוד</a:t>
            </a:r>
          </a:p>
          <a:p>
            <a:pPr marL="742950" indent="-742950">
              <a:buFont typeface="+mj-lt"/>
              <a:buAutoNum type="arabicPeriod"/>
            </a:pPr>
            <a:r>
              <a:rPr lang="he-IL" sz="2600" dirty="0"/>
              <a:t> מתקפה אישית</a:t>
            </a:r>
          </a:p>
          <a:p>
            <a:pPr marL="742950" indent="-742950">
              <a:buFont typeface="+mj-lt"/>
              <a:buAutoNum type="arabicPeriod"/>
            </a:pPr>
            <a:r>
              <a:rPr lang="he-IL" sz="2600" dirty="0"/>
              <a:t>הוכחה הפוכה</a:t>
            </a:r>
          </a:p>
          <a:p>
            <a:pPr marL="742950" indent="-742950">
              <a:buFont typeface="+mj-lt"/>
              <a:buAutoNum type="arabicPeriod"/>
            </a:pPr>
            <a:r>
              <a:rPr lang="he-IL" sz="2600" dirty="0"/>
              <a:t>שימוש במקרה פרטי בתור הוכחה</a:t>
            </a:r>
          </a:p>
          <a:p>
            <a:pPr marL="742950" indent="-742950">
              <a:buFont typeface="+mj-lt"/>
              <a:buAutoNum type="arabicPeriod"/>
            </a:pPr>
            <a:r>
              <a:rPr lang="he-IL" sz="2600" dirty="0"/>
              <a:t>מוניטין זה קריטריון להוכחה</a:t>
            </a:r>
          </a:p>
          <a:p>
            <a:pPr marL="742950" indent="-742950">
              <a:buFont typeface="+mj-lt"/>
              <a:buAutoNum type="arabicPeriod"/>
            </a:pPr>
            <a:r>
              <a:rPr lang="he-IL" sz="2600" dirty="0"/>
              <a:t>ביחד/אחרי ולכן בגלל</a:t>
            </a:r>
          </a:p>
          <a:p>
            <a:pPr marL="742950" indent="-742950">
              <a:buFont typeface="+mj-lt"/>
              <a:buAutoNum type="arabicPeriod"/>
            </a:pPr>
            <a:endParaRPr lang="he-IL" b="1" dirty="0"/>
          </a:p>
          <a:p>
            <a:pPr marL="742950" indent="-742950">
              <a:buFont typeface="+mj-lt"/>
              <a:buAutoNum type="arabicPeriod"/>
            </a:pPr>
            <a:endParaRPr lang="en-US" dirty="0"/>
          </a:p>
        </p:txBody>
      </p:sp>
      <p:sp>
        <p:nvSpPr>
          <p:cNvPr id="12" name="Oval 13">
            <a:extLst>
              <a:ext uri="{FF2B5EF4-FFF2-40B4-BE49-F238E27FC236}">
                <a16:creationId xmlns:a16="http://schemas.microsoft.com/office/drawing/2014/main" xmlns="" id="{3FC0532F-CCF3-4413-BC6E-7CC75CEB63C6}"/>
              </a:ext>
            </a:extLst>
          </p:cNvPr>
          <p:cNvSpPr/>
          <p:nvPr/>
        </p:nvSpPr>
        <p:spPr>
          <a:xfrm>
            <a:off x="9059114" y="4421350"/>
            <a:ext cx="2052228" cy="2052228"/>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Oval 14">
            <a:extLst>
              <a:ext uri="{FF2B5EF4-FFF2-40B4-BE49-F238E27FC236}">
                <a16:creationId xmlns:a16="http://schemas.microsoft.com/office/drawing/2014/main" xmlns="" id="{3D4E3983-7420-4336-9917-D4B1F2809B73}"/>
              </a:ext>
            </a:extLst>
          </p:cNvPr>
          <p:cNvSpPr/>
          <p:nvPr/>
        </p:nvSpPr>
        <p:spPr>
          <a:xfrm>
            <a:off x="9059114" y="4421350"/>
            <a:ext cx="2052228" cy="2052228"/>
          </a:xfrm>
          <a:prstGeom prst="ellipse">
            <a:avLst/>
          </a:prstGeom>
          <a:solidFill>
            <a:srgbClr val="008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2060"/>
              </a:solidFill>
            </a:endParaRPr>
          </a:p>
        </p:txBody>
      </p:sp>
      <p:cxnSp>
        <p:nvCxnSpPr>
          <p:cNvPr id="5" name="מחבר חץ ישר 4">
            <a:extLst>
              <a:ext uri="{FF2B5EF4-FFF2-40B4-BE49-F238E27FC236}">
                <a16:creationId xmlns:a16="http://schemas.microsoft.com/office/drawing/2014/main" xmlns="" id="{941D4880-6B09-4690-95B0-117EC77DA55C}"/>
              </a:ext>
            </a:extLst>
          </p:cNvPr>
          <p:cNvCxnSpPr/>
          <p:nvPr/>
        </p:nvCxnSpPr>
        <p:spPr>
          <a:xfrm>
            <a:off x="10031104" y="3985146"/>
            <a:ext cx="0" cy="2866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4930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par>
                          <p:cTn id="26" fill="hold">
                            <p:stCondLst>
                              <p:cond delay="1500"/>
                            </p:stCondLst>
                            <p:childTnLst>
                              <p:par>
                                <p:cTn id="27" presetID="10" presetClass="entr" presetSubtype="0"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0" restart="whenNotActive" fill="hold" evtFilter="cancelBubble" nodeType="interactiveSeq">
                <p:stCondLst>
                  <p:cond evt="onClick" delay="0">
                    <p:tgtEl>
                      <p:spTgt spid="12"/>
                    </p:tgtEl>
                  </p:cond>
                </p:stCondLst>
                <p:endSync evt="end" delay="0">
                  <p:rtn val="all"/>
                </p:endSync>
                <p:childTnLst>
                  <p:par>
                    <p:cTn id="31" fill="hold">
                      <p:stCondLst>
                        <p:cond delay="0"/>
                      </p:stCondLst>
                      <p:childTnLst>
                        <p:par>
                          <p:cTn id="32" fill="hold">
                            <p:stCondLst>
                              <p:cond delay="0"/>
                            </p:stCondLst>
                            <p:childTnLst>
                              <p:par>
                                <p:cTn id="33" presetID="21" presetClass="entr" presetSubtype="1"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heel(1)">
                                      <p:cBhvr>
                                        <p:cTn id="35" dur="600000"/>
                                        <p:tgtEl>
                                          <p:spTgt spid="13"/>
                                        </p:tgtEl>
                                      </p:cBhvr>
                                    </p:animEffect>
                                  </p:childTnLst>
                                </p:cTn>
                              </p:par>
                            </p:childTnLst>
                          </p:cTn>
                        </p:par>
                      </p:childTnLst>
                    </p:cTn>
                  </p:par>
                </p:childTnLst>
              </p:cTn>
              <p:nextCondLst>
                <p:cond evt="onClick" delay="0">
                  <p:tgtEl>
                    <p:spTgt spid="12"/>
                  </p:tgtEl>
                </p:cond>
              </p:nextCondLst>
            </p:seq>
          </p:childTnLst>
        </p:cTn>
      </p:par>
    </p:tnLst>
    <p:bldLst>
      <p:bldP spid="6" grpId="0"/>
      <p:bldP spid="7"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16F08395-8A0A-4898-AFCF-D53ADC6731E0}"/>
              </a:ext>
            </a:extLst>
          </p:cNvPr>
          <p:cNvSpPr>
            <a:spLocks noGrp="1"/>
          </p:cNvSpPr>
          <p:nvPr>
            <p:ph type="title"/>
          </p:nvPr>
        </p:nvSpPr>
        <p:spPr/>
        <p:txBody>
          <a:bodyPr/>
          <a:lstStyle/>
          <a:p>
            <a:r>
              <a:rPr lang="he-IL" dirty="0"/>
              <a:t>בפרקים הקודמים</a:t>
            </a:r>
            <a:endParaRPr lang="en-US" dirty="0"/>
          </a:p>
        </p:txBody>
      </p:sp>
      <p:sp>
        <p:nvSpPr>
          <p:cNvPr id="3" name="מציין מיקום תוכן 2">
            <a:extLst>
              <a:ext uri="{FF2B5EF4-FFF2-40B4-BE49-F238E27FC236}">
                <a16:creationId xmlns:a16="http://schemas.microsoft.com/office/drawing/2014/main" xmlns="" id="{A1678210-285C-430E-A089-E0BDCD754958}"/>
              </a:ext>
            </a:extLst>
          </p:cNvPr>
          <p:cNvSpPr>
            <a:spLocks noGrp="1"/>
          </p:cNvSpPr>
          <p:nvPr>
            <p:ph idx="1"/>
          </p:nvPr>
        </p:nvSpPr>
        <p:spPr>
          <a:xfrm>
            <a:off x="4107958" y="252131"/>
            <a:ext cx="11811000" cy="5565775"/>
          </a:xfrm>
        </p:spPr>
        <p:txBody>
          <a:bodyPr>
            <a:normAutofit/>
          </a:bodyPr>
          <a:lstStyle/>
          <a:p>
            <a:pPr marL="0" indent="0">
              <a:buNone/>
            </a:pPr>
            <a:endParaRPr lang="he-IL" sz="2800" dirty="0"/>
          </a:p>
          <a:p>
            <a:endParaRPr lang="he-IL" sz="2800" dirty="0"/>
          </a:p>
          <a:p>
            <a:endParaRPr lang="he-IL" sz="2800" dirty="0"/>
          </a:p>
          <a:p>
            <a:endParaRPr lang="he-IL" sz="2800" dirty="0"/>
          </a:p>
          <a:p>
            <a:endParaRPr lang="he-IL" sz="2800" dirty="0"/>
          </a:p>
          <a:p>
            <a:endParaRPr lang="he-IL" sz="2800" dirty="0"/>
          </a:p>
          <a:p>
            <a:endParaRPr lang="he-IL" sz="2800" dirty="0"/>
          </a:p>
          <a:p>
            <a:endParaRPr lang="he-IL" sz="2800" dirty="0"/>
          </a:p>
        </p:txBody>
      </p:sp>
      <p:grpSp>
        <p:nvGrpSpPr>
          <p:cNvPr id="4" name="קבוצה 3">
            <a:extLst>
              <a:ext uri="{FF2B5EF4-FFF2-40B4-BE49-F238E27FC236}">
                <a16:creationId xmlns:a16="http://schemas.microsoft.com/office/drawing/2014/main" xmlns="" id="{37815BB9-BDA7-4B65-AE89-C65897035164}"/>
              </a:ext>
            </a:extLst>
          </p:cNvPr>
          <p:cNvGrpSpPr/>
          <p:nvPr/>
        </p:nvGrpSpPr>
        <p:grpSpPr>
          <a:xfrm>
            <a:off x="367725" y="2070679"/>
            <a:ext cx="11456549" cy="3747227"/>
            <a:chOff x="296309" y="1938419"/>
            <a:chExt cx="11456549" cy="3747227"/>
          </a:xfrm>
          <a:scene3d>
            <a:camera prst="perspectiveAbove"/>
            <a:lightRig rig="threePt" dir="t"/>
          </a:scene3d>
        </p:grpSpPr>
        <p:sp>
          <p:nvSpPr>
            <p:cNvPr id="21" name="מלבן 20">
              <a:extLst>
                <a:ext uri="{FF2B5EF4-FFF2-40B4-BE49-F238E27FC236}">
                  <a16:creationId xmlns:a16="http://schemas.microsoft.com/office/drawing/2014/main" xmlns="" id="{A711A639-FD66-44F6-8C8E-5D47F32EC880}"/>
                </a:ext>
              </a:extLst>
            </p:cNvPr>
            <p:cNvSpPr/>
            <p:nvPr/>
          </p:nvSpPr>
          <p:spPr>
            <a:xfrm>
              <a:off x="296309" y="1938419"/>
              <a:ext cx="11456549" cy="3747227"/>
            </a:xfrm>
            <a:prstGeom prst="rect">
              <a:avLst/>
            </a:prstGeom>
            <a:solidFill>
              <a:srgbClr val="F7E9F3"/>
            </a:solidFill>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קבוצה 25">
              <a:extLst>
                <a:ext uri="{FF2B5EF4-FFF2-40B4-BE49-F238E27FC236}">
                  <a16:creationId xmlns:a16="http://schemas.microsoft.com/office/drawing/2014/main" xmlns="" id="{C5808E8E-553F-488F-AA51-C1816BFAF713}"/>
                </a:ext>
              </a:extLst>
            </p:cNvPr>
            <p:cNvGrpSpPr/>
            <p:nvPr/>
          </p:nvGrpSpPr>
          <p:grpSpPr>
            <a:xfrm>
              <a:off x="439142" y="1955073"/>
              <a:ext cx="10989006" cy="3594530"/>
              <a:chOff x="567478" y="2690266"/>
              <a:chExt cx="10989006" cy="3594530"/>
            </a:xfrm>
          </p:grpSpPr>
          <p:grpSp>
            <p:nvGrpSpPr>
              <p:cNvPr id="27" name="קבוצה 26">
                <a:extLst>
                  <a:ext uri="{FF2B5EF4-FFF2-40B4-BE49-F238E27FC236}">
                    <a16:creationId xmlns:a16="http://schemas.microsoft.com/office/drawing/2014/main" xmlns="" id="{9A67CED6-A215-4D7E-80CD-CF374906CD02}"/>
                  </a:ext>
                </a:extLst>
              </p:cNvPr>
              <p:cNvGrpSpPr/>
              <p:nvPr/>
            </p:nvGrpSpPr>
            <p:grpSpPr>
              <a:xfrm>
                <a:off x="567478" y="2690266"/>
                <a:ext cx="10989006" cy="3377431"/>
                <a:chOff x="914371" y="2735766"/>
                <a:chExt cx="10989006" cy="3377431"/>
              </a:xfrm>
            </p:grpSpPr>
            <p:grpSp>
              <p:nvGrpSpPr>
                <p:cNvPr id="53" name="קבוצה 52">
                  <a:extLst>
                    <a:ext uri="{FF2B5EF4-FFF2-40B4-BE49-F238E27FC236}">
                      <a16:creationId xmlns:a16="http://schemas.microsoft.com/office/drawing/2014/main" xmlns="" id="{27ACFAFB-30CD-420E-ACA6-F285FE3ECA4B}"/>
                    </a:ext>
                  </a:extLst>
                </p:cNvPr>
                <p:cNvGrpSpPr/>
                <p:nvPr/>
              </p:nvGrpSpPr>
              <p:grpSpPr>
                <a:xfrm>
                  <a:off x="9870634" y="2770227"/>
                  <a:ext cx="2032743" cy="3270925"/>
                  <a:chOff x="9848146" y="2589606"/>
                  <a:chExt cx="2032743" cy="3270925"/>
                </a:xfrm>
              </p:grpSpPr>
              <p:sp>
                <p:nvSpPr>
                  <p:cNvPr id="59" name="מלבן 58">
                    <a:extLst>
                      <a:ext uri="{FF2B5EF4-FFF2-40B4-BE49-F238E27FC236}">
                        <a16:creationId xmlns:a16="http://schemas.microsoft.com/office/drawing/2014/main" xmlns="" id="{A82044DD-F5DC-4E81-A438-7CBFB622DB7C}"/>
                      </a:ext>
                    </a:extLst>
                  </p:cNvPr>
                  <p:cNvSpPr/>
                  <p:nvPr/>
                </p:nvSpPr>
                <p:spPr>
                  <a:xfrm>
                    <a:off x="10476171" y="2589606"/>
                    <a:ext cx="1404718" cy="3270925"/>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0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סיטואציה</a:t>
                    </a:r>
                    <a:endParaRPr kumimoji="0" lang="en-US" sz="20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cxnSp>
                <p:nvCxnSpPr>
                  <p:cNvPr id="60" name="מחבר חץ ישר 59">
                    <a:extLst>
                      <a:ext uri="{FF2B5EF4-FFF2-40B4-BE49-F238E27FC236}">
                        <a16:creationId xmlns:a16="http://schemas.microsoft.com/office/drawing/2014/main" xmlns="" id="{0EF7C870-8BD3-4D3B-AF1E-35B469DFD3CD}"/>
                      </a:ext>
                    </a:extLst>
                  </p:cNvPr>
                  <p:cNvCxnSpPr>
                    <a:cxnSpLocks/>
                  </p:cNvCxnSpPr>
                  <p:nvPr/>
                </p:nvCxnSpPr>
                <p:spPr>
                  <a:xfrm flipH="1">
                    <a:off x="9848146" y="3937742"/>
                    <a:ext cx="418683" cy="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54" name="קבוצה 53">
                  <a:extLst>
                    <a:ext uri="{FF2B5EF4-FFF2-40B4-BE49-F238E27FC236}">
                      <a16:creationId xmlns:a16="http://schemas.microsoft.com/office/drawing/2014/main" xmlns="" id="{3EFA1712-1177-48AD-8A45-9121EE9D6B08}"/>
                    </a:ext>
                  </a:extLst>
                </p:cNvPr>
                <p:cNvGrpSpPr/>
                <p:nvPr/>
              </p:nvGrpSpPr>
              <p:grpSpPr>
                <a:xfrm>
                  <a:off x="914371" y="2820473"/>
                  <a:ext cx="4197119" cy="3292724"/>
                  <a:chOff x="588962" y="2850716"/>
                  <a:chExt cx="4197119" cy="2928131"/>
                </a:xfrm>
              </p:grpSpPr>
              <p:cxnSp>
                <p:nvCxnSpPr>
                  <p:cNvPr id="57" name="מחבר חץ ישר 56">
                    <a:extLst>
                      <a:ext uri="{FF2B5EF4-FFF2-40B4-BE49-F238E27FC236}">
                        <a16:creationId xmlns:a16="http://schemas.microsoft.com/office/drawing/2014/main" xmlns="" id="{57EED7F4-619B-433D-9F67-315F7C9C4785}"/>
                      </a:ext>
                    </a:extLst>
                  </p:cNvPr>
                  <p:cNvCxnSpPr>
                    <a:cxnSpLocks/>
                  </p:cNvCxnSpPr>
                  <p:nvPr/>
                </p:nvCxnSpPr>
                <p:spPr>
                  <a:xfrm flipH="1">
                    <a:off x="2424912" y="4004894"/>
                    <a:ext cx="2361169" cy="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8" name="מלבן 57">
                    <a:extLst>
                      <a:ext uri="{FF2B5EF4-FFF2-40B4-BE49-F238E27FC236}">
                        <a16:creationId xmlns:a16="http://schemas.microsoft.com/office/drawing/2014/main" xmlns="" id="{F0D617F7-3A89-4B58-A181-25B1EB2BA1C5}"/>
                      </a:ext>
                    </a:extLst>
                  </p:cNvPr>
                  <p:cNvSpPr/>
                  <p:nvPr/>
                </p:nvSpPr>
                <p:spPr>
                  <a:xfrm>
                    <a:off x="588962" y="2850716"/>
                    <a:ext cx="1691571" cy="2928131"/>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4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החלטה</a:t>
                    </a:r>
                    <a:endParaRPr kumimoji="0" lang="en-US" sz="24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grpSp>
            <p:sp>
              <p:nvSpPr>
                <p:cNvPr id="55" name="מלבן 54">
                  <a:extLst>
                    <a:ext uri="{FF2B5EF4-FFF2-40B4-BE49-F238E27FC236}">
                      <a16:creationId xmlns:a16="http://schemas.microsoft.com/office/drawing/2014/main" xmlns="" id="{B1512797-7EED-41F1-BC6B-BB49F4DD5DB3}"/>
                    </a:ext>
                  </a:extLst>
                </p:cNvPr>
                <p:cNvSpPr/>
                <p:nvPr/>
              </p:nvSpPr>
              <p:spPr>
                <a:xfrm>
                  <a:off x="2485625" y="3293162"/>
                  <a:ext cx="3034938" cy="804636"/>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800" b="1" i="0" u="none" strike="noStrike" kern="120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יכולת לצפות את ההשלכות </a:t>
                  </a:r>
                  <a:endParaRPr kumimoji="0" lang="en-US" sz="1800" b="1" i="0" u="none" strike="noStrike" kern="120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56" name="מלבן 55">
                  <a:extLst>
                    <a:ext uri="{FF2B5EF4-FFF2-40B4-BE49-F238E27FC236}">
                      <a16:creationId xmlns:a16="http://schemas.microsoft.com/office/drawing/2014/main" xmlns="" id="{CAE8E3AB-C33A-4229-98D6-C9000E0361FC}"/>
                    </a:ext>
                  </a:extLst>
                </p:cNvPr>
                <p:cNvSpPr/>
                <p:nvPr/>
              </p:nvSpPr>
              <p:spPr>
                <a:xfrm>
                  <a:off x="5349144" y="2735766"/>
                  <a:ext cx="4179604" cy="634376"/>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עיבוד</a:t>
                  </a:r>
                  <a:endParaRPr kumimoji="0" lang="en-US"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grpSp>
          <p:sp>
            <p:nvSpPr>
              <p:cNvPr id="28" name="מלבן 27">
                <a:extLst>
                  <a:ext uri="{FF2B5EF4-FFF2-40B4-BE49-F238E27FC236}">
                    <a16:creationId xmlns:a16="http://schemas.microsoft.com/office/drawing/2014/main" xmlns="" id="{B9D38E26-DC55-41FC-A95E-97DC2791058D}"/>
                  </a:ext>
                </a:extLst>
              </p:cNvPr>
              <p:cNvSpPr/>
              <p:nvPr/>
            </p:nvSpPr>
            <p:spPr>
              <a:xfrm>
                <a:off x="5022723" y="4324077"/>
                <a:ext cx="4179605" cy="1153220"/>
              </a:xfrm>
              <a:prstGeom prst="rect">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6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נזקים: מי הדמויות המעורבות וחלוקה לנזקים</a:t>
                </a:r>
                <a:r>
                  <a:rPr kumimoji="0" lang="en-US" sz="16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a:t>
                </a:r>
                <a:r>
                  <a:rPr kumimoji="0" lang="he-IL" sz="16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תיקון הנזק, אובדן, שביתה כפויה, עצבים וצער, מוניטין</a:t>
                </a:r>
                <a:endParaRPr kumimoji="0" lang="en-US" sz="16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29" name="מלבן 28">
                <a:extLst>
                  <a:ext uri="{FF2B5EF4-FFF2-40B4-BE49-F238E27FC236}">
                    <a16:creationId xmlns:a16="http://schemas.microsoft.com/office/drawing/2014/main" xmlns="" id="{052108C0-F712-49FA-AB7B-33ED464FF5A9}"/>
                  </a:ext>
                </a:extLst>
              </p:cNvPr>
              <p:cNvSpPr/>
              <p:nvPr/>
            </p:nvSpPr>
            <p:spPr>
              <a:xfrm>
                <a:off x="6495566" y="5518656"/>
                <a:ext cx="2720409" cy="766140"/>
              </a:xfrm>
              <a:prstGeom prst="rect">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6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איזה תועלת נגרמת?</a:t>
                </a:r>
                <a:endParaRPr kumimoji="0" lang="en-US" sz="16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50" name="תרשים זרימה: נתונים מאוחסנים 49">
                <a:extLst>
                  <a:ext uri="{FF2B5EF4-FFF2-40B4-BE49-F238E27FC236}">
                    <a16:creationId xmlns:a16="http://schemas.microsoft.com/office/drawing/2014/main" xmlns="" id="{B98D8501-207F-400D-ACEA-8DCC7B8DE8B4}"/>
                  </a:ext>
                </a:extLst>
              </p:cNvPr>
              <p:cNvSpPr/>
              <p:nvPr/>
            </p:nvSpPr>
            <p:spPr>
              <a:xfrm>
                <a:off x="4908976" y="5515884"/>
                <a:ext cx="2204288" cy="768912"/>
              </a:xfrm>
              <a:prstGeom prst="flowChartOnlineStorage">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6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איזה ערכים זה מקדם?</a:t>
                </a:r>
                <a:endParaRPr kumimoji="0" lang="en-US" sz="16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51" name="מלבן 50">
                <a:extLst>
                  <a:ext uri="{FF2B5EF4-FFF2-40B4-BE49-F238E27FC236}">
                    <a16:creationId xmlns:a16="http://schemas.microsoft.com/office/drawing/2014/main" xmlns="" id="{4C89A355-7F6F-49D7-91D6-E5A5B3C20A7D}"/>
                  </a:ext>
                </a:extLst>
              </p:cNvPr>
              <p:cNvSpPr/>
              <p:nvPr/>
            </p:nvSpPr>
            <p:spPr>
              <a:xfrm>
                <a:off x="6461446" y="3374010"/>
                <a:ext cx="2735558" cy="915740"/>
              </a:xfrm>
              <a:prstGeom prst="rect">
                <a:avLst/>
              </a:prstGeom>
              <a:solidFill>
                <a:schemeClr val="bg2"/>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6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מה המהות של המעשה / </a:t>
                </a:r>
                <a:r>
                  <a:rPr lang="he-IL" sz="1600" dirty="0">
                    <a:solidFill>
                      <a:prstClr val="black"/>
                    </a:solidFill>
                    <a:latin typeface="Tahoma" panose="020B0604030504040204" pitchFamily="34" charset="0"/>
                    <a:ea typeface="Tahoma" panose="020B0604030504040204" pitchFamily="34" charset="0"/>
                    <a:cs typeface="Tahoma" panose="020B0604030504040204" pitchFamily="34" charset="0"/>
                  </a:rPr>
                  <a:t>מה המקביל הפיזי</a:t>
                </a:r>
                <a:r>
                  <a:rPr kumimoji="0" lang="he-IL" sz="16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a:t>
                </a:r>
                <a:endParaRPr kumimoji="0" lang="en-US" sz="16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52" name="תרשים זרימה: נתונים מאוחסנים 51">
                <a:extLst>
                  <a:ext uri="{FF2B5EF4-FFF2-40B4-BE49-F238E27FC236}">
                    <a16:creationId xmlns:a16="http://schemas.microsoft.com/office/drawing/2014/main" xmlns="" id="{C7107680-E36B-41AA-8763-8C3CC70995A1}"/>
                  </a:ext>
                </a:extLst>
              </p:cNvPr>
              <p:cNvSpPr/>
              <p:nvPr/>
            </p:nvSpPr>
            <p:spPr>
              <a:xfrm>
                <a:off x="4908976" y="3370254"/>
                <a:ext cx="1939380" cy="915142"/>
              </a:xfrm>
              <a:prstGeom prst="flowChartOnlineStorage">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600" dirty="0">
                    <a:solidFill>
                      <a:prstClr val="black"/>
                    </a:solidFill>
                    <a:latin typeface="Tahoma" panose="020B0604030504040204" pitchFamily="34" charset="0"/>
                    <a:ea typeface="Tahoma" panose="020B0604030504040204" pitchFamily="34" charset="0"/>
                    <a:cs typeface="Tahoma" panose="020B0604030504040204" pitchFamily="34" charset="0"/>
                  </a:rPr>
                  <a:t>עם איזה ערכים הוא מתנגש?</a:t>
                </a:r>
                <a:endParaRPr kumimoji="0" lang="en-US" sz="16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p:txBody>
          </p:sp>
        </p:grpSp>
      </p:grpSp>
    </p:spTree>
    <p:extLst>
      <p:ext uri="{BB962C8B-B14F-4D97-AF65-F5344CB8AC3E}">
        <p14:creationId xmlns:p14="http://schemas.microsoft.com/office/powerpoint/2010/main" val="2240236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0711D78E-E7C0-40E8-90CF-74DF147380E0}"/>
              </a:ext>
            </a:extLst>
          </p:cNvPr>
          <p:cNvSpPr>
            <a:spLocks noGrp="1"/>
          </p:cNvSpPr>
          <p:nvPr>
            <p:ph type="title"/>
          </p:nvPr>
        </p:nvSpPr>
        <p:spPr/>
        <p:txBody>
          <a:bodyPr/>
          <a:lstStyle/>
          <a:p>
            <a:r>
              <a:rPr lang="he-IL" dirty="0"/>
              <a:t>סיכום</a:t>
            </a:r>
            <a:endParaRPr lang="en-US" dirty="0"/>
          </a:p>
        </p:txBody>
      </p:sp>
      <p:sp>
        <p:nvSpPr>
          <p:cNvPr id="3" name="מציין מיקום תוכן 2">
            <a:extLst>
              <a:ext uri="{FF2B5EF4-FFF2-40B4-BE49-F238E27FC236}">
                <a16:creationId xmlns:a16="http://schemas.microsoft.com/office/drawing/2014/main" xmlns="" id="{CCD4B542-D05D-43B1-880A-DB98E3B879C8}"/>
              </a:ext>
            </a:extLst>
          </p:cNvPr>
          <p:cNvSpPr>
            <a:spLocks noGrp="1"/>
          </p:cNvSpPr>
          <p:nvPr>
            <p:ph idx="1"/>
          </p:nvPr>
        </p:nvSpPr>
        <p:spPr/>
        <p:txBody>
          <a:bodyPr/>
          <a:lstStyle/>
          <a:p>
            <a:r>
              <a:rPr lang="he-IL" dirty="0"/>
              <a:t>איזה תחבולות גיליתם?</a:t>
            </a:r>
          </a:p>
          <a:p>
            <a:endParaRPr lang="he-IL" dirty="0"/>
          </a:p>
          <a:p>
            <a:r>
              <a:rPr lang="he-IL" dirty="0"/>
              <a:t>סיכום</a:t>
            </a:r>
          </a:p>
          <a:p>
            <a:endParaRPr lang="he-IL" dirty="0"/>
          </a:p>
        </p:txBody>
      </p:sp>
    </p:spTree>
    <p:extLst>
      <p:ext uri="{BB962C8B-B14F-4D97-AF65-F5344CB8AC3E}">
        <p14:creationId xmlns:p14="http://schemas.microsoft.com/office/powerpoint/2010/main" val="2114406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3F15394C-929F-4F6C-BFBA-5F26FB649923}"/>
              </a:ext>
            </a:extLst>
          </p:cNvPr>
          <p:cNvSpPr>
            <a:spLocks noGrp="1"/>
          </p:cNvSpPr>
          <p:nvPr>
            <p:ph type="title"/>
          </p:nvPr>
        </p:nvSpPr>
        <p:spPr/>
        <p:txBody>
          <a:bodyPr/>
          <a:lstStyle/>
          <a:p>
            <a:r>
              <a:rPr lang="he-IL" dirty="0"/>
              <a:t>בשיעור היום</a:t>
            </a:r>
            <a:endParaRPr lang="en-US" dirty="0"/>
          </a:p>
        </p:txBody>
      </p:sp>
      <p:sp>
        <p:nvSpPr>
          <p:cNvPr id="3" name="מציין מיקום תוכן 2">
            <a:extLst>
              <a:ext uri="{FF2B5EF4-FFF2-40B4-BE49-F238E27FC236}">
                <a16:creationId xmlns:a16="http://schemas.microsoft.com/office/drawing/2014/main" xmlns="" id="{4D3124F6-1FC1-4DCB-8E91-AF4208A4B1B3}"/>
              </a:ext>
            </a:extLst>
          </p:cNvPr>
          <p:cNvSpPr>
            <a:spLocks noGrp="1"/>
          </p:cNvSpPr>
          <p:nvPr>
            <p:ph idx="1"/>
          </p:nvPr>
        </p:nvSpPr>
        <p:spPr>
          <a:xfrm>
            <a:off x="156481" y="1155700"/>
            <a:ext cx="11811000" cy="5565775"/>
          </a:xfrm>
        </p:spPr>
        <p:txBody>
          <a:bodyPr>
            <a:normAutofit/>
          </a:bodyPr>
          <a:lstStyle/>
          <a:p>
            <a:pPr marL="0" indent="0">
              <a:buNone/>
            </a:pPr>
            <a:r>
              <a:rPr lang="he-IL" sz="3200" dirty="0"/>
              <a:t>מצגת אחת לשני נושאים: </a:t>
            </a:r>
          </a:p>
          <a:p>
            <a:pPr>
              <a:buFont typeface="Wingdings" panose="05000000000000000000" pitchFamily="2" charset="2"/>
              <a:buChar char="ü"/>
            </a:pPr>
            <a:r>
              <a:rPr lang="he-IL" sz="3200" dirty="0"/>
              <a:t>הדגמה של ניתוח דילמה מהתחלה עד הסוף</a:t>
            </a:r>
          </a:p>
          <a:p>
            <a:pPr>
              <a:buFont typeface="Wingdings" panose="05000000000000000000" pitchFamily="2" charset="2"/>
              <a:buChar char="ü"/>
            </a:pPr>
            <a:r>
              <a:rPr lang="he-IL" sz="3200" dirty="0"/>
              <a:t> נטרול טיעונים: תחבולות רטוריות ולמה חשוב להכיר אותן</a:t>
            </a:r>
            <a:endParaRPr lang="en-US" sz="3200" dirty="0"/>
          </a:p>
        </p:txBody>
      </p:sp>
      <p:grpSp>
        <p:nvGrpSpPr>
          <p:cNvPr id="36" name="קבוצה 35">
            <a:extLst>
              <a:ext uri="{FF2B5EF4-FFF2-40B4-BE49-F238E27FC236}">
                <a16:creationId xmlns:a16="http://schemas.microsoft.com/office/drawing/2014/main" xmlns="" id="{DA176A34-86A9-43F6-9343-89B58E5FB677}"/>
              </a:ext>
            </a:extLst>
          </p:cNvPr>
          <p:cNvGrpSpPr/>
          <p:nvPr/>
        </p:nvGrpSpPr>
        <p:grpSpPr>
          <a:xfrm>
            <a:off x="1641996" y="3306640"/>
            <a:ext cx="9154198" cy="2395660"/>
            <a:chOff x="567478" y="2690266"/>
            <a:chExt cx="10989006" cy="3377431"/>
          </a:xfrm>
        </p:grpSpPr>
        <p:grpSp>
          <p:nvGrpSpPr>
            <p:cNvPr id="37" name="קבוצה 36">
              <a:extLst>
                <a:ext uri="{FF2B5EF4-FFF2-40B4-BE49-F238E27FC236}">
                  <a16:creationId xmlns:a16="http://schemas.microsoft.com/office/drawing/2014/main" xmlns="" id="{45752DE8-2701-4232-8A11-80230405C49C}"/>
                </a:ext>
              </a:extLst>
            </p:cNvPr>
            <p:cNvGrpSpPr/>
            <p:nvPr/>
          </p:nvGrpSpPr>
          <p:grpSpPr>
            <a:xfrm>
              <a:off x="567478" y="2690266"/>
              <a:ext cx="10989006" cy="3377431"/>
              <a:chOff x="914371" y="2735766"/>
              <a:chExt cx="10989006" cy="3377431"/>
            </a:xfrm>
          </p:grpSpPr>
          <p:grpSp>
            <p:nvGrpSpPr>
              <p:cNvPr id="43" name="קבוצה 42">
                <a:extLst>
                  <a:ext uri="{FF2B5EF4-FFF2-40B4-BE49-F238E27FC236}">
                    <a16:creationId xmlns:a16="http://schemas.microsoft.com/office/drawing/2014/main" xmlns="" id="{7ED17409-B96D-4725-AC93-D0EEDB3E7C5E}"/>
                  </a:ext>
                </a:extLst>
              </p:cNvPr>
              <p:cNvGrpSpPr/>
              <p:nvPr/>
            </p:nvGrpSpPr>
            <p:grpSpPr>
              <a:xfrm>
                <a:off x="9870634" y="2770227"/>
                <a:ext cx="2032743" cy="3270925"/>
                <a:chOff x="9848146" y="2589606"/>
                <a:chExt cx="2032743" cy="3270925"/>
              </a:xfrm>
            </p:grpSpPr>
            <p:sp>
              <p:nvSpPr>
                <p:cNvPr id="49" name="מלבן 48">
                  <a:extLst>
                    <a:ext uri="{FF2B5EF4-FFF2-40B4-BE49-F238E27FC236}">
                      <a16:creationId xmlns:a16="http://schemas.microsoft.com/office/drawing/2014/main" xmlns="" id="{3D675C5D-F5BE-40B0-A4D3-09161AA658CE}"/>
                    </a:ext>
                  </a:extLst>
                </p:cNvPr>
                <p:cNvSpPr/>
                <p:nvPr/>
              </p:nvSpPr>
              <p:spPr>
                <a:xfrm>
                  <a:off x="10476171" y="2589606"/>
                  <a:ext cx="1404718" cy="3270925"/>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5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סיטואציה</a:t>
                  </a:r>
                  <a:endParaRPr kumimoji="0" lang="en-US" sz="15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cxnSp>
              <p:nvCxnSpPr>
                <p:cNvPr id="50" name="מחבר חץ ישר 49">
                  <a:extLst>
                    <a:ext uri="{FF2B5EF4-FFF2-40B4-BE49-F238E27FC236}">
                      <a16:creationId xmlns:a16="http://schemas.microsoft.com/office/drawing/2014/main" xmlns="" id="{DDB1BDF3-8510-40DF-94A9-E458A8C1CE3C}"/>
                    </a:ext>
                  </a:extLst>
                </p:cNvPr>
                <p:cNvCxnSpPr>
                  <a:cxnSpLocks/>
                </p:cNvCxnSpPr>
                <p:nvPr/>
              </p:nvCxnSpPr>
              <p:spPr>
                <a:xfrm flipH="1">
                  <a:off x="9848146" y="3937742"/>
                  <a:ext cx="418683" cy="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44" name="קבוצה 43">
                <a:extLst>
                  <a:ext uri="{FF2B5EF4-FFF2-40B4-BE49-F238E27FC236}">
                    <a16:creationId xmlns:a16="http://schemas.microsoft.com/office/drawing/2014/main" xmlns="" id="{466FE181-0237-4EA6-A336-1ECFBDCD8027}"/>
                  </a:ext>
                </a:extLst>
              </p:cNvPr>
              <p:cNvGrpSpPr/>
              <p:nvPr/>
            </p:nvGrpSpPr>
            <p:grpSpPr>
              <a:xfrm>
                <a:off x="914371" y="2820473"/>
                <a:ext cx="4197119" cy="3292724"/>
                <a:chOff x="588962" y="2850716"/>
                <a:chExt cx="4197119" cy="2928131"/>
              </a:xfrm>
            </p:grpSpPr>
            <p:cxnSp>
              <p:nvCxnSpPr>
                <p:cNvPr id="47" name="מחבר חץ ישר 46">
                  <a:extLst>
                    <a:ext uri="{FF2B5EF4-FFF2-40B4-BE49-F238E27FC236}">
                      <a16:creationId xmlns:a16="http://schemas.microsoft.com/office/drawing/2014/main" xmlns="" id="{4A204E11-3B60-4431-8B99-3FF3CC91F388}"/>
                    </a:ext>
                  </a:extLst>
                </p:cNvPr>
                <p:cNvCxnSpPr>
                  <a:cxnSpLocks/>
                </p:cNvCxnSpPr>
                <p:nvPr/>
              </p:nvCxnSpPr>
              <p:spPr>
                <a:xfrm flipH="1">
                  <a:off x="2424912" y="4004894"/>
                  <a:ext cx="2361169" cy="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8" name="מלבן 47">
                  <a:extLst>
                    <a:ext uri="{FF2B5EF4-FFF2-40B4-BE49-F238E27FC236}">
                      <a16:creationId xmlns:a16="http://schemas.microsoft.com/office/drawing/2014/main" xmlns="" id="{4B890034-FA8D-4129-9F13-30BE13544176}"/>
                    </a:ext>
                  </a:extLst>
                </p:cNvPr>
                <p:cNvSpPr/>
                <p:nvPr/>
              </p:nvSpPr>
              <p:spPr>
                <a:xfrm>
                  <a:off x="588962" y="2850716"/>
                  <a:ext cx="1691571" cy="2928131"/>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6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החלטה</a:t>
                  </a:r>
                  <a:endParaRPr kumimoji="0" lang="en-US" sz="16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grpSp>
          <p:sp>
            <p:nvSpPr>
              <p:cNvPr id="45" name="מלבן 44">
                <a:extLst>
                  <a:ext uri="{FF2B5EF4-FFF2-40B4-BE49-F238E27FC236}">
                    <a16:creationId xmlns:a16="http://schemas.microsoft.com/office/drawing/2014/main" xmlns="" id="{E3645B98-7289-460D-8C00-161758C7613B}"/>
                  </a:ext>
                </a:extLst>
              </p:cNvPr>
              <p:cNvSpPr/>
              <p:nvPr/>
            </p:nvSpPr>
            <p:spPr>
              <a:xfrm>
                <a:off x="2485625" y="3293162"/>
                <a:ext cx="3034938" cy="804636"/>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600" b="1" i="0" u="none" strike="noStrike" kern="120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יכולת לצפות את ההשלכות </a:t>
                </a:r>
                <a:endParaRPr kumimoji="0" lang="en-US" sz="1600" b="1" i="0" u="none" strike="noStrike" kern="120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46" name="מלבן 45">
                <a:extLst>
                  <a:ext uri="{FF2B5EF4-FFF2-40B4-BE49-F238E27FC236}">
                    <a16:creationId xmlns:a16="http://schemas.microsoft.com/office/drawing/2014/main" xmlns="" id="{E6A0B623-2593-4BE7-BB3A-6972E86B0D16}"/>
                  </a:ext>
                </a:extLst>
              </p:cNvPr>
              <p:cNvSpPr/>
              <p:nvPr/>
            </p:nvSpPr>
            <p:spPr>
              <a:xfrm>
                <a:off x="5349144" y="2735766"/>
                <a:ext cx="4179604" cy="634376"/>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עיבוד</a:t>
                </a:r>
                <a:endParaRPr kumimoji="0" lang="en-US"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grpSp>
        <p:sp>
          <p:nvSpPr>
            <p:cNvPr id="38" name="מלבן 37">
              <a:extLst>
                <a:ext uri="{FF2B5EF4-FFF2-40B4-BE49-F238E27FC236}">
                  <a16:creationId xmlns:a16="http://schemas.microsoft.com/office/drawing/2014/main" xmlns="" id="{07AD26C6-3BC6-45AB-9BB9-B0CC439EBC82}"/>
                </a:ext>
              </a:extLst>
            </p:cNvPr>
            <p:cNvSpPr/>
            <p:nvPr/>
          </p:nvSpPr>
          <p:spPr>
            <a:xfrm>
              <a:off x="5022723" y="4291513"/>
              <a:ext cx="4179605" cy="837924"/>
            </a:xfrm>
            <a:prstGeom prst="rect">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3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נזקים: מי הדמויות המעורבות וחלוקה לנזקים</a:t>
              </a:r>
              <a:r>
                <a:rPr kumimoji="0" lang="en-US" sz="13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a:t>
              </a:r>
              <a:r>
                <a:rPr kumimoji="0" lang="he-IL" sz="13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תיקון הנזק, אובדן, שביתה כפויה, עצבים וצער, מוניטין</a:t>
              </a:r>
              <a:endParaRPr kumimoji="0" lang="en-US" sz="13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39" name="מלבן 38">
              <a:extLst>
                <a:ext uri="{FF2B5EF4-FFF2-40B4-BE49-F238E27FC236}">
                  <a16:creationId xmlns:a16="http://schemas.microsoft.com/office/drawing/2014/main" xmlns="" id="{1844489A-2AEE-4390-A784-0C4E8DDDEBA6}"/>
                </a:ext>
              </a:extLst>
            </p:cNvPr>
            <p:cNvSpPr/>
            <p:nvPr/>
          </p:nvSpPr>
          <p:spPr>
            <a:xfrm>
              <a:off x="6495566" y="5193020"/>
              <a:ext cx="2720409" cy="766140"/>
            </a:xfrm>
            <a:prstGeom prst="rect">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3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איזה תועלת נגרמת?</a:t>
              </a:r>
              <a:endParaRPr kumimoji="0" lang="en-US" sz="13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40" name="תרשים זרימה: נתונים מאוחסנים 39">
              <a:extLst>
                <a:ext uri="{FF2B5EF4-FFF2-40B4-BE49-F238E27FC236}">
                  <a16:creationId xmlns:a16="http://schemas.microsoft.com/office/drawing/2014/main" xmlns="" id="{0D3E5511-7394-49A8-8568-98388D8B4163}"/>
                </a:ext>
              </a:extLst>
            </p:cNvPr>
            <p:cNvSpPr/>
            <p:nvPr/>
          </p:nvSpPr>
          <p:spPr>
            <a:xfrm>
              <a:off x="4908976" y="5190251"/>
              <a:ext cx="2204288" cy="768912"/>
            </a:xfrm>
            <a:prstGeom prst="flowChartOnlineStorage">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3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איזה ערכים זה מקדם?</a:t>
              </a:r>
              <a:endParaRPr kumimoji="0" lang="en-US" sz="13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41" name="מלבן 40">
              <a:extLst>
                <a:ext uri="{FF2B5EF4-FFF2-40B4-BE49-F238E27FC236}">
                  <a16:creationId xmlns:a16="http://schemas.microsoft.com/office/drawing/2014/main" xmlns="" id="{E7389B66-67FA-4CA5-9381-256990F76F3F}"/>
                </a:ext>
              </a:extLst>
            </p:cNvPr>
            <p:cNvSpPr/>
            <p:nvPr/>
          </p:nvSpPr>
          <p:spPr>
            <a:xfrm>
              <a:off x="6461446" y="3374010"/>
              <a:ext cx="2735558" cy="837924"/>
            </a:xfrm>
            <a:prstGeom prst="rect">
              <a:avLst/>
            </a:prstGeom>
            <a:solidFill>
              <a:schemeClr val="bg2"/>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4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מה המהות של המעשה / </a:t>
              </a:r>
              <a:r>
                <a:rPr lang="he-IL" sz="1400" dirty="0">
                  <a:solidFill>
                    <a:prstClr val="black"/>
                  </a:solidFill>
                  <a:latin typeface="Tahoma" panose="020B0604030504040204" pitchFamily="34" charset="0"/>
                  <a:ea typeface="Tahoma" panose="020B0604030504040204" pitchFamily="34" charset="0"/>
                  <a:cs typeface="Tahoma" panose="020B0604030504040204" pitchFamily="34" charset="0"/>
                </a:rPr>
                <a:t>מה המקביל הפיזי</a:t>
              </a:r>
              <a:r>
                <a:rPr kumimoji="0" lang="he-IL" sz="14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a:t>
              </a:r>
              <a:endParaRPr kumimoji="0" lang="en-US" sz="14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42" name="תרשים זרימה: נתונים מאוחסנים 41">
              <a:extLst>
                <a:ext uri="{FF2B5EF4-FFF2-40B4-BE49-F238E27FC236}">
                  <a16:creationId xmlns:a16="http://schemas.microsoft.com/office/drawing/2014/main" xmlns="" id="{E0434768-99A6-4AEF-A127-500B12185BCC}"/>
                </a:ext>
              </a:extLst>
            </p:cNvPr>
            <p:cNvSpPr/>
            <p:nvPr/>
          </p:nvSpPr>
          <p:spPr>
            <a:xfrm>
              <a:off x="4908976" y="3370255"/>
              <a:ext cx="1939380" cy="841681"/>
            </a:xfrm>
            <a:prstGeom prst="flowChartOnlineStorage">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300" dirty="0">
                  <a:solidFill>
                    <a:prstClr val="black"/>
                  </a:solidFill>
                  <a:latin typeface="Tahoma" panose="020B0604030504040204" pitchFamily="34" charset="0"/>
                  <a:ea typeface="Tahoma" panose="020B0604030504040204" pitchFamily="34" charset="0"/>
                  <a:cs typeface="Tahoma" panose="020B0604030504040204" pitchFamily="34" charset="0"/>
                </a:rPr>
                <a:t>עם איזה ערכים הוא מתנגש?</a:t>
              </a:r>
              <a:endParaRPr kumimoji="0" lang="en-US" sz="13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p:txBody>
        </p:sp>
      </p:grpSp>
      <p:sp>
        <p:nvSpPr>
          <p:cNvPr id="51" name="מלבן 50">
            <a:extLst>
              <a:ext uri="{FF2B5EF4-FFF2-40B4-BE49-F238E27FC236}">
                <a16:creationId xmlns:a16="http://schemas.microsoft.com/office/drawing/2014/main" xmlns="" id="{EAF4926C-FDC6-472B-8DAC-0A346F2B86F1}"/>
              </a:ext>
            </a:extLst>
          </p:cNvPr>
          <p:cNvSpPr/>
          <p:nvPr/>
        </p:nvSpPr>
        <p:spPr>
          <a:xfrm>
            <a:off x="1606826" y="3214939"/>
            <a:ext cx="9423151" cy="263769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ª××¦××ª ×ª××× × ×¢×××¨ âªpersuasion cartoonâ¬â">
            <a:extLst>
              <a:ext uri="{FF2B5EF4-FFF2-40B4-BE49-F238E27FC236}">
                <a16:creationId xmlns:a16="http://schemas.microsoft.com/office/drawing/2014/main" xmlns="" id="{F9C657F9-36F1-42B8-94B0-0A0B00FFB504}"/>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822" b="95395" l="9979" r="97240">
                        <a14:foregroundMark x1="70382" y1="93421" x2="70382" y2="93421"/>
                        <a14:foregroundMark x1="70382" y1="93421" x2="70382" y2="93421"/>
                        <a14:foregroundMark x1="81210" y1="85691" x2="81210" y2="85691"/>
                        <a14:foregroundMark x1="93418" y1="56743" x2="93418" y2="56743"/>
                        <a14:foregroundMark x1="93418" y1="56743" x2="93418" y2="56743"/>
                        <a14:foregroundMark x1="97240" y1="61842" x2="97240" y2="61842"/>
                        <a14:foregroundMark x1="97240" y1="61842" x2="97240" y2="61842"/>
                        <a14:foregroundMark x1="85775" y1="2961" x2="85775" y2="2961"/>
                        <a14:foregroundMark x1="33227" y1="4112" x2="33227" y2="4112"/>
                        <a14:foregroundMark x1="19639" y1="95395" x2="19639" y2="95395"/>
                        <a14:foregroundMark x1="57962" y1="1645" x2="57962" y2="1645"/>
                        <a14:foregroundMark x1="28662" y1="822" x2="28662" y2="822"/>
                        <a14:backgroundMark x1="34395" y1="22533" x2="34395" y2="22533"/>
                      </a14:backgroundRemoval>
                    </a14:imgEffect>
                  </a14:imgLayer>
                </a14:imgProps>
              </a:ext>
              <a:ext uri="{28A0092B-C50C-407E-A947-70E740481C1C}">
                <a14:useLocalDpi xmlns:a14="http://schemas.microsoft.com/office/drawing/2010/main" val="0"/>
              </a:ext>
            </a:extLst>
          </a:blip>
          <a:srcRect/>
          <a:stretch>
            <a:fillRect/>
          </a:stretch>
        </p:blipFill>
        <p:spPr bwMode="auto">
          <a:xfrm>
            <a:off x="5347889" y="3331430"/>
            <a:ext cx="3580575" cy="2293883"/>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502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500"/>
                                        <p:tgtEl>
                                          <p:spTgt spid="36"/>
                                        </p:tgtEl>
                                      </p:cBhvr>
                                    </p:animEffect>
                                  </p:childTnLst>
                                </p:cTn>
                              </p:par>
                            </p:childTnLst>
                          </p:cTn>
                        </p:par>
                        <p:par>
                          <p:cTn id="22" fill="hold">
                            <p:stCondLst>
                              <p:cond delay="1000"/>
                            </p:stCondLst>
                            <p:childTnLst>
                              <p:par>
                                <p:cTn id="23" presetID="21" presetClass="entr" presetSubtype="1" fill="hold" grpId="0" nodeType="after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wheel(1)">
                                      <p:cBhvr>
                                        <p:cTn id="25" dur="2000"/>
                                        <p:tgtEl>
                                          <p:spTgt spid="5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fade">
                                      <p:cBhvr>
                                        <p:cTn id="30" dur="500"/>
                                        <p:tgtEl>
                                          <p:spTgt spid="3">
                                            <p:txEl>
                                              <p:pRg st="2" end="2"/>
                                            </p:txEl>
                                          </p:spTgt>
                                        </p:tgtEl>
                                      </p:cBhvr>
                                    </p:animEffect>
                                  </p:childTnLst>
                                </p:cTn>
                              </p:par>
                            </p:childTnLst>
                          </p:cTn>
                        </p:par>
                        <p:par>
                          <p:cTn id="31" fill="hold">
                            <p:stCondLst>
                              <p:cond delay="500"/>
                            </p:stCondLst>
                            <p:childTnLst>
                              <p:par>
                                <p:cTn id="32" presetID="14" presetClass="entr" presetSubtype="10" fill="hold" nodeType="afterEffect">
                                  <p:stCondLst>
                                    <p:cond delay="0"/>
                                  </p:stCondLst>
                                  <p:childTnLst>
                                    <p:set>
                                      <p:cBhvr>
                                        <p:cTn id="33" dur="1" fill="hold">
                                          <p:stCondLst>
                                            <p:cond delay="0"/>
                                          </p:stCondLst>
                                        </p:cTn>
                                        <p:tgtEl>
                                          <p:spTgt spid="1026"/>
                                        </p:tgtEl>
                                        <p:attrNameLst>
                                          <p:attrName>style.visibility</p:attrName>
                                        </p:attrNameLst>
                                      </p:cBhvr>
                                      <p:to>
                                        <p:strVal val="visible"/>
                                      </p:to>
                                    </p:set>
                                    <p:animEffect transition="in" filter="randombar(horizontal)">
                                      <p:cBhvr>
                                        <p:cTn id="34"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49E0EC5F-EDB8-4F45-ACB8-C4AFF935CACC}"/>
              </a:ext>
            </a:extLst>
          </p:cNvPr>
          <p:cNvSpPr>
            <a:spLocks noGrp="1"/>
          </p:cNvSpPr>
          <p:nvPr>
            <p:ph type="title"/>
          </p:nvPr>
        </p:nvSpPr>
        <p:spPr>
          <a:xfrm>
            <a:off x="68037" y="2291226"/>
            <a:ext cx="12123963" cy="934792"/>
          </a:xfrm>
        </p:spPr>
        <p:txBody>
          <a:bodyPr/>
          <a:lstStyle/>
          <a:p>
            <a:r>
              <a:rPr lang="he-IL" dirty="0"/>
              <a:t>1. ניתוח דילמה - הדגמה</a:t>
            </a:r>
            <a:endParaRPr lang="en-US" dirty="0"/>
          </a:p>
        </p:txBody>
      </p:sp>
    </p:spTree>
    <p:extLst>
      <p:ext uri="{BB962C8B-B14F-4D97-AF65-F5344CB8AC3E}">
        <p14:creationId xmlns:p14="http://schemas.microsoft.com/office/powerpoint/2010/main" val="3096088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267EAB73-B2A7-448F-94E5-5AF97504A477}"/>
              </a:ext>
            </a:extLst>
          </p:cNvPr>
          <p:cNvSpPr>
            <a:spLocks noGrp="1"/>
          </p:cNvSpPr>
          <p:nvPr>
            <p:ph type="title"/>
          </p:nvPr>
        </p:nvSpPr>
        <p:spPr/>
        <p:txBody>
          <a:bodyPr/>
          <a:lstStyle/>
          <a:p>
            <a:r>
              <a:rPr lang="he-IL" dirty="0"/>
              <a:t>תיאור מקרה לניתוח</a:t>
            </a:r>
            <a:endParaRPr lang="en-US" dirty="0"/>
          </a:p>
        </p:txBody>
      </p:sp>
      <p:sp>
        <p:nvSpPr>
          <p:cNvPr id="3" name="מציין מיקום תוכן 2">
            <a:extLst>
              <a:ext uri="{FF2B5EF4-FFF2-40B4-BE49-F238E27FC236}">
                <a16:creationId xmlns:a16="http://schemas.microsoft.com/office/drawing/2014/main" xmlns="" id="{E5595C97-BE9F-4A37-98CA-0C1BBB9466A5}"/>
              </a:ext>
            </a:extLst>
          </p:cNvPr>
          <p:cNvSpPr>
            <a:spLocks noGrp="1"/>
          </p:cNvSpPr>
          <p:nvPr>
            <p:ph idx="1"/>
          </p:nvPr>
        </p:nvSpPr>
        <p:spPr>
          <a:xfrm>
            <a:off x="170723" y="1981005"/>
            <a:ext cx="11811000" cy="4316632"/>
          </a:xfrm>
          <a:gradFill flip="none" rotWithShape="1">
            <a:gsLst>
              <a:gs pos="0">
                <a:schemeClr val="tx2">
                  <a:tint val="66000"/>
                  <a:satMod val="160000"/>
                </a:schemeClr>
              </a:gs>
              <a:gs pos="50000">
                <a:schemeClr val="tx2">
                  <a:tint val="44500"/>
                  <a:satMod val="160000"/>
                </a:schemeClr>
              </a:gs>
              <a:gs pos="100000">
                <a:schemeClr val="tx2">
                  <a:tint val="23500"/>
                  <a:satMod val="160000"/>
                </a:schemeClr>
              </a:gs>
            </a:gsLst>
            <a:lin ang="0" scaled="1"/>
            <a:tileRect/>
          </a:gradFill>
          <a:effectLst>
            <a:softEdge rad="12700"/>
          </a:effectLst>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lstStyle/>
          <a:p>
            <a:pPr marL="0" indent="0" algn="ctr">
              <a:buNone/>
            </a:pPr>
            <a:r>
              <a:rPr lang="he-IL" dirty="0"/>
              <a:t>"אובר קיבלה לעבודה רוצחים ואנסים"</a:t>
            </a:r>
          </a:p>
          <a:p>
            <a:pPr marL="0" indent="0">
              <a:buNone/>
            </a:pPr>
            <a:r>
              <a:rPr lang="he-IL" sz="3000" dirty="0"/>
              <a:t>במסגרת תביעה אזרחית שהוגשה נגד חברת הנסיעות אובר נטען כי היא קיבלה לעבודה נהגים שהורשעו בפשעים אלימים, דוגמת רצח ופשעי מין, לאחר שלא ביצעה בדיקות רקע מספקות.</a:t>
            </a:r>
          </a:p>
          <a:p>
            <a:pPr marL="0" indent="0">
              <a:buNone/>
            </a:pPr>
            <a:r>
              <a:rPr lang="he-IL" sz="3000" dirty="0"/>
              <a:t>לטענת התובעים, אובר מטעה את לקוחותיה כשהיא טוענת שבדיקות הרקע שהיא מבצעת לנהגיה עומדות בתקנים המובילים בתעשייה.</a:t>
            </a:r>
          </a:p>
          <a:p>
            <a:pPr marL="0" indent="0">
              <a:buNone/>
            </a:pPr>
            <a:r>
              <a:rPr lang="he-IL" sz="3000" dirty="0" err="1"/>
              <a:t>מאובר</a:t>
            </a:r>
            <a:r>
              <a:rPr lang="he-IL" sz="3000" dirty="0"/>
              <a:t> נמסר בתגובה: "שום הליך לא חסין מטעויות".</a:t>
            </a:r>
            <a:endParaRPr lang="en-US" sz="3000" dirty="0"/>
          </a:p>
        </p:txBody>
      </p:sp>
    </p:spTree>
    <p:extLst>
      <p:ext uri="{BB962C8B-B14F-4D97-AF65-F5344CB8AC3E}">
        <p14:creationId xmlns:p14="http://schemas.microsoft.com/office/powerpoint/2010/main" val="1661480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לבן 2">
            <a:extLst>
              <a:ext uri="{FF2B5EF4-FFF2-40B4-BE49-F238E27FC236}">
                <a16:creationId xmlns:a16="http://schemas.microsoft.com/office/drawing/2014/main" xmlns="" id="{02DFCBE0-376A-4ACB-A311-0B84497D525F}"/>
              </a:ext>
            </a:extLst>
          </p:cNvPr>
          <p:cNvSpPr/>
          <p:nvPr/>
        </p:nvSpPr>
        <p:spPr>
          <a:xfrm>
            <a:off x="762000" y="1082040"/>
            <a:ext cx="10774680" cy="5739204"/>
          </a:xfrm>
          <a:prstGeom prst="rect">
            <a:avLst/>
          </a:prstGeom>
          <a:solidFill>
            <a:schemeClr val="accent3">
              <a:lumMod val="40000"/>
              <a:lumOff val="60000"/>
            </a:schemeClr>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xmlns="" id="{CCB2C38B-7D1D-4252-85E9-9059F7F3433E}"/>
              </a:ext>
            </a:extLst>
          </p:cNvPr>
          <p:cNvSpPr>
            <a:spLocks noGrp="1"/>
          </p:cNvSpPr>
          <p:nvPr>
            <p:ph type="title"/>
          </p:nvPr>
        </p:nvSpPr>
        <p:spPr/>
        <p:txBody>
          <a:bodyPr/>
          <a:lstStyle/>
          <a:p>
            <a:r>
              <a:rPr lang="he-IL" dirty="0"/>
              <a:t>ניתוח שיטתי של הסיטואציה</a:t>
            </a:r>
            <a:endParaRPr lang="en-US" dirty="0"/>
          </a:p>
        </p:txBody>
      </p:sp>
      <p:sp>
        <p:nvSpPr>
          <p:cNvPr id="26" name="מציין מיקום תוכן 2">
            <a:extLst>
              <a:ext uri="{FF2B5EF4-FFF2-40B4-BE49-F238E27FC236}">
                <a16:creationId xmlns:a16="http://schemas.microsoft.com/office/drawing/2014/main" xmlns="" id="{A7E84B0D-DD0E-400F-9DAF-C5ACDA241C6F}"/>
              </a:ext>
            </a:extLst>
          </p:cNvPr>
          <p:cNvSpPr txBox="1">
            <a:spLocks/>
          </p:cNvSpPr>
          <p:nvPr/>
        </p:nvSpPr>
        <p:spPr>
          <a:xfrm>
            <a:off x="1018996" y="4582757"/>
            <a:ext cx="10154008" cy="2112083"/>
          </a:xfrm>
          <a:prstGeom prst="rect">
            <a:avLst/>
          </a:prstGeom>
          <a:gradFill flip="none" rotWithShape="1">
            <a:gsLst>
              <a:gs pos="0">
                <a:schemeClr val="tx2">
                  <a:tint val="66000"/>
                  <a:satMod val="160000"/>
                </a:schemeClr>
              </a:gs>
              <a:gs pos="50000">
                <a:schemeClr val="tx2">
                  <a:tint val="44500"/>
                  <a:satMod val="160000"/>
                </a:schemeClr>
              </a:gs>
              <a:gs pos="100000">
                <a:schemeClr val="tx2">
                  <a:tint val="23500"/>
                  <a:satMod val="160000"/>
                </a:schemeClr>
              </a:gs>
            </a:gsLst>
            <a:lin ang="0" scaled="1"/>
            <a:tileRect/>
          </a:gradFill>
          <a:ln>
            <a:solidFill>
              <a:schemeClr val="tx1"/>
            </a:solidFill>
          </a:ln>
          <a:effectLst>
            <a:softEdge rad="12700"/>
          </a:effectLst>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292100" indent="-292100" algn="r" defTabSz="914400" rtl="1" eaLnBrk="1" latinLnBrk="0" hangingPunct="1">
              <a:lnSpc>
                <a:spcPct val="100000"/>
              </a:lnSpc>
              <a:spcBef>
                <a:spcPts val="1000"/>
              </a:spcBef>
              <a:buFont typeface="Wingdings" panose="05000000000000000000" pitchFamily="2" charset="2"/>
              <a:buChar char="§"/>
              <a:defRPr sz="3600" kern="1200">
                <a:solidFill>
                  <a:schemeClr val="dk1"/>
                </a:solidFill>
                <a:latin typeface="Tahoma" panose="020B0604030504040204" pitchFamily="34" charset="0"/>
                <a:ea typeface="Tahoma" panose="020B0604030504040204" pitchFamily="34" charset="0"/>
                <a:cs typeface="Tahoma" panose="020B0604030504040204" pitchFamily="34" charset="0"/>
              </a:defRPr>
            </a:lvl1pPr>
            <a:lvl2pPr marL="800100" indent="-279400" algn="r" defTabSz="914400" rtl="1" eaLnBrk="1" latinLnBrk="0" hangingPunct="1">
              <a:lnSpc>
                <a:spcPct val="100000"/>
              </a:lnSpc>
              <a:spcBef>
                <a:spcPts val="500"/>
              </a:spcBef>
              <a:buFont typeface="Wingdings" panose="05000000000000000000" pitchFamily="2" charset="2"/>
              <a:buChar char="§"/>
              <a:defRPr sz="3200" kern="1200">
                <a:solidFill>
                  <a:schemeClr val="dk1"/>
                </a:solidFill>
                <a:latin typeface="Tahoma" panose="020B0604030504040204" pitchFamily="34" charset="0"/>
                <a:ea typeface="Tahoma" panose="020B0604030504040204" pitchFamily="34" charset="0"/>
                <a:cs typeface="Tahoma" panose="020B0604030504040204" pitchFamily="34" charset="0"/>
              </a:defRPr>
            </a:lvl2pPr>
            <a:lvl3pPr marL="1206500" indent="-246063" algn="r" defTabSz="914400" rtl="1" eaLnBrk="1" latinLnBrk="0" hangingPunct="1">
              <a:lnSpc>
                <a:spcPct val="100000"/>
              </a:lnSpc>
              <a:spcBef>
                <a:spcPts val="500"/>
              </a:spcBef>
              <a:buFont typeface="Wingdings" panose="05000000000000000000" pitchFamily="2" charset="2"/>
              <a:buChar char="§"/>
              <a:defRPr sz="2800" kern="1200">
                <a:solidFill>
                  <a:schemeClr val="dk1"/>
                </a:solidFill>
                <a:latin typeface="Tahoma" panose="020B0604030504040204" pitchFamily="34" charset="0"/>
                <a:ea typeface="Tahoma" panose="020B0604030504040204" pitchFamily="34" charset="0"/>
                <a:cs typeface="Tahoma" panose="020B0604030504040204" pitchFamily="34" charset="0"/>
              </a:defRPr>
            </a:lvl3pPr>
            <a:lvl4pPr marL="1663700" indent="-246063" algn="r" defTabSz="914400" rtl="1" eaLnBrk="1" latinLnBrk="0" hangingPunct="1">
              <a:lnSpc>
                <a:spcPct val="100000"/>
              </a:lnSpc>
              <a:spcBef>
                <a:spcPts val="500"/>
              </a:spcBef>
              <a:buFont typeface="Wingdings" panose="05000000000000000000" pitchFamily="2" charset="2"/>
              <a:buChar char="§"/>
              <a:defRPr sz="2400" kern="1200">
                <a:solidFill>
                  <a:schemeClr val="dk1"/>
                </a:solidFill>
                <a:latin typeface="Tahoma" panose="020B0604030504040204" pitchFamily="34" charset="0"/>
                <a:ea typeface="Tahoma" panose="020B0604030504040204" pitchFamily="34" charset="0"/>
                <a:cs typeface="Tahoma" panose="020B0604030504040204" pitchFamily="34" charset="0"/>
              </a:defRPr>
            </a:lvl4pPr>
            <a:lvl5pPr marL="2120900" indent="-246063" algn="r" defTabSz="914400" rtl="1" eaLnBrk="1" latinLnBrk="0" hangingPunct="1">
              <a:lnSpc>
                <a:spcPct val="100000"/>
              </a:lnSpc>
              <a:spcBef>
                <a:spcPts val="500"/>
              </a:spcBef>
              <a:buFont typeface="Wingdings" panose="05000000000000000000" pitchFamily="2" charset="2"/>
              <a:buChar char="§"/>
              <a:defRPr sz="2400" kern="1200">
                <a:solidFill>
                  <a:schemeClr val="dk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Wingdings" panose="05000000000000000000" pitchFamily="2" charset="2"/>
              <a:buNone/>
            </a:pPr>
            <a:r>
              <a:rPr lang="he-IL" sz="1800" dirty="0"/>
              <a:t>"אובר קיבלה לעבודה רוצחים ואנסים"</a:t>
            </a:r>
          </a:p>
          <a:p>
            <a:pPr marL="0" indent="0">
              <a:buFont typeface="Wingdings" panose="05000000000000000000" pitchFamily="2" charset="2"/>
              <a:buNone/>
            </a:pPr>
            <a:r>
              <a:rPr lang="he-IL" sz="1800" dirty="0"/>
              <a:t>במסגרת תביעה אזרחית שהוגשה נגד חברת הנסיעות אובר נטען כי היא קיבלה לעבודה נהגים שהורשעו בפשעים אלימים, דוגמת רצח ופשעי מין, לאחר שלא ביצעה בדיקות רקע מספקות.</a:t>
            </a:r>
          </a:p>
          <a:p>
            <a:pPr marL="0" indent="0">
              <a:buFont typeface="Wingdings" panose="05000000000000000000" pitchFamily="2" charset="2"/>
              <a:buNone/>
            </a:pPr>
            <a:r>
              <a:rPr lang="he-IL" sz="1800" dirty="0"/>
              <a:t>לטענת התובעים, אובר מטעה את לקוחותיה כשהיא טוענת שבדיקות הרקע שהיא מבצעת לנהגיה עומדות בתקנים המובילים בתעשייה.</a:t>
            </a:r>
          </a:p>
          <a:p>
            <a:pPr marL="0" indent="0">
              <a:buFont typeface="Wingdings" panose="05000000000000000000" pitchFamily="2" charset="2"/>
              <a:buNone/>
            </a:pPr>
            <a:r>
              <a:rPr lang="he-IL" sz="1800" dirty="0" err="1"/>
              <a:t>מאובר</a:t>
            </a:r>
            <a:r>
              <a:rPr lang="he-IL" sz="1800" dirty="0"/>
              <a:t> נמסר בתגובה: "שום הליך לא חסין מטעויות".</a:t>
            </a:r>
            <a:endParaRPr lang="en-US" sz="1800" dirty="0"/>
          </a:p>
        </p:txBody>
      </p:sp>
      <p:grpSp>
        <p:nvGrpSpPr>
          <p:cNvPr id="6" name="קבוצה 5">
            <a:extLst>
              <a:ext uri="{FF2B5EF4-FFF2-40B4-BE49-F238E27FC236}">
                <a16:creationId xmlns:a16="http://schemas.microsoft.com/office/drawing/2014/main" xmlns="" id="{80500152-25D0-47D6-BA37-468704B1C5EC}"/>
              </a:ext>
            </a:extLst>
          </p:cNvPr>
          <p:cNvGrpSpPr/>
          <p:nvPr/>
        </p:nvGrpSpPr>
        <p:grpSpPr>
          <a:xfrm>
            <a:off x="992125" y="1178292"/>
            <a:ext cx="10154009" cy="3327697"/>
            <a:chOff x="567478" y="2690266"/>
            <a:chExt cx="10989006" cy="3377431"/>
          </a:xfrm>
        </p:grpSpPr>
        <p:grpSp>
          <p:nvGrpSpPr>
            <p:cNvPr id="7" name="קבוצה 6">
              <a:extLst>
                <a:ext uri="{FF2B5EF4-FFF2-40B4-BE49-F238E27FC236}">
                  <a16:creationId xmlns:a16="http://schemas.microsoft.com/office/drawing/2014/main" xmlns="" id="{60F07173-7762-42DC-92B2-F8F06FFE1043}"/>
                </a:ext>
              </a:extLst>
            </p:cNvPr>
            <p:cNvGrpSpPr/>
            <p:nvPr/>
          </p:nvGrpSpPr>
          <p:grpSpPr>
            <a:xfrm>
              <a:off x="567478" y="2690266"/>
              <a:ext cx="10989006" cy="3377431"/>
              <a:chOff x="914371" y="2735766"/>
              <a:chExt cx="10989006" cy="3377431"/>
            </a:xfrm>
          </p:grpSpPr>
          <p:grpSp>
            <p:nvGrpSpPr>
              <p:cNvPr id="13" name="קבוצה 12">
                <a:extLst>
                  <a:ext uri="{FF2B5EF4-FFF2-40B4-BE49-F238E27FC236}">
                    <a16:creationId xmlns:a16="http://schemas.microsoft.com/office/drawing/2014/main" xmlns="" id="{746BAF36-C7A9-42F9-AA69-3220F95A401B}"/>
                  </a:ext>
                </a:extLst>
              </p:cNvPr>
              <p:cNvGrpSpPr/>
              <p:nvPr/>
            </p:nvGrpSpPr>
            <p:grpSpPr>
              <a:xfrm>
                <a:off x="9870634" y="2770227"/>
                <a:ext cx="2032743" cy="3270925"/>
                <a:chOff x="9848146" y="2589606"/>
                <a:chExt cx="2032743" cy="3270925"/>
              </a:xfrm>
            </p:grpSpPr>
            <p:sp>
              <p:nvSpPr>
                <p:cNvPr id="19" name="מלבן 18">
                  <a:extLst>
                    <a:ext uri="{FF2B5EF4-FFF2-40B4-BE49-F238E27FC236}">
                      <a16:creationId xmlns:a16="http://schemas.microsoft.com/office/drawing/2014/main" xmlns="" id="{DE06C282-50F1-4729-9FA0-2D05B0D88376}"/>
                    </a:ext>
                  </a:extLst>
                </p:cNvPr>
                <p:cNvSpPr/>
                <p:nvPr/>
              </p:nvSpPr>
              <p:spPr>
                <a:xfrm>
                  <a:off x="10476171" y="2589606"/>
                  <a:ext cx="1404718" cy="3270925"/>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0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סיטואציה</a:t>
                  </a:r>
                  <a:endParaRPr kumimoji="0" lang="en-US" sz="20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cxnSp>
              <p:nvCxnSpPr>
                <p:cNvPr id="20" name="מחבר חץ ישר 19">
                  <a:extLst>
                    <a:ext uri="{FF2B5EF4-FFF2-40B4-BE49-F238E27FC236}">
                      <a16:creationId xmlns:a16="http://schemas.microsoft.com/office/drawing/2014/main" xmlns="" id="{BC3E8578-7304-4A3A-837B-D5F17274D4BE}"/>
                    </a:ext>
                  </a:extLst>
                </p:cNvPr>
                <p:cNvCxnSpPr>
                  <a:cxnSpLocks/>
                </p:cNvCxnSpPr>
                <p:nvPr/>
              </p:nvCxnSpPr>
              <p:spPr>
                <a:xfrm flipH="1">
                  <a:off x="9848146" y="3937742"/>
                  <a:ext cx="418683" cy="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14" name="קבוצה 13">
                <a:extLst>
                  <a:ext uri="{FF2B5EF4-FFF2-40B4-BE49-F238E27FC236}">
                    <a16:creationId xmlns:a16="http://schemas.microsoft.com/office/drawing/2014/main" xmlns="" id="{10DA935D-F3FA-4C0A-8A73-34B6A47A1D6C}"/>
                  </a:ext>
                </a:extLst>
              </p:cNvPr>
              <p:cNvGrpSpPr/>
              <p:nvPr/>
            </p:nvGrpSpPr>
            <p:grpSpPr>
              <a:xfrm>
                <a:off x="914371" y="2820473"/>
                <a:ext cx="4197119" cy="3292724"/>
                <a:chOff x="588962" y="2850716"/>
                <a:chExt cx="4197119" cy="2928131"/>
              </a:xfrm>
            </p:grpSpPr>
            <p:cxnSp>
              <p:nvCxnSpPr>
                <p:cNvPr id="17" name="מחבר חץ ישר 16">
                  <a:extLst>
                    <a:ext uri="{FF2B5EF4-FFF2-40B4-BE49-F238E27FC236}">
                      <a16:creationId xmlns:a16="http://schemas.microsoft.com/office/drawing/2014/main" xmlns="" id="{113E2E26-293F-480D-BCCD-29512895CEA1}"/>
                    </a:ext>
                  </a:extLst>
                </p:cNvPr>
                <p:cNvCxnSpPr>
                  <a:cxnSpLocks/>
                </p:cNvCxnSpPr>
                <p:nvPr/>
              </p:nvCxnSpPr>
              <p:spPr>
                <a:xfrm flipH="1">
                  <a:off x="2424912" y="4004894"/>
                  <a:ext cx="2361169" cy="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8" name="מלבן 17">
                  <a:extLst>
                    <a:ext uri="{FF2B5EF4-FFF2-40B4-BE49-F238E27FC236}">
                      <a16:creationId xmlns:a16="http://schemas.microsoft.com/office/drawing/2014/main" xmlns="" id="{9F690FA1-FD03-40B5-B116-ED86AEE965BC}"/>
                    </a:ext>
                  </a:extLst>
                </p:cNvPr>
                <p:cNvSpPr/>
                <p:nvPr/>
              </p:nvSpPr>
              <p:spPr>
                <a:xfrm>
                  <a:off x="588962" y="2850716"/>
                  <a:ext cx="1691571" cy="2928131"/>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4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החלטה</a:t>
                  </a:r>
                  <a:endParaRPr kumimoji="0" lang="en-US" sz="24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grpSp>
          <p:sp>
            <p:nvSpPr>
              <p:cNvPr id="15" name="מלבן 14">
                <a:extLst>
                  <a:ext uri="{FF2B5EF4-FFF2-40B4-BE49-F238E27FC236}">
                    <a16:creationId xmlns:a16="http://schemas.microsoft.com/office/drawing/2014/main" xmlns="" id="{38BE0243-DD34-4A41-AFC6-CA40B1BCE06B}"/>
                  </a:ext>
                </a:extLst>
              </p:cNvPr>
              <p:cNvSpPr/>
              <p:nvPr/>
            </p:nvSpPr>
            <p:spPr>
              <a:xfrm>
                <a:off x="2485625" y="3293162"/>
                <a:ext cx="3034938" cy="804636"/>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800" b="1" i="0" u="none" strike="noStrike" kern="120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יכולת לצפות את ההשלכות </a:t>
                </a:r>
                <a:endParaRPr kumimoji="0" lang="en-US" sz="1800" b="1" i="0" u="none" strike="noStrike" kern="120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16" name="מלבן 15">
                <a:extLst>
                  <a:ext uri="{FF2B5EF4-FFF2-40B4-BE49-F238E27FC236}">
                    <a16:creationId xmlns:a16="http://schemas.microsoft.com/office/drawing/2014/main" xmlns="" id="{FFA48414-D6A9-47C8-AD1D-4459813DC07C}"/>
                  </a:ext>
                </a:extLst>
              </p:cNvPr>
              <p:cNvSpPr/>
              <p:nvPr/>
            </p:nvSpPr>
            <p:spPr>
              <a:xfrm>
                <a:off x="5349144" y="2735766"/>
                <a:ext cx="4179604" cy="634376"/>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עיבוד</a:t>
                </a:r>
                <a:endParaRPr kumimoji="0" lang="en-US"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grpSp>
        <p:sp>
          <p:nvSpPr>
            <p:cNvPr id="8" name="מלבן 7">
              <a:extLst>
                <a:ext uri="{FF2B5EF4-FFF2-40B4-BE49-F238E27FC236}">
                  <a16:creationId xmlns:a16="http://schemas.microsoft.com/office/drawing/2014/main" xmlns="" id="{1E90470E-E972-41D3-9C24-AD95C371595B}"/>
                </a:ext>
              </a:extLst>
            </p:cNvPr>
            <p:cNvSpPr/>
            <p:nvPr/>
          </p:nvSpPr>
          <p:spPr>
            <a:xfrm>
              <a:off x="5022723" y="4291513"/>
              <a:ext cx="4179605" cy="837924"/>
            </a:xfrm>
            <a:prstGeom prst="rect">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6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נזקים: מי הדמויות המעורבות וחלוקה לנזקים</a:t>
              </a:r>
              <a:r>
                <a:rPr kumimoji="0" lang="en-US" sz="16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a:t>
              </a:r>
              <a:r>
                <a:rPr kumimoji="0" lang="he-IL" sz="16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תיקון הנזק, אובדן, שביתה כפויה, עצבים וצער, מוניטין</a:t>
              </a:r>
              <a:endParaRPr kumimoji="0" lang="en-US" sz="16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9" name="מלבן 8">
              <a:extLst>
                <a:ext uri="{FF2B5EF4-FFF2-40B4-BE49-F238E27FC236}">
                  <a16:creationId xmlns:a16="http://schemas.microsoft.com/office/drawing/2014/main" xmlns="" id="{D8E44D24-CBFC-40F8-93A5-3BB540409B39}"/>
                </a:ext>
              </a:extLst>
            </p:cNvPr>
            <p:cNvSpPr/>
            <p:nvPr/>
          </p:nvSpPr>
          <p:spPr>
            <a:xfrm>
              <a:off x="6495566" y="5193020"/>
              <a:ext cx="2720409" cy="766140"/>
            </a:xfrm>
            <a:prstGeom prst="rect">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6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איזה תועלת נגרמת?</a:t>
              </a:r>
              <a:endParaRPr kumimoji="0" lang="en-US" sz="16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10" name="תרשים זרימה: נתונים מאוחסנים 9">
              <a:extLst>
                <a:ext uri="{FF2B5EF4-FFF2-40B4-BE49-F238E27FC236}">
                  <a16:creationId xmlns:a16="http://schemas.microsoft.com/office/drawing/2014/main" xmlns="" id="{3AD4BDC5-1AC5-4C91-9371-0BC4CDFC7CE8}"/>
                </a:ext>
              </a:extLst>
            </p:cNvPr>
            <p:cNvSpPr/>
            <p:nvPr/>
          </p:nvSpPr>
          <p:spPr>
            <a:xfrm>
              <a:off x="4908976" y="5190251"/>
              <a:ext cx="2204288" cy="768912"/>
            </a:xfrm>
            <a:prstGeom prst="flowChartOnlineStorage">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6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איזה ערכים זה מקדם?</a:t>
              </a:r>
              <a:endParaRPr kumimoji="0" lang="en-US" sz="16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11" name="מלבן 10">
              <a:extLst>
                <a:ext uri="{FF2B5EF4-FFF2-40B4-BE49-F238E27FC236}">
                  <a16:creationId xmlns:a16="http://schemas.microsoft.com/office/drawing/2014/main" xmlns="" id="{B6B65331-09EB-4649-A897-C6A7F8F17610}"/>
                </a:ext>
              </a:extLst>
            </p:cNvPr>
            <p:cNvSpPr/>
            <p:nvPr/>
          </p:nvSpPr>
          <p:spPr>
            <a:xfrm>
              <a:off x="6461446" y="3374010"/>
              <a:ext cx="2735558" cy="837924"/>
            </a:xfrm>
            <a:prstGeom prst="rect">
              <a:avLst/>
            </a:prstGeom>
            <a:solidFill>
              <a:schemeClr val="bg2"/>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6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מה המהות של המעשה / </a:t>
              </a:r>
              <a:r>
                <a:rPr lang="he-IL" sz="1600" dirty="0">
                  <a:solidFill>
                    <a:prstClr val="black"/>
                  </a:solidFill>
                  <a:latin typeface="Tahoma" panose="020B0604030504040204" pitchFamily="34" charset="0"/>
                  <a:ea typeface="Tahoma" panose="020B0604030504040204" pitchFamily="34" charset="0"/>
                  <a:cs typeface="Tahoma" panose="020B0604030504040204" pitchFamily="34" charset="0"/>
                </a:rPr>
                <a:t>מה המקביל הפיזי</a:t>
              </a:r>
              <a:r>
                <a:rPr kumimoji="0" lang="he-IL" sz="16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a:t>
              </a:r>
              <a:endParaRPr kumimoji="0" lang="en-US" sz="16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12" name="תרשים זרימה: נתונים מאוחסנים 11">
              <a:extLst>
                <a:ext uri="{FF2B5EF4-FFF2-40B4-BE49-F238E27FC236}">
                  <a16:creationId xmlns:a16="http://schemas.microsoft.com/office/drawing/2014/main" xmlns="" id="{D584395F-4BCB-4D71-A8CF-AF3FCC205085}"/>
                </a:ext>
              </a:extLst>
            </p:cNvPr>
            <p:cNvSpPr/>
            <p:nvPr/>
          </p:nvSpPr>
          <p:spPr>
            <a:xfrm>
              <a:off x="4908976" y="3370255"/>
              <a:ext cx="1939380" cy="841681"/>
            </a:xfrm>
            <a:prstGeom prst="flowChartOnlineStorage">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600" dirty="0">
                  <a:solidFill>
                    <a:prstClr val="black"/>
                  </a:solidFill>
                  <a:latin typeface="Tahoma" panose="020B0604030504040204" pitchFamily="34" charset="0"/>
                  <a:ea typeface="Tahoma" panose="020B0604030504040204" pitchFamily="34" charset="0"/>
                  <a:cs typeface="Tahoma" panose="020B0604030504040204" pitchFamily="34" charset="0"/>
                </a:rPr>
                <a:t>עם איזה ערכים הוא מתנגש?</a:t>
              </a:r>
              <a:endParaRPr kumimoji="0" lang="en-US" sz="16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p:txBody>
        </p:sp>
      </p:grpSp>
    </p:spTree>
    <p:extLst>
      <p:ext uri="{BB962C8B-B14F-4D97-AF65-F5344CB8AC3E}">
        <p14:creationId xmlns:p14="http://schemas.microsoft.com/office/powerpoint/2010/main" val="4206335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D025F76E-F2A2-421B-94BA-5993C4F693C0}"/>
              </a:ext>
            </a:extLst>
          </p:cNvPr>
          <p:cNvSpPr>
            <a:spLocks noGrp="1"/>
          </p:cNvSpPr>
          <p:nvPr>
            <p:ph type="title"/>
          </p:nvPr>
        </p:nvSpPr>
        <p:spPr/>
        <p:txBody>
          <a:bodyPr/>
          <a:lstStyle/>
          <a:p>
            <a:r>
              <a:rPr lang="he-IL" dirty="0"/>
              <a:t>סיכום תרגיל בית</a:t>
            </a:r>
            <a:endParaRPr lang="en-US" dirty="0"/>
          </a:p>
        </p:txBody>
      </p:sp>
      <p:sp>
        <p:nvSpPr>
          <p:cNvPr id="3" name="מציין מיקום תוכן 2">
            <a:extLst>
              <a:ext uri="{FF2B5EF4-FFF2-40B4-BE49-F238E27FC236}">
                <a16:creationId xmlns:a16="http://schemas.microsoft.com/office/drawing/2014/main" xmlns="" id="{D9204AAF-D247-4C16-8088-37E49480BFB4}"/>
              </a:ext>
            </a:extLst>
          </p:cNvPr>
          <p:cNvSpPr>
            <a:spLocks noGrp="1"/>
          </p:cNvSpPr>
          <p:nvPr>
            <p:ph idx="1"/>
          </p:nvPr>
        </p:nvSpPr>
        <p:spPr/>
        <p:txBody>
          <a:bodyPr/>
          <a:lstStyle/>
          <a:p>
            <a:r>
              <a:rPr lang="he-IL" dirty="0"/>
              <a:t>מה עוד תרגיל הבית מלמד אותנו?</a:t>
            </a:r>
          </a:p>
          <a:p>
            <a:r>
              <a:rPr lang="he-IL" dirty="0"/>
              <a:t>מה תרגיל הבית </a:t>
            </a:r>
            <a:r>
              <a:rPr lang="he-IL" b="1" dirty="0"/>
              <a:t>לא</a:t>
            </a:r>
            <a:r>
              <a:rPr lang="he-IL" dirty="0"/>
              <a:t> מלמד אותנו?</a:t>
            </a:r>
            <a:endParaRPr lang="en-US" dirty="0"/>
          </a:p>
        </p:txBody>
      </p:sp>
    </p:spTree>
    <p:extLst>
      <p:ext uri="{BB962C8B-B14F-4D97-AF65-F5344CB8AC3E}">
        <p14:creationId xmlns:p14="http://schemas.microsoft.com/office/powerpoint/2010/main" val="1453188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49E0EC5F-EDB8-4F45-ACB8-C4AFF935CACC}"/>
              </a:ext>
            </a:extLst>
          </p:cNvPr>
          <p:cNvSpPr>
            <a:spLocks noGrp="1"/>
          </p:cNvSpPr>
          <p:nvPr>
            <p:ph type="title"/>
          </p:nvPr>
        </p:nvSpPr>
        <p:spPr>
          <a:xfrm>
            <a:off x="68037" y="2291226"/>
            <a:ext cx="12123963" cy="934792"/>
          </a:xfrm>
        </p:spPr>
        <p:txBody>
          <a:bodyPr/>
          <a:lstStyle/>
          <a:p>
            <a:r>
              <a:rPr lang="he-IL" dirty="0"/>
              <a:t>2. תחבולות רטוריות</a:t>
            </a:r>
            <a:endParaRPr lang="en-US" dirty="0"/>
          </a:p>
        </p:txBody>
      </p:sp>
    </p:spTree>
    <p:extLst>
      <p:ext uri="{BB962C8B-B14F-4D97-AF65-F5344CB8AC3E}">
        <p14:creationId xmlns:p14="http://schemas.microsoft.com/office/powerpoint/2010/main" val="1157876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B2723CF4-4B01-4C88-A885-3C384925E734}"/>
              </a:ext>
            </a:extLst>
          </p:cNvPr>
          <p:cNvSpPr>
            <a:spLocks noGrp="1"/>
          </p:cNvSpPr>
          <p:nvPr>
            <p:ph type="title"/>
          </p:nvPr>
        </p:nvSpPr>
        <p:spPr/>
        <p:txBody>
          <a:bodyPr/>
          <a:lstStyle/>
          <a:p>
            <a:r>
              <a:rPr lang="he-IL" dirty="0"/>
              <a:t>תחבולות רטוריות</a:t>
            </a:r>
            <a:endParaRPr lang="en-US" dirty="0"/>
          </a:p>
        </p:txBody>
      </p:sp>
      <p:sp>
        <p:nvSpPr>
          <p:cNvPr id="3" name="מציין מיקום תוכן 2">
            <a:extLst>
              <a:ext uri="{FF2B5EF4-FFF2-40B4-BE49-F238E27FC236}">
                <a16:creationId xmlns:a16="http://schemas.microsoft.com/office/drawing/2014/main" xmlns="" id="{AE443512-156D-4AC7-A106-BB164B32F4F0}"/>
              </a:ext>
            </a:extLst>
          </p:cNvPr>
          <p:cNvSpPr>
            <a:spLocks noGrp="1"/>
          </p:cNvSpPr>
          <p:nvPr>
            <p:ph idx="1"/>
          </p:nvPr>
        </p:nvSpPr>
        <p:spPr>
          <a:xfrm>
            <a:off x="2046514" y="1756229"/>
            <a:ext cx="8329387" cy="2525486"/>
          </a:xfr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lin ang="0" scaled="1"/>
            <a:tileRect/>
          </a:gradFill>
          <a:scene3d>
            <a:camera prst="orthographicFront"/>
            <a:lightRig rig="threePt" dir="t"/>
          </a:scene3d>
          <a:sp3d>
            <a:bevelT w="114300" prst="artDeco"/>
          </a:sp3d>
        </p:spPr>
        <p:txBody>
          <a:bodyPr anchor="ctr" anchorCtr="0"/>
          <a:lstStyle/>
          <a:p>
            <a:pPr marL="0" indent="0" algn="ctr">
              <a:buNone/>
            </a:pPr>
            <a:r>
              <a:rPr lang="he-IL" sz="3000" dirty="0"/>
              <a:t>טכניקות שדובר משתמש בהן כדי לשכנע את השומעים או הקוראים ולעורר את רגשותיהם, גם אם הדברים שהוא אומר הם לא אמת.</a:t>
            </a:r>
          </a:p>
          <a:p>
            <a:pPr marL="0" indent="0">
              <a:buNone/>
            </a:pPr>
            <a:endParaRPr lang="en-US" dirty="0"/>
          </a:p>
        </p:txBody>
      </p:sp>
      <p:sp>
        <p:nvSpPr>
          <p:cNvPr id="5" name="מציין מיקום תוכן 2">
            <a:extLst>
              <a:ext uri="{FF2B5EF4-FFF2-40B4-BE49-F238E27FC236}">
                <a16:creationId xmlns:a16="http://schemas.microsoft.com/office/drawing/2014/main" xmlns="" id="{6F563A0E-EF27-401D-9684-028D43236481}"/>
              </a:ext>
            </a:extLst>
          </p:cNvPr>
          <p:cNvSpPr txBox="1">
            <a:spLocks/>
          </p:cNvSpPr>
          <p:nvPr/>
        </p:nvSpPr>
        <p:spPr>
          <a:xfrm>
            <a:off x="2028929" y="4563908"/>
            <a:ext cx="8329387" cy="1678633"/>
          </a:xfrm>
          <a:prstGeom prst="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lin ang="13500000" scaled="1"/>
            <a:tileRect/>
          </a:gradFill>
          <a:scene3d>
            <a:camera prst="orthographicFront"/>
            <a:lightRig rig="threePt" dir="t"/>
          </a:scene3d>
          <a:sp3d>
            <a:bevelT w="114300" prst="artDeco"/>
          </a:sp3d>
        </p:spPr>
        <p:txBody>
          <a:bodyPr vert="horz" lIns="91440" tIns="45720" rIns="91440" bIns="45720" rtlCol="0" anchor="ctr" anchorCtr="0">
            <a:normAutofit/>
          </a:bodyPr>
          <a:lstStyle>
            <a:lvl1pPr marL="292100" indent="-292100" algn="r" defTabSz="914400" rtl="1" eaLnBrk="1" latinLnBrk="0" hangingPunct="1">
              <a:lnSpc>
                <a:spcPct val="100000"/>
              </a:lnSpc>
              <a:spcBef>
                <a:spcPts val="1000"/>
              </a:spcBef>
              <a:buFont typeface="Wingdings" panose="05000000000000000000" pitchFamily="2" charset="2"/>
              <a:buChar char="§"/>
              <a:defRPr sz="3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800100" indent="-279400" algn="r" defTabSz="914400" rtl="1" eaLnBrk="1" latinLnBrk="0" hangingPunct="1">
              <a:lnSpc>
                <a:spcPct val="100000"/>
              </a:lnSpc>
              <a:spcBef>
                <a:spcPts val="500"/>
              </a:spcBef>
              <a:buFont typeface="Wingdings" panose="05000000000000000000" pitchFamily="2" charset="2"/>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206500" indent="-246063" algn="r" defTabSz="914400" rtl="1" eaLnBrk="1" latinLnBrk="0" hangingPunct="1">
              <a:lnSpc>
                <a:spcPct val="100000"/>
              </a:lnSpc>
              <a:spcBef>
                <a:spcPts val="500"/>
              </a:spcBef>
              <a:buFont typeface="Wingdings" panose="05000000000000000000" pitchFamily="2" charset="2"/>
              <a:buChar char="§"/>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637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1209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he-IL" sz="3000" dirty="0"/>
              <a:t>במילים אחרות: טכניקות שאיתן אפשר לנצח בוויכוח גם כשאתה טועה. </a:t>
            </a:r>
          </a:p>
          <a:p>
            <a:pPr marL="0" indent="0">
              <a:buFont typeface="Wingdings" panose="05000000000000000000" pitchFamily="2" charset="2"/>
              <a:buNone/>
            </a:pPr>
            <a:endParaRPr lang="en-US" dirty="0"/>
          </a:p>
        </p:txBody>
      </p:sp>
    </p:spTree>
    <p:extLst>
      <p:ext uri="{BB962C8B-B14F-4D97-AF65-F5344CB8AC3E}">
        <p14:creationId xmlns:p14="http://schemas.microsoft.com/office/powerpoint/2010/main" val="106325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250"/>
                                        <p:tgtEl>
                                          <p:spTgt spid="3">
                                            <p:bg/>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25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5" grpId="0" animBg="1"/>
    </p:bldLst>
  </p:timing>
</p:sld>
</file>

<file path=ppt/theme/theme1.xml><?xml version="1.0" encoding="utf-8"?>
<a:theme xmlns:a="http://schemas.openxmlformats.org/drawingml/2006/main" name="networks_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tworks_b" id="{D015EC0F-4717-421C-AF1A-0402A0E665FE}" vid="{2A63241F-C45D-455B-BD4D-8EEEA0853B7E}"/>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potx" id="{E6344891-1CB6-4A57-A155-EB64E180966C}" vid="{062B489F-C423-484C-B74A-4EAA63EBA363}"/>
    </a:ext>
  </a:ext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networks_b</Template>
  <TotalTime>35952</TotalTime>
  <Words>1276</Words>
  <Application>Microsoft Office PowerPoint</Application>
  <PresentationFormat>Widescreen</PresentationFormat>
  <Paragraphs>191</Paragraphs>
  <Slides>20</Slides>
  <Notes>16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Arial</vt:lpstr>
      <vt:lpstr>Calibri</vt:lpstr>
      <vt:lpstr>Calibri Light</vt:lpstr>
      <vt:lpstr>Tahoma</vt:lpstr>
      <vt:lpstr>Times New Roman</vt:lpstr>
      <vt:lpstr>Wingdings</vt:lpstr>
      <vt:lpstr>networks_b</vt:lpstr>
      <vt:lpstr>1_Office Theme</vt:lpstr>
      <vt:lpstr>פיתרון דילמה ותחבולות רטוריות</vt:lpstr>
      <vt:lpstr>בפרקים הקודמים</vt:lpstr>
      <vt:lpstr>בשיעור היום</vt:lpstr>
      <vt:lpstr>1. ניתוח דילמה - הדגמה</vt:lpstr>
      <vt:lpstr>תיאור מקרה לניתוח</vt:lpstr>
      <vt:lpstr>ניתוח שיטתי של הסיטואציה</vt:lpstr>
      <vt:lpstr>סיכום תרגיל בית</vt:lpstr>
      <vt:lpstr>2. תחבולות רטוריות</vt:lpstr>
      <vt:lpstr>תחבולות רטוריות</vt:lpstr>
      <vt:lpstr>תחבולות רטוריות – בסיס</vt:lpstr>
      <vt:lpstr>איך לשבור טיעון</vt:lpstr>
      <vt:lpstr>איך לשבור טיעון</vt:lpstr>
      <vt:lpstr>איך לשבור טיעון</vt:lpstr>
      <vt:lpstr>תחבולות רטוריות - תרגול בזיהוי</vt:lpstr>
      <vt:lpstr>מה לא בסדר בטיעונים הבאים?</vt:lpstr>
      <vt:lpstr>מה לא בסדר בטיעונים הבאים?</vt:lpstr>
      <vt:lpstr>מה לא בסדר בטיעונים הבאים?</vt:lpstr>
      <vt:lpstr>תירגול</vt:lpstr>
      <vt:lpstr>תירגול</vt:lpstr>
      <vt:lpstr>סיכום</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שירי כהן</dc:creator>
  <cp:lastModifiedBy>User</cp:lastModifiedBy>
  <cp:revision>138</cp:revision>
  <dcterms:created xsi:type="dcterms:W3CDTF">2018-07-18T12:40:28Z</dcterms:created>
  <dcterms:modified xsi:type="dcterms:W3CDTF">2020-05-21T17:07:36Z</dcterms:modified>
</cp:coreProperties>
</file>