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5" r:id="rId3"/>
    <p:sldId id="550" r:id="rId4"/>
    <p:sldId id="512" r:id="rId5"/>
    <p:sldId id="316" r:id="rId6"/>
    <p:sldId id="549" r:id="rId7"/>
    <p:sldId id="507" r:id="rId8"/>
    <p:sldId id="460" r:id="rId9"/>
    <p:sldId id="462" r:id="rId10"/>
    <p:sldId id="508" r:id="rId11"/>
    <p:sldId id="465" r:id="rId12"/>
    <p:sldId id="467" r:id="rId13"/>
    <p:sldId id="466" r:id="rId14"/>
    <p:sldId id="45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49E"/>
    <a:srgbClr val="86C4C3"/>
    <a:srgbClr val="A5D3D2"/>
    <a:srgbClr val="9ACECD"/>
    <a:srgbClr val="78BEBC"/>
    <a:srgbClr val="88F0DC"/>
    <a:srgbClr val="6FEDD5"/>
    <a:srgbClr val="CDEBE3"/>
    <a:srgbClr val="EDF7F4"/>
    <a:srgbClr val="DEF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0" autoAdjust="0"/>
    <p:restoredTop sz="79907" autoAdjust="0"/>
  </p:normalViewPr>
  <p:slideViewPr>
    <p:cSldViewPr snapToGrid="0">
      <p:cViewPr varScale="1">
        <p:scale>
          <a:sx n="88" d="100"/>
          <a:sy n="88" d="100"/>
        </p:scale>
        <p:origin x="168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2A077-6448-4ECF-ADF5-24F6389D5779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6897C-5230-4890-AA0A-9AFF20A5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71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A48F6-62AD-40DD-B566-960A259C2027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F1D54-C63F-497A-AAC6-71F24459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41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69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</a:pPr>
            <a:endParaRPr lang="he-IL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47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</a:pPr>
            <a:endParaRPr lang="he-IL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47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</a:pPr>
            <a:r>
              <a:rPr lang="he-IL" sz="1200" dirty="0"/>
              <a:t>כמו התרגילים של </a:t>
            </a:r>
            <a:r>
              <a:rPr lang="en-US" sz="1200" dirty="0"/>
              <a:t>0rphan</a:t>
            </a:r>
            <a:r>
              <a:rPr lang="he-IL" sz="1200" dirty="0"/>
              <a:t>, גם בתרגיל זה אין הוראות מדויקות. עליכם לחקור את התוכנה ולהבין לבד מה יש לעשות. </a:t>
            </a:r>
          </a:p>
          <a:p>
            <a:pPr algn="r" rtl="1">
              <a:lnSpc>
                <a:spcPct val="150000"/>
              </a:lnSpc>
            </a:pPr>
            <a:r>
              <a:rPr lang="he-IL" sz="1200" b="1" dirty="0"/>
              <a:t>מה זה דורש </a:t>
            </a:r>
            <a:r>
              <a:rPr lang="he-IL" sz="1200" b="1" dirty="0" err="1"/>
              <a:t>מאיתנו</a:t>
            </a:r>
            <a:r>
              <a:rPr lang="he-IL" sz="1200" b="1" dirty="0"/>
              <a:t>?</a:t>
            </a:r>
            <a:r>
              <a:rPr lang="en-US" sz="1200" b="1" dirty="0"/>
              <a:t> </a:t>
            </a:r>
            <a:r>
              <a:rPr lang="he-IL" sz="1200" b="0" dirty="0"/>
              <a:t>הרבה יותר ניסוי וטעייה. סבלנות. לא להיות מתוסכלים</a:t>
            </a:r>
            <a:r>
              <a:rPr lang="he-IL" sz="1200" b="0" baseline="0" dirty="0"/>
              <a:t> מהר מדי. לא לוותר. מצד שני, אם תקועים לגמרי אז לבקש עזרה. המטרה בתרגיל מחקרי היא להתמודד עם אי ידיעה ואי ודאות. זה בסדר שזה קשה!  </a:t>
            </a:r>
          </a:p>
          <a:p>
            <a:pPr algn="r" rtl="1">
              <a:lnSpc>
                <a:spcPct val="150000"/>
              </a:lnSpc>
            </a:pPr>
            <a:r>
              <a:rPr lang="he-IL" sz="1200" b="0" baseline="0" dirty="0"/>
              <a:t>ומאוד חשוב – לא להרוס אחד לשני!</a:t>
            </a:r>
            <a:r>
              <a:rPr lang="en-US" sz="1200" b="0" baseline="0" dirty="0"/>
              <a:t> </a:t>
            </a:r>
            <a:r>
              <a:rPr lang="he-IL" sz="1200" b="0" baseline="0" dirty="0"/>
              <a:t>לא לצעוק מה עשיתם בכיתה! תנו לכל אחד להבין לבד</a:t>
            </a:r>
            <a:r>
              <a:rPr lang="he-IL" sz="1200" b="0" baseline="0"/>
              <a:t>... </a:t>
            </a:r>
          </a:p>
          <a:p>
            <a:pPr algn="r" rtl="1">
              <a:lnSpc>
                <a:spcPct val="150000"/>
              </a:lnSpc>
            </a:pPr>
            <a:r>
              <a:rPr lang="he-IL" b="1"/>
              <a:t>לא </a:t>
            </a:r>
            <a:r>
              <a:rPr lang="he-IL" b="1" dirty="0"/>
              <a:t>להתבייש לבקש עזרה! </a:t>
            </a:r>
            <a:r>
              <a:rPr lang="he-IL" b="0" dirty="0"/>
              <a:t>פנו</a:t>
            </a:r>
            <a:r>
              <a:rPr lang="he-IL" b="0" baseline="0" dirty="0"/>
              <a:t> אלינו אם נתקעם. אנחנו נחליט אם לעזור לכם או להגיד לכם "תמשיכו להתמודד"</a:t>
            </a:r>
            <a:endParaRPr lang="he-IL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9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2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8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המנחה מסביר: כדי להפוך את הפרידה למשמעותית ולסמן בעזרתה סגירת מעגל, כדאי להראות לחניכים את התהליך שעברנו יחד מתחילת </a:t>
            </a:r>
            <a:r>
              <a:rPr lang="he-I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הסמסטר.כמה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הם למדו ועבדו קשה לאורך השנה.</a:t>
            </a:r>
          </a:p>
          <a:p>
            <a:pPr algn="r" rtl="1"/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לאפשר להם להסתכל אחורה , כל אחד על עצמו - על ההצלחות  והכישלונות ולסמן יעדים לקראת השנה הבאה.</a:t>
            </a:r>
          </a:p>
          <a:p>
            <a:pPr algn="r" rtl="1"/>
            <a:r>
              <a:rPr lang="he-IL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מהלך הפעילות:</a:t>
            </a:r>
            <a:br>
              <a:rPr lang="he-IL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א. המנחה - מצייר על הלוח שלושה מעגלים. בתוך כל מעגל הוא רושם את אחד המשפטים:(מוזמנים להוסיף משלכם)</a:t>
            </a:r>
            <a:b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הדבר שאני הכי מתגאה בו.../ לקראת השנה הבאה אני חושש מ..</a:t>
            </a:r>
          </a:p>
          <a:p>
            <a:pPr algn="r" rtl="1"/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בשנה הבאה הייתי רוצה ש…./ החוויה הכי מצחיקה </a:t>
            </a:r>
            <a:r>
              <a:rPr lang="he-I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שהיתה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לי...</a:t>
            </a:r>
          </a:p>
          <a:p>
            <a:pPr algn="r" rtl="1"/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החוויה שאני הכי זוכר/ת…/ אני קצת מתבאס בגלל...</a:t>
            </a:r>
          </a:p>
          <a:p>
            <a:pPr algn="r" rtl="1"/>
            <a:b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ב. כל חניך בתורו בוחר מעגל אחד ומשתף בהתאם לנושא של המעגל. </a:t>
            </a:r>
          </a:p>
          <a:p>
            <a:pPr algn="r" rtl="1"/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ג. בסוף החלק הזה המנחה בוחר מעגל גם הוא ומשתף את הכיתה.</a:t>
            </a:r>
          </a:p>
          <a:p>
            <a:pPr algn="r"/>
            <a:br>
              <a:rPr lang="he-IL" dirty="0"/>
            </a:br>
            <a:br>
              <a:rPr lang="he-IL" dirty="0"/>
            </a:br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19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44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64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[מצגת נפרדת]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7DED0D-1361-449A-86D7-C01D574AF6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529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73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72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/>
              <a:t>לשלוח </a:t>
            </a:r>
            <a:r>
              <a:rPr lang="he-IL" b="1" dirty="0" err="1"/>
              <a:t>פאקטות</a:t>
            </a:r>
            <a:r>
              <a:rPr lang="he-IL" b="1" dirty="0"/>
              <a:t> מעל </a:t>
            </a:r>
            <a:r>
              <a:rPr lang="en-US" b="1" dirty="0"/>
              <a:t>TCP</a:t>
            </a:r>
            <a:r>
              <a:rPr lang="he-IL" b="1" dirty="0"/>
              <a:t> – </a:t>
            </a:r>
            <a:r>
              <a:rPr lang="he-IL" b="0" dirty="0"/>
              <a:t>רק </a:t>
            </a:r>
            <a:r>
              <a:rPr lang="he-IL" b="0" dirty="0" err="1"/>
              <a:t>סוקטים</a:t>
            </a:r>
            <a:r>
              <a:rPr lang="he-IL" b="0" dirty="0"/>
              <a:t>. </a:t>
            </a:r>
            <a:r>
              <a:rPr lang="he-IL" b="0" dirty="0" err="1"/>
              <a:t>בסקאפי</a:t>
            </a:r>
            <a:r>
              <a:rPr lang="he-IL" b="0" dirty="0"/>
              <a:t> אי אפשר לעשות את זה כי זה ידרוש </a:t>
            </a:r>
            <a:r>
              <a:rPr lang="he-IL" b="0" dirty="0" err="1"/>
              <a:t>מאיתנו</a:t>
            </a:r>
            <a:r>
              <a:rPr lang="he-IL" b="0" baseline="0" dirty="0"/>
              <a:t> לממש את כל השיחה של </a:t>
            </a:r>
            <a:r>
              <a:rPr lang="en-US" b="0" baseline="0" dirty="0"/>
              <a:t>TCP </a:t>
            </a:r>
            <a:r>
              <a:rPr lang="he-IL" b="0" baseline="0" dirty="0"/>
              <a:t>בעצמנו!</a:t>
            </a:r>
            <a:endParaRPr lang="he-IL" b="1" dirty="0"/>
          </a:p>
          <a:p>
            <a:pPr algn="r" rtl="1"/>
            <a:r>
              <a:rPr lang="he-IL" b="1" dirty="0"/>
              <a:t>להתחבר ל-</a:t>
            </a:r>
            <a:r>
              <a:rPr lang="en-US" b="1" dirty="0"/>
              <a:t>Web API</a:t>
            </a:r>
            <a:r>
              <a:rPr lang="he-IL" b="1" dirty="0"/>
              <a:t> של </a:t>
            </a:r>
            <a:r>
              <a:rPr lang="he-IL" b="1" dirty="0" err="1"/>
              <a:t>אינסטגרם</a:t>
            </a:r>
            <a:r>
              <a:rPr lang="he-IL" b="1" dirty="0"/>
              <a:t>  </a:t>
            </a:r>
            <a:r>
              <a:rPr lang="en-US" b="0" dirty="0"/>
              <a:t>API</a:t>
            </a:r>
            <a:r>
              <a:rPr lang="he-IL" b="0" baseline="0" dirty="0"/>
              <a:t> של אתרים הם לרוב ב-</a:t>
            </a:r>
            <a:r>
              <a:rPr lang="en-US" b="0" baseline="0" dirty="0"/>
              <a:t>HTTP</a:t>
            </a:r>
            <a:r>
              <a:rPr lang="he-IL" b="0" baseline="0" dirty="0"/>
              <a:t>, ולכן נשתמש ב-</a:t>
            </a:r>
            <a:r>
              <a:rPr lang="en-US" b="0" baseline="0" dirty="0"/>
              <a:t>requests</a:t>
            </a:r>
            <a:r>
              <a:rPr lang="he-IL" b="0" baseline="0" dirty="0"/>
              <a:t> (או בספריה ייעודית </a:t>
            </a:r>
            <a:r>
              <a:rPr lang="he-IL" b="0" baseline="0" dirty="0" err="1"/>
              <a:t>לאינסטגרם</a:t>
            </a:r>
            <a:r>
              <a:rPr lang="he-IL" b="0" baseline="0" dirty="0"/>
              <a:t>)</a:t>
            </a:r>
            <a:endParaRPr lang="he-IL" b="1" dirty="0"/>
          </a:p>
          <a:p>
            <a:pPr algn="r" rtl="1"/>
            <a:r>
              <a:rPr lang="he-IL" b="1" dirty="0"/>
              <a:t>לבצע סריקה למחשבים ברשת בעזרת שליחת </a:t>
            </a:r>
            <a:r>
              <a:rPr lang="en-US" b="1" dirty="0"/>
              <a:t> ping</a:t>
            </a:r>
            <a:r>
              <a:rPr lang="he-IL" b="1" dirty="0"/>
              <a:t>לכל הכתובות האפשריות </a:t>
            </a:r>
            <a:r>
              <a:rPr lang="he-IL" b="0" baseline="0" dirty="0"/>
              <a:t>נשתמש </a:t>
            </a:r>
            <a:r>
              <a:rPr lang="he-IL" b="0" baseline="0" dirty="0" err="1"/>
              <a:t>בסקאפי</a:t>
            </a:r>
            <a:r>
              <a:rPr lang="he-IL" b="0" baseline="0" dirty="0"/>
              <a:t> שיוצר פינג ממש בקלות (או בספרייה ייעודית לפינג).</a:t>
            </a:r>
            <a:endParaRPr lang="he-IL" b="1" dirty="0"/>
          </a:p>
          <a:p>
            <a:pPr algn="r" rtl="1"/>
            <a:r>
              <a:rPr lang="he-IL" b="1" dirty="0"/>
              <a:t>לכתוב קליינט שמממש את פרוטוקול </a:t>
            </a:r>
            <a:r>
              <a:rPr lang="en-US" b="1" dirty="0" err="1"/>
              <a:t>BitTorrent</a:t>
            </a:r>
            <a:r>
              <a:rPr lang="he-IL" b="1" dirty="0"/>
              <a:t>  </a:t>
            </a:r>
            <a:r>
              <a:rPr lang="he-IL" b="0" dirty="0"/>
              <a:t>אם</a:t>
            </a:r>
            <a:r>
              <a:rPr lang="he-IL" b="0" baseline="0" dirty="0"/>
              <a:t> מדובר </a:t>
            </a:r>
            <a:r>
              <a:rPr lang="he-IL" b="0" baseline="0" dirty="0" err="1"/>
              <a:t>בפורטוקול</a:t>
            </a:r>
            <a:r>
              <a:rPr lang="he-IL" b="0" baseline="0" dirty="0"/>
              <a:t> בשכבת האפליקציה, כאשר אני רוצה להיות מעל </a:t>
            </a:r>
            <a:r>
              <a:rPr lang="en-US" b="0" baseline="0" dirty="0"/>
              <a:t>TCP</a:t>
            </a:r>
            <a:r>
              <a:rPr lang="he-IL" b="0" baseline="0" dirty="0"/>
              <a:t> / </a:t>
            </a:r>
            <a:r>
              <a:rPr lang="en-US" b="0" baseline="0" dirty="0"/>
              <a:t>UDP</a:t>
            </a:r>
            <a:r>
              <a:rPr lang="he-IL" b="0" baseline="0" dirty="0"/>
              <a:t>, נשתמש </a:t>
            </a:r>
            <a:r>
              <a:rPr lang="he-IL" b="0" baseline="0" dirty="0" err="1"/>
              <a:t>בסוקטים</a:t>
            </a:r>
            <a:r>
              <a:rPr lang="he-IL" b="0" baseline="0" dirty="0"/>
              <a:t>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1" dirty="0"/>
              <a:t>להמציא פרוטוקול לשליטה מרחוק על המחשב </a:t>
            </a:r>
            <a:r>
              <a:rPr lang="he-IL" b="0" dirty="0"/>
              <a:t>אם</a:t>
            </a:r>
            <a:r>
              <a:rPr lang="he-IL" b="0" baseline="0" dirty="0"/>
              <a:t> אני ממציא פרוטוקול (בשכבת האפליקציה כמובן)</a:t>
            </a:r>
            <a:r>
              <a:rPr lang="en-US" b="0" baseline="0" dirty="0"/>
              <a:t> </a:t>
            </a:r>
            <a:r>
              <a:rPr lang="he-IL" b="0" baseline="0" dirty="0"/>
              <a:t>אני אשתמש </a:t>
            </a:r>
            <a:r>
              <a:rPr lang="he-IL" b="0" baseline="0" dirty="0" err="1"/>
              <a:t>בסוקטים</a:t>
            </a:r>
            <a:r>
              <a:rPr lang="he-IL" b="0" baseline="0" dirty="0"/>
              <a:t>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1" dirty="0"/>
              <a:t>לחלץ מידע </a:t>
            </a:r>
            <a:r>
              <a:rPr lang="he-IL" b="1" dirty="0" err="1"/>
              <a:t>שוירוס</a:t>
            </a:r>
            <a:r>
              <a:rPr lang="he-IL" b="1" dirty="0"/>
              <a:t> שיושב לי על המחשב שולח ללא ידיעתי. </a:t>
            </a:r>
            <a:r>
              <a:rPr lang="he-IL" b="0" dirty="0"/>
              <a:t>בשביל</a:t>
            </a:r>
            <a:r>
              <a:rPr lang="he-IL" b="0" baseline="0" dirty="0"/>
              <a:t> זה אני צריך להסניף ולכן </a:t>
            </a:r>
            <a:r>
              <a:rPr lang="he-IL" b="0" baseline="0" dirty="0" err="1"/>
              <a:t>סקאפי</a:t>
            </a:r>
            <a:r>
              <a:rPr lang="he-IL" b="0" baseline="0" dirty="0"/>
              <a:t> יכול להיות מושלם למטרה.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1" dirty="0"/>
              <a:t>לעזור לחייזר לשוב לכוכב הבית שלו</a:t>
            </a:r>
            <a:r>
              <a:rPr lang="he-IL" sz="1200" b="1" baseline="0" dirty="0"/>
              <a:t> </a:t>
            </a:r>
            <a:r>
              <a:rPr lang="he-IL" sz="1200" b="0" baseline="0" dirty="0"/>
              <a:t>הסבר בשקף הבא.... :)</a:t>
            </a:r>
            <a:endParaRPr lang="he-IL" b="1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b="1" dirty="0"/>
          </a:p>
          <a:p>
            <a:pPr algn="r" rtl="1"/>
            <a:endParaRPr lang="he-IL" b="1" dirty="0"/>
          </a:p>
          <a:p>
            <a:pPr algn="r" rtl="1">
              <a:lnSpc>
                <a:spcPct val="150000"/>
              </a:lnSpc>
            </a:pPr>
            <a:endParaRPr lang="he-IL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9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4277048"/>
            <a:ext cx="12190476" cy="258095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856" y="3528127"/>
            <a:ext cx="11963398" cy="1644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rtl="1">
              <a:buNone/>
              <a:defRPr lang="en-US" sz="2800" dirty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+mn-cs"/>
              </a:defRPr>
            </a:lvl1pPr>
          </a:lstStyle>
          <a:p>
            <a:pPr marL="228600" lvl="0" indent="-228600" algn="ctr" rtl="1"/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547" y="76199"/>
            <a:ext cx="2079707" cy="8717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806" y="2376702"/>
            <a:ext cx="11982448" cy="106401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rtl="1">
              <a:defRPr sz="6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90856" y="5803900"/>
            <a:ext cx="11963398" cy="977900"/>
          </a:xfrm>
          <a:prstGeom prst="rect">
            <a:avLst/>
          </a:prstGeom>
        </p:spPr>
        <p:txBody>
          <a:bodyPr anchor="b"/>
          <a:lstStyle>
            <a:lvl1pPr marL="0" indent="0" algn="ctr" rtl="1">
              <a:buNone/>
              <a:defRPr sz="2400" b="1" baseline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26" y="282807"/>
            <a:ext cx="1672578" cy="4585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C8076B-076E-4B10-B764-9D30A59731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4277048"/>
            <a:ext cx="12190476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0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2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AC72B8-4B56-4275-B8E9-D8996E6CC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-1"/>
            <a:ext cx="12192001" cy="971549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>
              <a:defRPr lang="en-US">
                <a:cs typeface="+mn-cs"/>
              </a:defRPr>
            </a:lvl1pPr>
          </a:lstStyle>
          <a:p>
            <a:pPr lvl="0" algn="ctr"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93410762-71F7-4D44-A477-E5BE8DEEB8B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650CC-7F77-48B8-B256-12EFE5790B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49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r" rtl="1">
              <a:defRPr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93410762-71F7-4D44-A477-E5BE8DEEB8B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93410762-71F7-4D44-A477-E5BE8DEEB8B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65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0099" y="458787"/>
            <a:ext cx="3932237" cy="1600200"/>
          </a:xfrm>
          <a:prstGeom prst="rect">
            <a:avLst/>
          </a:prstGeom>
        </p:spPr>
        <p:txBody>
          <a:bodyPr anchor="b"/>
          <a:lstStyle>
            <a:lvl1pPr algn="r" rtl="1">
              <a:defRPr sz="3200"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0099" y="2058987"/>
            <a:ext cx="3932237" cy="3811588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1600">
                <a:latin typeface="Segoe UI Semilight" panose="020B0402040204020203" pitchFamily="34" charset="0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93410762-71F7-4D44-A477-E5BE8DEEB8B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B498B2-9F12-4CB7-AFF6-E469F28FD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987424"/>
            <a:ext cx="61722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>
                <a:latin typeface="Segoe UI Semilight" panose="020B0402040204020203" pitchFamily="34" charset="0"/>
                <a:cs typeface="+mn-cs"/>
              </a:defRPr>
            </a:lvl1pPr>
            <a:lvl2pPr>
              <a:defRPr lang="en-US" dirty="0" smtClean="0">
                <a:cs typeface="+mn-cs"/>
              </a:defRPr>
            </a:lvl2pPr>
            <a:lvl3pPr>
              <a:defRPr lang="en-US" dirty="0" smtClean="0">
                <a:cs typeface="+mn-cs"/>
              </a:defRPr>
            </a:lvl3pPr>
            <a:lvl4pPr>
              <a:defRPr lang="en-US" dirty="0" smtClean="0">
                <a:cs typeface="+mn-cs"/>
              </a:defRPr>
            </a:lvl4pPr>
            <a:lvl5pPr>
              <a:defRPr lang="en-US" dirty="0">
                <a:cs typeface="+mn-cs"/>
              </a:defRPr>
            </a:lvl5pPr>
          </a:lstStyle>
          <a:p>
            <a:pPr marL="292100" lvl="0" indent="-292100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Click to edit Master text styles</a:t>
            </a:r>
          </a:p>
          <a:p>
            <a:pPr marL="292100" lvl="1" indent="-292100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292100" lvl="2" indent="-292100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292100" lvl="3" indent="-292100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292100" lvl="4" indent="-292100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60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36399F9-3B8A-4DB6-B0BA-B00F308CD65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87424"/>
            <a:ext cx="6172200" cy="4873625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3200">
                <a:latin typeface="Segoe UI Semilight" panose="020B0402040204020203" pitchFamily="34" charset="0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0099" y="458787"/>
            <a:ext cx="3932237" cy="1600200"/>
          </a:xfrm>
          <a:prstGeom prst="rect">
            <a:avLst/>
          </a:prstGeom>
        </p:spPr>
        <p:txBody>
          <a:bodyPr anchor="b"/>
          <a:lstStyle>
            <a:lvl1pPr algn="r" rtl="1">
              <a:defRPr sz="3200"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0099" y="2058987"/>
            <a:ext cx="3932237" cy="3811588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1600">
                <a:latin typeface="Segoe UI Semilight" panose="020B0402040204020203" pitchFamily="34" charset="0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93410762-71F7-4D44-A477-E5BE8DEEB8B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78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" y="5248476"/>
            <a:ext cx="12190476" cy="1609524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93410762-71F7-4D44-A477-E5BE8DEEB8B4}" type="datetimeFigureOut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75BDE694-5C7C-4998-842B-968B9EEC55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DDE29524-9F3E-440B-90CF-1CD0F4B2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0476" cy="971548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>
              <a:defRPr/>
            </a:lvl1pPr>
          </a:lstStyle>
          <a:p>
            <a:pPr lvl="0" algn="ctr" rtl="1"/>
            <a:r>
              <a:rPr lang="en-US" dirty="0"/>
              <a:t>Click to edit Master title style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B1FBE90-FA0C-44FB-9788-44A937014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8200" y="1132885"/>
            <a:ext cx="10517188" cy="5056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92100" lvl="0" indent="-292100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800100" lvl="1" indent="-279400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1206500" lvl="2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marL="1663700" lvl="3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2120900" lvl="4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7496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3245EE-232B-488E-9123-D9E6B46DA6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71549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>
              <a:defRPr lang="en-US"/>
            </a:lvl1pPr>
          </a:lstStyle>
          <a:p>
            <a:pPr lvl="0" algn="ctr" rtl="1"/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138235"/>
            <a:ext cx="5157787" cy="50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92100" lvl="0" indent="-29210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800100" lvl="1" indent="-279400">
              <a:lnSpc>
                <a:spcPct val="100000"/>
              </a:lnSpc>
            </a:pPr>
            <a:r>
              <a:rPr lang="en-US" dirty="0"/>
              <a:t>Second level</a:t>
            </a:r>
          </a:p>
          <a:p>
            <a:pPr marL="1206500" lvl="2" indent="-246063">
              <a:lnSpc>
                <a:spcPct val="100000"/>
              </a:lnSpc>
            </a:pPr>
            <a:r>
              <a:rPr lang="en-US" dirty="0"/>
              <a:t>Third level</a:t>
            </a:r>
          </a:p>
          <a:p>
            <a:pPr marL="1663700" lvl="3" indent="-246063">
              <a:lnSpc>
                <a:spcPct val="100000"/>
              </a:lnSpc>
            </a:pPr>
            <a:r>
              <a:rPr lang="en-US" dirty="0"/>
              <a:t>Fourth level</a:t>
            </a:r>
          </a:p>
          <a:p>
            <a:pPr marL="2120900" lvl="4" indent="-246063">
              <a:lnSpc>
                <a:spcPct val="100000"/>
              </a:lnSpc>
            </a:pPr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38235"/>
            <a:ext cx="5183188" cy="50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92100" lvl="0" indent="-29210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800100" lvl="1" indent="-279400">
              <a:lnSpc>
                <a:spcPct val="100000"/>
              </a:lnSpc>
            </a:pPr>
            <a:r>
              <a:rPr lang="en-US" dirty="0"/>
              <a:t>Second level</a:t>
            </a:r>
          </a:p>
          <a:p>
            <a:pPr marL="1206500" lvl="2" indent="-246063">
              <a:lnSpc>
                <a:spcPct val="100000"/>
              </a:lnSpc>
            </a:pPr>
            <a:r>
              <a:rPr lang="en-US" dirty="0"/>
              <a:t>Third level</a:t>
            </a:r>
          </a:p>
          <a:p>
            <a:pPr marL="1663700" lvl="3" indent="-246063">
              <a:lnSpc>
                <a:spcPct val="100000"/>
              </a:lnSpc>
            </a:pPr>
            <a:r>
              <a:rPr lang="en-US" dirty="0"/>
              <a:t>Fourth level</a:t>
            </a:r>
          </a:p>
          <a:p>
            <a:pPr marL="2120900" lvl="4" indent="-246063">
              <a:lnSpc>
                <a:spcPct val="100000"/>
              </a:lnSpc>
            </a:pPr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10762-71F7-4D44-A477-E5BE8DEEB8B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32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0099" y="458787"/>
            <a:ext cx="3932237" cy="1600200"/>
          </a:xfrm>
          <a:prstGeom prst="rect">
            <a:avLst/>
          </a:prstGeom>
        </p:spPr>
        <p:txBody>
          <a:bodyPr anchor="b"/>
          <a:lstStyle>
            <a:lvl1pPr algn="r" rtl="1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0099" y="2058987"/>
            <a:ext cx="3932237" cy="3811588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10762-71F7-4D44-A477-E5BE8DEEB8B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B498B2-9F12-4CB7-AFF6-E469F28FD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987424"/>
            <a:ext cx="61722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92100" lvl="0" indent="-292100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800100" lvl="1" indent="-279400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1206500" lvl="2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marL="1663700" lvl="3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2120900" lvl="4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9708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36399F9-3B8A-4DB6-B0BA-B00F308CD65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87424"/>
            <a:ext cx="6172200" cy="4873625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3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0099" y="458787"/>
            <a:ext cx="3932237" cy="1600200"/>
          </a:xfrm>
          <a:prstGeom prst="rect">
            <a:avLst/>
          </a:prstGeom>
        </p:spPr>
        <p:txBody>
          <a:bodyPr anchor="b"/>
          <a:lstStyle>
            <a:lvl1pPr algn="r" rtl="1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0099" y="2058987"/>
            <a:ext cx="3932237" cy="3811588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10762-71F7-4D44-A477-E5BE8DEEB8B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5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0762-71F7-4D44-A477-E5BE8DEEB8B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8774"/>
            <a:ext cx="1857813" cy="7787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/>
          <a:srcRect l="4515" t="36897" r="3665"/>
          <a:stretch/>
        </p:blipFill>
        <p:spPr>
          <a:xfrm flipV="1">
            <a:off x="-24063" y="5715000"/>
            <a:ext cx="12236116" cy="11670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/>
          <a:srcRect l="24854" t="3711" r="6975" b="9317"/>
          <a:stretch/>
        </p:blipFill>
        <p:spPr>
          <a:xfrm flipV="1">
            <a:off x="-49630" y="-19050"/>
            <a:ext cx="12287250" cy="9905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62497" y="-889000"/>
            <a:ext cx="12287250" cy="2724149"/>
          </a:xfrm>
          <a:prstGeom prst="rect">
            <a:avLst/>
          </a:prstGeom>
          <a:gradFill flip="none" rotWithShape="1">
            <a:gsLst>
              <a:gs pos="74000">
                <a:schemeClr val="bg1"/>
              </a:gs>
              <a:gs pos="0">
                <a:srgbClr val="D6DCE5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0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C8076B-076E-4B10-B764-9D30A5973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9042"/>
          <a:stretch/>
        </p:blipFill>
        <p:spPr>
          <a:xfrm>
            <a:off x="0" y="5284717"/>
            <a:ext cx="12190476" cy="1573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5CDFEE-EC2E-4EA7-8CA8-AF4CB4C013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5070"/>
            <a:ext cx="12192001" cy="971549"/>
          </a:xfrm>
          <a:prstGeom prst="rect">
            <a:avLst/>
          </a:prstGeom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E91C92-65AE-47BE-8B5F-84CF0957B315}"/>
              </a:ext>
            </a:extLst>
          </p:cNvPr>
          <p:cNvSpPr/>
          <p:nvPr userDrawn="1"/>
        </p:nvSpPr>
        <p:spPr>
          <a:xfrm>
            <a:off x="0" y="-891371"/>
            <a:ext cx="12192000" cy="2724149"/>
          </a:xfrm>
          <a:prstGeom prst="rect">
            <a:avLst/>
          </a:prstGeom>
          <a:gradFill flip="none" rotWithShape="1">
            <a:gsLst>
              <a:gs pos="74000">
                <a:schemeClr val="bg1"/>
              </a:gs>
              <a:gs pos="0">
                <a:srgbClr val="D6DCE5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96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6053326-7F3C-4A94-98A5-4FCCD48BD9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90" y="0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80" y="36757"/>
            <a:ext cx="11933919" cy="934792"/>
          </a:xfrm>
        </p:spPr>
        <p:txBody>
          <a:bodyPr>
            <a:normAutofit/>
          </a:bodyPr>
          <a:lstStyle>
            <a:lvl1pPr algn="ctr" rtl="1"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81" y="1155700"/>
            <a:ext cx="11933918" cy="5565775"/>
          </a:xfrm>
        </p:spPr>
        <p:txBody>
          <a:bodyPr>
            <a:normAutofit/>
          </a:bodyPr>
          <a:lstStyle>
            <a:lvl1pPr marL="292100" indent="-292100" algn="r" rtl="1">
              <a:lnSpc>
                <a:spcPct val="100000"/>
              </a:lnSpc>
              <a:buFont typeface="Wingdings" panose="05000000000000000000" pitchFamily="2" charset="2"/>
              <a:buChar char="§"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rtl="1">
              <a:lnSpc>
                <a:spcPct val="100000"/>
              </a:lnSpc>
              <a:buFont typeface="Wingdings" panose="05000000000000000000" pitchFamily="2" charset="2"/>
              <a:buChar char="§"/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0762-71F7-4D44-A477-E5BE8DEEB8B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DDE29524-9F3E-440B-90CF-1CD0F4B2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027"/>
            <a:ext cx="11470482" cy="971548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>
              <a:defRPr>
                <a:cs typeface="+mn-cs"/>
              </a:defRPr>
            </a:lvl1pPr>
          </a:lstStyle>
          <a:p>
            <a:pPr lvl="0" algn="ctr" rtl="1"/>
            <a:r>
              <a:rPr lang="en-US" dirty="0"/>
              <a:t>Click to edit Master title style</a:t>
            </a:r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317C0144-3C76-44B9-9EF7-702500A7D8FD}"/>
              </a:ext>
            </a:extLst>
          </p:cNvPr>
          <p:cNvSpPr/>
          <p:nvPr userDrawn="1"/>
        </p:nvSpPr>
        <p:spPr>
          <a:xfrm>
            <a:off x="11316796" y="973919"/>
            <a:ext cx="894806" cy="5908143"/>
          </a:xfrm>
          <a:prstGeom prst="roundRect">
            <a:avLst>
              <a:gd name="adj" fmla="val 0"/>
            </a:avLst>
          </a:prstGeom>
          <a:solidFill>
            <a:srgbClr val="EDF7F4"/>
          </a:solidFill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t"/>
          <a:lstStyle/>
          <a:p>
            <a:pPr algn="r" rtl="1">
              <a:lnSpc>
                <a:spcPct val="130000"/>
              </a:lnSpc>
            </a:pPr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719C6E-12F8-4855-AA11-F17FD7A5D231}"/>
              </a:ext>
            </a:extLst>
          </p:cNvPr>
          <p:cNvCxnSpPr/>
          <p:nvPr userDrawn="1"/>
        </p:nvCxnSpPr>
        <p:spPr>
          <a:xfrm>
            <a:off x="11319521" y="969176"/>
            <a:ext cx="0" cy="5912886"/>
          </a:xfrm>
          <a:prstGeom prst="line">
            <a:avLst/>
          </a:prstGeom>
          <a:ln w="19050">
            <a:solidFill>
              <a:srgbClr val="DEF2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2F91DEE-8995-4054-AC3E-DAA26F93104C}"/>
              </a:ext>
            </a:extLst>
          </p:cNvPr>
          <p:cNvSpPr/>
          <p:nvPr userDrawn="1"/>
        </p:nvSpPr>
        <p:spPr>
          <a:xfrm>
            <a:off x="11742302" y="969176"/>
            <a:ext cx="45719" cy="5912887"/>
          </a:xfrm>
          <a:prstGeom prst="rect">
            <a:avLst/>
          </a:prstGeom>
          <a:solidFill>
            <a:srgbClr val="CDE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391817CE-A28E-42EA-AD06-FB37DAA77A27}"/>
              </a:ext>
            </a:extLst>
          </p:cNvPr>
          <p:cNvSpPr/>
          <p:nvPr userDrawn="1"/>
        </p:nvSpPr>
        <p:spPr>
          <a:xfrm>
            <a:off x="11316796" y="-16395"/>
            <a:ext cx="894806" cy="9855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  <a:effectLst>
            <a:outerShdw blurRad="50800" dist="38100" dir="5400000" algn="t" rotWithShape="0">
              <a:srgbClr val="78BEBC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t"/>
          <a:lstStyle/>
          <a:p>
            <a:pPr algn="r" rtl="1">
              <a:lnSpc>
                <a:spcPct val="130000"/>
              </a:lnSpc>
            </a:pPr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96DDC0-F959-4028-911F-415E1BA9B7E1}"/>
              </a:ext>
            </a:extLst>
          </p:cNvPr>
          <p:cNvSpPr/>
          <p:nvPr userDrawn="1"/>
        </p:nvSpPr>
        <p:spPr>
          <a:xfrm>
            <a:off x="11674389" y="1413932"/>
            <a:ext cx="176365" cy="176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D6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D9180A-62B4-40D0-A73E-E17448468E8C}"/>
              </a:ext>
            </a:extLst>
          </p:cNvPr>
          <p:cNvSpPr/>
          <p:nvPr userDrawn="1"/>
        </p:nvSpPr>
        <p:spPr>
          <a:xfrm>
            <a:off x="11672819" y="3264367"/>
            <a:ext cx="176365" cy="176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D6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CA3AD2-90C5-4267-908C-05BCDB9D787B}"/>
              </a:ext>
            </a:extLst>
          </p:cNvPr>
          <p:cNvSpPr/>
          <p:nvPr userDrawn="1"/>
        </p:nvSpPr>
        <p:spPr>
          <a:xfrm>
            <a:off x="11676346" y="5110967"/>
            <a:ext cx="176365" cy="176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D6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938EBB67-3BE6-4FB2-8EA5-61A293C0572D}"/>
              </a:ext>
            </a:extLst>
          </p:cNvPr>
          <p:cNvSpPr/>
          <p:nvPr userDrawn="1"/>
        </p:nvSpPr>
        <p:spPr>
          <a:xfrm>
            <a:off x="11239501" y="-69272"/>
            <a:ext cx="1057274" cy="11182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>
              <a:lnSpc>
                <a:spcPct val="130000"/>
              </a:lnSpc>
            </a:pPr>
            <a:r>
              <a:rPr lang="he-IL" sz="1100" dirty="0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חלק 1</a:t>
            </a:r>
            <a:br>
              <a:rPr lang="en-US" sz="1050" dirty="0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</a:br>
            <a:r>
              <a:rPr lang="he-IL" sz="1200" b="1" dirty="0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תחבולות רטוריות</a:t>
            </a:r>
            <a:endParaRPr lang="en-US" sz="1100" b="1" dirty="0">
              <a:solidFill>
                <a:srgbClr val="78BEBC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40C59E-45CA-4A62-883E-02D5D96BF4C0}"/>
              </a:ext>
            </a:extLst>
          </p:cNvPr>
          <p:cNvCxnSpPr/>
          <p:nvPr userDrawn="1"/>
        </p:nvCxnSpPr>
        <p:spPr>
          <a:xfrm>
            <a:off x="11763945" y="969166"/>
            <a:ext cx="1271" cy="440151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2084E52-C8C1-49DA-81DB-E1B71C2D2296}"/>
              </a:ext>
            </a:extLst>
          </p:cNvPr>
          <p:cNvSpPr/>
          <p:nvPr userDrawn="1"/>
        </p:nvSpPr>
        <p:spPr>
          <a:xfrm>
            <a:off x="11674652" y="1414079"/>
            <a:ext cx="176365" cy="176365"/>
          </a:xfrm>
          <a:prstGeom prst="ellipse">
            <a:avLst/>
          </a:prstGeom>
          <a:solidFill>
            <a:srgbClr val="88F0DC"/>
          </a:solidFill>
          <a:ln w="28575">
            <a:solidFill>
              <a:srgbClr val="86C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CE1D6-E7C2-4AC4-BEE0-A950D2B7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04686"/>
            <a:ext cx="11153775" cy="54580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37883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DDE29524-9F3E-440B-90CF-1CD0F4B2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027"/>
            <a:ext cx="11672810" cy="971548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>
              <a:defRPr>
                <a:cs typeface="+mn-cs"/>
              </a:defRPr>
            </a:lvl1pPr>
          </a:lstStyle>
          <a:p>
            <a:pPr lvl="0" algn="ctr" rtl="1"/>
            <a:r>
              <a:rPr lang="en-US" dirty="0"/>
              <a:t>Click to edit Master title style</a:t>
            </a:r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317C0144-3C76-44B9-9EF7-702500A7D8FD}"/>
              </a:ext>
            </a:extLst>
          </p:cNvPr>
          <p:cNvSpPr/>
          <p:nvPr userDrawn="1"/>
        </p:nvSpPr>
        <p:spPr>
          <a:xfrm>
            <a:off x="11316796" y="973919"/>
            <a:ext cx="894806" cy="5908143"/>
          </a:xfrm>
          <a:prstGeom prst="roundRect">
            <a:avLst>
              <a:gd name="adj" fmla="val 0"/>
            </a:avLst>
          </a:prstGeom>
          <a:solidFill>
            <a:srgbClr val="EDF7F4"/>
          </a:solidFill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t"/>
          <a:lstStyle/>
          <a:p>
            <a:pPr algn="r" rtl="1">
              <a:lnSpc>
                <a:spcPct val="130000"/>
              </a:lnSpc>
            </a:pPr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719C6E-12F8-4855-AA11-F17FD7A5D231}"/>
              </a:ext>
            </a:extLst>
          </p:cNvPr>
          <p:cNvCxnSpPr/>
          <p:nvPr userDrawn="1"/>
        </p:nvCxnSpPr>
        <p:spPr>
          <a:xfrm>
            <a:off x="11319521" y="969176"/>
            <a:ext cx="0" cy="5912886"/>
          </a:xfrm>
          <a:prstGeom prst="line">
            <a:avLst/>
          </a:prstGeom>
          <a:ln w="19050">
            <a:solidFill>
              <a:srgbClr val="DEF2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2F91DEE-8995-4054-AC3E-DAA26F93104C}"/>
              </a:ext>
            </a:extLst>
          </p:cNvPr>
          <p:cNvSpPr/>
          <p:nvPr userDrawn="1"/>
        </p:nvSpPr>
        <p:spPr>
          <a:xfrm>
            <a:off x="11742302" y="969176"/>
            <a:ext cx="45719" cy="5912887"/>
          </a:xfrm>
          <a:prstGeom prst="rect">
            <a:avLst/>
          </a:prstGeom>
          <a:solidFill>
            <a:srgbClr val="CDE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391817CE-A28E-42EA-AD06-FB37DAA77A27}"/>
              </a:ext>
            </a:extLst>
          </p:cNvPr>
          <p:cNvSpPr/>
          <p:nvPr userDrawn="1"/>
        </p:nvSpPr>
        <p:spPr>
          <a:xfrm>
            <a:off x="11316796" y="-16395"/>
            <a:ext cx="894806" cy="9855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  <a:effectLst>
            <a:outerShdw blurRad="50800" dist="38100" dir="5400000" algn="t" rotWithShape="0">
              <a:srgbClr val="78BEBC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t"/>
          <a:lstStyle/>
          <a:p>
            <a:pPr algn="r" rtl="1">
              <a:lnSpc>
                <a:spcPct val="130000"/>
              </a:lnSpc>
            </a:pPr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96DDC0-F959-4028-911F-415E1BA9B7E1}"/>
              </a:ext>
            </a:extLst>
          </p:cNvPr>
          <p:cNvSpPr/>
          <p:nvPr userDrawn="1"/>
        </p:nvSpPr>
        <p:spPr>
          <a:xfrm>
            <a:off x="11674389" y="1413932"/>
            <a:ext cx="176365" cy="176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D6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D9180A-62B4-40D0-A73E-E17448468E8C}"/>
              </a:ext>
            </a:extLst>
          </p:cNvPr>
          <p:cNvSpPr/>
          <p:nvPr userDrawn="1"/>
        </p:nvSpPr>
        <p:spPr>
          <a:xfrm>
            <a:off x="11672819" y="3264367"/>
            <a:ext cx="176365" cy="176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D6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CA3AD2-90C5-4267-908C-05BCDB9D787B}"/>
              </a:ext>
            </a:extLst>
          </p:cNvPr>
          <p:cNvSpPr/>
          <p:nvPr userDrawn="1"/>
        </p:nvSpPr>
        <p:spPr>
          <a:xfrm>
            <a:off x="11676346" y="5110967"/>
            <a:ext cx="176365" cy="176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D6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938EBB67-3BE6-4FB2-8EA5-61A293C0572D}"/>
              </a:ext>
            </a:extLst>
          </p:cNvPr>
          <p:cNvSpPr/>
          <p:nvPr userDrawn="1"/>
        </p:nvSpPr>
        <p:spPr>
          <a:xfrm>
            <a:off x="11239501" y="-69272"/>
            <a:ext cx="1057274" cy="11182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>
              <a:lnSpc>
                <a:spcPct val="130000"/>
              </a:lnSpc>
            </a:pPr>
            <a:r>
              <a:rPr lang="he-IL" sz="1100" dirty="0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חלק 2</a:t>
            </a:r>
            <a:br>
              <a:rPr lang="en-US" sz="1050" dirty="0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</a:br>
            <a:r>
              <a:rPr lang="he-IL" sz="1200" b="1" dirty="0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סיכום כלי רשתות</a:t>
            </a:r>
            <a:endParaRPr lang="en-US" sz="1100" b="1" dirty="0">
              <a:solidFill>
                <a:srgbClr val="78BEBC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40C59E-45CA-4A62-883E-02D5D96BF4C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64177" y="969166"/>
            <a:ext cx="2944" cy="2295201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2084E52-C8C1-49DA-81DB-E1B71C2D2296}"/>
              </a:ext>
            </a:extLst>
          </p:cNvPr>
          <p:cNvSpPr/>
          <p:nvPr userDrawn="1"/>
        </p:nvSpPr>
        <p:spPr>
          <a:xfrm>
            <a:off x="11674652" y="1414079"/>
            <a:ext cx="176365" cy="176365"/>
          </a:xfrm>
          <a:prstGeom prst="ellipse">
            <a:avLst/>
          </a:prstGeom>
          <a:solidFill>
            <a:srgbClr val="88F0DC"/>
          </a:solidFill>
          <a:ln w="28575">
            <a:solidFill>
              <a:srgbClr val="86C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7EFAC2-084E-4D50-A2E3-819A74641F3A}"/>
              </a:ext>
            </a:extLst>
          </p:cNvPr>
          <p:cNvSpPr/>
          <p:nvPr userDrawn="1"/>
        </p:nvSpPr>
        <p:spPr>
          <a:xfrm>
            <a:off x="11672811" y="3263707"/>
            <a:ext cx="176365" cy="176365"/>
          </a:xfrm>
          <a:prstGeom prst="ellipse">
            <a:avLst/>
          </a:prstGeom>
          <a:solidFill>
            <a:srgbClr val="88F0DC"/>
          </a:solidFill>
          <a:ln w="28575">
            <a:solidFill>
              <a:srgbClr val="86C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C8EEA52-88AD-4ED7-B104-5F6585E76E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04686"/>
            <a:ext cx="11153775" cy="54580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02621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DDE29524-9F3E-440B-90CF-1CD0F4B2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027"/>
            <a:ext cx="11432683" cy="971548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>
              <a:defRPr>
                <a:cs typeface="+mn-cs"/>
              </a:defRPr>
            </a:lvl1pPr>
          </a:lstStyle>
          <a:p>
            <a:pPr lvl="0" algn="ctr" rtl="1"/>
            <a:r>
              <a:rPr lang="en-US" dirty="0"/>
              <a:t>Click to edit Master title style</a:t>
            </a:r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317C0144-3C76-44B9-9EF7-702500A7D8FD}"/>
              </a:ext>
            </a:extLst>
          </p:cNvPr>
          <p:cNvSpPr/>
          <p:nvPr userDrawn="1"/>
        </p:nvSpPr>
        <p:spPr>
          <a:xfrm>
            <a:off x="11316796" y="973919"/>
            <a:ext cx="894806" cy="5908143"/>
          </a:xfrm>
          <a:prstGeom prst="roundRect">
            <a:avLst>
              <a:gd name="adj" fmla="val 0"/>
            </a:avLst>
          </a:prstGeom>
          <a:solidFill>
            <a:srgbClr val="EDF7F4"/>
          </a:solidFill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t"/>
          <a:lstStyle/>
          <a:p>
            <a:pPr algn="r" rtl="1">
              <a:lnSpc>
                <a:spcPct val="130000"/>
              </a:lnSpc>
            </a:pPr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719C6E-12F8-4855-AA11-F17FD7A5D231}"/>
              </a:ext>
            </a:extLst>
          </p:cNvPr>
          <p:cNvCxnSpPr/>
          <p:nvPr userDrawn="1"/>
        </p:nvCxnSpPr>
        <p:spPr>
          <a:xfrm>
            <a:off x="11319521" y="969176"/>
            <a:ext cx="0" cy="5912886"/>
          </a:xfrm>
          <a:prstGeom prst="line">
            <a:avLst/>
          </a:prstGeom>
          <a:ln w="19050">
            <a:solidFill>
              <a:srgbClr val="DEF2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2F91DEE-8995-4054-AC3E-DAA26F93104C}"/>
              </a:ext>
            </a:extLst>
          </p:cNvPr>
          <p:cNvSpPr/>
          <p:nvPr userDrawn="1"/>
        </p:nvSpPr>
        <p:spPr>
          <a:xfrm>
            <a:off x="11742302" y="969176"/>
            <a:ext cx="45719" cy="5912887"/>
          </a:xfrm>
          <a:prstGeom prst="rect">
            <a:avLst/>
          </a:prstGeom>
          <a:solidFill>
            <a:srgbClr val="CDE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391817CE-A28E-42EA-AD06-FB37DAA77A27}"/>
              </a:ext>
            </a:extLst>
          </p:cNvPr>
          <p:cNvSpPr/>
          <p:nvPr userDrawn="1"/>
        </p:nvSpPr>
        <p:spPr>
          <a:xfrm>
            <a:off x="11316796" y="-16395"/>
            <a:ext cx="894806" cy="9855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  <a:effectLst>
            <a:outerShdw blurRad="50800" dist="38100" dir="5400000" algn="t" rotWithShape="0">
              <a:srgbClr val="78BEBC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t"/>
          <a:lstStyle/>
          <a:p>
            <a:pPr algn="r" rtl="1">
              <a:lnSpc>
                <a:spcPct val="130000"/>
              </a:lnSpc>
            </a:pPr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96DDC0-F959-4028-911F-415E1BA9B7E1}"/>
              </a:ext>
            </a:extLst>
          </p:cNvPr>
          <p:cNvSpPr/>
          <p:nvPr userDrawn="1"/>
        </p:nvSpPr>
        <p:spPr>
          <a:xfrm>
            <a:off x="11674389" y="1413932"/>
            <a:ext cx="176365" cy="176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D6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D9180A-62B4-40D0-A73E-E17448468E8C}"/>
              </a:ext>
            </a:extLst>
          </p:cNvPr>
          <p:cNvSpPr/>
          <p:nvPr userDrawn="1"/>
        </p:nvSpPr>
        <p:spPr>
          <a:xfrm>
            <a:off x="11672819" y="3264367"/>
            <a:ext cx="176365" cy="176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D6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CA3AD2-90C5-4267-908C-05BCDB9D787B}"/>
              </a:ext>
            </a:extLst>
          </p:cNvPr>
          <p:cNvSpPr/>
          <p:nvPr userDrawn="1"/>
        </p:nvSpPr>
        <p:spPr>
          <a:xfrm>
            <a:off x="11676346" y="5110967"/>
            <a:ext cx="176365" cy="1763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D6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938EBB67-3BE6-4FB2-8EA5-61A293C0572D}"/>
              </a:ext>
            </a:extLst>
          </p:cNvPr>
          <p:cNvSpPr/>
          <p:nvPr userDrawn="1"/>
        </p:nvSpPr>
        <p:spPr>
          <a:xfrm>
            <a:off x="11239501" y="-69272"/>
            <a:ext cx="1057274" cy="11182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>
              <a:lnSpc>
                <a:spcPct val="130000"/>
              </a:lnSpc>
            </a:pPr>
            <a:r>
              <a:rPr lang="he-IL" sz="1100" dirty="0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חלק 3</a:t>
            </a:r>
            <a:br>
              <a:rPr lang="en-US" sz="1100" dirty="0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</a:br>
            <a:r>
              <a:rPr lang="he-IL" sz="1200" b="1" dirty="0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תרגיל מסכם </a:t>
            </a:r>
            <a:r>
              <a:rPr lang="he-IL" sz="1200" b="1" dirty="0" err="1">
                <a:solidFill>
                  <a:srgbClr val="78BEBC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סקאפי</a:t>
            </a:r>
            <a:endParaRPr lang="en-US" sz="1100" b="1" dirty="0">
              <a:solidFill>
                <a:srgbClr val="78BEBC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40C59E-45CA-4A62-883E-02D5D96BF4C0}"/>
              </a:ext>
            </a:extLst>
          </p:cNvPr>
          <p:cNvCxnSpPr>
            <a:cxnSpLocks/>
          </p:cNvCxnSpPr>
          <p:nvPr userDrawn="1"/>
        </p:nvCxnSpPr>
        <p:spPr>
          <a:xfrm>
            <a:off x="11763945" y="969166"/>
            <a:ext cx="0" cy="4141801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2084E52-C8C1-49DA-81DB-E1B71C2D2296}"/>
              </a:ext>
            </a:extLst>
          </p:cNvPr>
          <p:cNvSpPr/>
          <p:nvPr userDrawn="1"/>
        </p:nvSpPr>
        <p:spPr>
          <a:xfrm>
            <a:off x="11674652" y="1414079"/>
            <a:ext cx="176365" cy="176365"/>
          </a:xfrm>
          <a:prstGeom prst="ellipse">
            <a:avLst/>
          </a:prstGeom>
          <a:solidFill>
            <a:srgbClr val="88F0DC"/>
          </a:solidFill>
          <a:ln w="28575">
            <a:solidFill>
              <a:srgbClr val="86C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1E0965-CEE6-42D5-942C-39899A354997}"/>
              </a:ext>
            </a:extLst>
          </p:cNvPr>
          <p:cNvSpPr/>
          <p:nvPr userDrawn="1"/>
        </p:nvSpPr>
        <p:spPr>
          <a:xfrm>
            <a:off x="11672811" y="3263707"/>
            <a:ext cx="176365" cy="176365"/>
          </a:xfrm>
          <a:prstGeom prst="ellipse">
            <a:avLst/>
          </a:prstGeom>
          <a:solidFill>
            <a:srgbClr val="88F0DC"/>
          </a:solidFill>
          <a:ln w="28575">
            <a:solidFill>
              <a:srgbClr val="86C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E05193-941A-44B2-A6DD-E2CB794C73D8}"/>
              </a:ext>
            </a:extLst>
          </p:cNvPr>
          <p:cNvSpPr/>
          <p:nvPr userDrawn="1"/>
        </p:nvSpPr>
        <p:spPr>
          <a:xfrm>
            <a:off x="11677613" y="5107792"/>
            <a:ext cx="176365" cy="176365"/>
          </a:xfrm>
          <a:prstGeom prst="ellipse">
            <a:avLst/>
          </a:prstGeom>
          <a:solidFill>
            <a:srgbClr val="88F0DC"/>
          </a:solidFill>
          <a:ln w="28575">
            <a:solidFill>
              <a:srgbClr val="86C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DE78EA5-FCCA-484F-9489-8FBE6E294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04686"/>
            <a:ext cx="11153775" cy="54580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35683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3245EE-232B-488E-9123-D9E6B46DA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029"/>
            <a:ext cx="12192000" cy="971549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>
              <a:defRPr lang="en-US">
                <a:cs typeface="+mn-cs"/>
              </a:defRPr>
            </a:lvl1pPr>
          </a:lstStyle>
          <a:p>
            <a:pPr lvl="0" algn="ctr" rtl="1"/>
            <a:r>
              <a:rPr lang="en-US" dirty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93410762-71F7-4D44-A477-E5BE8DEEB8B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394F38-5553-452F-92C7-AA3F34E7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4277048"/>
            <a:ext cx="12190476" cy="2580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76"/>
            <a:ext cx="10515600" cy="2852737"/>
          </a:xfrm>
          <a:prstGeom prst="rect">
            <a:avLst/>
          </a:prstGeom>
        </p:spPr>
        <p:txBody>
          <a:bodyPr anchor="b"/>
          <a:lstStyle>
            <a:lvl1pPr algn="r" rtl="1">
              <a:defRPr sz="6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+mn-cs"/>
              </a:defRPr>
            </a:lvl1pPr>
          </a:lstStyle>
          <a:p>
            <a:fld id="{93410762-71F7-4D44-A477-E5BE8DEEB8B4}" type="datetimeFigureOut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+mn-cs"/>
              </a:defRPr>
            </a:lvl1pPr>
          </a:lstStyle>
          <a:p>
            <a:fld id="{75BDE694-5C7C-4998-842B-968B9EEC55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4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3245EE-232B-488E-9123-D9E6B46DA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71549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>
              <a:defRPr lang="en-US">
                <a:cs typeface="+mn-cs"/>
              </a:defRPr>
            </a:lvl1pPr>
          </a:lstStyle>
          <a:p>
            <a:pPr lvl="0" algn="ctr"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138235"/>
            <a:ext cx="5157787" cy="50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>
                <a:cs typeface="+mn-cs"/>
              </a:defRPr>
            </a:lvl1pPr>
            <a:lvl2pPr>
              <a:defRPr lang="en-US" dirty="0" smtClean="0">
                <a:cs typeface="+mn-cs"/>
              </a:defRPr>
            </a:lvl2pPr>
            <a:lvl3pPr>
              <a:defRPr lang="en-US" dirty="0" smtClean="0">
                <a:cs typeface="+mn-cs"/>
              </a:defRPr>
            </a:lvl3pPr>
            <a:lvl4pPr>
              <a:defRPr lang="en-US" dirty="0" smtClean="0">
                <a:cs typeface="+mn-cs"/>
              </a:defRPr>
            </a:lvl4pPr>
            <a:lvl5pPr>
              <a:defRPr lang="en-US" dirty="0">
                <a:cs typeface="+mn-cs"/>
              </a:defRPr>
            </a:lvl5pPr>
          </a:lstStyle>
          <a:p>
            <a:pPr marL="292100" lvl="0" indent="-292100">
              <a:lnSpc>
                <a:spcPct val="100000"/>
              </a:lnSpc>
            </a:pPr>
            <a:r>
              <a:rPr lang="en-US"/>
              <a:t>Click to edit Master text styles</a:t>
            </a:r>
          </a:p>
          <a:p>
            <a:pPr marL="292100" lvl="1" indent="-292100">
              <a:lnSpc>
                <a:spcPct val="100000"/>
              </a:lnSpc>
            </a:pPr>
            <a:r>
              <a:rPr lang="en-US"/>
              <a:t>Second level</a:t>
            </a:r>
          </a:p>
          <a:p>
            <a:pPr marL="292100" lvl="2" indent="-292100">
              <a:lnSpc>
                <a:spcPct val="100000"/>
              </a:lnSpc>
            </a:pPr>
            <a:r>
              <a:rPr lang="en-US"/>
              <a:t>Third level</a:t>
            </a:r>
          </a:p>
          <a:p>
            <a:pPr marL="292100" lvl="3" indent="-292100">
              <a:lnSpc>
                <a:spcPct val="100000"/>
              </a:lnSpc>
            </a:pPr>
            <a:r>
              <a:rPr lang="en-US"/>
              <a:t>Fourth level</a:t>
            </a:r>
          </a:p>
          <a:p>
            <a:pPr marL="292100" lvl="4" indent="-292100">
              <a:lnSpc>
                <a:spcPct val="10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38235"/>
            <a:ext cx="5183188" cy="50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>
                <a:cs typeface="+mn-cs"/>
              </a:defRPr>
            </a:lvl1pPr>
            <a:lvl2pPr>
              <a:defRPr lang="en-US" dirty="0" smtClean="0">
                <a:cs typeface="+mn-cs"/>
              </a:defRPr>
            </a:lvl2pPr>
            <a:lvl3pPr>
              <a:defRPr lang="en-US" dirty="0" smtClean="0">
                <a:cs typeface="+mn-cs"/>
              </a:defRPr>
            </a:lvl3pPr>
            <a:lvl4pPr>
              <a:defRPr lang="en-US" dirty="0" smtClean="0">
                <a:cs typeface="+mn-cs"/>
              </a:defRPr>
            </a:lvl4pPr>
            <a:lvl5pPr>
              <a:defRPr lang="en-US" dirty="0">
                <a:cs typeface="+mn-cs"/>
              </a:defRPr>
            </a:lvl5pPr>
          </a:lstStyle>
          <a:p>
            <a:pPr marL="292100" lvl="0" indent="-292100">
              <a:lnSpc>
                <a:spcPct val="100000"/>
              </a:lnSpc>
            </a:pPr>
            <a:r>
              <a:rPr lang="en-US"/>
              <a:t>Click to edit Master text styles</a:t>
            </a:r>
          </a:p>
          <a:p>
            <a:pPr marL="292100" lvl="1" indent="-292100">
              <a:lnSpc>
                <a:spcPct val="100000"/>
              </a:lnSpc>
            </a:pPr>
            <a:r>
              <a:rPr lang="en-US"/>
              <a:t>Second level</a:t>
            </a:r>
          </a:p>
          <a:p>
            <a:pPr marL="292100" lvl="2" indent="-292100">
              <a:lnSpc>
                <a:spcPct val="100000"/>
              </a:lnSpc>
            </a:pPr>
            <a:r>
              <a:rPr lang="en-US"/>
              <a:t>Third level</a:t>
            </a:r>
          </a:p>
          <a:p>
            <a:pPr marL="292100" lvl="3" indent="-292100">
              <a:lnSpc>
                <a:spcPct val="100000"/>
              </a:lnSpc>
            </a:pPr>
            <a:r>
              <a:rPr lang="en-US"/>
              <a:t>Fourth level</a:t>
            </a:r>
          </a:p>
          <a:p>
            <a:pPr marL="292100" lvl="4" indent="-292100">
              <a:lnSpc>
                <a:spcPct val="10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93410762-71F7-4D44-A477-E5BE8DEEB8B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3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535E1F-713C-428E-B62B-9FB7BF49D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97154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3"/>
            <a:ext cx="12192000" cy="970756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>
            <a:lvl1pPr>
              <a:defRPr lang="en-US">
                <a:cs typeface="+mn-cs"/>
              </a:defRPr>
            </a:lvl1pPr>
          </a:lstStyle>
          <a:p>
            <a:pPr lvl="0" algn="ctr"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2701D12-F8B3-4D3A-A6D3-CA7E4F85DF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04686"/>
            <a:ext cx="12032343" cy="54580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3572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F133E49-2182-40F5-AD56-7D922E17C2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" y="5248476"/>
            <a:ext cx="12190476" cy="1609524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0476" cy="971548"/>
          </a:xfrm>
          <a:prstGeom prst="rect">
            <a:avLst/>
          </a:prstGeom>
        </p:spPr>
        <p:txBody>
          <a:bodyPr vert="horz" lIns="91440" tIns="91440" rIns="91440" bIns="0" rtlCol="0" anchor="ctr">
            <a:normAutofit/>
          </a:bodyPr>
          <a:lstStyle/>
          <a:p>
            <a:pPr lvl="0" algn="ctr"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fld id="{93410762-71F7-4D44-A477-E5BE8DEEB8B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D2F6A88F-A2D6-4573-B994-9FD03627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92100" lvl="0" indent="-292100">
              <a:lnSpc>
                <a:spcPct val="100000"/>
              </a:lnSpc>
            </a:pPr>
            <a:r>
              <a:rPr lang="en-US"/>
              <a:t>Click to edit Master text styles</a:t>
            </a:r>
          </a:p>
          <a:p>
            <a:pPr marL="292100" lvl="1" indent="-292100">
              <a:lnSpc>
                <a:spcPct val="100000"/>
              </a:lnSpc>
            </a:pPr>
            <a:r>
              <a:rPr lang="en-US"/>
              <a:t>Second level</a:t>
            </a:r>
          </a:p>
          <a:p>
            <a:pPr marL="292100" lvl="2" indent="-292100">
              <a:lnSpc>
                <a:spcPct val="100000"/>
              </a:lnSpc>
            </a:pPr>
            <a:r>
              <a:rPr lang="en-US"/>
              <a:t>Third level</a:t>
            </a:r>
          </a:p>
          <a:p>
            <a:pPr marL="292100" lvl="3" indent="-292100">
              <a:lnSpc>
                <a:spcPct val="100000"/>
              </a:lnSpc>
            </a:pPr>
            <a:r>
              <a:rPr lang="en-US"/>
              <a:t>Fourth level</a:t>
            </a:r>
          </a:p>
          <a:p>
            <a:pPr marL="292100" lvl="4" indent="-292100">
              <a:lnSpc>
                <a:spcPct val="100000"/>
              </a:lnSpc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1B6867-65D1-4CE7-831E-B905E5B72195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" y="5248476"/>
            <a:ext cx="12190476" cy="1609524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1287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6" r:id="rId2"/>
    <p:sldLayoutId id="2147483675" r:id="rId3"/>
    <p:sldLayoutId id="2147483688" r:id="rId4"/>
    <p:sldLayoutId id="2147483687" r:id="rId5"/>
    <p:sldLayoutId id="2147483689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2" r:id="rId15"/>
    <p:sldLayoutId id="2147483670" r:id="rId16"/>
    <p:sldLayoutId id="2147483672" r:id="rId17"/>
    <p:sldLayoutId id="2147483669" r:id="rId18"/>
    <p:sldLayoutId id="2147483685" r:id="rId19"/>
    <p:sldLayoutId id="2147483690" r:id="rId20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j-lt"/>
          <a:ea typeface="Tahoma" panose="020B0604030504040204" pitchFamily="34" charset="0"/>
          <a:cs typeface="+mn-cs"/>
        </a:defRPr>
      </a:lvl1pPr>
    </p:titleStyle>
    <p:bodyStyle>
      <a:lvl1pPr marL="457200" indent="-457200" algn="r" defTabSz="914400" rtl="1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en-US" sz="3200" kern="1200">
          <a:solidFill>
            <a:schemeClr val="tx1"/>
          </a:solidFill>
          <a:latin typeface="Segoe UI Semilight" panose="020B0402040204020203" pitchFamily="34" charset="0"/>
          <a:ea typeface="Tahoma" panose="020B0604030504040204" pitchFamily="34" charset="0"/>
          <a:cs typeface="+mn-cs"/>
        </a:defRPr>
      </a:lvl1pPr>
      <a:lvl2pPr marL="977900" indent="-457200" algn="r" defTabSz="914400" rtl="1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US" sz="3200" kern="1200">
          <a:solidFill>
            <a:schemeClr val="tx1"/>
          </a:solidFill>
          <a:latin typeface="Segoe UI Semilight" panose="020B0402040204020203" pitchFamily="34" charset="0"/>
          <a:ea typeface="Tahoma" panose="020B0604030504040204" pitchFamily="34" charset="0"/>
          <a:cs typeface="+mn-cs"/>
        </a:defRPr>
      </a:lvl2pPr>
      <a:lvl3pPr marL="1417637" indent="-457200" algn="r" defTabSz="914400" rtl="1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US" sz="2800" kern="1200">
          <a:solidFill>
            <a:schemeClr val="tx1"/>
          </a:solidFill>
          <a:latin typeface="Segoe UI Semilight" panose="020B0402040204020203" pitchFamily="34" charset="0"/>
          <a:ea typeface="Tahoma" panose="020B0604030504040204" pitchFamily="34" charset="0"/>
          <a:cs typeface="+mn-cs"/>
        </a:defRPr>
      </a:lvl3pPr>
      <a:lvl4pPr marL="1760537" indent="-342900" algn="r" defTabSz="914400" rtl="1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US" sz="2400" kern="1200">
          <a:solidFill>
            <a:schemeClr val="tx1"/>
          </a:solidFill>
          <a:latin typeface="Segoe UI Semilight" panose="020B0402040204020203" pitchFamily="34" charset="0"/>
          <a:ea typeface="Tahoma" panose="020B0604030504040204" pitchFamily="34" charset="0"/>
          <a:cs typeface="+mn-cs"/>
        </a:defRPr>
      </a:lvl4pPr>
      <a:lvl5pPr marL="2217737" indent="-342900" algn="r" defTabSz="914400" rtl="1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US" sz="2400" kern="1200">
          <a:solidFill>
            <a:schemeClr val="tx1"/>
          </a:solidFill>
          <a:latin typeface="Segoe UI Semilight" panose="020B0402040204020203" pitchFamily="34" charset="0"/>
          <a:ea typeface="Tahom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60308" y="3118093"/>
            <a:ext cx="8424494" cy="766072"/>
          </a:xfrm>
        </p:spPr>
        <p:txBody>
          <a:bodyPr>
            <a:normAutofit/>
          </a:bodyPr>
          <a:lstStyle/>
          <a:p>
            <a:r>
              <a:rPr lang="he-IL" dirty="0"/>
              <a:t>שיעור 8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2008977"/>
            <a:ext cx="12192000" cy="1492152"/>
          </a:xfrm>
        </p:spPr>
        <p:txBody>
          <a:bodyPr/>
          <a:lstStyle/>
          <a:p>
            <a:r>
              <a:rPr lang="he-IL" dirty="0"/>
              <a:t>תרגיל מסכם </a:t>
            </a:r>
            <a:r>
              <a:rPr lang="en-US" dirty="0" err="1"/>
              <a:t>Scapy</a:t>
            </a:r>
            <a:br>
              <a:rPr lang="he-IL" dirty="0"/>
            </a:br>
            <a:endParaRPr lang="en-US" sz="320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 dirty="0"/>
              <a:t>תכנות רשתות, סמסטר ב'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22249E-9034-40FA-966F-ABC1D3209984}"/>
              </a:ext>
            </a:extLst>
          </p:cNvPr>
          <p:cNvCxnSpPr>
            <a:cxnSpLocks/>
          </p:cNvCxnSpPr>
          <p:nvPr/>
        </p:nvCxnSpPr>
        <p:spPr>
          <a:xfrm>
            <a:off x="9228568" y="-35560"/>
            <a:ext cx="0" cy="6918960"/>
          </a:xfrm>
          <a:prstGeom prst="line">
            <a:avLst/>
          </a:prstGeom>
          <a:ln w="57150">
            <a:solidFill>
              <a:srgbClr val="D3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8D6922-64FC-476D-A5A4-2929AE0250B2}"/>
              </a:ext>
            </a:extLst>
          </p:cNvPr>
          <p:cNvCxnSpPr>
            <a:cxnSpLocks/>
          </p:cNvCxnSpPr>
          <p:nvPr/>
        </p:nvCxnSpPr>
        <p:spPr>
          <a:xfrm>
            <a:off x="9228568" y="3467317"/>
            <a:ext cx="0" cy="1275820"/>
          </a:xfrm>
          <a:prstGeom prst="line">
            <a:avLst/>
          </a:prstGeom>
          <a:ln w="57150">
            <a:solidFill>
              <a:srgbClr val="9AC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22249E-9034-40FA-966F-ABC1D3209984}"/>
              </a:ext>
            </a:extLst>
          </p:cNvPr>
          <p:cNvCxnSpPr>
            <a:cxnSpLocks/>
          </p:cNvCxnSpPr>
          <p:nvPr/>
        </p:nvCxnSpPr>
        <p:spPr>
          <a:xfrm flipH="1">
            <a:off x="9229725" y="2528"/>
            <a:ext cx="3242" cy="3181203"/>
          </a:xfrm>
          <a:prstGeom prst="line">
            <a:avLst/>
          </a:prstGeom>
          <a:ln w="57150">
            <a:solidFill>
              <a:srgbClr val="9AC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9064822" y="3133016"/>
            <a:ext cx="315257" cy="315257"/>
          </a:xfrm>
          <a:prstGeom prst="ellipse">
            <a:avLst/>
          </a:prstGeom>
          <a:solidFill>
            <a:schemeClr val="bg1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9074113" y="4724093"/>
            <a:ext cx="315257" cy="315257"/>
          </a:xfrm>
          <a:prstGeom prst="ellipse">
            <a:avLst/>
          </a:prstGeom>
          <a:solidFill>
            <a:schemeClr val="bg1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oup 2"/>
          <p:cNvGrpSpPr/>
          <p:nvPr/>
        </p:nvGrpSpPr>
        <p:grpSpPr>
          <a:xfrm>
            <a:off x="1658530" y="4267448"/>
            <a:ext cx="7215141" cy="1734276"/>
            <a:chOff x="2667000" y="2672134"/>
            <a:chExt cx="6262055" cy="1734276"/>
          </a:xfrm>
          <a:solidFill>
            <a:srgbClr val="A1F4CC"/>
          </a:solidFill>
        </p:grpSpPr>
        <p:sp>
          <p:nvSpPr>
            <p:cNvPr id="33" name="Rounded Rectangle 32"/>
            <p:cNvSpPr/>
            <p:nvPr/>
          </p:nvSpPr>
          <p:spPr>
            <a:xfrm>
              <a:off x="2667000" y="2672134"/>
              <a:ext cx="5321300" cy="1734276"/>
            </a:xfrm>
            <a:prstGeom prst="roundRect">
              <a:avLst/>
            </a:prstGeom>
            <a:solidFill>
              <a:srgbClr val="BCF6EB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ctr" rtl="1"/>
              <a:endParaRPr lang="en-US" sz="28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831499" y="2689841"/>
              <a:ext cx="4964154" cy="1628618"/>
            </a:xfrm>
            <a:prstGeom prst="roundRect">
              <a:avLst/>
            </a:prstGeom>
            <a:solidFill>
              <a:srgbClr val="BCF6EB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t"/>
            <a:lstStyle/>
            <a:p>
              <a:pPr algn="r" rtl="1">
                <a:lnSpc>
                  <a:spcPct val="130000"/>
                </a:lnSpc>
              </a:pPr>
              <a:r>
                <a:rPr lang="he-IL" sz="2400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חלק 3</a:t>
              </a:r>
            </a:p>
            <a:p>
              <a:pPr algn="r" rtl="1">
                <a:lnSpc>
                  <a:spcPct val="130000"/>
                </a:lnSpc>
              </a:pPr>
              <a:r>
                <a:rPr lang="he-IL" sz="4400" b="1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תרגיל מסכם </a:t>
              </a:r>
              <a:r>
                <a:rPr lang="he-IL" sz="4400" b="1" dirty="0" err="1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סקאפי</a:t>
              </a:r>
              <a:endParaRPr lang="he-IL" sz="44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7861300" y="3269980"/>
              <a:ext cx="1067755" cy="0"/>
            </a:xfrm>
            <a:prstGeom prst="line">
              <a:avLst/>
            </a:prstGeom>
            <a:solidFill>
              <a:srgbClr val="BCF6EB"/>
            </a:solidFill>
            <a:ln w="57150">
              <a:solidFill>
                <a:srgbClr val="BCF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9494526" y="3037778"/>
            <a:ext cx="2570810" cy="505731"/>
            <a:chOff x="2532190" y="1541903"/>
            <a:chExt cx="2340828" cy="505731"/>
          </a:xfrm>
        </p:grpSpPr>
        <p:cxnSp>
          <p:nvCxnSpPr>
            <p:cNvPr id="20" name="Straight Connector 19"/>
            <p:cNvCxnSpPr>
              <a:cxnSpLocks/>
            </p:cNvCxnSpPr>
            <p:nvPr/>
          </p:nvCxnSpPr>
          <p:spPr>
            <a:xfrm flipH="1">
              <a:off x="2532190" y="1821156"/>
              <a:ext cx="463851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2748153" y="1541903"/>
              <a:ext cx="2124865" cy="505731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ctr" rtl="1"/>
              <a:r>
                <a:rPr lang="he-IL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סיכום כלי רשתות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9080463" y="4730442"/>
            <a:ext cx="315257" cy="315257"/>
          </a:xfrm>
          <a:prstGeom prst="ellipse">
            <a:avLst/>
          </a:prstGeom>
          <a:solidFill>
            <a:srgbClr val="6FEDD5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D1D133-10B8-4629-83C8-1D25966F97FA}"/>
              </a:ext>
            </a:extLst>
          </p:cNvPr>
          <p:cNvGrpSpPr/>
          <p:nvPr/>
        </p:nvGrpSpPr>
        <p:grpSpPr>
          <a:xfrm>
            <a:off x="9472295" y="1578543"/>
            <a:ext cx="2593035" cy="505730"/>
            <a:chOff x="2511951" y="1541904"/>
            <a:chExt cx="2361067" cy="50573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0A4FF73-4C75-4205-8EE0-525383A80532}"/>
                </a:ext>
              </a:extLst>
            </p:cNvPr>
            <p:cNvCxnSpPr/>
            <p:nvPr/>
          </p:nvCxnSpPr>
          <p:spPr>
            <a:xfrm flipH="1">
              <a:off x="2511951" y="1805916"/>
              <a:ext cx="525718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30">
              <a:extLst>
                <a:ext uri="{FF2B5EF4-FFF2-40B4-BE49-F238E27FC236}">
                  <a16:creationId xmlns:a16="http://schemas.microsoft.com/office/drawing/2014/main" id="{3E3C64FF-7A7E-44FF-8310-135D14A55AB9}"/>
                </a:ext>
              </a:extLst>
            </p:cNvPr>
            <p:cNvSpPr/>
            <p:nvPr/>
          </p:nvSpPr>
          <p:spPr>
            <a:xfrm>
              <a:off x="2748153" y="1541904"/>
              <a:ext cx="2124865" cy="505730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ctr" rtl="1"/>
              <a:r>
                <a:rPr lang="he-IL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תחבולות רטוריות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90139A03-96E9-4F1A-A96F-254DA2D98929}"/>
              </a:ext>
            </a:extLst>
          </p:cNvPr>
          <p:cNvSpPr/>
          <p:nvPr/>
        </p:nvSpPr>
        <p:spPr>
          <a:xfrm>
            <a:off x="9063100" y="1677608"/>
            <a:ext cx="315257" cy="315257"/>
          </a:xfrm>
          <a:prstGeom prst="ellipse">
            <a:avLst/>
          </a:prstGeom>
          <a:solidFill>
            <a:schemeClr val="bg1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77125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7" grpId="0" animBg="1"/>
      <p:bldP spid="22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 מסכם </a:t>
            </a:r>
            <a:r>
              <a:rPr lang="he-IL" dirty="0" err="1"/>
              <a:t>סקאפי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sz="2800" dirty="0"/>
              <a:t>במדבר </a:t>
            </a:r>
            <a:r>
              <a:rPr lang="he-IL" sz="2800" dirty="0" err="1"/>
              <a:t>נוואדה</a:t>
            </a:r>
            <a:r>
              <a:rPr lang="he-IL" sz="2800" dirty="0"/>
              <a:t> התרחש השבוע אירוע היסטורי.</a:t>
            </a:r>
            <a:br>
              <a:rPr lang="en-US" sz="2800" dirty="0"/>
            </a:br>
            <a:r>
              <a:rPr lang="he-IL" sz="2800" dirty="0"/>
              <a:t>ע"פ סוכנות החלל נאס"א, התגלו בו סימנים </a:t>
            </a:r>
            <a:br>
              <a:rPr lang="en-US" sz="2800" dirty="0"/>
            </a:br>
            <a:r>
              <a:rPr lang="he-IL" sz="2800" dirty="0"/>
              <a:t>לחיים תבוניים שמקורם בכוכב אחר.</a:t>
            </a:r>
          </a:p>
          <a:p>
            <a:r>
              <a:rPr lang="he-IL" sz="2800" dirty="0"/>
              <a:t>אחד מסוכני השטח של נאס"א דיווח כי הוא </a:t>
            </a:r>
            <a:br>
              <a:rPr lang="en-US" sz="2800" dirty="0"/>
            </a:br>
            <a:r>
              <a:rPr lang="he-IL" sz="2800" dirty="0"/>
              <a:t>צפה, לטענתו, </a:t>
            </a:r>
            <a:r>
              <a:rPr lang="he-IL" sz="2800" dirty="0" err="1"/>
              <a:t>בנסיון</a:t>
            </a:r>
            <a:r>
              <a:rPr lang="he-IL" sz="2800" dirty="0"/>
              <a:t> שיגור של יצור חזרה</a:t>
            </a:r>
            <a:br>
              <a:rPr lang="en-US" sz="2800" dirty="0"/>
            </a:br>
            <a:r>
              <a:rPr lang="he-IL" sz="2800" dirty="0"/>
              <a:t>לכוכב הבית שלו לאחר ששהה על כדה"א.</a:t>
            </a:r>
          </a:p>
          <a:p>
            <a:r>
              <a:rPr lang="he-IL" sz="2800" dirty="0"/>
              <a:t>על פי ההערכות, </a:t>
            </a:r>
            <a:r>
              <a:rPr lang="he-IL" sz="2800" dirty="0" err="1"/>
              <a:t>הנסיון</a:t>
            </a:r>
            <a:r>
              <a:rPr lang="he-IL" sz="2800" dirty="0"/>
              <a:t> נכשל והיצור נשאר כאן.</a:t>
            </a:r>
          </a:p>
          <a:p>
            <a:r>
              <a:rPr lang="he-IL" sz="2800" dirty="0"/>
              <a:t>בזירת האירוע נותר רק הרבה אבק, </a:t>
            </a:r>
            <a:r>
              <a:rPr lang="he-IL" sz="2800" dirty="0" err="1"/>
              <a:t>והארדיסק</a:t>
            </a:r>
            <a:br>
              <a:rPr lang="en-US" sz="2800" dirty="0"/>
            </a:br>
            <a:r>
              <a:rPr lang="he-IL" sz="2800" dirty="0"/>
              <a:t>אחד מפוחם.</a:t>
            </a:r>
          </a:p>
          <a:p>
            <a:r>
              <a:rPr lang="he-IL" sz="2800" dirty="0"/>
              <a:t>לאחר שחזור המידע שהיה על </a:t>
            </a:r>
            <a:r>
              <a:rPr lang="he-IL" sz="2800" dirty="0" err="1"/>
              <a:t>ההארדיסק</a:t>
            </a:r>
            <a:r>
              <a:rPr lang="he-IL" sz="2800" dirty="0"/>
              <a:t>, התגלתה תוכנה מסתורית.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t="1448" b="4553"/>
          <a:stretch/>
        </p:blipFill>
        <p:spPr bwMode="auto">
          <a:xfrm>
            <a:off x="210140" y="1204686"/>
            <a:ext cx="2810654" cy="3395346"/>
          </a:xfrm>
          <a:prstGeom prst="rect">
            <a:avLst/>
          </a:prstGeom>
          <a:ln w="635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998604-829E-4AD6-BCF1-23E01289AA05}"/>
              </a:ext>
            </a:extLst>
          </p:cNvPr>
          <p:cNvCxnSpPr>
            <a:cxnSpLocks/>
          </p:cNvCxnSpPr>
          <p:nvPr/>
        </p:nvCxnSpPr>
        <p:spPr>
          <a:xfrm>
            <a:off x="11764514" y="5288071"/>
            <a:ext cx="0" cy="264430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25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 מסכם </a:t>
            </a:r>
            <a:r>
              <a:rPr lang="he-IL" dirty="0" err="1"/>
              <a:t>סקאפי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sz="3200"/>
              <a:t>לאחר שמחלקת ה-</a:t>
            </a:r>
            <a:r>
              <a:rPr lang="en-US" sz="3200"/>
              <a:t>IT</a:t>
            </a:r>
            <a:r>
              <a:rPr lang="he-IL" sz="3200"/>
              <a:t> שלה הרימה ידיים,</a:t>
            </a:r>
            <a:br>
              <a:rPr lang="en-US" sz="3200"/>
            </a:br>
            <a:r>
              <a:rPr lang="he-IL" sz="3200"/>
              <a:t>סוכנות החלל פנתה אליכם, חניכי מגשימים</a:t>
            </a:r>
            <a:br>
              <a:rPr lang="en-US" sz="3200"/>
            </a:br>
            <a:r>
              <a:rPr lang="he-IL" sz="3200"/>
              <a:t>בבקשת עזרה.</a:t>
            </a:r>
          </a:p>
          <a:p>
            <a:r>
              <a:rPr lang="he-IL" sz="3200"/>
              <a:t>משימתכם:</a:t>
            </a:r>
            <a:br>
              <a:rPr lang="en-US" sz="3200"/>
            </a:br>
            <a:r>
              <a:rPr lang="he-IL" sz="3200"/>
              <a:t>לפענח מה עושה התוכנה המסתורית,</a:t>
            </a:r>
            <a:br>
              <a:rPr lang="en-US" sz="3200"/>
            </a:br>
            <a:r>
              <a:rPr lang="he-IL" sz="3200" b="1"/>
              <a:t>ולעזור ליצור לחזור לכוכב שלו בשלום!</a:t>
            </a:r>
            <a:endParaRPr lang="he-IL" sz="3200"/>
          </a:p>
          <a:p>
            <a:endParaRPr lang="he-IL" sz="3200"/>
          </a:p>
          <a:p>
            <a:r>
              <a:rPr lang="he-IL" sz="3200" b="1"/>
              <a:t>בהצלחה!</a:t>
            </a:r>
            <a:endParaRPr lang="he-IL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B1619-B664-465F-9828-ACE9BAE0A927}"/>
              </a:ext>
            </a:extLst>
          </p:cNvPr>
          <p:cNvPicPr/>
          <p:nvPr/>
        </p:nvPicPr>
        <p:blipFill rotWithShape="1">
          <a:blip r:embed="rId3"/>
          <a:srcRect t="1448" b="4553"/>
          <a:stretch/>
        </p:blipFill>
        <p:spPr bwMode="auto">
          <a:xfrm>
            <a:off x="199124" y="1204686"/>
            <a:ext cx="2810654" cy="3395346"/>
          </a:xfrm>
          <a:prstGeom prst="rect">
            <a:avLst/>
          </a:prstGeom>
          <a:ln w="635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60998C-C3DB-45B4-9E1A-5EEC286064D1}"/>
              </a:ext>
            </a:extLst>
          </p:cNvPr>
          <p:cNvCxnSpPr>
            <a:cxnSpLocks/>
          </p:cNvCxnSpPr>
          <p:nvPr/>
        </p:nvCxnSpPr>
        <p:spPr>
          <a:xfrm>
            <a:off x="11764514" y="5288071"/>
            <a:ext cx="0" cy="705105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66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9" y="1355501"/>
            <a:ext cx="4030249" cy="302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דגשים לתרגיל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b="1" dirty="0"/>
              <a:t>זהו תרגיל מחקרי! מה זה דורש </a:t>
            </a:r>
            <a:r>
              <a:rPr lang="he-IL" b="1" dirty="0" err="1"/>
              <a:t>מאיתנו</a:t>
            </a:r>
            <a:r>
              <a:rPr lang="he-IL" b="1" dirty="0"/>
              <a:t>?</a:t>
            </a:r>
          </a:p>
          <a:p>
            <a:pPr lvl="1"/>
            <a:r>
              <a:rPr lang="he-IL" sz="2800" dirty="0">
                <a:latin typeface="Segoe UI" panose="020B0502040204020203" pitchFamily="34" charset="0"/>
                <a:cs typeface="Segoe UI" panose="020B0502040204020203" pitchFamily="34" charset="0"/>
              </a:rPr>
              <a:t>לא לפחד מזה שלא יודעים...</a:t>
            </a:r>
          </a:p>
          <a:p>
            <a:pPr lvl="1"/>
            <a:r>
              <a:rPr lang="he-IL" sz="2800" dirty="0">
                <a:latin typeface="Segoe UI" panose="020B0502040204020203" pitchFamily="34" charset="0"/>
                <a:cs typeface="Segoe UI" panose="020B0502040204020203" pitchFamily="34" charset="0"/>
              </a:rPr>
              <a:t>לא להתבייש לבקש עזרה!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he-IL" sz="2800" dirty="0">
                <a:latin typeface="Segoe UI" panose="020B0502040204020203" pitchFamily="34" charset="0"/>
                <a:cs typeface="Segoe UI" panose="020B0502040204020203" pitchFamily="34" charset="0"/>
              </a:rPr>
              <a:t>בלי </a:t>
            </a:r>
            <a:r>
              <a:rPr lang="he-IL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ספויילרים</a:t>
            </a:r>
            <a:r>
              <a:rPr lang="he-IL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!!!! </a:t>
            </a:r>
            <a:r>
              <a:rPr lang="he-IL" sz="2800" dirty="0">
                <a:latin typeface="Segoe UI" panose="020B0502040204020203" pitchFamily="34" charset="0"/>
                <a:cs typeface="Segoe UI" panose="020B0502040204020203" pitchFamily="34" charset="0"/>
              </a:rPr>
              <a:t>(אחד לשני)</a:t>
            </a:r>
          </a:p>
          <a:p>
            <a:r>
              <a:rPr lang="he-IL" b="1" dirty="0"/>
              <a:t>איך פותרים את התרגיל?</a:t>
            </a:r>
          </a:p>
          <a:p>
            <a:pPr lvl="1"/>
            <a:r>
              <a:rPr lang="he-IL" sz="2800" dirty="0">
                <a:latin typeface="Segoe UI" panose="020B0502040204020203" pitchFamily="34" charset="0"/>
                <a:cs typeface="Segoe UI" panose="020B0502040204020203" pitchFamily="34" charset="0"/>
              </a:rPr>
              <a:t>עליכם להשתמש בכלים אותם היכרנו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e-IL" sz="2800" dirty="0">
                <a:latin typeface="Segoe UI" panose="020B0502040204020203" pitchFamily="34" charset="0"/>
                <a:cs typeface="Segoe UI" panose="020B0502040204020203" pitchFamily="34" charset="0"/>
              </a:rPr>
              <a:t>כדי לחקור את התוכנה, ולבסוף לייצר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e-IL" sz="2800" dirty="0">
                <a:latin typeface="Segoe UI" panose="020B0502040204020203" pitchFamily="34" charset="0"/>
                <a:cs typeface="Segoe UI" panose="020B0502040204020203" pitchFamily="34" charset="0"/>
              </a:rPr>
              <a:t>סקריפט המשתמש </a:t>
            </a:r>
            <a:r>
              <a:rPr lang="he-IL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בסקאפי</a:t>
            </a:r>
            <a:r>
              <a:rPr lang="he-IL" sz="2800" dirty="0">
                <a:latin typeface="Segoe UI" panose="020B0502040204020203" pitchFamily="34" charset="0"/>
                <a:cs typeface="Segoe UI" panose="020B0502040204020203" pitchFamily="34" charset="0"/>
              </a:rPr>
              <a:t> כדי לפתור את הבעיה.</a:t>
            </a:r>
          </a:p>
          <a:p>
            <a:r>
              <a:rPr lang="he-IL" b="1" dirty="0"/>
              <a:t>אני עושה בסדר...?</a:t>
            </a:r>
          </a:p>
          <a:p>
            <a:pPr lvl="1"/>
            <a:r>
              <a:rPr lang="he-IL" sz="2800" dirty="0">
                <a:latin typeface="Segoe UI" panose="020B0502040204020203" pitchFamily="34" charset="0"/>
                <a:cs typeface="Segoe UI" panose="020B0502040204020203" pitchFamily="34" charset="0"/>
              </a:rPr>
              <a:t>אם אתם לא בטוחים שאתם בכיוון, צרו קשר איתי בכל שלב.</a:t>
            </a:r>
          </a:p>
          <a:p>
            <a:endParaRPr lang="he-IL" b="1" dirty="0"/>
          </a:p>
          <a:p>
            <a:endParaRPr lang="he-IL" dirty="0"/>
          </a:p>
          <a:p>
            <a:endParaRPr lang="he-I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B81B43-9170-4E79-880F-E7415C2DD704}"/>
              </a:ext>
            </a:extLst>
          </p:cNvPr>
          <p:cNvCxnSpPr>
            <a:cxnSpLocks/>
          </p:cNvCxnSpPr>
          <p:nvPr/>
        </p:nvCxnSpPr>
        <p:spPr>
          <a:xfrm>
            <a:off x="11764514" y="5288071"/>
            <a:ext cx="0" cy="1178830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19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תרגול!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395F-F56E-405F-B563-E748E777D1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 b="1" dirty="0">
                <a:solidFill>
                  <a:srgbClr val="0099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 כיתה +</a:t>
            </a:r>
            <a:r>
              <a:rPr lang="en-US" b="1" dirty="0">
                <a:solidFill>
                  <a:srgbClr val="0099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b="1" dirty="0">
                <a:solidFill>
                  <a:srgbClr val="0099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בית </a:t>
            </a:r>
            <a:br>
              <a:rPr lang="en-US" b="1" dirty="0">
                <a:solidFill>
                  <a:srgbClr val="0099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E.T. Come Home</a:t>
            </a:r>
            <a:endParaRPr lang="he-IL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05324" y="1275229"/>
            <a:ext cx="1355894" cy="3570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b="1" dirty="0">
                <a:solidFill>
                  <a:schemeClr val="bg1"/>
                </a:solidFill>
              </a:rPr>
              <a:t>להגשה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Et GIF - Find &amp; Share on GIPHY">
            <a:extLst>
              <a:ext uri="{FF2B5EF4-FFF2-40B4-BE49-F238E27FC236}">
                <a16:creationId xmlns:a16="http://schemas.microsoft.com/office/drawing/2014/main" id="{0D46A760-4892-4E37-98E1-9169E36056D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8" y="1220145"/>
            <a:ext cx="3618607" cy="319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62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4" y="-21299"/>
            <a:ext cx="11933919" cy="934792"/>
          </a:xfrm>
        </p:spPr>
        <p:txBody>
          <a:bodyPr/>
          <a:lstStyle/>
          <a:p>
            <a:pPr rtl="0"/>
            <a:r>
              <a:rPr lang="he-IL" dirty="0"/>
              <a:t>בשיעור הקודם...</a:t>
            </a:r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87BD0D0-0885-499A-BD8C-DF041DA87796}"/>
              </a:ext>
            </a:extLst>
          </p:cNvPr>
          <p:cNvSpPr txBox="1">
            <a:spLocks/>
          </p:cNvSpPr>
          <p:nvPr/>
        </p:nvSpPr>
        <p:spPr>
          <a:xfrm>
            <a:off x="2978330" y="1132885"/>
            <a:ext cx="8966019" cy="5056778"/>
          </a:xfrm>
          <a:prstGeom prst="rect">
            <a:avLst/>
          </a:prstGeom>
        </p:spPr>
        <p:txBody>
          <a:bodyPr/>
          <a:lstStyle>
            <a:lvl1pPr marL="457200" indent="-4572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>
                <a:solidFill>
                  <a:schemeClr val="tx1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+mn-cs"/>
              </a:defRPr>
            </a:lvl1pPr>
            <a:lvl2pPr marL="977900" indent="-4572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en-US" sz="3200" kern="1200">
                <a:solidFill>
                  <a:schemeClr val="tx1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+mn-cs"/>
              </a:defRPr>
            </a:lvl2pPr>
            <a:lvl3pPr marL="1417637" indent="-4572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en-US" sz="2800" kern="1200">
                <a:solidFill>
                  <a:schemeClr val="tx1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+mn-cs"/>
              </a:defRPr>
            </a:lvl3pPr>
            <a:lvl4pPr marL="1760537" indent="-3429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en-US" sz="2400" kern="1200">
                <a:solidFill>
                  <a:schemeClr val="tx1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+mn-cs"/>
              </a:defRPr>
            </a:lvl4pPr>
            <a:lvl5pPr marL="2217737" indent="-3429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en-US" sz="2400" kern="1200">
                <a:solidFill>
                  <a:schemeClr val="tx1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dirty="0"/>
              <a:t>למדנו להסניף באמצעות מודול </a:t>
            </a:r>
            <a:r>
              <a:rPr lang="en-US" sz="2800" dirty="0" err="1"/>
              <a:t>Scapy</a:t>
            </a:r>
            <a:r>
              <a:rPr lang="he-IL" sz="2800" dirty="0"/>
              <a:t>!</a:t>
            </a:r>
          </a:p>
          <a:p>
            <a:r>
              <a:rPr lang="he-IL" sz="2800" dirty="0"/>
              <a:t>תרגלנו </a:t>
            </a:r>
            <a:r>
              <a:rPr lang="he-IL" sz="2800" dirty="0" err="1"/>
              <a:t>הסנפות</a:t>
            </a:r>
            <a:r>
              <a:rPr lang="he-IL" sz="2800" dirty="0"/>
              <a:t> חכמות עם </a:t>
            </a:r>
            <a:r>
              <a:rPr lang="he-IL" sz="2800" dirty="0" err="1"/>
              <a:t>פילטורים</a:t>
            </a:r>
            <a:r>
              <a:rPr lang="he-IL" sz="2800" dirty="0"/>
              <a:t> ופונקציות עיבוד.</a:t>
            </a:r>
          </a:p>
          <a:p>
            <a:r>
              <a:rPr lang="he-IL" sz="2800" dirty="0"/>
              <a:t>בבית – כתבו את כלי ה-</a:t>
            </a:r>
            <a:r>
              <a:rPr lang="en-US" sz="2800" dirty="0" err="1"/>
              <a:t>Magshimshark</a:t>
            </a:r>
            <a:r>
              <a:rPr lang="he-IL" sz="2800" dirty="0"/>
              <a:t>!</a:t>
            </a:r>
          </a:p>
          <a:p>
            <a:r>
              <a:rPr lang="he-IL" sz="2800" b="1" dirty="0"/>
              <a:t>איך היה?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A7482DCB-06BD-40D1-BFBF-F1D954EAB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" y="1490908"/>
            <a:ext cx="3078236" cy="199639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461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4" y="-21299"/>
            <a:ext cx="11933919" cy="934792"/>
          </a:xfrm>
        </p:spPr>
        <p:txBody>
          <a:bodyPr/>
          <a:lstStyle/>
          <a:p>
            <a:pPr rtl="0"/>
            <a:r>
              <a:rPr lang="he-IL" dirty="0"/>
              <a:t>המעגל – מסכמים שנה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61D852-0387-DD41-9BE8-C69A94451566}"/>
              </a:ext>
            </a:extLst>
          </p:cNvPr>
          <p:cNvSpPr/>
          <p:nvPr/>
        </p:nvSpPr>
        <p:spPr>
          <a:xfrm>
            <a:off x="1103085" y="1451428"/>
            <a:ext cx="3062515" cy="2859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/>
              <a:t>הדבר שאני הכי גאה בו ..</a:t>
            </a:r>
            <a:endParaRPr lang="en-I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BB0132-1EF6-A844-8E61-B5B453CD29BA}"/>
              </a:ext>
            </a:extLst>
          </p:cNvPr>
          <p:cNvSpPr/>
          <p:nvPr/>
        </p:nvSpPr>
        <p:spPr>
          <a:xfrm>
            <a:off x="7547429" y="1451428"/>
            <a:ext cx="3062515" cy="2859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/>
              <a:t>בשנה הבאה הייתי רוצה ש ..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F184FF-1EEF-504B-9EAD-4B8BF3F35AEB}"/>
              </a:ext>
            </a:extLst>
          </p:cNvPr>
          <p:cNvSpPr/>
          <p:nvPr/>
        </p:nvSpPr>
        <p:spPr>
          <a:xfrm>
            <a:off x="4325257" y="3744685"/>
            <a:ext cx="3062515" cy="2859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/>
              <a:t>החוויה הכי מצחיקה שהייתה לי ..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3015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22249E-9034-40FA-966F-ABC1D3209984}"/>
              </a:ext>
            </a:extLst>
          </p:cNvPr>
          <p:cNvCxnSpPr>
            <a:cxnSpLocks/>
          </p:cNvCxnSpPr>
          <p:nvPr/>
        </p:nvCxnSpPr>
        <p:spPr>
          <a:xfrm>
            <a:off x="11423853" y="972342"/>
            <a:ext cx="0" cy="5975798"/>
          </a:xfrm>
          <a:prstGeom prst="line">
            <a:avLst/>
          </a:prstGeom>
          <a:ln w="57150">
            <a:solidFill>
              <a:srgbClr val="9AC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11268464" y="2917823"/>
            <a:ext cx="315257" cy="3152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11262217" y="1354321"/>
            <a:ext cx="315257" cy="315257"/>
          </a:xfrm>
          <a:prstGeom prst="ellipse">
            <a:avLst/>
          </a:prstGeom>
          <a:solidFill>
            <a:schemeClr val="bg1"/>
          </a:solidFill>
          <a:ln w="28575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11263598" y="1356226"/>
            <a:ext cx="315257" cy="315257"/>
          </a:xfrm>
          <a:prstGeom prst="ellipse">
            <a:avLst/>
          </a:prstGeom>
          <a:solidFill>
            <a:srgbClr val="6FEDD5"/>
          </a:solidFill>
          <a:ln w="3810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4" y="-21299"/>
            <a:ext cx="11933919" cy="934792"/>
          </a:xfrm>
        </p:spPr>
        <p:txBody>
          <a:bodyPr/>
          <a:lstStyle/>
          <a:p>
            <a:pPr rtl="0"/>
            <a:r>
              <a:rPr lang="he-IL" dirty="0"/>
              <a:t>מה נעשה היום?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258298" y="1217614"/>
            <a:ext cx="4796008" cy="545872"/>
            <a:chOff x="6442159" y="432026"/>
            <a:chExt cx="4218077" cy="545872"/>
          </a:xfrm>
          <a:solidFill>
            <a:srgbClr val="BCF6EB"/>
          </a:solidFill>
        </p:grpSpPr>
        <p:sp>
          <p:nvSpPr>
            <p:cNvPr id="14" name="Rounded Rectangle 13"/>
            <p:cNvSpPr/>
            <p:nvPr/>
          </p:nvSpPr>
          <p:spPr>
            <a:xfrm>
              <a:off x="6442159" y="432026"/>
              <a:ext cx="3494544" cy="545872"/>
            </a:xfrm>
            <a:prstGeom prst="round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r" rtl="1">
                <a:lnSpc>
                  <a:spcPct val="130000"/>
                </a:lnSpc>
              </a:pPr>
              <a:r>
                <a:rPr lang="he-IL" sz="2000" b="1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חלק 1: תחבולות רטוריות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9925817" y="693736"/>
              <a:ext cx="734419" cy="0"/>
            </a:xfrm>
            <a:prstGeom prst="line">
              <a:avLst/>
            </a:prstGeom>
            <a:grpFill/>
            <a:ln w="28575">
              <a:solidFill>
                <a:srgbClr val="BCF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5216435" y="1753006"/>
            <a:ext cx="5179654" cy="100668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t"/>
          <a:lstStyle/>
          <a:p>
            <a:pPr algn="r"/>
            <a:r>
              <a:rPr lang="he-IL" sz="20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נעבור על פתרון של ניתוח דילמה מלאה, ונלמד מהן סיכום כלי רשתות.</a:t>
            </a:r>
          </a:p>
          <a:p>
            <a:pPr algn="r"/>
            <a:endParaRPr lang="he-IL" sz="20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11268463" y="2918504"/>
            <a:ext cx="315257" cy="315257"/>
          </a:xfrm>
          <a:prstGeom prst="ellipse">
            <a:avLst/>
          </a:prstGeom>
          <a:solidFill>
            <a:srgbClr val="6FEDD5"/>
          </a:solidFill>
          <a:ln w="3810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Rounded Rectangle 25"/>
          <p:cNvSpPr/>
          <p:nvPr/>
        </p:nvSpPr>
        <p:spPr>
          <a:xfrm>
            <a:off x="4900818" y="3397909"/>
            <a:ext cx="5545228" cy="95810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t"/>
          <a:lstStyle/>
          <a:p>
            <a:pPr algn="r"/>
            <a:r>
              <a:rPr lang="he-IL" sz="20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ניזכר במהירות בכלים אותם היכרנו בסמסטר ומתי כדאי להשתמש בכל אחד מהם.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258297" y="2809660"/>
            <a:ext cx="4857278" cy="545872"/>
            <a:chOff x="6442159" y="432026"/>
            <a:chExt cx="4218077" cy="545872"/>
          </a:xfrm>
          <a:solidFill>
            <a:srgbClr val="BCF6EB"/>
          </a:solidFill>
        </p:grpSpPr>
        <p:sp>
          <p:nvSpPr>
            <p:cNvPr id="33" name="Rounded Rectangle 32"/>
            <p:cNvSpPr/>
            <p:nvPr/>
          </p:nvSpPr>
          <p:spPr>
            <a:xfrm>
              <a:off x="6442159" y="432026"/>
              <a:ext cx="3494544" cy="545872"/>
            </a:xfrm>
            <a:prstGeom prst="round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r" rtl="1">
                <a:lnSpc>
                  <a:spcPct val="130000"/>
                </a:lnSpc>
              </a:pPr>
              <a:r>
                <a:rPr lang="he-IL" sz="2000" b="1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חלק 2: סיכום כלי רשתות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9925817" y="693736"/>
              <a:ext cx="734419" cy="0"/>
            </a:xfrm>
            <a:prstGeom prst="line">
              <a:avLst/>
            </a:prstGeom>
            <a:grpFill/>
            <a:ln w="28575">
              <a:solidFill>
                <a:srgbClr val="BCF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28">
            <a:extLst>
              <a:ext uri="{FF2B5EF4-FFF2-40B4-BE49-F238E27FC236}">
                <a16:creationId xmlns:a16="http://schemas.microsoft.com/office/drawing/2014/main" id="{69C21760-2515-45F6-9449-00452A752AF5}"/>
              </a:ext>
            </a:extLst>
          </p:cNvPr>
          <p:cNvSpPr/>
          <p:nvPr/>
        </p:nvSpPr>
        <p:spPr>
          <a:xfrm>
            <a:off x="5733342" y="1285831"/>
            <a:ext cx="888275" cy="434439"/>
          </a:xfrm>
          <a:prstGeom prst="roundRect">
            <a:avLst/>
          </a:prstGeom>
          <a:solidFill>
            <a:srgbClr val="51A4AD"/>
          </a:solidFill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>
              <a:lnSpc>
                <a:spcPct val="130000"/>
              </a:lnSpc>
            </a:pPr>
            <a:r>
              <a:rPr lang="he-IL" sz="1100" b="1" dirty="0">
                <a:solidFill>
                  <a:srgbClr val="DEF2ED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אחריות מקצועית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08239D-B288-47A0-B148-AD1EBA12D31B}"/>
              </a:ext>
            </a:extLst>
          </p:cNvPr>
          <p:cNvSpPr/>
          <p:nvPr/>
        </p:nvSpPr>
        <p:spPr>
          <a:xfrm>
            <a:off x="11262217" y="4573195"/>
            <a:ext cx="315257" cy="3152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448040C-00BC-44BB-B4F9-865BFDEB3A53}"/>
              </a:ext>
            </a:extLst>
          </p:cNvPr>
          <p:cNvSpPr/>
          <p:nvPr/>
        </p:nvSpPr>
        <p:spPr>
          <a:xfrm>
            <a:off x="11262216" y="4573876"/>
            <a:ext cx="315257" cy="315257"/>
          </a:xfrm>
          <a:prstGeom prst="ellipse">
            <a:avLst/>
          </a:prstGeom>
          <a:solidFill>
            <a:srgbClr val="6FEDD5"/>
          </a:solidFill>
          <a:ln w="3810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8" name="Rounded Rectangle 25">
            <a:extLst>
              <a:ext uri="{FF2B5EF4-FFF2-40B4-BE49-F238E27FC236}">
                <a16:creationId xmlns:a16="http://schemas.microsoft.com/office/drawing/2014/main" id="{9CFFD5EA-5F07-4851-B8EF-7598CA3969F5}"/>
              </a:ext>
            </a:extLst>
          </p:cNvPr>
          <p:cNvSpPr/>
          <p:nvPr/>
        </p:nvSpPr>
        <p:spPr>
          <a:xfrm>
            <a:off x="4894571" y="5027154"/>
            <a:ext cx="5545228" cy="95810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t"/>
          <a:lstStyle/>
          <a:p>
            <a:pPr algn="r" rtl="1"/>
            <a:r>
              <a:rPr lang="he-IL" sz="20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ננצל את שאר הזמן להתחלת עבודה על תרגיל מסכם </a:t>
            </a:r>
            <a:r>
              <a:rPr lang="en-US" sz="2000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Scapy</a:t>
            </a:r>
            <a:r>
              <a:rPr lang="he-IL" sz="20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, אותו נמשיך בבית.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68C034-569D-4116-A5AD-AEB9A6796B9D}"/>
              </a:ext>
            </a:extLst>
          </p:cNvPr>
          <p:cNvGrpSpPr/>
          <p:nvPr/>
        </p:nvGrpSpPr>
        <p:grpSpPr>
          <a:xfrm>
            <a:off x="6252050" y="4465032"/>
            <a:ext cx="4857278" cy="545872"/>
            <a:chOff x="6442159" y="432026"/>
            <a:chExt cx="4218077" cy="545872"/>
          </a:xfrm>
          <a:solidFill>
            <a:srgbClr val="BCF6EB"/>
          </a:solidFill>
        </p:grpSpPr>
        <p:sp>
          <p:nvSpPr>
            <p:cNvPr id="30" name="Rounded Rectangle 32">
              <a:extLst>
                <a:ext uri="{FF2B5EF4-FFF2-40B4-BE49-F238E27FC236}">
                  <a16:creationId xmlns:a16="http://schemas.microsoft.com/office/drawing/2014/main" id="{7FC2419E-5C10-49F2-93A6-6271EC1C2D23}"/>
                </a:ext>
              </a:extLst>
            </p:cNvPr>
            <p:cNvSpPr/>
            <p:nvPr/>
          </p:nvSpPr>
          <p:spPr>
            <a:xfrm>
              <a:off x="6442159" y="432026"/>
              <a:ext cx="3494544" cy="545872"/>
            </a:xfrm>
            <a:prstGeom prst="round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r" rtl="1">
                <a:lnSpc>
                  <a:spcPct val="130000"/>
                </a:lnSpc>
              </a:pPr>
              <a:r>
                <a:rPr lang="he-IL" sz="2000" b="1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חלק 3: תרגיל מסכם </a:t>
              </a:r>
              <a:r>
                <a:rPr lang="he-IL" sz="2000" b="1" dirty="0" err="1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סקאפי</a:t>
              </a:r>
              <a:endParaRPr lang="he-IL" sz="20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CE35BED-EA9F-402A-B5B1-B90F9A90BDC1}"/>
                </a:ext>
              </a:extLst>
            </p:cNvPr>
            <p:cNvCxnSpPr/>
            <p:nvPr/>
          </p:nvCxnSpPr>
          <p:spPr>
            <a:xfrm flipH="1">
              <a:off x="9925817" y="693736"/>
              <a:ext cx="734419" cy="0"/>
            </a:xfrm>
            <a:prstGeom prst="line">
              <a:avLst/>
            </a:prstGeom>
            <a:grpFill/>
            <a:ln w="28575">
              <a:solidFill>
                <a:srgbClr val="BCF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27CD44B-EF96-4C6D-8AFF-F0AE07CBAD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814" y="1243540"/>
            <a:ext cx="3688800" cy="27666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31341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2" grpId="0" animBg="1"/>
      <p:bldP spid="13" grpId="0" animBg="1"/>
      <p:bldP spid="18" grpId="0"/>
      <p:bldP spid="22" grpId="0" animBg="1"/>
      <p:bldP spid="26" grpId="0"/>
      <p:bldP spid="24" grpId="0" animBg="1"/>
      <p:bldP spid="25" grpId="0" animBg="1"/>
      <p:bldP spid="27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22249E-9034-40FA-966F-ABC1D3209984}"/>
              </a:ext>
            </a:extLst>
          </p:cNvPr>
          <p:cNvCxnSpPr>
            <a:cxnSpLocks/>
          </p:cNvCxnSpPr>
          <p:nvPr/>
        </p:nvCxnSpPr>
        <p:spPr>
          <a:xfrm>
            <a:off x="9228568" y="-35560"/>
            <a:ext cx="0" cy="6918960"/>
          </a:xfrm>
          <a:prstGeom prst="line">
            <a:avLst/>
          </a:prstGeom>
          <a:ln w="57150">
            <a:solidFill>
              <a:srgbClr val="D3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9064822" y="3133016"/>
            <a:ext cx="315257" cy="315257"/>
          </a:xfrm>
          <a:prstGeom prst="ellipse">
            <a:avLst/>
          </a:prstGeom>
          <a:solidFill>
            <a:schemeClr val="bg1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9074113" y="4724093"/>
            <a:ext cx="315257" cy="315257"/>
          </a:xfrm>
          <a:prstGeom prst="ellipse">
            <a:avLst/>
          </a:prstGeom>
          <a:solidFill>
            <a:schemeClr val="bg1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9469913" y="3052939"/>
            <a:ext cx="2593035" cy="505730"/>
            <a:chOff x="2511951" y="1541904"/>
            <a:chExt cx="2361067" cy="505730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2511951" y="1805916"/>
              <a:ext cx="525718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2748153" y="1541904"/>
              <a:ext cx="2124865" cy="505730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ctr" rtl="1"/>
              <a:r>
                <a:rPr lang="he-IL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סיכום כלי רשתות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98171" y="1215624"/>
            <a:ext cx="7215141" cy="1734276"/>
            <a:chOff x="2667000" y="2672134"/>
            <a:chExt cx="6262055" cy="1734276"/>
          </a:xfrm>
          <a:solidFill>
            <a:srgbClr val="A1F4CC"/>
          </a:solidFill>
        </p:grpSpPr>
        <p:sp>
          <p:nvSpPr>
            <p:cNvPr id="33" name="Rounded Rectangle 32"/>
            <p:cNvSpPr/>
            <p:nvPr/>
          </p:nvSpPr>
          <p:spPr>
            <a:xfrm>
              <a:off x="2667000" y="2672134"/>
              <a:ext cx="5321300" cy="1734276"/>
            </a:xfrm>
            <a:prstGeom prst="roundRect">
              <a:avLst/>
            </a:prstGeom>
            <a:solidFill>
              <a:srgbClr val="BCF6EB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ctr" rtl="1"/>
              <a:endParaRPr lang="en-US" sz="28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831499" y="2689841"/>
              <a:ext cx="4964154" cy="1628618"/>
            </a:xfrm>
            <a:prstGeom prst="roundRect">
              <a:avLst/>
            </a:prstGeom>
            <a:solidFill>
              <a:srgbClr val="BCF6EB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t"/>
            <a:lstStyle/>
            <a:p>
              <a:pPr algn="r" rtl="1">
                <a:lnSpc>
                  <a:spcPct val="130000"/>
                </a:lnSpc>
              </a:pPr>
              <a:r>
                <a:rPr lang="he-IL" sz="2400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חלק 1</a:t>
              </a:r>
            </a:p>
            <a:p>
              <a:pPr algn="r" rtl="1">
                <a:lnSpc>
                  <a:spcPct val="130000"/>
                </a:lnSpc>
              </a:pPr>
              <a:r>
                <a:rPr lang="he-IL" sz="4400" b="1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תחבולות רטוריות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7861300" y="3269980"/>
              <a:ext cx="1067755" cy="0"/>
            </a:xfrm>
            <a:prstGeom prst="line">
              <a:avLst/>
            </a:prstGeom>
            <a:solidFill>
              <a:srgbClr val="BCF6EB"/>
            </a:solidFill>
            <a:ln w="57150">
              <a:solidFill>
                <a:srgbClr val="BCF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9472295" y="4628855"/>
            <a:ext cx="2651585" cy="505731"/>
            <a:chOff x="2458639" y="1541903"/>
            <a:chExt cx="2414379" cy="505731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2458639" y="1805916"/>
              <a:ext cx="579029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2748153" y="1541903"/>
              <a:ext cx="2124865" cy="505731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ctr" rtl="1"/>
              <a:r>
                <a:rPr lang="he-IL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תרגיל מסכם </a:t>
              </a:r>
              <a:r>
                <a:rPr lang="he-IL" dirty="0" err="1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סקאפי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22249E-9034-40FA-966F-ABC1D3209984}"/>
              </a:ext>
            </a:extLst>
          </p:cNvPr>
          <p:cNvCxnSpPr>
            <a:cxnSpLocks/>
          </p:cNvCxnSpPr>
          <p:nvPr/>
        </p:nvCxnSpPr>
        <p:spPr>
          <a:xfrm flipH="1">
            <a:off x="9226979" y="-60960"/>
            <a:ext cx="6352" cy="1734740"/>
          </a:xfrm>
          <a:prstGeom prst="line">
            <a:avLst/>
          </a:prstGeom>
          <a:ln w="57150">
            <a:solidFill>
              <a:srgbClr val="9AC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856E90F-2A9D-41DA-955C-B37FF03FD83E}"/>
              </a:ext>
            </a:extLst>
          </p:cNvPr>
          <p:cNvSpPr/>
          <p:nvPr/>
        </p:nvSpPr>
        <p:spPr>
          <a:xfrm>
            <a:off x="9074113" y="1655841"/>
            <a:ext cx="315257" cy="315257"/>
          </a:xfrm>
          <a:prstGeom prst="ellipse">
            <a:avLst/>
          </a:prstGeom>
          <a:solidFill>
            <a:schemeClr val="bg1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9074113" y="1655840"/>
            <a:ext cx="315257" cy="315257"/>
          </a:xfrm>
          <a:prstGeom prst="ellipse">
            <a:avLst/>
          </a:prstGeom>
          <a:solidFill>
            <a:srgbClr val="6FEDD5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53327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7" grpId="0" animBg="1"/>
      <p:bldP spid="17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AAAFD8-CABF-47C4-9920-C0751AA3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68" y="768350"/>
            <a:ext cx="10515600" cy="28527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e-IL" b="1" dirty="0">
                <a:solidFill>
                  <a:srgbClr val="6094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תחבולות רטוריות</a:t>
            </a:r>
            <a:br>
              <a:rPr lang="en-US" b="1" dirty="0">
                <a:solidFill>
                  <a:srgbClr val="6094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4000" b="1" dirty="0">
                <a:solidFill>
                  <a:srgbClr val="6094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והדגמת ניתוח דילמה</a:t>
            </a:r>
            <a:endParaRPr lang="en-US" b="1" dirty="0">
              <a:solidFill>
                <a:srgbClr val="6094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A8C83-0035-424D-935F-96FFB46CF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6480" y="1214061"/>
            <a:ext cx="11799039" cy="4429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b="1" dirty="0">
                <a:solidFill>
                  <a:srgbClr val="78BEBC"/>
                </a:solidFill>
              </a:rPr>
              <a:t>אחריות מקצועית</a:t>
            </a:r>
            <a:endParaRPr lang="he-IL" sz="3200" b="1" dirty="0">
              <a:solidFill>
                <a:srgbClr val="78BE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76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22249E-9034-40FA-966F-ABC1D3209984}"/>
              </a:ext>
            </a:extLst>
          </p:cNvPr>
          <p:cNvCxnSpPr>
            <a:cxnSpLocks/>
          </p:cNvCxnSpPr>
          <p:nvPr/>
        </p:nvCxnSpPr>
        <p:spPr>
          <a:xfrm>
            <a:off x="9228568" y="-35560"/>
            <a:ext cx="0" cy="6918960"/>
          </a:xfrm>
          <a:prstGeom prst="line">
            <a:avLst/>
          </a:prstGeom>
          <a:ln w="57150">
            <a:solidFill>
              <a:srgbClr val="D3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8D6922-64FC-476D-A5A4-2929AE0250B2}"/>
              </a:ext>
            </a:extLst>
          </p:cNvPr>
          <p:cNvCxnSpPr>
            <a:cxnSpLocks/>
          </p:cNvCxnSpPr>
          <p:nvPr/>
        </p:nvCxnSpPr>
        <p:spPr>
          <a:xfrm>
            <a:off x="9228568" y="1989037"/>
            <a:ext cx="0" cy="1275820"/>
          </a:xfrm>
          <a:prstGeom prst="line">
            <a:avLst/>
          </a:prstGeom>
          <a:ln w="57150">
            <a:solidFill>
              <a:srgbClr val="9AC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22249E-9034-40FA-966F-ABC1D3209984}"/>
              </a:ext>
            </a:extLst>
          </p:cNvPr>
          <p:cNvCxnSpPr>
            <a:cxnSpLocks/>
          </p:cNvCxnSpPr>
          <p:nvPr/>
        </p:nvCxnSpPr>
        <p:spPr>
          <a:xfrm flipH="1">
            <a:off x="9228568" y="-35560"/>
            <a:ext cx="4764" cy="1892756"/>
          </a:xfrm>
          <a:prstGeom prst="line">
            <a:avLst/>
          </a:prstGeom>
          <a:ln w="57150">
            <a:solidFill>
              <a:srgbClr val="9ACE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9064822" y="3133016"/>
            <a:ext cx="315257" cy="315257"/>
          </a:xfrm>
          <a:prstGeom prst="ellipse">
            <a:avLst/>
          </a:prstGeom>
          <a:solidFill>
            <a:schemeClr val="bg1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9074113" y="4724093"/>
            <a:ext cx="315257" cy="315257"/>
          </a:xfrm>
          <a:prstGeom prst="ellipse">
            <a:avLst/>
          </a:prstGeom>
          <a:solidFill>
            <a:schemeClr val="bg1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oup 2"/>
          <p:cNvGrpSpPr/>
          <p:nvPr/>
        </p:nvGrpSpPr>
        <p:grpSpPr>
          <a:xfrm>
            <a:off x="1675060" y="2691531"/>
            <a:ext cx="7215141" cy="1734276"/>
            <a:chOff x="2667000" y="2672134"/>
            <a:chExt cx="6262055" cy="1734276"/>
          </a:xfrm>
          <a:solidFill>
            <a:srgbClr val="A1F4CC"/>
          </a:solidFill>
        </p:grpSpPr>
        <p:sp>
          <p:nvSpPr>
            <p:cNvPr id="33" name="Rounded Rectangle 32"/>
            <p:cNvSpPr/>
            <p:nvPr/>
          </p:nvSpPr>
          <p:spPr>
            <a:xfrm>
              <a:off x="2667000" y="2672134"/>
              <a:ext cx="5321300" cy="1734276"/>
            </a:xfrm>
            <a:prstGeom prst="roundRect">
              <a:avLst/>
            </a:prstGeom>
            <a:solidFill>
              <a:srgbClr val="BCF6EB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ctr" rtl="1"/>
              <a:endParaRPr lang="en-US" sz="28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831499" y="2689841"/>
              <a:ext cx="4964154" cy="1628618"/>
            </a:xfrm>
            <a:prstGeom prst="roundRect">
              <a:avLst/>
            </a:prstGeom>
            <a:solidFill>
              <a:srgbClr val="BCF6EB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t"/>
            <a:lstStyle/>
            <a:p>
              <a:pPr algn="r" rtl="1">
                <a:lnSpc>
                  <a:spcPct val="130000"/>
                </a:lnSpc>
              </a:pPr>
              <a:r>
                <a:rPr lang="he-IL" sz="2400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חלק </a:t>
              </a:r>
              <a:r>
                <a:rPr lang="en-US" sz="2400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2</a:t>
              </a:r>
              <a:endParaRPr lang="he-IL" sz="24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  <a:p>
              <a:pPr algn="r" rtl="1">
                <a:lnSpc>
                  <a:spcPct val="130000"/>
                </a:lnSpc>
              </a:pPr>
              <a:r>
                <a:rPr lang="he-IL" sz="4400" b="1" dirty="0">
                  <a:solidFill>
                    <a:schemeClr val="tx1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סיכום כלי רשתות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7861300" y="3269980"/>
              <a:ext cx="1067755" cy="0"/>
            </a:xfrm>
            <a:prstGeom prst="line">
              <a:avLst/>
            </a:prstGeom>
            <a:solidFill>
              <a:srgbClr val="BCF6EB"/>
            </a:solidFill>
            <a:ln w="57150">
              <a:solidFill>
                <a:srgbClr val="BCF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9472295" y="4628855"/>
            <a:ext cx="2651585" cy="505731"/>
            <a:chOff x="2458639" y="1541903"/>
            <a:chExt cx="2414379" cy="505731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2458639" y="1805916"/>
              <a:ext cx="579029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2748153" y="1541903"/>
              <a:ext cx="2124865" cy="505731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ctr" rtl="1"/>
              <a:r>
                <a:rPr lang="he-IL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תרגיל מסכם </a:t>
              </a:r>
              <a:r>
                <a:rPr lang="he-IL" dirty="0" err="1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סקאפי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9069876" y="3133016"/>
            <a:ext cx="315257" cy="315257"/>
          </a:xfrm>
          <a:prstGeom prst="ellipse">
            <a:avLst/>
          </a:prstGeom>
          <a:solidFill>
            <a:srgbClr val="6FEDD5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D1D133-10B8-4629-83C8-1D25966F97FA}"/>
              </a:ext>
            </a:extLst>
          </p:cNvPr>
          <p:cNvGrpSpPr/>
          <p:nvPr/>
        </p:nvGrpSpPr>
        <p:grpSpPr>
          <a:xfrm>
            <a:off x="9472295" y="1578543"/>
            <a:ext cx="2593035" cy="505730"/>
            <a:chOff x="2511951" y="1541904"/>
            <a:chExt cx="2361067" cy="50573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0A4FF73-4C75-4205-8EE0-525383A80532}"/>
                </a:ext>
              </a:extLst>
            </p:cNvPr>
            <p:cNvCxnSpPr/>
            <p:nvPr/>
          </p:nvCxnSpPr>
          <p:spPr>
            <a:xfrm flipH="1">
              <a:off x="2511951" y="1805916"/>
              <a:ext cx="525718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30">
              <a:extLst>
                <a:ext uri="{FF2B5EF4-FFF2-40B4-BE49-F238E27FC236}">
                  <a16:creationId xmlns:a16="http://schemas.microsoft.com/office/drawing/2014/main" id="{3E3C64FF-7A7E-44FF-8310-135D14A55AB9}"/>
                </a:ext>
              </a:extLst>
            </p:cNvPr>
            <p:cNvSpPr/>
            <p:nvPr/>
          </p:nvSpPr>
          <p:spPr>
            <a:xfrm>
              <a:off x="2748153" y="1541904"/>
              <a:ext cx="2124865" cy="505730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45720" rtlCol="0" anchor="ctr"/>
            <a:lstStyle/>
            <a:p>
              <a:pPr algn="ctr" rtl="1"/>
              <a:r>
                <a:rPr lang="he-IL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תחבולות רטוריות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90139A03-96E9-4F1A-A96F-254DA2D98929}"/>
              </a:ext>
            </a:extLst>
          </p:cNvPr>
          <p:cNvSpPr/>
          <p:nvPr/>
        </p:nvSpPr>
        <p:spPr>
          <a:xfrm>
            <a:off x="9063100" y="1677608"/>
            <a:ext cx="315257" cy="315257"/>
          </a:xfrm>
          <a:prstGeom prst="ellipse">
            <a:avLst/>
          </a:prstGeom>
          <a:solidFill>
            <a:schemeClr val="bg1"/>
          </a:solidFill>
          <a:ln w="57150">
            <a:solidFill>
              <a:srgbClr val="5C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8843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7" grpId="0" animBg="1"/>
      <p:bldP spid="22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תזכורת – כלי הרשתות שהיכרנו השנה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he-IL" dirty="0"/>
              <a:t>זהו! אלו 3 הכלים אותם היכרנו השנה...</a:t>
            </a:r>
          </a:p>
          <a:p>
            <a:endParaRPr lang="he-I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08889" y="4037663"/>
            <a:ext cx="3168216" cy="1528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2400" dirty="0">
                <a:latin typeface="Segoe UI" panose="020B0502040204020203" pitchFamily="34" charset="0"/>
                <a:cs typeface="Segoe UI" panose="020B0502040204020203" pitchFamily="34" charset="0"/>
              </a:rPr>
              <a:t>שליחת בקשות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lang="he-IL" sz="2400" dirty="0">
                <a:latin typeface="Segoe UI" panose="020B0502040204020203" pitchFamily="34" charset="0"/>
                <a:cs typeface="Segoe UI" panose="020B0502040204020203" pitchFamily="34" charset="0"/>
              </a:rPr>
              <a:t> בקלות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852432" y="2752308"/>
            <a:ext cx="3168216" cy="996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/>
            <a:r>
              <a:rPr lang="en-US" sz="2800" b="1" dirty="0" err="1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urllib</a:t>
            </a:r>
            <a:r>
              <a:rPr lang="en-US" sz="28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/ requests</a:t>
            </a:r>
            <a:endParaRPr lang="en-US" sz="28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7450" y="2041981"/>
            <a:ext cx="3168216" cy="1528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05033" y="3968376"/>
            <a:ext cx="3168216" cy="1528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2400" dirty="0">
                <a:latin typeface="Segoe UI" panose="020B0502040204020203" pitchFamily="34" charset="0"/>
                <a:cs typeface="Segoe UI" panose="020B0502040204020203" pitchFamily="34" charset="0"/>
              </a:rPr>
              <a:t>שליחת חבילות מותאמות אישית והסנפה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02297" y="2741037"/>
            <a:ext cx="3168216" cy="996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/>
            <a:r>
              <a:rPr lang="en-US" sz="2800" b="1" dirty="0" err="1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Scapy</a:t>
            </a:r>
            <a:endParaRPr lang="en-US" sz="2800" b="1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123677" y="2041981"/>
            <a:ext cx="3168216" cy="1528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056961" y="4000253"/>
            <a:ext cx="3168216" cy="1528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2400" dirty="0">
                <a:latin typeface="Segoe UI" panose="020B0502040204020203" pitchFamily="34" charset="0"/>
                <a:cs typeface="Segoe UI" panose="020B0502040204020203" pitchFamily="34" charset="0"/>
              </a:rPr>
              <a:t>יצירת חיבור בשכבת האפליקציה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062041" y="2752308"/>
            <a:ext cx="3168216" cy="996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45720" rtlCol="0" anchor="ctr"/>
          <a:lstStyle/>
          <a:p>
            <a:pPr algn="ctr" rtl="1"/>
            <a:r>
              <a:rPr lang="en-US" sz="2800" b="1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Sockets</a:t>
            </a:r>
            <a:endParaRPr lang="en-US" sz="28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852432" y="1998374"/>
            <a:ext cx="3168216" cy="1528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2100" indent="-2921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05033" y="6257873"/>
            <a:ext cx="108604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189185" y="6100947"/>
            <a:ext cx="0" cy="341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5633" y="6090469"/>
            <a:ext cx="0" cy="341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231135" y="5611512"/>
            <a:ext cx="1991060" cy="41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ysClr val="windowText" lastClr="00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&lt; קלות ונוחות</a:t>
            </a:r>
            <a:endParaRPr lang="en-US" b="1" dirty="0">
              <a:solidFill>
                <a:sysClr val="windowText" lastClr="00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6451" y="5440501"/>
            <a:ext cx="3596533" cy="41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ysClr val="windowText" lastClr="00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שליטה על החבילה היוצאת &gt; </a:t>
            </a:r>
            <a:endParaRPr lang="en-US" b="1" dirty="0">
              <a:solidFill>
                <a:sysClr val="windowText" lastClr="00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2EF469-FCE0-4AF7-BD60-DF3707E05521}"/>
              </a:ext>
            </a:extLst>
          </p:cNvPr>
          <p:cNvCxnSpPr>
            <a:cxnSpLocks/>
          </p:cNvCxnSpPr>
          <p:nvPr/>
        </p:nvCxnSpPr>
        <p:spPr>
          <a:xfrm>
            <a:off x="11762357" y="3440886"/>
            <a:ext cx="0" cy="440911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5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0" grpId="0"/>
      <p:bldP spid="14" grpId="0"/>
      <p:bldP spid="15" grpId="0" animBg="1"/>
      <p:bldP spid="16" grpId="0"/>
      <p:bldP spid="17" grpId="0"/>
      <p:bldP spid="18" grpId="0" animBg="1"/>
      <p:bldP spid="19" grpId="0"/>
      <p:bldP spid="25" grpId="0" animBg="1"/>
      <p:bldP spid="25" grpId="1" animBg="1"/>
      <p:bldP spid="26" grpId="0" animBg="1"/>
      <p:bldP spid="2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באיזה כלי נשתמש כאשר נרצה...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he-IL" dirty="0"/>
              <a:t>לשלוח </a:t>
            </a:r>
            <a:r>
              <a:rPr lang="he-IL" dirty="0" err="1"/>
              <a:t>פאקטות</a:t>
            </a:r>
            <a:r>
              <a:rPr lang="he-IL" dirty="0"/>
              <a:t> מעל </a:t>
            </a:r>
            <a:r>
              <a:rPr lang="en-US" dirty="0"/>
              <a:t>TCP</a:t>
            </a:r>
            <a:endParaRPr lang="he-IL" dirty="0"/>
          </a:p>
          <a:p>
            <a:pPr>
              <a:spcAft>
                <a:spcPts val="1200"/>
              </a:spcAft>
            </a:pPr>
            <a:r>
              <a:rPr lang="he-IL" dirty="0"/>
              <a:t>להתחבר ל-</a:t>
            </a:r>
            <a:r>
              <a:rPr lang="en-US" dirty="0"/>
              <a:t>Web API</a:t>
            </a:r>
            <a:r>
              <a:rPr lang="he-IL" dirty="0"/>
              <a:t> של </a:t>
            </a:r>
            <a:r>
              <a:rPr lang="he-IL" dirty="0" err="1"/>
              <a:t>אינסטגרם</a:t>
            </a:r>
            <a:endParaRPr lang="he-IL" dirty="0"/>
          </a:p>
          <a:p>
            <a:pPr>
              <a:spcAft>
                <a:spcPts val="1200"/>
              </a:spcAft>
            </a:pPr>
            <a:r>
              <a:rPr lang="he-IL" dirty="0"/>
              <a:t>לבצע סריקה למחשבים ברשת בעזרת שליחת </a:t>
            </a:r>
            <a:r>
              <a:rPr lang="en-US" dirty="0"/>
              <a:t> ping</a:t>
            </a:r>
            <a:r>
              <a:rPr lang="he-IL" dirty="0"/>
              <a:t>לכל הכתובות האפשריות</a:t>
            </a:r>
          </a:p>
          <a:p>
            <a:pPr>
              <a:spcAft>
                <a:spcPts val="1200"/>
              </a:spcAft>
            </a:pPr>
            <a:r>
              <a:rPr lang="he-IL" dirty="0"/>
              <a:t>לכתוב קליינט שמממש את פרוטוקול </a:t>
            </a:r>
            <a:r>
              <a:rPr lang="en-US" dirty="0" err="1"/>
              <a:t>BitTorrent</a:t>
            </a:r>
            <a:endParaRPr lang="he-IL" dirty="0"/>
          </a:p>
          <a:p>
            <a:pPr>
              <a:spcAft>
                <a:spcPts val="1200"/>
              </a:spcAft>
            </a:pPr>
            <a:r>
              <a:rPr lang="he-IL" dirty="0"/>
              <a:t>להמציא פרוטוקול לשליטה מרחוק על המחשב</a:t>
            </a:r>
          </a:p>
          <a:p>
            <a:pPr>
              <a:spcAft>
                <a:spcPts val="1200"/>
              </a:spcAft>
            </a:pPr>
            <a:r>
              <a:rPr lang="he-IL" dirty="0"/>
              <a:t>לחלץ מידע </a:t>
            </a:r>
            <a:r>
              <a:rPr lang="he-IL" dirty="0" err="1"/>
              <a:t>שוירוס</a:t>
            </a:r>
            <a:r>
              <a:rPr lang="he-IL" dirty="0"/>
              <a:t> שיושב לי על המחשב שולח ללא ידיעתי</a:t>
            </a:r>
          </a:p>
          <a:p>
            <a:pPr>
              <a:spcAft>
                <a:spcPts val="1200"/>
              </a:spcAft>
            </a:pPr>
            <a:r>
              <a:rPr lang="he-IL" dirty="0"/>
              <a:t>לעזור לחייזר לשוב לכוכב הבית שלו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C22074-4041-42C1-9160-47E823BB1C8C}"/>
              </a:ext>
            </a:extLst>
          </p:cNvPr>
          <p:cNvCxnSpPr>
            <a:cxnSpLocks/>
          </p:cNvCxnSpPr>
          <p:nvPr/>
        </p:nvCxnSpPr>
        <p:spPr>
          <a:xfrm>
            <a:off x="11762357" y="3451905"/>
            <a:ext cx="0" cy="1169290"/>
          </a:xfrm>
          <a:prstGeom prst="line">
            <a:avLst/>
          </a:prstGeom>
          <a:ln w="44450">
            <a:solidFill>
              <a:srgbClr val="86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D5749D1-6FBC-4A31-B22E-8FAAE750FE68}"/>
              </a:ext>
            </a:extLst>
          </p:cNvPr>
          <p:cNvGrpSpPr/>
          <p:nvPr/>
        </p:nvGrpSpPr>
        <p:grpSpPr>
          <a:xfrm>
            <a:off x="-12700" y="60667"/>
            <a:ext cx="1628776" cy="1397368"/>
            <a:chOff x="-25400" y="98767"/>
            <a:chExt cx="1628776" cy="139736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888F248-7AA3-4559-9EB5-97BA39A39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6481" y="98767"/>
              <a:ext cx="1291318" cy="119461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C56EB9-A86E-467F-9A12-03F721436CD2}"/>
                </a:ext>
              </a:extLst>
            </p:cNvPr>
            <p:cNvSpPr/>
            <p:nvPr/>
          </p:nvSpPr>
          <p:spPr>
            <a:xfrm>
              <a:off x="-25400" y="1193811"/>
              <a:ext cx="1628776" cy="302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1400" b="1" dirty="0">
                  <a:solidFill>
                    <a:srgbClr val="61B3B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סבב</a:t>
              </a:r>
              <a:endParaRPr lang="en-IL" sz="1400" b="1" dirty="0">
                <a:solidFill>
                  <a:srgbClr val="61B3B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39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sPart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ain">
      <a:majorFont>
        <a:latin typeface="Segoe UI"/>
        <a:ea typeface=""/>
        <a:cs typeface="Segoe UI"/>
      </a:majorFont>
      <a:minorFont>
        <a:latin typeface="Segoe UI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sPart2" id="{21B00984-6065-443B-B3E3-525FF72C7FF6}" vid="{254A265F-820B-4B50-8D2A-3728304F49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NetworksPart2</Template>
  <TotalTime>1759</TotalTime>
  <Words>909</Words>
  <Application>Microsoft Macintosh PowerPoint</Application>
  <PresentationFormat>Widescreen</PresentationFormat>
  <Paragraphs>115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Segoe UI</vt:lpstr>
      <vt:lpstr>Segoe UI Semilight</vt:lpstr>
      <vt:lpstr>Tahoma</vt:lpstr>
      <vt:lpstr>Wingdings</vt:lpstr>
      <vt:lpstr>NetworksPart2</vt:lpstr>
      <vt:lpstr>תרגיל מסכם Scapy </vt:lpstr>
      <vt:lpstr>בשיעור הקודם...</vt:lpstr>
      <vt:lpstr>המעגל – מסכמים שנה</vt:lpstr>
      <vt:lpstr>מה נעשה היום?</vt:lpstr>
      <vt:lpstr>PowerPoint Presentation</vt:lpstr>
      <vt:lpstr>תחבולות רטוריות והדגמת ניתוח דילמה</vt:lpstr>
      <vt:lpstr>PowerPoint Presentation</vt:lpstr>
      <vt:lpstr>תזכורת – כלי הרשתות שהיכרנו השנה</vt:lpstr>
      <vt:lpstr>באיזה כלי נשתמש כאשר נרצה...</vt:lpstr>
      <vt:lpstr>PowerPoint Presentation</vt:lpstr>
      <vt:lpstr>תרגיל מסכם סקאפי</vt:lpstr>
      <vt:lpstr>תרגיל מסכם סקאפי</vt:lpstr>
      <vt:lpstr>דגשים לתרגיל</vt:lpstr>
      <vt:lpstr>תרגול!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קורס פיתון וירטואלי</dc:title>
  <dc:creator>Mordechai Maman</dc:creator>
  <cp:lastModifiedBy>Doron Butnaru</cp:lastModifiedBy>
  <cp:revision>83</cp:revision>
  <dcterms:created xsi:type="dcterms:W3CDTF">2020-05-03T19:43:04Z</dcterms:created>
  <dcterms:modified xsi:type="dcterms:W3CDTF">2021-05-20T12:18:24Z</dcterms:modified>
</cp:coreProperties>
</file>