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E91BD-F675-4560-AB79-FA5E392CEB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2D3FC7-5841-4679-B9AE-7885F372FE7C}">
      <dgm:prSet/>
      <dgm:spPr/>
      <dgm:t>
        <a:bodyPr/>
        <a:lstStyle/>
        <a:p>
          <a:pPr>
            <a:lnSpc>
              <a:spcPct val="100000"/>
            </a:lnSpc>
          </a:pPr>
          <a:r>
            <a:rPr lang="en-US" b="0" i="0"/>
            <a:t>As can be seen from the diagram, most of the values of "real val" are between 1 and 0 and rather close to 0. This means that they are very small values.</a:t>
          </a:r>
          <a:endParaRPr lang="en-US"/>
        </a:p>
      </dgm:t>
    </dgm:pt>
    <dgm:pt modelId="{A2B17678-3EBE-4562-8FBE-91E8033F7B12}" type="parTrans" cxnId="{6B3CC0ED-6125-46C7-B763-40AF8EAEC490}">
      <dgm:prSet/>
      <dgm:spPr/>
      <dgm:t>
        <a:bodyPr/>
        <a:lstStyle/>
        <a:p>
          <a:endParaRPr lang="en-US"/>
        </a:p>
      </dgm:t>
    </dgm:pt>
    <dgm:pt modelId="{67C64F58-70F6-4F57-AE9E-26A80A0E8487}" type="sibTrans" cxnId="{6B3CC0ED-6125-46C7-B763-40AF8EAEC490}">
      <dgm:prSet/>
      <dgm:spPr/>
      <dgm:t>
        <a:bodyPr/>
        <a:lstStyle/>
        <a:p>
          <a:endParaRPr lang="en-US"/>
        </a:p>
      </dgm:t>
    </dgm:pt>
    <dgm:pt modelId="{EF9CF59E-5FBC-4FA3-A5DD-0B30E374A99F}">
      <dgm:prSet/>
      <dgm:spPr/>
      <dgm:t>
        <a:bodyPr/>
        <a:lstStyle/>
        <a:p>
          <a:pPr>
            <a:lnSpc>
              <a:spcPct val="100000"/>
            </a:lnSpc>
          </a:pPr>
          <a:r>
            <a:rPr lang="en-US" b="0" i="0"/>
            <a:t>When we examined and compared the different graphs of each year, we realized that there is no difference between them. Moreover, we not only compared the years, but also looked to see if there was a difference between the generators, and they were similar as well. Therefore, we did not treat any of them differently. </a:t>
          </a:r>
          <a:endParaRPr lang="en-US"/>
        </a:p>
      </dgm:t>
    </dgm:pt>
    <dgm:pt modelId="{E5D65B76-CA8B-478D-B5D2-CB466E54A583}" type="parTrans" cxnId="{A38FD934-D370-4F67-96AF-91F991E2B49C}">
      <dgm:prSet/>
      <dgm:spPr/>
      <dgm:t>
        <a:bodyPr/>
        <a:lstStyle/>
        <a:p>
          <a:endParaRPr lang="en-US"/>
        </a:p>
      </dgm:t>
    </dgm:pt>
    <dgm:pt modelId="{5F3E366F-CF8D-4DF0-BF79-B64266359C9A}" type="sibTrans" cxnId="{A38FD934-D370-4F67-96AF-91F991E2B49C}">
      <dgm:prSet/>
      <dgm:spPr/>
      <dgm:t>
        <a:bodyPr/>
        <a:lstStyle/>
        <a:p>
          <a:endParaRPr lang="en-US"/>
        </a:p>
      </dgm:t>
    </dgm:pt>
    <dgm:pt modelId="{5D8EBA19-6592-47FF-A73B-7A798B388D7B}" type="pres">
      <dgm:prSet presAssocID="{622E91BD-F675-4560-AB79-FA5E392CEB2E}" presName="root" presStyleCnt="0">
        <dgm:presLayoutVars>
          <dgm:dir/>
          <dgm:resizeHandles val="exact"/>
        </dgm:presLayoutVars>
      </dgm:prSet>
      <dgm:spPr/>
    </dgm:pt>
    <dgm:pt modelId="{B346C38D-A2B1-4D8F-BEE9-FBB002BF994D}" type="pres">
      <dgm:prSet presAssocID="{912D3FC7-5841-4679-B9AE-7885F372FE7C}" presName="compNode" presStyleCnt="0"/>
      <dgm:spPr/>
    </dgm:pt>
    <dgm:pt modelId="{10D929AC-9A2A-47C8-8F5B-92F1BBE3BD08}" type="pres">
      <dgm:prSet presAssocID="{912D3FC7-5841-4679-B9AE-7885F372FE7C}" presName="bgRect" presStyleLbl="bgShp" presStyleIdx="0" presStyleCnt="2"/>
      <dgm:spPr/>
    </dgm:pt>
    <dgm:pt modelId="{147121B5-D4AD-40D6-9964-177677E9B4FF}" type="pres">
      <dgm:prSet presAssocID="{912D3FC7-5841-4679-B9AE-7885F372FE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tical disc"/>
        </a:ext>
      </dgm:extLst>
    </dgm:pt>
    <dgm:pt modelId="{B70FD9F5-17E5-457D-B9B6-037D8507F6D3}" type="pres">
      <dgm:prSet presAssocID="{912D3FC7-5841-4679-B9AE-7885F372FE7C}" presName="spaceRect" presStyleCnt="0"/>
      <dgm:spPr/>
    </dgm:pt>
    <dgm:pt modelId="{3C817AF0-99D5-4625-AF38-F58B8231456D}" type="pres">
      <dgm:prSet presAssocID="{912D3FC7-5841-4679-B9AE-7885F372FE7C}" presName="parTx" presStyleLbl="revTx" presStyleIdx="0" presStyleCnt="2">
        <dgm:presLayoutVars>
          <dgm:chMax val="0"/>
          <dgm:chPref val="0"/>
        </dgm:presLayoutVars>
      </dgm:prSet>
      <dgm:spPr/>
    </dgm:pt>
    <dgm:pt modelId="{F8C6B0C3-1040-422A-BB4F-E9BE0ABF7622}" type="pres">
      <dgm:prSet presAssocID="{67C64F58-70F6-4F57-AE9E-26A80A0E8487}" presName="sibTrans" presStyleCnt="0"/>
      <dgm:spPr/>
    </dgm:pt>
    <dgm:pt modelId="{91DFDA22-CC04-4736-BFC5-08522DAAE98A}" type="pres">
      <dgm:prSet presAssocID="{EF9CF59E-5FBC-4FA3-A5DD-0B30E374A99F}" presName="compNode" presStyleCnt="0"/>
      <dgm:spPr/>
    </dgm:pt>
    <dgm:pt modelId="{4D83744C-C289-41E6-835E-0511013F10BB}" type="pres">
      <dgm:prSet presAssocID="{EF9CF59E-5FBC-4FA3-A5DD-0B30E374A99F}" presName="bgRect" presStyleLbl="bgShp" presStyleIdx="1" presStyleCnt="2"/>
      <dgm:spPr/>
    </dgm:pt>
    <dgm:pt modelId="{1902A6D6-FE69-40EA-9C31-184E6AC8005F}" type="pres">
      <dgm:prSet presAssocID="{EF9CF59E-5FBC-4FA3-A5DD-0B30E374A9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85988DE-FF12-4375-ADAA-B3FFA6FB5E65}" type="pres">
      <dgm:prSet presAssocID="{EF9CF59E-5FBC-4FA3-A5DD-0B30E374A99F}" presName="spaceRect" presStyleCnt="0"/>
      <dgm:spPr/>
    </dgm:pt>
    <dgm:pt modelId="{4B25AB44-328C-4110-A6BA-803416A49A37}" type="pres">
      <dgm:prSet presAssocID="{EF9CF59E-5FBC-4FA3-A5DD-0B30E374A99F}" presName="parTx" presStyleLbl="revTx" presStyleIdx="1" presStyleCnt="2">
        <dgm:presLayoutVars>
          <dgm:chMax val="0"/>
          <dgm:chPref val="0"/>
        </dgm:presLayoutVars>
      </dgm:prSet>
      <dgm:spPr/>
    </dgm:pt>
  </dgm:ptLst>
  <dgm:cxnLst>
    <dgm:cxn modelId="{E163491A-8305-44A0-ACED-F6BA994E7D18}" type="presOf" srcId="{EF9CF59E-5FBC-4FA3-A5DD-0B30E374A99F}" destId="{4B25AB44-328C-4110-A6BA-803416A49A37}" srcOrd="0" destOrd="0" presId="urn:microsoft.com/office/officeart/2018/2/layout/IconVerticalSolidList"/>
    <dgm:cxn modelId="{A38FD934-D370-4F67-96AF-91F991E2B49C}" srcId="{622E91BD-F675-4560-AB79-FA5E392CEB2E}" destId="{EF9CF59E-5FBC-4FA3-A5DD-0B30E374A99F}" srcOrd="1" destOrd="0" parTransId="{E5D65B76-CA8B-478D-B5D2-CB466E54A583}" sibTransId="{5F3E366F-CF8D-4DF0-BF79-B64266359C9A}"/>
    <dgm:cxn modelId="{781D98BF-31DF-4AF9-B0C1-5573DE0DAE9D}" type="presOf" srcId="{912D3FC7-5841-4679-B9AE-7885F372FE7C}" destId="{3C817AF0-99D5-4625-AF38-F58B8231456D}" srcOrd="0" destOrd="0" presId="urn:microsoft.com/office/officeart/2018/2/layout/IconVerticalSolidList"/>
    <dgm:cxn modelId="{00D7D2D4-A4AC-4A1F-B810-6EED6862BE60}" type="presOf" srcId="{622E91BD-F675-4560-AB79-FA5E392CEB2E}" destId="{5D8EBA19-6592-47FF-A73B-7A798B388D7B}" srcOrd="0" destOrd="0" presId="urn:microsoft.com/office/officeart/2018/2/layout/IconVerticalSolidList"/>
    <dgm:cxn modelId="{6B3CC0ED-6125-46C7-B763-40AF8EAEC490}" srcId="{622E91BD-F675-4560-AB79-FA5E392CEB2E}" destId="{912D3FC7-5841-4679-B9AE-7885F372FE7C}" srcOrd="0" destOrd="0" parTransId="{A2B17678-3EBE-4562-8FBE-91E8033F7B12}" sibTransId="{67C64F58-70F6-4F57-AE9E-26A80A0E8487}"/>
    <dgm:cxn modelId="{4FA4ADA4-7E4A-4D6F-BDDA-4DCCB5D2B410}" type="presParOf" srcId="{5D8EBA19-6592-47FF-A73B-7A798B388D7B}" destId="{B346C38D-A2B1-4D8F-BEE9-FBB002BF994D}" srcOrd="0" destOrd="0" presId="urn:microsoft.com/office/officeart/2018/2/layout/IconVerticalSolidList"/>
    <dgm:cxn modelId="{AB2D65DC-A079-480C-913A-865F8BAC16F1}" type="presParOf" srcId="{B346C38D-A2B1-4D8F-BEE9-FBB002BF994D}" destId="{10D929AC-9A2A-47C8-8F5B-92F1BBE3BD08}" srcOrd="0" destOrd="0" presId="urn:microsoft.com/office/officeart/2018/2/layout/IconVerticalSolidList"/>
    <dgm:cxn modelId="{BFA4998F-5C98-4261-822F-CFC2276A0C9E}" type="presParOf" srcId="{B346C38D-A2B1-4D8F-BEE9-FBB002BF994D}" destId="{147121B5-D4AD-40D6-9964-177677E9B4FF}" srcOrd="1" destOrd="0" presId="urn:microsoft.com/office/officeart/2018/2/layout/IconVerticalSolidList"/>
    <dgm:cxn modelId="{5B88729F-6802-40DE-A832-A8487166AD89}" type="presParOf" srcId="{B346C38D-A2B1-4D8F-BEE9-FBB002BF994D}" destId="{B70FD9F5-17E5-457D-B9B6-037D8507F6D3}" srcOrd="2" destOrd="0" presId="urn:microsoft.com/office/officeart/2018/2/layout/IconVerticalSolidList"/>
    <dgm:cxn modelId="{DC1C2C4E-29B9-4262-898B-4A2CD8BFB580}" type="presParOf" srcId="{B346C38D-A2B1-4D8F-BEE9-FBB002BF994D}" destId="{3C817AF0-99D5-4625-AF38-F58B8231456D}" srcOrd="3" destOrd="0" presId="urn:microsoft.com/office/officeart/2018/2/layout/IconVerticalSolidList"/>
    <dgm:cxn modelId="{B0244C81-CB7E-4DF5-B0BF-387C138FD7A5}" type="presParOf" srcId="{5D8EBA19-6592-47FF-A73B-7A798B388D7B}" destId="{F8C6B0C3-1040-422A-BB4F-E9BE0ABF7622}" srcOrd="1" destOrd="0" presId="urn:microsoft.com/office/officeart/2018/2/layout/IconVerticalSolidList"/>
    <dgm:cxn modelId="{FA29AA29-1817-4E70-8A43-0D365DA1F76F}" type="presParOf" srcId="{5D8EBA19-6592-47FF-A73B-7A798B388D7B}" destId="{91DFDA22-CC04-4736-BFC5-08522DAAE98A}" srcOrd="2" destOrd="0" presId="urn:microsoft.com/office/officeart/2018/2/layout/IconVerticalSolidList"/>
    <dgm:cxn modelId="{431F868E-E3FD-49D6-9C02-9750D40C2583}" type="presParOf" srcId="{91DFDA22-CC04-4736-BFC5-08522DAAE98A}" destId="{4D83744C-C289-41E6-835E-0511013F10BB}" srcOrd="0" destOrd="0" presId="urn:microsoft.com/office/officeart/2018/2/layout/IconVerticalSolidList"/>
    <dgm:cxn modelId="{2D75B96F-7819-45DE-8043-4EA941E8F787}" type="presParOf" srcId="{91DFDA22-CC04-4736-BFC5-08522DAAE98A}" destId="{1902A6D6-FE69-40EA-9C31-184E6AC8005F}" srcOrd="1" destOrd="0" presId="urn:microsoft.com/office/officeart/2018/2/layout/IconVerticalSolidList"/>
    <dgm:cxn modelId="{6D7AC03A-9487-453E-96CD-3BC4C3584206}" type="presParOf" srcId="{91DFDA22-CC04-4736-BFC5-08522DAAE98A}" destId="{585988DE-FF12-4375-ADAA-B3FFA6FB5E65}" srcOrd="2" destOrd="0" presId="urn:microsoft.com/office/officeart/2018/2/layout/IconVerticalSolidList"/>
    <dgm:cxn modelId="{676B2215-E3E5-40F4-B65D-E642CE14B455}" type="presParOf" srcId="{91DFDA22-CC04-4736-BFC5-08522DAAE98A}" destId="{4B25AB44-328C-4110-A6BA-803416A49A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DF50-D220-4C52-8EEB-CD43497367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6D20864-953F-49BD-8061-07837170B00E}">
      <dgm:prSet/>
      <dgm:spPr/>
      <dgm:t>
        <a:bodyPr/>
        <a:lstStyle/>
        <a:p>
          <a:pPr>
            <a:lnSpc>
              <a:spcPct val="100000"/>
            </a:lnSpc>
          </a:pPr>
          <a:r>
            <a:rPr lang="en-US" b="0" i="0"/>
            <a:t>Finally, after examining each feature and making changes that were made in order to fit the features to the model in the best way, the correlation of each feature with the features with 'real val' (electricity consumption) was determined. The result showed that the features that had the highest correlation were: 'idfiders', 'ind', 'dr', 'weather_categories', 'wind_dir', 'wind_speed', 'temp'.</a:t>
          </a:r>
          <a:endParaRPr lang="en-US"/>
        </a:p>
      </dgm:t>
    </dgm:pt>
    <dgm:pt modelId="{A06291B8-9A7C-4088-BA90-CFC42EF6CA34}" type="parTrans" cxnId="{1CD6260E-E898-4E86-80BD-91F77DBACD69}">
      <dgm:prSet/>
      <dgm:spPr/>
      <dgm:t>
        <a:bodyPr/>
        <a:lstStyle/>
        <a:p>
          <a:endParaRPr lang="en-US"/>
        </a:p>
      </dgm:t>
    </dgm:pt>
    <dgm:pt modelId="{B18A239A-312B-467E-8E98-3D17DACD1813}" type="sibTrans" cxnId="{1CD6260E-E898-4E86-80BD-91F77DBACD69}">
      <dgm:prSet/>
      <dgm:spPr/>
      <dgm:t>
        <a:bodyPr/>
        <a:lstStyle/>
        <a:p>
          <a:endParaRPr lang="en-US"/>
        </a:p>
      </dgm:t>
    </dgm:pt>
    <dgm:pt modelId="{9C2C4119-EF4A-494C-8418-F2010866802F}">
      <dgm:prSet/>
      <dgm:spPr/>
      <dgm:t>
        <a:bodyPr/>
        <a:lstStyle/>
        <a:p>
          <a:pPr>
            <a:lnSpc>
              <a:spcPct val="100000"/>
            </a:lnSpc>
          </a:pPr>
          <a:r>
            <a:rPr lang="en-US" b="0" i="0"/>
            <a:t>Thus, the use of this feature in the model was directly related to the success of the power consumption prediction model.</a:t>
          </a:r>
          <a:endParaRPr lang="en-US"/>
        </a:p>
      </dgm:t>
    </dgm:pt>
    <dgm:pt modelId="{64E70CE0-F0C2-4689-85B4-F50932DA799C}" type="parTrans" cxnId="{2B0DF071-94BE-4A5A-9261-D24E3E91462A}">
      <dgm:prSet/>
      <dgm:spPr/>
      <dgm:t>
        <a:bodyPr/>
        <a:lstStyle/>
        <a:p>
          <a:endParaRPr lang="en-US"/>
        </a:p>
      </dgm:t>
    </dgm:pt>
    <dgm:pt modelId="{6C92A7E3-FF10-4DD9-8854-13B4058B4535}" type="sibTrans" cxnId="{2B0DF071-94BE-4A5A-9261-D24E3E91462A}">
      <dgm:prSet/>
      <dgm:spPr/>
      <dgm:t>
        <a:bodyPr/>
        <a:lstStyle/>
        <a:p>
          <a:endParaRPr lang="en-US"/>
        </a:p>
      </dgm:t>
    </dgm:pt>
    <dgm:pt modelId="{006A01AC-AD10-44E6-B6C8-6F230A6CF77B}">
      <dgm:prSet/>
      <dgm:spPr/>
      <dgm:t>
        <a:bodyPr/>
        <a:lstStyle/>
        <a:p>
          <a:pPr>
            <a:lnSpc>
              <a:spcPct val="100000"/>
            </a:lnSpc>
          </a:pPr>
          <a:r>
            <a:rPr lang="en-US" b="0" i="0"/>
            <a:t>Moreover, the future 'humidity' has a high correlation with electricity consumption - 'real val', but it also has a correlation above the value of 0.4 with temperature - 'temp', as a result of that fact we can omit it.</a:t>
          </a:r>
          <a:endParaRPr lang="en-US"/>
        </a:p>
      </dgm:t>
    </dgm:pt>
    <dgm:pt modelId="{15416A63-1421-48F4-8E49-74D6753134C6}" type="parTrans" cxnId="{6CF54DEA-DF24-4249-BAFE-EDA1553177AA}">
      <dgm:prSet/>
      <dgm:spPr/>
      <dgm:t>
        <a:bodyPr/>
        <a:lstStyle/>
        <a:p>
          <a:endParaRPr lang="en-US"/>
        </a:p>
      </dgm:t>
    </dgm:pt>
    <dgm:pt modelId="{2EF843EF-697B-477C-B6D2-2FF1726A0E45}" type="sibTrans" cxnId="{6CF54DEA-DF24-4249-BAFE-EDA1553177AA}">
      <dgm:prSet/>
      <dgm:spPr/>
      <dgm:t>
        <a:bodyPr/>
        <a:lstStyle/>
        <a:p>
          <a:endParaRPr lang="en-US"/>
        </a:p>
      </dgm:t>
    </dgm:pt>
    <dgm:pt modelId="{4D8A5256-6F3A-49C2-9B47-80F594814C62}" type="pres">
      <dgm:prSet presAssocID="{B3A9DF50-D220-4C52-8EEB-CD4349736774}" presName="root" presStyleCnt="0">
        <dgm:presLayoutVars>
          <dgm:dir/>
          <dgm:resizeHandles val="exact"/>
        </dgm:presLayoutVars>
      </dgm:prSet>
      <dgm:spPr/>
    </dgm:pt>
    <dgm:pt modelId="{E20C719E-C482-44B4-A6E8-D85CB1849DCE}" type="pres">
      <dgm:prSet presAssocID="{16D20864-953F-49BD-8061-07837170B00E}" presName="compNode" presStyleCnt="0"/>
      <dgm:spPr/>
    </dgm:pt>
    <dgm:pt modelId="{367887A5-BB3B-45F4-B41A-8941FEE26B44}" type="pres">
      <dgm:prSet presAssocID="{16D20864-953F-49BD-8061-07837170B00E}" presName="bgRect" presStyleLbl="bgShp" presStyleIdx="0" presStyleCnt="3"/>
      <dgm:spPr/>
    </dgm:pt>
    <dgm:pt modelId="{EB7C9F68-144D-4BAF-ABFE-EDED6A825C2B}" type="pres">
      <dgm:prSet presAssocID="{16D20864-953F-49BD-8061-07837170B0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9E850FCE-497F-497A-A14F-5C30E6D44C2F}" type="pres">
      <dgm:prSet presAssocID="{16D20864-953F-49BD-8061-07837170B00E}" presName="spaceRect" presStyleCnt="0"/>
      <dgm:spPr/>
    </dgm:pt>
    <dgm:pt modelId="{06161EB1-3393-477E-B2FB-0E6E6A8CE1B5}" type="pres">
      <dgm:prSet presAssocID="{16D20864-953F-49BD-8061-07837170B00E}" presName="parTx" presStyleLbl="revTx" presStyleIdx="0" presStyleCnt="3">
        <dgm:presLayoutVars>
          <dgm:chMax val="0"/>
          <dgm:chPref val="0"/>
        </dgm:presLayoutVars>
      </dgm:prSet>
      <dgm:spPr/>
    </dgm:pt>
    <dgm:pt modelId="{39AA18F2-AB8D-4943-BE13-4A096E7274E1}" type="pres">
      <dgm:prSet presAssocID="{B18A239A-312B-467E-8E98-3D17DACD1813}" presName="sibTrans" presStyleCnt="0"/>
      <dgm:spPr/>
    </dgm:pt>
    <dgm:pt modelId="{D3F4799A-EEFB-4D66-805E-A05DF0478E4E}" type="pres">
      <dgm:prSet presAssocID="{9C2C4119-EF4A-494C-8418-F2010866802F}" presName="compNode" presStyleCnt="0"/>
      <dgm:spPr/>
    </dgm:pt>
    <dgm:pt modelId="{86D0569A-C0CD-4098-9217-88A6BD5C839C}" type="pres">
      <dgm:prSet presAssocID="{9C2C4119-EF4A-494C-8418-F2010866802F}" presName="bgRect" presStyleLbl="bgShp" presStyleIdx="1" presStyleCnt="3"/>
      <dgm:spPr/>
    </dgm:pt>
    <dgm:pt modelId="{3FCDDE02-0800-44C5-BB7A-C047035713AD}" type="pres">
      <dgm:prSet presAssocID="{9C2C4119-EF4A-494C-8418-F201086680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6C1D4D74-0463-4D26-9598-E9BEEAB9B86A}" type="pres">
      <dgm:prSet presAssocID="{9C2C4119-EF4A-494C-8418-F2010866802F}" presName="spaceRect" presStyleCnt="0"/>
      <dgm:spPr/>
    </dgm:pt>
    <dgm:pt modelId="{3C9C1A48-A30C-4FEC-8AC7-56ED7A2A7376}" type="pres">
      <dgm:prSet presAssocID="{9C2C4119-EF4A-494C-8418-F2010866802F}" presName="parTx" presStyleLbl="revTx" presStyleIdx="1" presStyleCnt="3">
        <dgm:presLayoutVars>
          <dgm:chMax val="0"/>
          <dgm:chPref val="0"/>
        </dgm:presLayoutVars>
      </dgm:prSet>
      <dgm:spPr/>
    </dgm:pt>
    <dgm:pt modelId="{F59CA3C3-8BC9-4AE8-A8AF-CC7ED7AAFBE1}" type="pres">
      <dgm:prSet presAssocID="{6C92A7E3-FF10-4DD9-8854-13B4058B4535}" presName="sibTrans" presStyleCnt="0"/>
      <dgm:spPr/>
    </dgm:pt>
    <dgm:pt modelId="{9D8D94BD-EA71-4F9D-B3C0-AE26DBCDC902}" type="pres">
      <dgm:prSet presAssocID="{006A01AC-AD10-44E6-B6C8-6F230A6CF77B}" presName="compNode" presStyleCnt="0"/>
      <dgm:spPr/>
    </dgm:pt>
    <dgm:pt modelId="{F243EF38-6BAC-4F94-8113-2475CC3ECBE5}" type="pres">
      <dgm:prSet presAssocID="{006A01AC-AD10-44E6-B6C8-6F230A6CF77B}" presName="bgRect" presStyleLbl="bgShp" presStyleIdx="2" presStyleCnt="3"/>
      <dgm:spPr/>
    </dgm:pt>
    <dgm:pt modelId="{D190A2B7-5365-4C2F-B3F6-38A7B17D1C71}" type="pres">
      <dgm:prSet presAssocID="{006A01AC-AD10-44E6-B6C8-6F230A6CF7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56E2401D-9B4C-46CE-9D74-C20A6137F545}" type="pres">
      <dgm:prSet presAssocID="{006A01AC-AD10-44E6-B6C8-6F230A6CF77B}" presName="spaceRect" presStyleCnt="0"/>
      <dgm:spPr/>
    </dgm:pt>
    <dgm:pt modelId="{40A5CD73-856C-4E0A-8F52-CB3C3248EEAE}" type="pres">
      <dgm:prSet presAssocID="{006A01AC-AD10-44E6-B6C8-6F230A6CF77B}" presName="parTx" presStyleLbl="revTx" presStyleIdx="2" presStyleCnt="3">
        <dgm:presLayoutVars>
          <dgm:chMax val="0"/>
          <dgm:chPref val="0"/>
        </dgm:presLayoutVars>
      </dgm:prSet>
      <dgm:spPr/>
    </dgm:pt>
  </dgm:ptLst>
  <dgm:cxnLst>
    <dgm:cxn modelId="{1CD6260E-E898-4E86-80BD-91F77DBACD69}" srcId="{B3A9DF50-D220-4C52-8EEB-CD4349736774}" destId="{16D20864-953F-49BD-8061-07837170B00E}" srcOrd="0" destOrd="0" parTransId="{A06291B8-9A7C-4088-BA90-CFC42EF6CA34}" sibTransId="{B18A239A-312B-467E-8E98-3D17DACD1813}"/>
    <dgm:cxn modelId="{3642401E-6CA9-4F2F-8C39-A5998EE4F854}" type="presOf" srcId="{B3A9DF50-D220-4C52-8EEB-CD4349736774}" destId="{4D8A5256-6F3A-49C2-9B47-80F594814C62}" srcOrd="0" destOrd="0" presId="urn:microsoft.com/office/officeart/2018/2/layout/IconVerticalSolidList"/>
    <dgm:cxn modelId="{1E608941-3A5D-47C3-993C-384779C96E96}" type="presOf" srcId="{9C2C4119-EF4A-494C-8418-F2010866802F}" destId="{3C9C1A48-A30C-4FEC-8AC7-56ED7A2A7376}" srcOrd="0" destOrd="0" presId="urn:microsoft.com/office/officeart/2018/2/layout/IconVerticalSolidList"/>
    <dgm:cxn modelId="{2B0DF071-94BE-4A5A-9261-D24E3E91462A}" srcId="{B3A9DF50-D220-4C52-8EEB-CD4349736774}" destId="{9C2C4119-EF4A-494C-8418-F2010866802F}" srcOrd="1" destOrd="0" parTransId="{64E70CE0-F0C2-4689-85B4-F50932DA799C}" sibTransId="{6C92A7E3-FF10-4DD9-8854-13B4058B4535}"/>
    <dgm:cxn modelId="{AE42DE55-DC8F-4EF2-BACB-160BC8FAE78C}" type="presOf" srcId="{006A01AC-AD10-44E6-B6C8-6F230A6CF77B}" destId="{40A5CD73-856C-4E0A-8F52-CB3C3248EEAE}" srcOrd="0" destOrd="0" presId="urn:microsoft.com/office/officeart/2018/2/layout/IconVerticalSolidList"/>
    <dgm:cxn modelId="{78A9C57D-B7F9-49EA-B45F-4746A616EF13}" type="presOf" srcId="{16D20864-953F-49BD-8061-07837170B00E}" destId="{06161EB1-3393-477E-B2FB-0E6E6A8CE1B5}" srcOrd="0" destOrd="0" presId="urn:microsoft.com/office/officeart/2018/2/layout/IconVerticalSolidList"/>
    <dgm:cxn modelId="{6CF54DEA-DF24-4249-BAFE-EDA1553177AA}" srcId="{B3A9DF50-D220-4C52-8EEB-CD4349736774}" destId="{006A01AC-AD10-44E6-B6C8-6F230A6CF77B}" srcOrd="2" destOrd="0" parTransId="{15416A63-1421-48F4-8E49-74D6753134C6}" sibTransId="{2EF843EF-697B-477C-B6D2-2FF1726A0E45}"/>
    <dgm:cxn modelId="{A05D5B94-84F7-40CC-A580-1C172A32C120}" type="presParOf" srcId="{4D8A5256-6F3A-49C2-9B47-80F594814C62}" destId="{E20C719E-C482-44B4-A6E8-D85CB1849DCE}" srcOrd="0" destOrd="0" presId="urn:microsoft.com/office/officeart/2018/2/layout/IconVerticalSolidList"/>
    <dgm:cxn modelId="{5C22B6AC-E0E1-46D3-BF2C-AF24923E71F2}" type="presParOf" srcId="{E20C719E-C482-44B4-A6E8-D85CB1849DCE}" destId="{367887A5-BB3B-45F4-B41A-8941FEE26B44}" srcOrd="0" destOrd="0" presId="urn:microsoft.com/office/officeart/2018/2/layout/IconVerticalSolidList"/>
    <dgm:cxn modelId="{D661F199-3280-4E32-B0A2-910E783C088D}" type="presParOf" srcId="{E20C719E-C482-44B4-A6E8-D85CB1849DCE}" destId="{EB7C9F68-144D-4BAF-ABFE-EDED6A825C2B}" srcOrd="1" destOrd="0" presId="urn:microsoft.com/office/officeart/2018/2/layout/IconVerticalSolidList"/>
    <dgm:cxn modelId="{A16F8015-92E4-495D-8703-75E132781530}" type="presParOf" srcId="{E20C719E-C482-44B4-A6E8-D85CB1849DCE}" destId="{9E850FCE-497F-497A-A14F-5C30E6D44C2F}" srcOrd="2" destOrd="0" presId="urn:microsoft.com/office/officeart/2018/2/layout/IconVerticalSolidList"/>
    <dgm:cxn modelId="{4FBE83E6-C1C4-4268-B73F-051DA00A0C95}" type="presParOf" srcId="{E20C719E-C482-44B4-A6E8-D85CB1849DCE}" destId="{06161EB1-3393-477E-B2FB-0E6E6A8CE1B5}" srcOrd="3" destOrd="0" presId="urn:microsoft.com/office/officeart/2018/2/layout/IconVerticalSolidList"/>
    <dgm:cxn modelId="{33C2B004-96FF-4621-B948-FC8F434D7F1F}" type="presParOf" srcId="{4D8A5256-6F3A-49C2-9B47-80F594814C62}" destId="{39AA18F2-AB8D-4943-BE13-4A096E7274E1}" srcOrd="1" destOrd="0" presId="urn:microsoft.com/office/officeart/2018/2/layout/IconVerticalSolidList"/>
    <dgm:cxn modelId="{5D132EE6-8B0B-4612-9DB8-C5173CB900B5}" type="presParOf" srcId="{4D8A5256-6F3A-49C2-9B47-80F594814C62}" destId="{D3F4799A-EEFB-4D66-805E-A05DF0478E4E}" srcOrd="2" destOrd="0" presId="urn:microsoft.com/office/officeart/2018/2/layout/IconVerticalSolidList"/>
    <dgm:cxn modelId="{794DF278-8D97-4352-A392-952122116A83}" type="presParOf" srcId="{D3F4799A-EEFB-4D66-805E-A05DF0478E4E}" destId="{86D0569A-C0CD-4098-9217-88A6BD5C839C}" srcOrd="0" destOrd="0" presId="urn:microsoft.com/office/officeart/2018/2/layout/IconVerticalSolidList"/>
    <dgm:cxn modelId="{129C0D73-763D-48F7-ABE3-A7E49F08820F}" type="presParOf" srcId="{D3F4799A-EEFB-4D66-805E-A05DF0478E4E}" destId="{3FCDDE02-0800-44C5-BB7A-C047035713AD}" srcOrd="1" destOrd="0" presId="urn:microsoft.com/office/officeart/2018/2/layout/IconVerticalSolidList"/>
    <dgm:cxn modelId="{CA77CF57-27AA-4179-AA5B-28866456B219}" type="presParOf" srcId="{D3F4799A-EEFB-4D66-805E-A05DF0478E4E}" destId="{6C1D4D74-0463-4D26-9598-E9BEEAB9B86A}" srcOrd="2" destOrd="0" presId="urn:microsoft.com/office/officeart/2018/2/layout/IconVerticalSolidList"/>
    <dgm:cxn modelId="{43A69395-F364-43DC-98F9-3B495296E028}" type="presParOf" srcId="{D3F4799A-EEFB-4D66-805E-A05DF0478E4E}" destId="{3C9C1A48-A30C-4FEC-8AC7-56ED7A2A7376}" srcOrd="3" destOrd="0" presId="urn:microsoft.com/office/officeart/2018/2/layout/IconVerticalSolidList"/>
    <dgm:cxn modelId="{E9975CCC-846C-4BCF-AA24-C643CD624A18}" type="presParOf" srcId="{4D8A5256-6F3A-49C2-9B47-80F594814C62}" destId="{F59CA3C3-8BC9-4AE8-A8AF-CC7ED7AAFBE1}" srcOrd="3" destOrd="0" presId="urn:microsoft.com/office/officeart/2018/2/layout/IconVerticalSolidList"/>
    <dgm:cxn modelId="{DAA55B60-4422-426F-A8BA-C90C86F19146}" type="presParOf" srcId="{4D8A5256-6F3A-49C2-9B47-80F594814C62}" destId="{9D8D94BD-EA71-4F9D-B3C0-AE26DBCDC902}" srcOrd="4" destOrd="0" presId="urn:microsoft.com/office/officeart/2018/2/layout/IconVerticalSolidList"/>
    <dgm:cxn modelId="{AA713A18-C2DD-4217-BA3A-09E97C8F7046}" type="presParOf" srcId="{9D8D94BD-EA71-4F9D-B3C0-AE26DBCDC902}" destId="{F243EF38-6BAC-4F94-8113-2475CC3ECBE5}" srcOrd="0" destOrd="0" presId="urn:microsoft.com/office/officeart/2018/2/layout/IconVerticalSolidList"/>
    <dgm:cxn modelId="{5ED96C67-62C0-40D0-B235-336864691499}" type="presParOf" srcId="{9D8D94BD-EA71-4F9D-B3C0-AE26DBCDC902}" destId="{D190A2B7-5365-4C2F-B3F6-38A7B17D1C71}" srcOrd="1" destOrd="0" presId="urn:microsoft.com/office/officeart/2018/2/layout/IconVerticalSolidList"/>
    <dgm:cxn modelId="{25C73DB7-5BB2-4E7D-9FE7-E884EFC536FB}" type="presParOf" srcId="{9D8D94BD-EA71-4F9D-B3C0-AE26DBCDC902}" destId="{56E2401D-9B4C-46CE-9D74-C20A6137F545}" srcOrd="2" destOrd="0" presId="urn:microsoft.com/office/officeart/2018/2/layout/IconVerticalSolidList"/>
    <dgm:cxn modelId="{F93B4439-0220-4CE7-ADE9-2269B5F0AF5D}" type="presParOf" srcId="{9D8D94BD-EA71-4F9D-B3C0-AE26DBCDC902}" destId="{40A5CD73-856C-4E0A-8F52-CB3C3248EE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929AC-9A2A-47C8-8F5B-92F1BBE3BD08}">
      <dsp:nvSpPr>
        <dsp:cNvPr id="0" name=""/>
        <dsp:cNvSpPr/>
      </dsp:nvSpPr>
      <dsp:spPr>
        <a:xfrm>
          <a:off x="0" y="501874"/>
          <a:ext cx="10363200" cy="9265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7121B5-D4AD-40D6-9964-177677E9B4FF}">
      <dsp:nvSpPr>
        <dsp:cNvPr id="0" name=""/>
        <dsp:cNvSpPr/>
      </dsp:nvSpPr>
      <dsp:spPr>
        <a:xfrm>
          <a:off x="280277" y="710345"/>
          <a:ext cx="509595" cy="509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17AF0-99D5-4625-AF38-F58B8231456D}">
      <dsp:nvSpPr>
        <dsp:cNvPr id="0" name=""/>
        <dsp:cNvSpPr/>
      </dsp:nvSpPr>
      <dsp:spPr>
        <a:xfrm>
          <a:off x="1070151" y="501874"/>
          <a:ext cx="9293048" cy="92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59" tIns="98059" rIns="98059" bIns="98059" numCol="1" spcCol="1270" anchor="ctr" anchorCtr="0">
          <a:noAutofit/>
        </a:bodyPr>
        <a:lstStyle/>
        <a:p>
          <a:pPr marL="0" lvl="0" indent="0" algn="l" defTabSz="666750">
            <a:lnSpc>
              <a:spcPct val="100000"/>
            </a:lnSpc>
            <a:spcBef>
              <a:spcPct val="0"/>
            </a:spcBef>
            <a:spcAft>
              <a:spcPct val="35000"/>
            </a:spcAft>
            <a:buNone/>
          </a:pPr>
          <a:r>
            <a:rPr lang="en-US" sz="1500" b="0" i="0" kern="1200"/>
            <a:t>As can be seen from the diagram, most of the values of "real val" are between 1 and 0 and rather close to 0. This means that they are very small values.</a:t>
          </a:r>
          <a:endParaRPr lang="en-US" sz="1500" kern="1200"/>
        </a:p>
      </dsp:txBody>
      <dsp:txXfrm>
        <a:off x="1070151" y="501874"/>
        <a:ext cx="9293048" cy="926538"/>
      </dsp:txXfrm>
    </dsp:sp>
    <dsp:sp modelId="{4D83744C-C289-41E6-835E-0511013F10BB}">
      <dsp:nvSpPr>
        <dsp:cNvPr id="0" name=""/>
        <dsp:cNvSpPr/>
      </dsp:nvSpPr>
      <dsp:spPr>
        <a:xfrm>
          <a:off x="0" y="1660047"/>
          <a:ext cx="10363200" cy="9265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02A6D6-FE69-40EA-9C31-184E6AC8005F}">
      <dsp:nvSpPr>
        <dsp:cNvPr id="0" name=""/>
        <dsp:cNvSpPr/>
      </dsp:nvSpPr>
      <dsp:spPr>
        <a:xfrm>
          <a:off x="280277" y="1868518"/>
          <a:ext cx="509595" cy="509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25AB44-328C-4110-A6BA-803416A49A37}">
      <dsp:nvSpPr>
        <dsp:cNvPr id="0" name=""/>
        <dsp:cNvSpPr/>
      </dsp:nvSpPr>
      <dsp:spPr>
        <a:xfrm>
          <a:off x="1070151" y="1660047"/>
          <a:ext cx="9293048" cy="92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59" tIns="98059" rIns="98059" bIns="98059" numCol="1" spcCol="1270" anchor="ctr" anchorCtr="0">
          <a:noAutofit/>
        </a:bodyPr>
        <a:lstStyle/>
        <a:p>
          <a:pPr marL="0" lvl="0" indent="0" algn="l" defTabSz="666750">
            <a:lnSpc>
              <a:spcPct val="100000"/>
            </a:lnSpc>
            <a:spcBef>
              <a:spcPct val="0"/>
            </a:spcBef>
            <a:spcAft>
              <a:spcPct val="35000"/>
            </a:spcAft>
            <a:buNone/>
          </a:pPr>
          <a:r>
            <a:rPr lang="en-US" sz="1500" b="0" i="0" kern="1200"/>
            <a:t>When we examined and compared the different graphs of each year, we realized that there is no difference between them. Moreover, we not only compared the years, but also looked to see if there was a difference between the generators, and they were similar as well. Therefore, we did not treat any of them differently. </a:t>
          </a:r>
          <a:endParaRPr lang="en-US" sz="1500" kern="1200"/>
        </a:p>
      </dsp:txBody>
      <dsp:txXfrm>
        <a:off x="1070151" y="1660047"/>
        <a:ext cx="9293048" cy="926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887A5-BB3B-45F4-B41A-8941FEE26B44}">
      <dsp:nvSpPr>
        <dsp:cNvPr id="0" name=""/>
        <dsp:cNvSpPr/>
      </dsp:nvSpPr>
      <dsp:spPr>
        <a:xfrm>
          <a:off x="0" y="1884"/>
          <a:ext cx="10363200" cy="9007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C9F68-144D-4BAF-ABFE-EDED6A825C2B}">
      <dsp:nvSpPr>
        <dsp:cNvPr id="0" name=""/>
        <dsp:cNvSpPr/>
      </dsp:nvSpPr>
      <dsp:spPr>
        <a:xfrm>
          <a:off x="272491" y="204564"/>
          <a:ext cx="495923" cy="495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61EB1-3393-477E-B2FB-0E6E6A8CE1B5}">
      <dsp:nvSpPr>
        <dsp:cNvPr id="0" name=""/>
        <dsp:cNvSpPr/>
      </dsp:nvSpPr>
      <dsp:spPr>
        <a:xfrm>
          <a:off x="1040906" y="1884"/>
          <a:ext cx="9212005" cy="901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428" tIns="95428" rIns="95428" bIns="95428" numCol="1" spcCol="1270" anchor="ctr" anchorCtr="0">
          <a:noAutofit/>
        </a:bodyPr>
        <a:lstStyle/>
        <a:p>
          <a:pPr marL="0" lvl="0" indent="0" algn="l" defTabSz="622300">
            <a:lnSpc>
              <a:spcPct val="100000"/>
            </a:lnSpc>
            <a:spcBef>
              <a:spcPct val="0"/>
            </a:spcBef>
            <a:spcAft>
              <a:spcPct val="35000"/>
            </a:spcAft>
            <a:buNone/>
          </a:pPr>
          <a:r>
            <a:rPr lang="en-US" sz="1400" b="0" i="0" kern="1200"/>
            <a:t>Finally, after examining each feature and making changes that were made in order to fit the features to the model in the best way, the correlation of each feature with the features with 'real val' (electricity consumption) was determined. The result showed that the features that had the highest correlation were: 'idfiders', 'ind', 'dr', 'weather_categories', 'wind_dir', 'wind_speed', 'temp'.</a:t>
          </a:r>
          <a:endParaRPr lang="en-US" sz="1400" kern="1200"/>
        </a:p>
      </dsp:txBody>
      <dsp:txXfrm>
        <a:off x="1040906" y="1884"/>
        <a:ext cx="9212005" cy="901678"/>
      </dsp:txXfrm>
    </dsp:sp>
    <dsp:sp modelId="{86D0569A-C0CD-4098-9217-88A6BD5C839C}">
      <dsp:nvSpPr>
        <dsp:cNvPr id="0" name=""/>
        <dsp:cNvSpPr/>
      </dsp:nvSpPr>
      <dsp:spPr>
        <a:xfrm>
          <a:off x="0" y="1093390"/>
          <a:ext cx="10363200" cy="9007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DDE02-0800-44C5-BB7A-C047035713AD}">
      <dsp:nvSpPr>
        <dsp:cNvPr id="0" name=""/>
        <dsp:cNvSpPr/>
      </dsp:nvSpPr>
      <dsp:spPr>
        <a:xfrm>
          <a:off x="272491" y="1296070"/>
          <a:ext cx="495923" cy="495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C1A48-A30C-4FEC-8AC7-56ED7A2A7376}">
      <dsp:nvSpPr>
        <dsp:cNvPr id="0" name=""/>
        <dsp:cNvSpPr/>
      </dsp:nvSpPr>
      <dsp:spPr>
        <a:xfrm>
          <a:off x="1040906" y="1093390"/>
          <a:ext cx="9212005" cy="901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428" tIns="95428" rIns="95428" bIns="95428" numCol="1" spcCol="1270" anchor="ctr" anchorCtr="0">
          <a:noAutofit/>
        </a:bodyPr>
        <a:lstStyle/>
        <a:p>
          <a:pPr marL="0" lvl="0" indent="0" algn="l" defTabSz="622300">
            <a:lnSpc>
              <a:spcPct val="100000"/>
            </a:lnSpc>
            <a:spcBef>
              <a:spcPct val="0"/>
            </a:spcBef>
            <a:spcAft>
              <a:spcPct val="35000"/>
            </a:spcAft>
            <a:buNone/>
          </a:pPr>
          <a:r>
            <a:rPr lang="en-US" sz="1400" b="0" i="0" kern="1200"/>
            <a:t>Thus, the use of this feature in the model was directly related to the success of the power consumption prediction model.</a:t>
          </a:r>
          <a:endParaRPr lang="en-US" sz="1400" kern="1200"/>
        </a:p>
      </dsp:txBody>
      <dsp:txXfrm>
        <a:off x="1040906" y="1093390"/>
        <a:ext cx="9212005" cy="901678"/>
      </dsp:txXfrm>
    </dsp:sp>
    <dsp:sp modelId="{F243EF38-6BAC-4F94-8113-2475CC3ECBE5}">
      <dsp:nvSpPr>
        <dsp:cNvPr id="0" name=""/>
        <dsp:cNvSpPr/>
      </dsp:nvSpPr>
      <dsp:spPr>
        <a:xfrm>
          <a:off x="0" y="2184896"/>
          <a:ext cx="10363200" cy="9007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0A2B7-5365-4C2F-B3F6-38A7B17D1C71}">
      <dsp:nvSpPr>
        <dsp:cNvPr id="0" name=""/>
        <dsp:cNvSpPr/>
      </dsp:nvSpPr>
      <dsp:spPr>
        <a:xfrm>
          <a:off x="272491" y="2387576"/>
          <a:ext cx="495923" cy="495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5CD73-856C-4E0A-8F52-CB3C3248EEAE}">
      <dsp:nvSpPr>
        <dsp:cNvPr id="0" name=""/>
        <dsp:cNvSpPr/>
      </dsp:nvSpPr>
      <dsp:spPr>
        <a:xfrm>
          <a:off x="1040906" y="2184896"/>
          <a:ext cx="9212005" cy="901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428" tIns="95428" rIns="95428" bIns="95428" numCol="1" spcCol="1270" anchor="ctr" anchorCtr="0">
          <a:noAutofit/>
        </a:bodyPr>
        <a:lstStyle/>
        <a:p>
          <a:pPr marL="0" lvl="0" indent="0" algn="l" defTabSz="622300">
            <a:lnSpc>
              <a:spcPct val="100000"/>
            </a:lnSpc>
            <a:spcBef>
              <a:spcPct val="0"/>
            </a:spcBef>
            <a:spcAft>
              <a:spcPct val="35000"/>
            </a:spcAft>
            <a:buNone/>
          </a:pPr>
          <a:r>
            <a:rPr lang="en-US" sz="1400" b="0" i="0" kern="1200"/>
            <a:t>Moreover, the future 'humidity' has a high correlation with electricity consumption - 'real val', but it also has a correlation above the value of 0.4 with temperature - 'temp', as a result of that fact we can omit it.</a:t>
          </a:r>
          <a:endParaRPr lang="en-US" sz="1400" kern="1200"/>
        </a:p>
      </dsp:txBody>
      <dsp:txXfrm>
        <a:off x="1040906" y="2184896"/>
        <a:ext cx="9212005" cy="9016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77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6997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7976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5457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0254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5449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5424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1034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9530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7802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6/27/2022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0349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6/27/2022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72761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map&#10;&#10;Description automatically generated with low confidence">
            <a:extLst>
              <a:ext uri="{FF2B5EF4-FFF2-40B4-BE49-F238E27FC236}">
                <a16:creationId xmlns:a16="http://schemas.microsoft.com/office/drawing/2014/main" id="{94875532-ADFC-2002-C656-A0EA41AFE011}"/>
              </a:ext>
            </a:extLst>
          </p:cNvPr>
          <p:cNvPicPr>
            <a:picLocks noChangeAspect="1"/>
          </p:cNvPicPr>
          <p:nvPr/>
        </p:nvPicPr>
        <p:blipFill rotWithShape="1">
          <a:blip r:embed="rId2"/>
          <a:srcRect t="29687"/>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C19A2-E55C-C2B1-E9CA-E9ACB6881F58}"/>
              </a:ext>
            </a:extLst>
          </p:cNvPr>
          <p:cNvSpPr>
            <a:spLocks noGrp="1"/>
          </p:cNvSpPr>
          <p:nvPr>
            <p:ph type="ctrTitle"/>
          </p:nvPr>
        </p:nvSpPr>
        <p:spPr>
          <a:xfrm>
            <a:off x="6421729" y="914400"/>
            <a:ext cx="4892948" cy="3427867"/>
          </a:xfrm>
        </p:spPr>
        <p:txBody>
          <a:bodyPr anchor="t">
            <a:normAutofit/>
          </a:bodyPr>
          <a:lstStyle/>
          <a:p>
            <a:pPr algn="r"/>
            <a:r>
              <a:rPr lang="en-US" dirty="0">
                <a:solidFill>
                  <a:srgbClr val="FFFFFF"/>
                </a:solidFill>
              </a:rPr>
              <a:t>Electricity Consumption Prediction</a:t>
            </a:r>
            <a:endParaRPr lang="en-IL" dirty="0">
              <a:solidFill>
                <a:srgbClr val="FFFFFF"/>
              </a:solidFill>
            </a:endParaRPr>
          </a:p>
        </p:txBody>
      </p:sp>
      <p:sp>
        <p:nvSpPr>
          <p:cNvPr id="3" name="Subtitle 2">
            <a:extLst>
              <a:ext uri="{FF2B5EF4-FFF2-40B4-BE49-F238E27FC236}">
                <a16:creationId xmlns:a16="http://schemas.microsoft.com/office/drawing/2014/main" id="{5C557423-F399-0797-EA8A-4B883BC251BE}"/>
              </a:ext>
            </a:extLst>
          </p:cNvPr>
          <p:cNvSpPr>
            <a:spLocks noGrp="1"/>
          </p:cNvSpPr>
          <p:nvPr>
            <p:ph type="subTitle" idx="1"/>
          </p:nvPr>
        </p:nvSpPr>
        <p:spPr>
          <a:xfrm>
            <a:off x="6997959" y="3849313"/>
            <a:ext cx="6608160" cy="2784752"/>
          </a:xfrm>
        </p:spPr>
        <p:txBody>
          <a:bodyPr anchor="t">
            <a:normAutofit/>
          </a:bodyPr>
          <a:lstStyle/>
          <a:p>
            <a:r>
              <a:rPr lang="en-US" sz="1000" dirty="0">
                <a:solidFill>
                  <a:srgbClr val="FFFFFF"/>
                </a:solidFill>
              </a:rPr>
              <a:t>Students’ names:</a:t>
            </a:r>
          </a:p>
          <a:p>
            <a:r>
              <a:rPr lang="en-US" sz="1000" dirty="0">
                <a:solidFill>
                  <a:srgbClr val="FFFFFF"/>
                </a:solidFill>
              </a:rPr>
              <a:t>Dania </a:t>
            </a:r>
            <a:r>
              <a:rPr lang="en-US" sz="1000" dirty="0" err="1">
                <a:solidFill>
                  <a:srgbClr val="FFFFFF"/>
                </a:solidFill>
              </a:rPr>
              <a:t>altman</a:t>
            </a:r>
            <a:r>
              <a:rPr lang="en-US" sz="1000" dirty="0">
                <a:solidFill>
                  <a:srgbClr val="FFFFFF"/>
                </a:solidFill>
              </a:rPr>
              <a:t>, </a:t>
            </a:r>
            <a:r>
              <a:rPr lang="en-US" sz="1000" dirty="0" err="1">
                <a:solidFill>
                  <a:srgbClr val="FFFFFF"/>
                </a:solidFill>
              </a:rPr>
              <a:t>lior</a:t>
            </a:r>
            <a:r>
              <a:rPr lang="en-US" sz="1000" dirty="0">
                <a:solidFill>
                  <a:srgbClr val="FFFFFF"/>
                </a:solidFill>
              </a:rPr>
              <a:t> </a:t>
            </a:r>
            <a:r>
              <a:rPr lang="en-US" sz="1000" dirty="0" err="1">
                <a:solidFill>
                  <a:srgbClr val="FFFFFF"/>
                </a:solidFill>
              </a:rPr>
              <a:t>alvas</a:t>
            </a:r>
            <a:r>
              <a:rPr lang="en-US" sz="1000" dirty="0">
                <a:solidFill>
                  <a:srgbClr val="FFFFFF"/>
                </a:solidFill>
              </a:rPr>
              <a:t>, </a:t>
            </a:r>
          </a:p>
          <a:p>
            <a:r>
              <a:rPr lang="en-US" sz="1000" dirty="0" err="1">
                <a:solidFill>
                  <a:srgbClr val="FFFFFF"/>
                </a:solidFill>
              </a:rPr>
              <a:t>noam</a:t>
            </a:r>
            <a:r>
              <a:rPr lang="en-US" sz="1000" dirty="0">
                <a:solidFill>
                  <a:srgbClr val="FFFFFF"/>
                </a:solidFill>
              </a:rPr>
              <a:t> </a:t>
            </a:r>
            <a:r>
              <a:rPr lang="en-US" sz="1000" dirty="0" err="1">
                <a:solidFill>
                  <a:srgbClr val="FFFFFF"/>
                </a:solidFill>
              </a:rPr>
              <a:t>borger</a:t>
            </a:r>
            <a:r>
              <a:rPr lang="en-US" sz="1000" dirty="0">
                <a:solidFill>
                  <a:srgbClr val="FFFFFF"/>
                </a:solidFill>
              </a:rPr>
              <a:t>, Ben yaakobi, </a:t>
            </a:r>
          </a:p>
          <a:p>
            <a:r>
              <a:rPr lang="en-US" sz="1000" dirty="0">
                <a:solidFill>
                  <a:srgbClr val="FFFFFF"/>
                </a:solidFill>
              </a:rPr>
              <a:t>Anzor </a:t>
            </a:r>
            <a:r>
              <a:rPr lang="en-US" sz="1000" dirty="0" err="1">
                <a:solidFill>
                  <a:srgbClr val="FFFFFF"/>
                </a:solidFill>
              </a:rPr>
              <a:t>Torikashvili</a:t>
            </a:r>
            <a:r>
              <a:rPr lang="en-US" sz="1000" dirty="0">
                <a:solidFill>
                  <a:srgbClr val="FFFFFF"/>
                </a:solidFill>
              </a:rPr>
              <a:t>, </a:t>
            </a:r>
            <a:r>
              <a:rPr lang="en-US" sz="1000" dirty="0" err="1">
                <a:solidFill>
                  <a:srgbClr val="FFFFFF"/>
                </a:solidFill>
              </a:rPr>
              <a:t>Georgiy</a:t>
            </a:r>
            <a:r>
              <a:rPr lang="en-US" sz="1000" dirty="0">
                <a:solidFill>
                  <a:srgbClr val="FFFFFF"/>
                </a:solidFill>
              </a:rPr>
              <a:t> Kravchenko</a:t>
            </a:r>
          </a:p>
          <a:p>
            <a:endParaRPr lang="en-US" sz="1000" dirty="0">
              <a:solidFill>
                <a:srgbClr val="FFFFFF"/>
              </a:solidFill>
            </a:endParaRPr>
          </a:p>
          <a:p>
            <a:r>
              <a:rPr lang="en-US" sz="1000" dirty="0">
                <a:solidFill>
                  <a:srgbClr val="FFFFFF"/>
                </a:solidFill>
              </a:rPr>
              <a:t> Supervisors’ names:</a:t>
            </a:r>
          </a:p>
          <a:p>
            <a:r>
              <a:rPr lang="en-US" sz="1000" dirty="0">
                <a:solidFill>
                  <a:srgbClr val="FFFFFF"/>
                </a:solidFill>
              </a:rPr>
              <a:t>Mark Israel</a:t>
            </a:r>
          </a:p>
          <a:p>
            <a:r>
              <a:rPr lang="en-US" sz="1000" dirty="0" err="1">
                <a:solidFill>
                  <a:srgbClr val="FFFFFF"/>
                </a:solidFill>
              </a:rPr>
              <a:t>Mayya</a:t>
            </a:r>
            <a:r>
              <a:rPr lang="en-US" sz="1000" dirty="0">
                <a:solidFill>
                  <a:srgbClr val="FFFFFF"/>
                </a:solidFill>
              </a:rPr>
              <a:t> </a:t>
            </a:r>
            <a:r>
              <a:rPr lang="en-US" sz="1000" dirty="0" err="1">
                <a:solidFill>
                  <a:srgbClr val="FFFFFF"/>
                </a:solidFill>
              </a:rPr>
              <a:t>lihovodov</a:t>
            </a:r>
            <a:endParaRPr lang="en-US" sz="1000" dirty="0">
              <a:solidFill>
                <a:srgbClr val="FFFFFF"/>
              </a:solidFill>
            </a:endParaRPr>
          </a:p>
          <a:p>
            <a:endParaRPr lang="en-US" sz="1050" dirty="0">
              <a:solidFill>
                <a:srgbClr val="FFFFFF"/>
              </a:solidFill>
            </a:endParaRPr>
          </a:p>
          <a:p>
            <a:endParaRPr lang="en-IL" sz="1050"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7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0CD7-A97E-985E-DC7C-F6D1A5ED980D}"/>
              </a:ext>
            </a:extLst>
          </p:cNvPr>
          <p:cNvSpPr>
            <a:spLocks noGrp="1"/>
          </p:cNvSpPr>
          <p:nvPr>
            <p:ph type="title"/>
          </p:nvPr>
        </p:nvSpPr>
        <p:spPr/>
        <p:txBody>
          <a:bodyPr/>
          <a:lstStyle/>
          <a:p>
            <a:r>
              <a:rPr lang="en-US"/>
              <a:t>Feature Selection</a:t>
            </a:r>
            <a:endParaRPr lang="en-IL" dirty="0"/>
          </a:p>
        </p:txBody>
      </p:sp>
      <p:graphicFrame>
        <p:nvGraphicFramePr>
          <p:cNvPr id="7" name="Content Placeholder 2">
            <a:extLst>
              <a:ext uri="{FF2B5EF4-FFF2-40B4-BE49-F238E27FC236}">
                <a16:creationId xmlns:a16="http://schemas.microsoft.com/office/drawing/2014/main" id="{0276DEFD-E6BD-A65F-E97F-AE1FE3984869}"/>
              </a:ext>
            </a:extLst>
          </p:cNvPr>
          <p:cNvGraphicFramePr>
            <a:graphicFrameLocks noGrp="1"/>
          </p:cNvGraphicFramePr>
          <p:nvPr>
            <p:ph idx="1"/>
          </p:nvPr>
        </p:nvGraphicFramePr>
        <p:xfrm>
          <a:off x="914399" y="2853369"/>
          <a:ext cx="10363200" cy="3088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75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A7D5D-9371-CA36-8E49-14A04338F098}"/>
              </a:ext>
            </a:extLst>
          </p:cNvPr>
          <p:cNvSpPr>
            <a:spLocks noGrp="1"/>
          </p:cNvSpPr>
          <p:nvPr>
            <p:ph type="title"/>
          </p:nvPr>
        </p:nvSpPr>
        <p:spPr>
          <a:xfrm>
            <a:off x="914400" y="1371601"/>
            <a:ext cx="4533900" cy="1561379"/>
          </a:xfrm>
        </p:spPr>
        <p:txBody>
          <a:bodyPr anchor="t">
            <a:normAutofit/>
          </a:bodyPr>
          <a:lstStyle/>
          <a:p>
            <a:r>
              <a:rPr lang="en-US" dirty="0"/>
              <a:t>Algorithm Selection</a:t>
            </a:r>
            <a:endParaRPr lang="en-IL" dirty="0"/>
          </a:p>
        </p:txBody>
      </p:sp>
      <p:cxnSp>
        <p:nvCxnSpPr>
          <p:cNvPr id="21" name="Straight Connector 2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4352E3D-1716-F277-B450-E286676CA763}"/>
              </a:ext>
            </a:extLst>
          </p:cNvPr>
          <p:cNvPicPr>
            <a:picLocks noChangeAspect="1"/>
          </p:cNvPicPr>
          <p:nvPr/>
        </p:nvPicPr>
        <p:blipFill>
          <a:blip r:embed="rId2"/>
          <a:stretch>
            <a:fillRect/>
          </a:stretch>
        </p:blipFill>
        <p:spPr>
          <a:xfrm>
            <a:off x="990600" y="3403042"/>
            <a:ext cx="4533900" cy="2357628"/>
          </a:xfrm>
          <a:prstGeom prst="rect">
            <a:avLst/>
          </a:prstGeom>
        </p:spPr>
      </p:pic>
      <p:sp>
        <p:nvSpPr>
          <p:cNvPr id="3" name="Content Placeholder 2">
            <a:extLst>
              <a:ext uri="{FF2B5EF4-FFF2-40B4-BE49-F238E27FC236}">
                <a16:creationId xmlns:a16="http://schemas.microsoft.com/office/drawing/2014/main" id="{BDA27413-CBA4-3225-3099-89DF0274425C}"/>
              </a:ext>
            </a:extLst>
          </p:cNvPr>
          <p:cNvSpPr>
            <a:spLocks noGrp="1"/>
          </p:cNvSpPr>
          <p:nvPr>
            <p:ph idx="1"/>
          </p:nvPr>
        </p:nvSpPr>
        <p:spPr>
          <a:xfrm>
            <a:off x="6400799" y="1439141"/>
            <a:ext cx="4795405" cy="4352059"/>
          </a:xfrm>
        </p:spPr>
        <p:txBody>
          <a:bodyPr>
            <a:normAutofit/>
          </a:bodyPr>
          <a:lstStyle/>
          <a:p>
            <a:pPr marL="0" indent="0">
              <a:buNone/>
            </a:pPr>
            <a:r>
              <a:rPr lang="en-US" b="0" i="0" u="none" strike="noStrike" dirty="0">
                <a:effectLst/>
                <a:latin typeface="Work Sans" pitchFamily="2" charset="0"/>
              </a:rPr>
              <a:t>As seen in the table, Random Forest Regressor algorithm yields the best results and therefore we went with this choice.</a:t>
            </a:r>
          </a:p>
          <a:p>
            <a:pPr marL="0" indent="0">
              <a:buNone/>
            </a:pPr>
            <a:r>
              <a:rPr lang="en-US" b="0" i="0" u="none" strike="noStrike" dirty="0">
                <a:effectLst/>
                <a:latin typeface="Work Sans" pitchFamily="2" charset="0"/>
              </a:rPr>
              <a:t>Moreover, we used cross validation with </a:t>
            </a:r>
            <a:r>
              <a:rPr lang="en-US" b="0" i="0" u="none" strike="noStrike" dirty="0" err="1">
                <a:effectLst/>
                <a:latin typeface="Work Sans" pitchFamily="2" charset="0"/>
              </a:rPr>
              <a:t>kFold</a:t>
            </a:r>
            <a:r>
              <a:rPr lang="en-US" b="0" i="0" u="none" strike="noStrike" dirty="0">
                <a:effectLst/>
                <a:latin typeface="Work Sans" pitchFamily="2" charset="0"/>
              </a:rPr>
              <a:t>=10 to make sure the results are true.</a:t>
            </a:r>
            <a:br>
              <a:rPr lang="en-US" b="0" i="0" u="none" strike="noStrike" dirty="0">
                <a:effectLst/>
                <a:latin typeface="Work Sans" pitchFamily="2" charset="0"/>
              </a:rPr>
            </a:br>
            <a:r>
              <a:rPr lang="en-US" b="0" i="0" u="none" strike="noStrike" dirty="0">
                <a:effectLst/>
                <a:latin typeface="Work Sans" pitchFamily="2" charset="0"/>
              </a:rPr>
              <a:t>As seen in the table on 5.3  the results of r2 score are close to each other therefore the model that we chose was accurate.</a:t>
            </a:r>
            <a:endParaRPr lang="en-US" dirty="0">
              <a:effectLst/>
            </a:endParaRPr>
          </a:p>
          <a:p>
            <a:pPr marL="0" indent="0">
              <a:buNone/>
            </a:pPr>
            <a:endParaRPr lang="en-IL" dirty="0"/>
          </a:p>
        </p:txBody>
      </p:sp>
    </p:spTree>
    <p:extLst>
      <p:ext uri="{BB962C8B-B14F-4D97-AF65-F5344CB8AC3E}">
        <p14:creationId xmlns:p14="http://schemas.microsoft.com/office/powerpoint/2010/main" val="317095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8253AB-32EE-B7A3-0B50-539A4ADFB62B}"/>
              </a:ext>
            </a:extLst>
          </p:cNvPr>
          <p:cNvSpPr>
            <a:spLocks noGrp="1"/>
          </p:cNvSpPr>
          <p:nvPr>
            <p:ph type="title"/>
          </p:nvPr>
        </p:nvSpPr>
        <p:spPr>
          <a:xfrm>
            <a:off x="914401" y="914399"/>
            <a:ext cx="3543300" cy="4578624"/>
          </a:xfrm>
        </p:spPr>
        <p:txBody>
          <a:bodyPr anchor="b">
            <a:normAutofit/>
          </a:bodyPr>
          <a:lstStyle/>
          <a:p>
            <a:r>
              <a:rPr lang="en-US" dirty="0"/>
              <a:t>Purpose of the research</a:t>
            </a:r>
            <a:endParaRPr lang="en-IL" dirty="0"/>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2EFC300-6E2B-F0C4-5C30-218A1BE7A14D}"/>
              </a:ext>
            </a:extLst>
          </p:cNvPr>
          <p:cNvSpPr>
            <a:spLocks noGrp="1"/>
          </p:cNvSpPr>
          <p:nvPr>
            <p:ph idx="1"/>
          </p:nvPr>
        </p:nvSpPr>
        <p:spPr>
          <a:xfrm>
            <a:off x="5676900" y="960120"/>
            <a:ext cx="5524499" cy="4831080"/>
          </a:xfrm>
        </p:spPr>
        <p:txBody>
          <a:bodyPr anchor="t">
            <a:normAutofit/>
          </a:bodyPr>
          <a:lstStyle/>
          <a:p>
            <a:pPr marL="0" marR="0" indent="0">
              <a:lnSpc>
                <a:spcPct val="110000"/>
              </a:lnSpc>
              <a:spcBef>
                <a:spcPts val="0"/>
              </a:spcBef>
              <a:spcAft>
                <a:spcPts val="0"/>
              </a:spcAft>
              <a:buNone/>
            </a:pPr>
            <a:r>
              <a:rPr lang="en-US" sz="1400" b="0" i="0" u="none" strike="noStrike">
                <a:effectLst/>
                <a:latin typeface="Work Sans" pitchFamily="2" charset="0"/>
              </a:rPr>
              <a:t>Commercial electricity users in Ukraine  are required to state how much electricity they are going to use in each following month and buy it accordingly. However, if they don't use all of it, they practically lose money. On the other hand, the fee for excessive usage is twice(and sometimes three times) than the regular fee by the law. According to recent statistics, AWDP increased to UAH 585 per MWh in 2015.</a:t>
            </a:r>
            <a:endParaRPr lang="en-US" sz="1400">
              <a:effectLst/>
              <a:latin typeface="Calibri" panose="020F0502020204030204" pitchFamily="34" charset="0"/>
            </a:endParaRPr>
          </a:p>
          <a:p>
            <a:pPr marL="0" marR="0" indent="0">
              <a:lnSpc>
                <a:spcPct val="110000"/>
              </a:lnSpc>
              <a:spcBef>
                <a:spcPts val="0"/>
              </a:spcBef>
              <a:spcAft>
                <a:spcPts val="0"/>
              </a:spcAft>
              <a:buNone/>
            </a:pPr>
            <a:r>
              <a:rPr lang="en-US" sz="1400" b="0" i="0" u="none" strike="noStrike">
                <a:effectLst/>
                <a:latin typeface="Work Sans" pitchFamily="2" charset="0"/>
              </a:rPr>
              <a:t>As a result, these users are seeking the most accurate estimation(or prediction) of the following month's usage.</a:t>
            </a:r>
            <a:endParaRPr lang="en-US" sz="1400">
              <a:effectLst/>
              <a:latin typeface="Calibri" panose="020F0502020204030204" pitchFamily="34" charset="0"/>
            </a:endParaRPr>
          </a:p>
          <a:p>
            <a:pPr marL="0" marR="0" indent="0">
              <a:lnSpc>
                <a:spcPct val="110000"/>
              </a:lnSpc>
              <a:spcBef>
                <a:spcPts val="0"/>
              </a:spcBef>
              <a:spcAft>
                <a:spcPts val="0"/>
              </a:spcAft>
              <a:buNone/>
            </a:pPr>
            <a:r>
              <a:rPr lang="en-US" sz="1400" b="0" i="0" u="none" strike="noStrike">
                <a:effectLst/>
                <a:latin typeface="Work Sans" pitchFamily="2" charset="0"/>
              </a:rPr>
              <a:t>Hence, this study's aim is to predict, with at least 95% accuracy, the electricity usage of commercial entities.</a:t>
            </a:r>
            <a:endParaRPr lang="en-US" sz="1400">
              <a:effectLst/>
              <a:latin typeface="Calibri" panose="020F0502020204030204" pitchFamily="34" charset="0"/>
            </a:endParaRPr>
          </a:p>
          <a:p>
            <a:pPr marL="0" marR="0" indent="0">
              <a:lnSpc>
                <a:spcPct val="110000"/>
              </a:lnSpc>
              <a:spcBef>
                <a:spcPts val="0"/>
              </a:spcBef>
              <a:spcAft>
                <a:spcPts val="0"/>
              </a:spcAft>
              <a:buNone/>
            </a:pPr>
            <a:r>
              <a:rPr lang="en-US" sz="1400" b="0" i="0" u="none" strike="noStrike">
                <a:effectLst/>
                <a:latin typeface="Work Sans" pitchFamily="2" charset="0"/>
              </a:rPr>
              <a:t>To achieve this kind of accuracy, this research will include Machine Learning algorithms that would take into account various factors that could affect the power consumption, such as: weather conditions, factory machines' power usage, etc.</a:t>
            </a:r>
            <a:endParaRPr lang="en-US" sz="1400">
              <a:effectLst/>
              <a:latin typeface="Calibri" panose="020F0502020204030204" pitchFamily="34" charset="0"/>
            </a:endParaRPr>
          </a:p>
          <a:p>
            <a:pPr marL="0" indent="0">
              <a:lnSpc>
                <a:spcPct val="110000"/>
              </a:lnSpc>
              <a:buNone/>
            </a:pPr>
            <a:endParaRPr lang="en-US" sz="1400"/>
          </a:p>
        </p:txBody>
      </p:sp>
    </p:spTree>
    <p:extLst>
      <p:ext uri="{BB962C8B-B14F-4D97-AF65-F5344CB8AC3E}">
        <p14:creationId xmlns:p14="http://schemas.microsoft.com/office/powerpoint/2010/main" val="156363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B816E-7960-DFE0-C9CF-DBF4C69C0894}"/>
              </a:ext>
            </a:extLst>
          </p:cNvPr>
          <p:cNvSpPr>
            <a:spLocks noGrp="1"/>
          </p:cNvSpPr>
          <p:nvPr>
            <p:ph type="title"/>
          </p:nvPr>
        </p:nvSpPr>
        <p:spPr>
          <a:xfrm>
            <a:off x="914401" y="1371600"/>
            <a:ext cx="3943762" cy="1314443"/>
          </a:xfrm>
        </p:spPr>
        <p:txBody>
          <a:bodyPr>
            <a:normAutofit/>
          </a:bodyPr>
          <a:lstStyle/>
          <a:p>
            <a:r>
              <a:rPr lang="en-US" dirty="0"/>
              <a:t>Random Forest</a:t>
            </a:r>
            <a:endParaRPr lang="en-IL" dirty="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AAA58C-648B-DC9D-DF70-B574A3B07C4C}"/>
              </a:ext>
            </a:extLst>
          </p:cNvPr>
          <p:cNvSpPr>
            <a:spLocks noGrp="1"/>
          </p:cNvSpPr>
          <p:nvPr>
            <p:ph idx="1"/>
          </p:nvPr>
        </p:nvSpPr>
        <p:spPr>
          <a:xfrm>
            <a:off x="914400" y="2853369"/>
            <a:ext cx="3943762" cy="3088460"/>
          </a:xfrm>
        </p:spPr>
        <p:txBody>
          <a:bodyPr>
            <a:normAutofit/>
          </a:bodyPr>
          <a:lstStyle/>
          <a:p>
            <a:pPr marL="0" indent="0">
              <a:lnSpc>
                <a:spcPct val="110000"/>
              </a:lnSpc>
              <a:buNone/>
            </a:pPr>
            <a:r>
              <a:rPr lang="en-US" sz="1300"/>
              <a:t>Random forests is an ensemble learning method used for classification and regression that operates in the way of constructing a multitude of decision trees at training time. For classification tasks, the output of the random forest is the class selected by most trees. For regression tasks, the mean or average prediction of the individual trees is returned. Random decision forests correct for decision trees' habit of overfitting to their training set. Random forests generally outperform decision trees, but their accuracy is lower than gradient boosted trees. However, data characteristics can affect their performance.</a:t>
            </a:r>
          </a:p>
          <a:p>
            <a:pPr marL="0" indent="0">
              <a:lnSpc>
                <a:spcPct val="110000"/>
              </a:lnSpc>
              <a:buNone/>
            </a:pPr>
            <a:endParaRPr lang="en-IL" sz="1300"/>
          </a:p>
        </p:txBody>
      </p:sp>
      <p:pic>
        <p:nvPicPr>
          <p:cNvPr id="5" name="Picture 4" descr="Vibrant green forest">
            <a:extLst>
              <a:ext uri="{FF2B5EF4-FFF2-40B4-BE49-F238E27FC236}">
                <a16:creationId xmlns:a16="http://schemas.microsoft.com/office/drawing/2014/main" id="{6997D036-B1BE-ADD1-5CAA-2B179276F807}"/>
              </a:ext>
            </a:extLst>
          </p:cNvPr>
          <p:cNvPicPr>
            <a:picLocks noChangeAspect="1"/>
          </p:cNvPicPr>
          <p:nvPr/>
        </p:nvPicPr>
        <p:blipFill rotWithShape="1">
          <a:blip r:embed="rId2"/>
          <a:srcRect l="15804" r="20807" b="-1"/>
          <a:stretch/>
        </p:blipFill>
        <p:spPr>
          <a:xfrm>
            <a:off x="5679452" y="10"/>
            <a:ext cx="6512547" cy="6857990"/>
          </a:xfrm>
          <a:prstGeom prst="rect">
            <a:avLst/>
          </a:prstGeom>
        </p:spPr>
      </p:pic>
    </p:spTree>
    <p:extLst>
      <p:ext uri="{BB962C8B-B14F-4D97-AF65-F5344CB8AC3E}">
        <p14:creationId xmlns:p14="http://schemas.microsoft.com/office/powerpoint/2010/main" val="390844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118ADC-10F7-098F-FC4A-EF759F2ECCF5}"/>
              </a:ext>
            </a:extLst>
          </p:cNvPr>
          <p:cNvSpPr>
            <a:spLocks noGrp="1"/>
          </p:cNvSpPr>
          <p:nvPr>
            <p:ph type="title"/>
          </p:nvPr>
        </p:nvSpPr>
        <p:spPr>
          <a:xfrm>
            <a:off x="914401" y="914399"/>
            <a:ext cx="3543300" cy="4578624"/>
          </a:xfrm>
        </p:spPr>
        <p:txBody>
          <a:bodyPr anchor="b">
            <a:normAutofit/>
          </a:bodyPr>
          <a:lstStyle/>
          <a:p>
            <a:r>
              <a:rPr lang="en-US"/>
              <a:t>DataStructure</a:t>
            </a:r>
            <a:r>
              <a:rPr lang="en-US" dirty="0"/>
              <a:t> Description</a:t>
            </a:r>
            <a:endParaRPr lang="en-IL" dirty="0"/>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054DE7-7FC9-692D-4E9D-8BACAAF6E15A}"/>
              </a:ext>
            </a:extLst>
          </p:cNvPr>
          <p:cNvSpPr>
            <a:spLocks noGrp="1"/>
          </p:cNvSpPr>
          <p:nvPr>
            <p:ph idx="1"/>
          </p:nvPr>
        </p:nvSpPr>
        <p:spPr>
          <a:xfrm>
            <a:off x="4962526" y="369570"/>
            <a:ext cx="6724648" cy="4831080"/>
          </a:xfrm>
        </p:spPr>
        <p:txBody>
          <a:bodyPr anchor="t">
            <a:noAutofit/>
          </a:bodyPr>
          <a:lstStyle/>
          <a:p>
            <a:pPr rtl="0">
              <a:lnSpc>
                <a:spcPct val="110000"/>
              </a:lnSpc>
              <a:spcBef>
                <a:spcPts val="0"/>
              </a:spcBef>
              <a:spcAft>
                <a:spcPts val="800"/>
              </a:spcAft>
            </a:pPr>
            <a:r>
              <a:rPr lang="en-US" sz="1050" b="0" i="0" u="sng" dirty="0">
                <a:effectLst/>
                <a:latin typeface="Work Sans" pitchFamily="2" charset="0"/>
              </a:rPr>
              <a:t>A - Active power</a:t>
            </a:r>
            <a:r>
              <a:rPr lang="en-US" sz="1050" b="0" i="0" u="none" strike="noStrike" dirty="0">
                <a:effectLst/>
                <a:latin typeface="Work Sans" pitchFamily="2" charset="0"/>
              </a:rPr>
              <a:t>: The power which is actually consumed or utilized in an AC Circuit is called True power or Active power or Real power. It is measured in kilowatt (kW) or MW. It is the actual outcomes of the electrical system which runs the electric circuits or load.</a:t>
            </a:r>
            <a:endParaRPr lang="en-US" sz="1050" dirty="0">
              <a:effectLst/>
            </a:endParaRPr>
          </a:p>
          <a:p>
            <a:pPr rtl="0">
              <a:lnSpc>
                <a:spcPct val="110000"/>
              </a:lnSpc>
              <a:spcBef>
                <a:spcPts val="0"/>
              </a:spcBef>
              <a:spcAft>
                <a:spcPts val="800"/>
              </a:spcAft>
            </a:pPr>
            <a:r>
              <a:rPr lang="en-US" sz="1050" b="0" i="0" u="sng" dirty="0">
                <a:effectLst/>
                <a:latin typeface="Work Sans" pitchFamily="2" charset="0"/>
              </a:rPr>
              <a:t>Positive sign</a:t>
            </a:r>
            <a:r>
              <a:rPr lang="en-US" sz="1050" b="0" i="0" u="none" strike="noStrike" dirty="0">
                <a:effectLst/>
                <a:latin typeface="Work Sans" pitchFamily="2" charset="0"/>
              </a:rPr>
              <a:t>: The component shows inductive behavior. When the active power flows from the “source” through the metering point and into the “load” we say the Active Power (Watts) are being DELIVERED. Hence when the Active Power is being supplied by the “SOURCE” into the load it will be referred to as Delivered Power (Watts) and has a positive sign.</a:t>
            </a:r>
            <a:endParaRPr lang="en-US" sz="1050" dirty="0">
              <a:effectLst/>
            </a:endParaRPr>
          </a:p>
          <a:p>
            <a:pPr rtl="0">
              <a:lnSpc>
                <a:spcPct val="110000"/>
              </a:lnSpc>
              <a:spcBef>
                <a:spcPts val="0"/>
              </a:spcBef>
              <a:spcAft>
                <a:spcPts val="800"/>
              </a:spcAft>
            </a:pPr>
            <a:r>
              <a:rPr lang="en-US" sz="1050" b="0" i="0" u="sng" dirty="0">
                <a:effectLst/>
                <a:latin typeface="Work Sans" pitchFamily="2" charset="0"/>
              </a:rPr>
              <a:t>Minus</a:t>
            </a:r>
            <a:r>
              <a:rPr lang="en-US" sz="1050" b="0" i="0" u="none" strike="noStrike" dirty="0">
                <a:effectLst/>
                <a:latin typeface="Work Sans" pitchFamily="2" charset="0"/>
              </a:rPr>
              <a:t>: The component shows capacitive behavior. When the Active Power (Watts) flows from the “LOAD” through the metering point and into the “SOURCE” we say the Active Power (Watts) are being RECEIVED. Therefore when the Active Power is being supplied by the “LOAD” into the source it will be referred to as Received Power (Watts) and has a negative sign.</a:t>
            </a:r>
            <a:endParaRPr lang="en-US" sz="1050" dirty="0">
              <a:effectLst/>
            </a:endParaRPr>
          </a:p>
          <a:p>
            <a:pPr rtl="0">
              <a:lnSpc>
                <a:spcPct val="110000"/>
              </a:lnSpc>
              <a:spcBef>
                <a:spcPts val="0"/>
              </a:spcBef>
              <a:spcAft>
                <a:spcPts val="800"/>
              </a:spcAft>
            </a:pPr>
            <a:r>
              <a:rPr lang="en-US" sz="1050" b="0" i="0" u="sng" dirty="0">
                <a:effectLst/>
                <a:latin typeface="Work Sans" pitchFamily="2" charset="0"/>
              </a:rPr>
              <a:t>R - Reactive power</a:t>
            </a:r>
            <a:r>
              <a:rPr lang="en-US" sz="1050" b="0" i="0" u="none" strike="noStrike" dirty="0">
                <a:effectLst/>
                <a:latin typeface="Work Sans" pitchFamily="2" charset="0"/>
              </a:rPr>
              <a:t>: The power which flows back and forth that means it moves in both the directions in the circuit or reacts upon itself, is called Reactive Power. The reactive power is measured in kilo volt-ampere reactive (</a:t>
            </a:r>
            <a:r>
              <a:rPr lang="en-US" sz="1050" b="0" i="0" u="none" strike="noStrike" dirty="0" err="1">
                <a:effectLst/>
                <a:latin typeface="Work Sans" pitchFamily="2" charset="0"/>
              </a:rPr>
              <a:t>kVAR</a:t>
            </a:r>
            <a:r>
              <a:rPr lang="en-US" sz="1050" b="0" i="0" u="none" strike="noStrike" dirty="0">
                <a:effectLst/>
                <a:latin typeface="Work Sans" pitchFamily="2" charset="0"/>
              </a:rPr>
              <a:t>) or MVAR.</a:t>
            </a:r>
            <a:endParaRPr lang="en-US" sz="1050" dirty="0">
              <a:effectLst/>
            </a:endParaRPr>
          </a:p>
          <a:p>
            <a:pPr rtl="0">
              <a:lnSpc>
                <a:spcPct val="110000"/>
              </a:lnSpc>
              <a:spcBef>
                <a:spcPts val="0"/>
              </a:spcBef>
              <a:spcAft>
                <a:spcPts val="800"/>
              </a:spcAft>
            </a:pPr>
            <a:r>
              <a:rPr lang="en-US" sz="1050" b="0" i="0" u="sng" dirty="0">
                <a:effectLst/>
                <a:latin typeface="Work Sans" pitchFamily="2" charset="0"/>
              </a:rPr>
              <a:t>Positive sign</a:t>
            </a:r>
            <a:r>
              <a:rPr lang="en-US" sz="1050" b="0" i="0" u="none" strike="noStrike" dirty="0">
                <a:effectLst/>
                <a:latin typeface="Work Sans" pitchFamily="2" charset="0"/>
              </a:rPr>
              <a:t>: The component shows capacitive behavior. When the Reactive Power (Vars) flow from the “SOURCE” through the metering point and into the “LOAD” we say the Reactive Power (Vars) are being DELIVERED. Therefore when the Reactive Power is being supplied by the “SOURCE” into the load it will be referred to as Delivered Reactive Power (Vars) and have a positive sign. </a:t>
            </a:r>
            <a:endParaRPr lang="en-US" sz="1050" dirty="0">
              <a:effectLst/>
            </a:endParaRPr>
          </a:p>
          <a:p>
            <a:pPr rtl="0">
              <a:lnSpc>
                <a:spcPct val="110000"/>
              </a:lnSpc>
              <a:spcBef>
                <a:spcPts val="0"/>
              </a:spcBef>
              <a:spcAft>
                <a:spcPts val="800"/>
              </a:spcAft>
            </a:pPr>
            <a:r>
              <a:rPr lang="en-US" sz="1050" b="0" i="0" u="sng" dirty="0">
                <a:effectLst/>
                <a:latin typeface="Work Sans" pitchFamily="2" charset="0"/>
              </a:rPr>
              <a:t>Negative sign</a:t>
            </a:r>
            <a:r>
              <a:rPr lang="en-US" sz="1050" b="0" i="0" u="none" strike="noStrike" dirty="0">
                <a:effectLst/>
                <a:latin typeface="Work Sans" pitchFamily="2" charset="0"/>
              </a:rPr>
              <a:t>:  The component shows inductive behavior. When the Reactive Power (Vars) flow from the “LOAD” through the metering point and into the “SOURCE” we say the Reactive Power (Vars) are being RECEIVED. Therefore when the Reactive Power is being supplied by the “LOAD” into the source it will be referred to as Received Reactive Power (Vars) and have a negative sign.</a:t>
            </a:r>
            <a:endParaRPr lang="en-US" sz="1050" dirty="0">
              <a:effectLst/>
            </a:endParaRPr>
          </a:p>
          <a:p>
            <a:pPr rtl="0">
              <a:lnSpc>
                <a:spcPct val="110000"/>
              </a:lnSpc>
              <a:spcBef>
                <a:spcPts val="0"/>
              </a:spcBef>
              <a:spcAft>
                <a:spcPts val="800"/>
              </a:spcAft>
            </a:pPr>
            <a:r>
              <a:rPr lang="en-US" sz="1050" b="0" i="0" u="sng" dirty="0" err="1">
                <a:effectLst/>
                <a:latin typeface="Work Sans" pitchFamily="2" charset="0"/>
              </a:rPr>
              <a:t>dts</a:t>
            </a:r>
            <a:r>
              <a:rPr lang="en-US" sz="1050" b="0" i="0" u="none" strike="noStrike" dirty="0">
                <a:effectLst/>
                <a:latin typeface="Work Sans" pitchFamily="2" charset="0"/>
              </a:rPr>
              <a:t>: The dates can affect the power consumption through weather and holidays.</a:t>
            </a:r>
            <a:endParaRPr lang="en-US" sz="1050" dirty="0">
              <a:effectLst/>
            </a:endParaRPr>
          </a:p>
          <a:p>
            <a:pPr rtl="0">
              <a:lnSpc>
                <a:spcPct val="110000"/>
              </a:lnSpc>
              <a:spcBef>
                <a:spcPts val="0"/>
              </a:spcBef>
              <a:spcAft>
                <a:spcPts val="800"/>
              </a:spcAft>
            </a:pPr>
            <a:r>
              <a:rPr lang="en-US" sz="1050" b="0" i="0" u="sng" dirty="0" err="1">
                <a:effectLst/>
                <a:latin typeface="Work Sans" pitchFamily="2" charset="0"/>
              </a:rPr>
              <a:t>real_val</a:t>
            </a:r>
            <a:r>
              <a:rPr lang="en-US" sz="1050" b="0" i="0" u="none" strike="noStrike" dirty="0">
                <a:effectLst/>
                <a:latin typeface="Work Sans" pitchFamily="2" charset="0"/>
              </a:rPr>
              <a:t>: The purpose variable shows the amount of electricity consumed. </a:t>
            </a:r>
            <a:endParaRPr lang="en-US" sz="1050" dirty="0">
              <a:effectLst/>
            </a:endParaRPr>
          </a:p>
          <a:p>
            <a:pPr rtl="0">
              <a:lnSpc>
                <a:spcPct val="110000"/>
              </a:lnSpc>
              <a:spcBef>
                <a:spcPts val="0"/>
              </a:spcBef>
              <a:spcAft>
                <a:spcPts val="800"/>
              </a:spcAft>
            </a:pPr>
            <a:r>
              <a:rPr lang="en-US" sz="1050" b="0" i="0" u="sng" dirty="0">
                <a:effectLst/>
                <a:latin typeface="Work Sans" pitchFamily="2" charset="0"/>
              </a:rPr>
              <a:t>weather parameters</a:t>
            </a:r>
            <a:r>
              <a:rPr lang="en-US" sz="1050" b="0" i="0" u="none" strike="noStrike" dirty="0">
                <a:effectLst/>
                <a:latin typeface="Work Sans" pitchFamily="2" charset="0"/>
              </a:rPr>
              <a:t>: As a part of the prediction there is a need to use some factors to predict the power usage. </a:t>
            </a:r>
            <a:br>
              <a:rPr lang="en-US" sz="1050" b="0" i="0" u="none" strike="noStrike" dirty="0">
                <a:effectLst/>
                <a:latin typeface="Work Sans" pitchFamily="2" charset="0"/>
              </a:rPr>
            </a:br>
            <a:r>
              <a:rPr lang="en-US" sz="1050" b="0" i="0" u="none" strike="noStrike" dirty="0">
                <a:effectLst/>
                <a:latin typeface="Work Sans" pitchFamily="2" charset="0"/>
              </a:rPr>
              <a:t>We use temperature, humidity, wind direction, cloud type - because these factors affect the power consumption as the studies have shown.</a:t>
            </a:r>
            <a:endParaRPr lang="en-US" sz="1050" dirty="0">
              <a:effectLst/>
            </a:endParaRPr>
          </a:p>
        </p:txBody>
      </p:sp>
    </p:spTree>
    <p:extLst>
      <p:ext uri="{BB962C8B-B14F-4D97-AF65-F5344CB8AC3E}">
        <p14:creationId xmlns:p14="http://schemas.microsoft.com/office/powerpoint/2010/main" val="57525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612-57FF-DB21-16C7-6BE516B4852F}"/>
              </a:ext>
            </a:extLst>
          </p:cNvPr>
          <p:cNvSpPr>
            <a:spLocks noGrp="1"/>
          </p:cNvSpPr>
          <p:nvPr>
            <p:ph type="title"/>
          </p:nvPr>
        </p:nvSpPr>
        <p:spPr/>
        <p:txBody>
          <a:bodyPr/>
          <a:lstStyle/>
          <a:p>
            <a:r>
              <a:rPr lang="en-US" dirty="0"/>
              <a:t>EDA</a:t>
            </a:r>
            <a:endParaRPr lang="en-IL" dirty="0"/>
          </a:p>
        </p:txBody>
      </p:sp>
      <p:graphicFrame>
        <p:nvGraphicFramePr>
          <p:cNvPr id="1030" name="Content Placeholder 2">
            <a:extLst>
              <a:ext uri="{FF2B5EF4-FFF2-40B4-BE49-F238E27FC236}">
                <a16:creationId xmlns:a16="http://schemas.microsoft.com/office/drawing/2014/main" id="{451F11B7-CE49-6834-8510-84C76220F1DE}"/>
              </a:ext>
            </a:extLst>
          </p:cNvPr>
          <p:cNvGraphicFramePr>
            <a:graphicFrameLocks noGrp="1"/>
          </p:cNvGraphicFramePr>
          <p:nvPr>
            <p:ph idx="1"/>
          </p:nvPr>
        </p:nvGraphicFramePr>
        <p:xfrm>
          <a:off x="914399" y="2853369"/>
          <a:ext cx="10363200" cy="3088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C2D637BE-7F53-B5D9-DCA8-71A2D582FC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5330" y="550604"/>
            <a:ext cx="307657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39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AB57C-D1B5-BEE0-EF84-40DAB2C99F1D}"/>
              </a:ext>
            </a:extLst>
          </p:cNvPr>
          <p:cNvSpPr>
            <a:spLocks noGrp="1"/>
          </p:cNvSpPr>
          <p:nvPr>
            <p:ph idx="1"/>
          </p:nvPr>
        </p:nvSpPr>
        <p:spPr>
          <a:xfrm>
            <a:off x="383625" y="1114765"/>
            <a:ext cx="10363200" cy="3088460"/>
          </a:xfrm>
        </p:spPr>
        <p:txBody>
          <a:bodyPr/>
          <a:lstStyle/>
          <a:p>
            <a:pPr marL="0" indent="0">
              <a:buNone/>
            </a:pPr>
            <a:r>
              <a:rPr lang="en-US" sz="1800" b="0" i="0" u="none" strike="noStrike" dirty="0">
                <a:solidFill>
                  <a:srgbClr val="000000"/>
                </a:solidFill>
                <a:effectLst/>
                <a:latin typeface="Work Sans" pitchFamily="2" charset="0"/>
              </a:rPr>
              <a:t>According to the diagrams, comparing the different years and the different generators in terms of months, we realized that there is a correlation between the time of the month and the energy consumption. At the end of each month, the consumption is higher than at the beginning of the month. Therefore, it is necessary to take this into account in the process.</a:t>
            </a:r>
            <a:endParaRPr lang="en-US" dirty="0">
              <a:effectLst/>
            </a:endParaRPr>
          </a:p>
          <a:p>
            <a:endParaRPr lang="en-IL" dirty="0"/>
          </a:p>
        </p:txBody>
      </p:sp>
      <p:pic>
        <p:nvPicPr>
          <p:cNvPr id="2050" name="Picture 2">
            <a:extLst>
              <a:ext uri="{FF2B5EF4-FFF2-40B4-BE49-F238E27FC236}">
                <a16:creationId xmlns:a16="http://schemas.microsoft.com/office/drawing/2014/main" id="{EB2067B3-9399-582B-5756-4FD07B0AD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13" y="3545537"/>
            <a:ext cx="2690952" cy="19691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EB8344C-B331-C2AC-333A-F4A63403E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354" y="3545537"/>
            <a:ext cx="2720846" cy="19654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55DBAC4-FC2E-0634-FF82-FF8EDFDBF329}"/>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02" y="3545537"/>
            <a:ext cx="2141179" cy="19654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8176C9-F5AF-1EFA-AD67-13E276873FED}"/>
              </a:ext>
            </a:extLst>
          </p:cNvPr>
          <p:cNvSpPr txBox="1"/>
          <p:nvPr/>
        </p:nvSpPr>
        <p:spPr>
          <a:xfrm>
            <a:off x="6083141" y="5510948"/>
            <a:ext cx="3359085" cy="276999"/>
          </a:xfrm>
          <a:prstGeom prst="rect">
            <a:avLst/>
          </a:prstGeom>
          <a:noFill/>
        </p:spPr>
        <p:txBody>
          <a:bodyPr wrap="square" rtlCol="0">
            <a:spAutoFit/>
          </a:bodyPr>
          <a:lstStyle/>
          <a:p>
            <a:r>
              <a:rPr lang="en-US" sz="1200" b="0" i="1" u="none" strike="noStrike" dirty="0">
                <a:solidFill>
                  <a:srgbClr val="000000"/>
                </a:solidFill>
                <a:effectLst/>
                <a:latin typeface="Work Sans" pitchFamily="2" charset="0"/>
              </a:rPr>
              <a:t>Year: 2021 ,generator: 1</a:t>
            </a:r>
            <a:endParaRPr lang="en-IL" sz="1200" i="1" dirty="0"/>
          </a:p>
        </p:txBody>
      </p:sp>
      <p:sp>
        <p:nvSpPr>
          <p:cNvPr id="8" name="TextBox 7">
            <a:extLst>
              <a:ext uri="{FF2B5EF4-FFF2-40B4-BE49-F238E27FC236}">
                <a16:creationId xmlns:a16="http://schemas.microsoft.com/office/drawing/2014/main" id="{AA81034B-077A-D117-4CAF-77673EE8EE0C}"/>
              </a:ext>
            </a:extLst>
          </p:cNvPr>
          <p:cNvSpPr txBox="1"/>
          <p:nvPr/>
        </p:nvSpPr>
        <p:spPr>
          <a:xfrm>
            <a:off x="3190413" y="5510948"/>
            <a:ext cx="3359085" cy="276999"/>
          </a:xfrm>
          <a:prstGeom prst="rect">
            <a:avLst/>
          </a:prstGeom>
          <a:noFill/>
        </p:spPr>
        <p:txBody>
          <a:bodyPr wrap="square" rtlCol="0">
            <a:spAutoFit/>
          </a:bodyPr>
          <a:lstStyle/>
          <a:p>
            <a:r>
              <a:rPr lang="en-US" sz="1200" b="0" i="1" u="none" strike="noStrike" dirty="0">
                <a:solidFill>
                  <a:srgbClr val="000000"/>
                </a:solidFill>
                <a:effectLst/>
                <a:latin typeface="Work Sans" pitchFamily="2" charset="0"/>
              </a:rPr>
              <a:t> Year: 2020 ,generator: 3</a:t>
            </a:r>
            <a:endParaRPr lang="en-IL" sz="1200" i="1" dirty="0"/>
          </a:p>
        </p:txBody>
      </p:sp>
      <p:sp>
        <p:nvSpPr>
          <p:cNvPr id="9" name="TextBox 8">
            <a:extLst>
              <a:ext uri="{FF2B5EF4-FFF2-40B4-BE49-F238E27FC236}">
                <a16:creationId xmlns:a16="http://schemas.microsoft.com/office/drawing/2014/main" id="{09840C9B-7862-7701-4188-50B240045442}"/>
              </a:ext>
            </a:extLst>
          </p:cNvPr>
          <p:cNvSpPr txBox="1"/>
          <p:nvPr/>
        </p:nvSpPr>
        <p:spPr>
          <a:xfrm>
            <a:off x="383625" y="5510948"/>
            <a:ext cx="3359085" cy="276999"/>
          </a:xfrm>
          <a:prstGeom prst="rect">
            <a:avLst/>
          </a:prstGeom>
          <a:noFill/>
        </p:spPr>
        <p:txBody>
          <a:bodyPr wrap="square" rtlCol="0">
            <a:spAutoFit/>
          </a:bodyPr>
          <a:lstStyle/>
          <a:p>
            <a:r>
              <a:rPr lang="en-US" sz="1200" b="0" i="1" u="none" strike="noStrike" dirty="0">
                <a:solidFill>
                  <a:srgbClr val="000000"/>
                </a:solidFill>
                <a:effectLst/>
                <a:latin typeface="Work Sans" pitchFamily="2" charset="0"/>
              </a:rPr>
              <a:t>Year: 2020 ,generator: 1</a:t>
            </a:r>
            <a:endParaRPr lang="en-IL" sz="1200" i="1" dirty="0"/>
          </a:p>
        </p:txBody>
      </p:sp>
      <p:pic>
        <p:nvPicPr>
          <p:cNvPr id="2056" name="Picture 8">
            <a:extLst>
              <a:ext uri="{FF2B5EF4-FFF2-40B4-BE49-F238E27FC236}">
                <a16:creationId xmlns:a16="http://schemas.microsoft.com/office/drawing/2014/main" id="{8499E3EC-91F9-2F7D-64E4-1EBA865F04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3583" y="3545537"/>
            <a:ext cx="2208913" cy="19654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5A9D3DD-62D7-FA16-7FEC-ED0BDE284CC5}"/>
              </a:ext>
            </a:extLst>
          </p:cNvPr>
          <p:cNvSpPr txBox="1"/>
          <p:nvPr/>
        </p:nvSpPr>
        <p:spPr>
          <a:xfrm>
            <a:off x="8533583" y="5495977"/>
            <a:ext cx="3359085" cy="276999"/>
          </a:xfrm>
          <a:prstGeom prst="rect">
            <a:avLst/>
          </a:prstGeom>
          <a:noFill/>
        </p:spPr>
        <p:txBody>
          <a:bodyPr wrap="square" rtlCol="0">
            <a:spAutoFit/>
          </a:bodyPr>
          <a:lstStyle/>
          <a:p>
            <a:r>
              <a:rPr lang="en-US" sz="1200" b="0" i="1" u="none" strike="noStrike" dirty="0">
                <a:solidFill>
                  <a:srgbClr val="000000"/>
                </a:solidFill>
                <a:effectLst/>
                <a:latin typeface="Work Sans" pitchFamily="2" charset="0"/>
              </a:rPr>
              <a:t>Year: 2021 ,generator: 3</a:t>
            </a:r>
            <a:endParaRPr lang="en-IL" sz="1200" i="1" dirty="0"/>
          </a:p>
        </p:txBody>
      </p:sp>
    </p:spTree>
    <p:extLst>
      <p:ext uri="{BB962C8B-B14F-4D97-AF65-F5344CB8AC3E}">
        <p14:creationId xmlns:p14="http://schemas.microsoft.com/office/powerpoint/2010/main" val="241116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96B4358-F9E9-4B13-D443-C40E39532C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2963" y="643467"/>
            <a:ext cx="4178298" cy="5571065"/>
          </a:xfrm>
          <a:prstGeom prst="rect">
            <a:avLst/>
          </a:prstGeom>
          <a:noFill/>
          <a:extLst>
            <a:ext uri="{909E8E84-426E-40DD-AFC4-6F175D3DCCD1}">
              <a14:hiddenFill xmlns:a14="http://schemas.microsoft.com/office/drawing/2010/main">
                <a:solidFill>
                  <a:srgbClr val="FFFFFF"/>
                </a:solidFill>
              </a14:hiddenFill>
            </a:ext>
          </a:extLst>
        </p:spPr>
      </p:pic>
      <p:cxnSp>
        <p:nvCxnSpPr>
          <p:cNvPr id="4105" name="Straight Connector 4104">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78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3AF9A9-140F-E822-C77A-C3BF5D4768D5}"/>
              </a:ext>
            </a:extLst>
          </p:cNvPr>
          <p:cNvSpPr>
            <a:spLocks noGrp="1"/>
          </p:cNvSpPr>
          <p:nvPr>
            <p:ph idx="1"/>
          </p:nvPr>
        </p:nvSpPr>
        <p:spPr>
          <a:xfrm>
            <a:off x="7268495" y="2853369"/>
            <a:ext cx="4079988" cy="3088460"/>
          </a:xfrm>
        </p:spPr>
        <p:txBody>
          <a:bodyPr>
            <a:normAutofit/>
          </a:bodyPr>
          <a:lstStyle/>
          <a:p>
            <a:pPr marL="0" indent="0">
              <a:buNone/>
            </a:pPr>
            <a:r>
              <a:rPr lang="en-US" b="0" i="0" u="none" strike="noStrike" dirty="0">
                <a:effectLst/>
                <a:latin typeface="Work Sans" pitchFamily="2" charset="0"/>
              </a:rPr>
              <a:t>We know from the diagram of the "Density-Weather Parameters" that if the density is similar, we can assume that the variable does not contribute much. Therefore, we only used the different variables.</a:t>
            </a:r>
            <a:endParaRPr lang="en-US" dirty="0">
              <a:effectLst/>
            </a:endParaRPr>
          </a:p>
          <a:p>
            <a:endParaRPr lang="en-IL" dirty="0"/>
          </a:p>
        </p:txBody>
      </p:sp>
    </p:spTree>
    <p:extLst>
      <p:ext uri="{BB962C8B-B14F-4D97-AF65-F5344CB8AC3E}">
        <p14:creationId xmlns:p14="http://schemas.microsoft.com/office/powerpoint/2010/main" val="1480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0" name="Straight Connector 3086">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65D6BA-3304-FABD-BAAB-40B90E5ED234}"/>
              </a:ext>
            </a:extLst>
          </p:cNvPr>
          <p:cNvSpPr>
            <a:spLocks noGrp="1"/>
          </p:cNvSpPr>
          <p:nvPr>
            <p:ph idx="1"/>
          </p:nvPr>
        </p:nvSpPr>
        <p:spPr>
          <a:xfrm>
            <a:off x="914400" y="2853369"/>
            <a:ext cx="4882776" cy="3088460"/>
          </a:xfrm>
        </p:spPr>
        <p:txBody>
          <a:bodyPr>
            <a:normAutofit/>
          </a:bodyPr>
          <a:lstStyle/>
          <a:p>
            <a:pPr marL="0" indent="0">
              <a:lnSpc>
                <a:spcPct val="110000"/>
              </a:lnSpc>
              <a:buNone/>
            </a:pPr>
            <a:r>
              <a:rPr lang="en-US" sz="1900" b="0" i="0" u="none" strike="noStrike">
                <a:effectLst/>
                <a:latin typeface="Work Sans" pitchFamily="2" charset="0"/>
              </a:rPr>
              <a:t>Pivot diagrams allow us to see what features we need to use to predict power consumption as accurately as possible. As shown in diagrams, wind speed, humidity, time of day, and temperature affect electricity consumption, and we need to use them to predict electricity consumption.</a:t>
            </a:r>
            <a:endParaRPr lang="en-US" sz="1900">
              <a:effectLst/>
            </a:endParaRPr>
          </a:p>
          <a:p>
            <a:pPr>
              <a:lnSpc>
                <a:spcPct val="110000"/>
              </a:lnSpc>
            </a:pPr>
            <a:endParaRPr lang="en-IL" sz="1900"/>
          </a:p>
        </p:txBody>
      </p:sp>
      <p:pic>
        <p:nvPicPr>
          <p:cNvPr id="3074" name="Picture 2">
            <a:extLst>
              <a:ext uri="{FF2B5EF4-FFF2-40B4-BE49-F238E27FC236}">
                <a16:creationId xmlns:a16="http://schemas.microsoft.com/office/drawing/2014/main" id="{3DB3D76C-9BAF-580F-D044-AFF4C43D0F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0838" y="1566835"/>
            <a:ext cx="2283762" cy="16731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3613905-8DFD-8BBB-4E42-33D5AE6347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64770" y="1580149"/>
            <a:ext cx="2283762" cy="16598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9691EE4-E9D4-33BB-7F8A-01E1B90E9D8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0838" y="3561700"/>
            <a:ext cx="2283762" cy="17050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805AF31-AB3E-B10E-1289-8D72F4C141C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64770" y="3561700"/>
            <a:ext cx="2283762" cy="167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27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3" name="Rectangle 5132">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a:extLst>
              <a:ext uri="{FF2B5EF4-FFF2-40B4-BE49-F238E27FC236}">
                <a16:creationId xmlns:a16="http://schemas.microsoft.com/office/drawing/2014/main" id="{8D4FA761-3E67-685E-A4B8-88BFF309F1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30890" y="2589049"/>
            <a:ext cx="1592497" cy="124612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7D68DFE-9E8A-A3AE-1F3F-1768387AB9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99035" y="2589049"/>
            <a:ext cx="1607908" cy="124612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B0A446E-C21A-105E-2672-A2B5BFEBBCE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89896" y="4118995"/>
            <a:ext cx="1825830" cy="12461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E7C369D-A13C-DDF5-8FDB-5A7C9B4F1B5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9035" y="4122556"/>
            <a:ext cx="1839305" cy="12461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B008B3D-E0A6-D8EE-C32D-683BDBA6AE40}"/>
              </a:ext>
            </a:extLst>
          </p:cNvPr>
          <p:cNvSpPr>
            <a:spLocks noGrp="1"/>
          </p:cNvSpPr>
          <p:nvPr>
            <p:ph idx="1"/>
          </p:nvPr>
        </p:nvSpPr>
        <p:spPr>
          <a:xfrm>
            <a:off x="6400800" y="960120"/>
            <a:ext cx="4796346" cy="4335780"/>
          </a:xfrm>
        </p:spPr>
        <p:txBody>
          <a:bodyPr>
            <a:normAutofit/>
          </a:bodyPr>
          <a:lstStyle/>
          <a:p>
            <a:r>
              <a:rPr lang="en-US">
                <a:latin typeface="Work Sans" pitchFamily="2" charset="0"/>
              </a:rPr>
              <a:t>I</a:t>
            </a:r>
            <a:r>
              <a:rPr lang="en-US" b="0" i="0" u="none" strike="noStrike">
                <a:effectLst/>
                <a:latin typeface="Work Sans" pitchFamily="2" charset="0"/>
              </a:rPr>
              <a:t>n the graphs we examine each feature and in that feature we searched the values that were the same in order to replace the similar one due to the fact that we don't want that in one feature to have similar values for the different column, for example: time that can have a big influence on the final result.</a:t>
            </a:r>
            <a:endParaRPr lang="en-IL" dirty="0"/>
          </a:p>
        </p:txBody>
      </p:sp>
      <p:cxnSp>
        <p:nvCxnSpPr>
          <p:cNvPr id="5135" name="Straight Connector 5134">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D98AA14-4187-6D3F-6784-1C99385997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2774" y="243554"/>
            <a:ext cx="3101226" cy="21019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E543B8-D6A3-2D78-4533-33D0C4C442BE}"/>
              </a:ext>
            </a:extLst>
          </p:cNvPr>
          <p:cNvSpPr txBox="1"/>
          <p:nvPr/>
        </p:nvSpPr>
        <p:spPr>
          <a:xfrm>
            <a:off x="1314645" y="2327376"/>
            <a:ext cx="4476556" cy="230832"/>
          </a:xfrm>
          <a:prstGeom prst="rect">
            <a:avLst/>
          </a:prstGeom>
          <a:noFill/>
        </p:spPr>
        <p:txBody>
          <a:bodyPr wrap="square" rtlCol="0">
            <a:spAutoFit/>
          </a:bodyPr>
          <a:lstStyle/>
          <a:p>
            <a:pPr rtl="0">
              <a:spcBef>
                <a:spcPts val="0"/>
              </a:spcBef>
              <a:spcAft>
                <a:spcPts val="800"/>
              </a:spcAft>
            </a:pPr>
            <a:r>
              <a:rPr lang="en-US" sz="900" b="0" i="1" u="none" strike="noStrike" dirty="0">
                <a:solidFill>
                  <a:srgbClr val="000000"/>
                </a:solidFill>
                <a:effectLst/>
                <a:latin typeface="Work Sans" pitchFamily="2" charset="0"/>
              </a:rPr>
              <a:t>Bar plot for each of the </a:t>
            </a:r>
            <a:r>
              <a:rPr lang="en-US" sz="900" b="0" i="1" u="none" strike="noStrike" dirty="0" err="1">
                <a:solidFill>
                  <a:srgbClr val="000000"/>
                </a:solidFill>
                <a:effectLst/>
                <a:latin typeface="Work Sans" pitchFamily="2" charset="0"/>
              </a:rPr>
              <a:t>fiders</a:t>
            </a:r>
            <a:r>
              <a:rPr lang="en-US" sz="900" b="0" i="1" u="none" strike="noStrike" dirty="0">
                <a:solidFill>
                  <a:srgbClr val="000000"/>
                </a:solidFill>
                <a:effectLst/>
                <a:latin typeface="Work Sans" pitchFamily="2" charset="0"/>
              </a:rPr>
              <a:t> and their average power consumption</a:t>
            </a:r>
            <a:endParaRPr lang="en-US" sz="900" i="1" dirty="0">
              <a:effectLst/>
            </a:endParaRPr>
          </a:p>
        </p:txBody>
      </p:sp>
      <p:sp>
        <p:nvSpPr>
          <p:cNvPr id="15" name="TextBox 14">
            <a:extLst>
              <a:ext uri="{FF2B5EF4-FFF2-40B4-BE49-F238E27FC236}">
                <a16:creationId xmlns:a16="http://schemas.microsoft.com/office/drawing/2014/main" id="{3F783FDF-4DB4-BD77-2A9E-2233FB8FAB5D}"/>
              </a:ext>
            </a:extLst>
          </p:cNvPr>
          <p:cNvSpPr txBox="1"/>
          <p:nvPr/>
        </p:nvSpPr>
        <p:spPr>
          <a:xfrm>
            <a:off x="1243014" y="3821438"/>
            <a:ext cx="4476556" cy="200055"/>
          </a:xfrm>
          <a:prstGeom prst="rect">
            <a:avLst/>
          </a:prstGeom>
          <a:noFill/>
        </p:spPr>
        <p:txBody>
          <a:bodyPr wrap="square" rtlCol="0">
            <a:spAutoFit/>
          </a:bodyPr>
          <a:lstStyle/>
          <a:p>
            <a:pPr rtl="0">
              <a:spcBef>
                <a:spcPts val="0"/>
              </a:spcBef>
              <a:spcAft>
                <a:spcPts val="800"/>
              </a:spcAft>
            </a:pPr>
            <a:r>
              <a:rPr lang="en-US" sz="700" b="0" i="1" u="none" strike="noStrike" dirty="0">
                <a:solidFill>
                  <a:srgbClr val="000000"/>
                </a:solidFill>
                <a:effectLst/>
                <a:latin typeface="Work Sans" pitchFamily="2" charset="0"/>
              </a:rPr>
              <a:t>Bar plot real </a:t>
            </a:r>
            <a:r>
              <a:rPr lang="en-US" sz="700" b="0" i="1" u="none" strike="noStrike" dirty="0" err="1">
                <a:solidFill>
                  <a:srgbClr val="000000"/>
                </a:solidFill>
                <a:effectLst/>
                <a:latin typeface="Work Sans" pitchFamily="2" charset="0"/>
              </a:rPr>
              <a:t>val</a:t>
            </a:r>
            <a:r>
              <a:rPr lang="en-US" sz="700" b="0" i="1" u="none" strike="noStrike" dirty="0">
                <a:solidFill>
                  <a:srgbClr val="000000"/>
                </a:solidFill>
                <a:effectLst/>
                <a:latin typeface="Work Sans" pitchFamily="2" charset="0"/>
              </a:rPr>
              <a:t> and wind direction</a:t>
            </a:r>
            <a:endParaRPr lang="en-US" sz="700" i="1" dirty="0">
              <a:effectLst/>
            </a:endParaRPr>
          </a:p>
        </p:txBody>
      </p:sp>
      <p:sp>
        <p:nvSpPr>
          <p:cNvPr id="16" name="TextBox 15">
            <a:extLst>
              <a:ext uri="{FF2B5EF4-FFF2-40B4-BE49-F238E27FC236}">
                <a16:creationId xmlns:a16="http://schemas.microsoft.com/office/drawing/2014/main" id="{3D986020-74A3-79C4-0249-C120F495463F}"/>
              </a:ext>
            </a:extLst>
          </p:cNvPr>
          <p:cNvSpPr txBox="1"/>
          <p:nvPr/>
        </p:nvSpPr>
        <p:spPr>
          <a:xfrm>
            <a:off x="3181347" y="3861779"/>
            <a:ext cx="2025135" cy="307777"/>
          </a:xfrm>
          <a:prstGeom prst="rect">
            <a:avLst/>
          </a:prstGeom>
          <a:noFill/>
        </p:spPr>
        <p:txBody>
          <a:bodyPr wrap="square" rtlCol="0">
            <a:spAutoFit/>
          </a:bodyPr>
          <a:lstStyle/>
          <a:p>
            <a:pPr rtl="0">
              <a:spcBef>
                <a:spcPts val="0"/>
              </a:spcBef>
              <a:spcAft>
                <a:spcPts val="800"/>
              </a:spcAft>
            </a:pPr>
            <a:r>
              <a:rPr lang="en-US" sz="700" b="0" i="1" u="none" strike="noStrike" dirty="0">
                <a:solidFill>
                  <a:srgbClr val="000000"/>
                </a:solidFill>
                <a:effectLst/>
                <a:latin typeface="Work Sans" pitchFamily="2" charset="0"/>
              </a:rPr>
              <a:t>Box plot of each weather category and its average power consumption</a:t>
            </a:r>
            <a:endParaRPr lang="en-US" sz="700" i="1" dirty="0">
              <a:effectLst/>
            </a:endParaRPr>
          </a:p>
        </p:txBody>
      </p:sp>
      <p:sp>
        <p:nvSpPr>
          <p:cNvPr id="17" name="TextBox 16">
            <a:extLst>
              <a:ext uri="{FF2B5EF4-FFF2-40B4-BE49-F238E27FC236}">
                <a16:creationId xmlns:a16="http://schemas.microsoft.com/office/drawing/2014/main" id="{D0B37666-E23F-30D5-B307-DFA10A3CF86E}"/>
              </a:ext>
            </a:extLst>
          </p:cNvPr>
          <p:cNvSpPr txBox="1"/>
          <p:nvPr/>
        </p:nvSpPr>
        <p:spPr>
          <a:xfrm>
            <a:off x="1077043" y="5302258"/>
            <a:ext cx="1671237" cy="307777"/>
          </a:xfrm>
          <a:prstGeom prst="rect">
            <a:avLst/>
          </a:prstGeom>
          <a:noFill/>
        </p:spPr>
        <p:txBody>
          <a:bodyPr wrap="square" rtlCol="0">
            <a:spAutoFit/>
          </a:bodyPr>
          <a:lstStyle/>
          <a:p>
            <a:pPr rtl="0">
              <a:spcBef>
                <a:spcPts val="0"/>
              </a:spcBef>
              <a:spcAft>
                <a:spcPts val="800"/>
              </a:spcAft>
            </a:pPr>
            <a:r>
              <a:rPr lang="en-US" sz="700" b="0" i="1" u="none" strike="noStrike" dirty="0">
                <a:solidFill>
                  <a:srgbClr val="000000"/>
                </a:solidFill>
                <a:effectLst/>
                <a:latin typeface="Work Sans" pitchFamily="2" charset="0"/>
              </a:rPr>
              <a:t>bar plot ‘</a:t>
            </a:r>
            <a:r>
              <a:rPr lang="en-US" sz="700" b="0" i="1" u="none" strike="noStrike" dirty="0" err="1">
                <a:solidFill>
                  <a:srgbClr val="000000"/>
                </a:solidFill>
                <a:effectLst/>
                <a:latin typeface="Work Sans" pitchFamily="2" charset="0"/>
              </a:rPr>
              <a:t>ind</a:t>
            </a:r>
            <a:r>
              <a:rPr lang="en-US" sz="700" b="0" i="1" u="none" strike="noStrike" dirty="0">
                <a:solidFill>
                  <a:srgbClr val="000000"/>
                </a:solidFill>
                <a:effectLst/>
                <a:latin typeface="Work Sans" pitchFamily="2" charset="0"/>
              </a:rPr>
              <a:t>’ (hour in the day) and average ‘real_ </a:t>
            </a:r>
            <a:r>
              <a:rPr lang="en-US" sz="700" b="0" i="1" u="none" strike="noStrike" dirty="0" err="1">
                <a:solidFill>
                  <a:srgbClr val="000000"/>
                </a:solidFill>
                <a:effectLst/>
                <a:latin typeface="Work Sans" pitchFamily="2" charset="0"/>
              </a:rPr>
              <a:t>val</a:t>
            </a:r>
            <a:r>
              <a:rPr lang="en-US" sz="700" b="0" i="1" u="none" strike="noStrike" dirty="0">
                <a:solidFill>
                  <a:srgbClr val="000000"/>
                </a:solidFill>
                <a:effectLst/>
                <a:latin typeface="Work Sans" pitchFamily="2" charset="0"/>
              </a:rPr>
              <a:t>’</a:t>
            </a:r>
            <a:endParaRPr lang="en-US" sz="700" i="1" dirty="0">
              <a:effectLst/>
            </a:endParaRPr>
          </a:p>
        </p:txBody>
      </p:sp>
      <p:sp>
        <p:nvSpPr>
          <p:cNvPr id="18" name="TextBox 17">
            <a:extLst>
              <a:ext uri="{FF2B5EF4-FFF2-40B4-BE49-F238E27FC236}">
                <a16:creationId xmlns:a16="http://schemas.microsoft.com/office/drawing/2014/main" id="{E09AD97F-0A18-E6A4-CE2F-623E2B9D3DD3}"/>
              </a:ext>
            </a:extLst>
          </p:cNvPr>
          <p:cNvSpPr txBox="1"/>
          <p:nvPr/>
        </p:nvSpPr>
        <p:spPr>
          <a:xfrm>
            <a:off x="3135706" y="5307281"/>
            <a:ext cx="1671237" cy="307777"/>
          </a:xfrm>
          <a:prstGeom prst="rect">
            <a:avLst/>
          </a:prstGeom>
          <a:noFill/>
        </p:spPr>
        <p:txBody>
          <a:bodyPr wrap="square" rtlCol="0">
            <a:spAutoFit/>
          </a:bodyPr>
          <a:lstStyle/>
          <a:p>
            <a:pPr rtl="0">
              <a:spcBef>
                <a:spcPts val="0"/>
              </a:spcBef>
              <a:spcAft>
                <a:spcPts val="800"/>
              </a:spcAft>
            </a:pPr>
            <a:r>
              <a:rPr lang="en-US" sz="700" b="0" i="1" u="none" strike="noStrike" dirty="0">
                <a:solidFill>
                  <a:srgbClr val="000000"/>
                </a:solidFill>
                <a:effectLst/>
                <a:latin typeface="Work Sans" pitchFamily="2" charset="0"/>
              </a:rPr>
              <a:t>Box plot of the direction and its average power consumption</a:t>
            </a:r>
            <a:endParaRPr lang="en-US" sz="700" i="1" dirty="0">
              <a:effectLst/>
            </a:endParaRPr>
          </a:p>
        </p:txBody>
      </p:sp>
    </p:spTree>
    <p:extLst>
      <p:ext uri="{BB962C8B-B14F-4D97-AF65-F5344CB8AC3E}">
        <p14:creationId xmlns:p14="http://schemas.microsoft.com/office/powerpoint/2010/main" val="74719695"/>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412436"/>
      </a:dk2>
      <a:lt2>
        <a:srgbClr val="E2E8E4"/>
      </a:lt2>
      <a:accent1>
        <a:srgbClr val="C34D97"/>
      </a:accent1>
      <a:accent2>
        <a:srgbClr val="B13B53"/>
      </a:accent2>
      <a:accent3>
        <a:srgbClr val="C3654D"/>
      </a:accent3>
      <a:accent4>
        <a:srgbClr val="B1853B"/>
      </a:accent4>
      <a:accent5>
        <a:srgbClr val="A4A842"/>
      </a:accent5>
      <a:accent6>
        <a:srgbClr val="7BB13B"/>
      </a:accent6>
      <a:hlink>
        <a:srgbClr val="319356"/>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37</TotalTime>
  <Words>1426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Grandview Display</vt:lpstr>
      <vt:lpstr>Work Sans</vt:lpstr>
      <vt:lpstr>DashVTI</vt:lpstr>
      <vt:lpstr>Electricity Consumption Prediction</vt:lpstr>
      <vt:lpstr>Purpose of the research</vt:lpstr>
      <vt:lpstr>Random Forest</vt:lpstr>
      <vt:lpstr>DataStructure Description</vt:lpstr>
      <vt:lpstr>EDA</vt:lpstr>
      <vt:lpstr>PowerPoint Presentation</vt:lpstr>
      <vt:lpstr>PowerPoint Presentation</vt:lpstr>
      <vt:lpstr>PowerPoint Presentation</vt:lpstr>
      <vt:lpstr>PowerPoint Presentation</vt:lpstr>
      <vt:lpstr>Feature Selection</vt:lpstr>
      <vt:lpstr>Algorithm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Consumption Prediction</dc:title>
  <dc:creator>dev14</dc:creator>
  <cp:lastModifiedBy>dev14</cp:lastModifiedBy>
  <cp:revision>1</cp:revision>
  <dcterms:created xsi:type="dcterms:W3CDTF">2022-06-27T15:28:11Z</dcterms:created>
  <dcterms:modified xsi:type="dcterms:W3CDTF">2022-06-27T16:06:06Z</dcterms:modified>
</cp:coreProperties>
</file>