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5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1" r:id="rId19"/>
    <p:sldId id="276" r:id="rId20"/>
    <p:sldId id="277" r:id="rId21"/>
    <p:sldId id="278" r:id="rId22"/>
    <p:sldId id="279" r:id="rId23"/>
    <p:sldId id="280" r:id="rId24"/>
    <p:sldId id="313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290" r:id="rId36"/>
    <p:sldId id="334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1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29" r:id="rId56"/>
    <p:sldId id="327" r:id="rId57"/>
    <p:sldId id="328" r:id="rId58"/>
    <p:sldId id="330" r:id="rId59"/>
    <p:sldId id="331" r:id="rId60"/>
    <p:sldId id="332" r:id="rId61"/>
    <p:sldId id="33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9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17C9C-1B0E-472F-B6CF-444622728E1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7AAE-47A4-4449-91A9-DCBE2FC8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7AAE-47A4-4449-91A9-DCBE2FC8B9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17AAE-47A4-4449-91A9-DCBE2FC8B9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D495-1530-4891-860F-9CC8EC41C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2B8D-ED86-4ABD-B1EF-59ECE2D0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9588" y="5992836"/>
            <a:ext cx="2302412" cy="865163"/>
          </a:xfrm>
        </p:spPr>
        <p:txBody>
          <a:bodyPr>
            <a:normAutofit/>
          </a:bodyPr>
          <a:lstStyle/>
          <a:p>
            <a:pPr algn="r" rtl="1">
              <a:spcBef>
                <a:spcPts val="600"/>
              </a:spcBef>
            </a:pPr>
            <a:r>
              <a:rPr lang="he-IL" sz="1400" dirty="0"/>
              <a:t>חלק מהחומר במצגת: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אוניברסיטת בן גוריון</a:t>
            </a: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1400" dirty="0"/>
              <a:t>ראובן קאשי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29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u="sng" dirty="0"/>
              <a:t>מולטי-גרף</a:t>
            </a:r>
            <a:r>
              <a:rPr lang="he-IL" dirty="0"/>
              <a:t> הוא גרף </a:t>
            </a:r>
            <a:r>
              <a:rPr lang="he-IL" u="sng" dirty="0"/>
              <a:t>שיכול להכיל</a:t>
            </a:r>
            <a:r>
              <a:rPr lang="he-IL" dirty="0"/>
              <a:t> קשתות מקבילות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85" y="2573735"/>
            <a:ext cx="2555630" cy="28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/>
            <a:r>
              <a:rPr lang="he-IL" b="1" u="sng" dirty="0"/>
              <a:t>גרף מעגלי</a:t>
            </a:r>
            <a:r>
              <a:rPr lang="he-IL" dirty="0"/>
              <a:t> הוא גרף המכיל מעגל (לפחות אחד)</a:t>
            </a:r>
          </a:p>
          <a:p>
            <a:pPr algn="r" rtl="1"/>
            <a:r>
              <a:rPr lang="he-IL" b="1" u="sng" dirty="0"/>
              <a:t>גרף שלם (מלא)</a:t>
            </a:r>
            <a:r>
              <a:rPr lang="he-IL" dirty="0"/>
              <a:t> הוא גרף שכל זוג קודקודים מחובר ע"י קשת </a:t>
            </a:r>
            <a:r>
              <a:rPr lang="en-US" dirty="0"/>
              <a:t>E = V x V</a:t>
            </a:r>
            <a:endParaRPr lang="en-US" b="1" u="sng" dirty="0"/>
          </a:p>
        </p:txBody>
      </p:sp>
      <p:pic>
        <p:nvPicPr>
          <p:cNvPr id="1026" name="Picture 2" descr="https://upload.wikimedia.org/wikipedia/commons/thumb/e/e9/5-simplex_graph.svg/250px-5-simplex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5" y="2934653"/>
            <a:ext cx="3685296" cy="32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2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קשירות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77" y="1690688"/>
            <a:ext cx="8466846" cy="50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8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גרף קשיר מכוון בחוזקה הוא גרף שבו ניתן להגיע מכל צומת לכל צומת במסלול מכוון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2834481"/>
            <a:ext cx="7430787" cy="31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/>
            <a:r>
              <a:rPr lang="he-IL" b="1" u="sng" dirty="0"/>
              <a:t>גרף דו צדדי</a:t>
            </a:r>
            <a:r>
              <a:rPr lang="he-IL" dirty="0"/>
              <a:t> הוא גרף שבו ניתן לחלק את הקודקודים לשתי קבוצות </a:t>
            </a:r>
            <a:r>
              <a:rPr lang="he-IL" u="sng" dirty="0"/>
              <a:t>זרות</a:t>
            </a:r>
            <a:r>
              <a:rPr lang="he-IL" dirty="0"/>
              <a:t>, כך שלא קיימת קשת בין שני קודקודים מאותה קבוצה</a:t>
            </a:r>
            <a:endParaRPr lang="en-US" b="1" u="sng" dirty="0"/>
          </a:p>
        </p:txBody>
      </p:sp>
      <p:pic>
        <p:nvPicPr>
          <p:cNvPr id="1026" name="Picture 2" descr="https://upload.wikimedia.org/wikipedia/commons/thumb/e/e8/Simple-bipartite-graph.svg/250px-Simple-bipartite-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53" y="2605307"/>
            <a:ext cx="4252693" cy="425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ייצוג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קיימות שתי דרכים מקובלות לייצוג גרפים</a:t>
            </a:r>
          </a:p>
          <a:p>
            <a:pPr lvl="1" algn="r" rtl="1"/>
            <a:r>
              <a:rPr lang="he-IL" dirty="0"/>
              <a:t>רשימת סמיכויות</a:t>
            </a:r>
          </a:p>
          <a:p>
            <a:pPr lvl="1" algn="r" rtl="1"/>
            <a:r>
              <a:rPr lang="he-IL" dirty="0"/>
              <a:t>מטריצת סמיכויות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287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ייצוג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4"/>
            <a:ext cx="10515600" cy="5164089"/>
          </a:xfrm>
        </p:spPr>
        <p:txBody>
          <a:bodyPr/>
          <a:lstStyle/>
          <a:p>
            <a:pPr algn="r" rtl="1"/>
            <a:r>
              <a:rPr lang="he-IL" dirty="0"/>
              <a:t>רשימת סמיכויות:</a:t>
            </a:r>
            <a:r>
              <a:rPr lang="en-US" dirty="0"/>
              <a:t> </a:t>
            </a:r>
            <a:r>
              <a:rPr lang="he-IL" dirty="0"/>
              <a:t>מערך </a:t>
            </a:r>
            <a:r>
              <a:rPr lang="en-US" dirty="0" err="1"/>
              <a:t>Adj</a:t>
            </a:r>
            <a:r>
              <a:rPr lang="he-IL" dirty="0"/>
              <a:t> בגודל הקודקודים, שמכיל רשימות.</a:t>
            </a:r>
          </a:p>
          <a:p>
            <a:pPr algn="r" rtl="1"/>
            <a:r>
              <a:rPr lang="he-IL" dirty="0"/>
              <a:t>עבור קודקוד </a:t>
            </a:r>
            <a:r>
              <a:rPr lang="en-US" dirty="0"/>
              <a:t>u</a:t>
            </a:r>
            <a:r>
              <a:rPr lang="he-IL" dirty="0"/>
              <a:t>, התא </a:t>
            </a:r>
            <a:r>
              <a:rPr lang="en-US" dirty="0" err="1"/>
              <a:t>Adj</a:t>
            </a:r>
            <a:r>
              <a:rPr lang="en-US" dirty="0"/>
              <a:t>[u]</a:t>
            </a:r>
            <a:r>
              <a:rPr lang="he-IL" dirty="0"/>
              <a:t> מכיל רשימת הקודקודים הסמוכים ל </a:t>
            </a:r>
            <a:r>
              <a:rPr lang="en-US" dirty="0"/>
              <a:t>u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747"/>
            <a:ext cx="7836437" cy="44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6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7264"/>
          </a:xfrm>
        </p:spPr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ייצוג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265"/>
            <a:ext cx="10515600" cy="4999698"/>
          </a:xfrm>
        </p:spPr>
        <p:txBody>
          <a:bodyPr/>
          <a:lstStyle/>
          <a:p>
            <a:pPr algn="r" rtl="1"/>
            <a:r>
              <a:rPr lang="he-IL" dirty="0"/>
              <a:t>מטריצת סמיכויות:</a:t>
            </a:r>
          </a:p>
          <a:p>
            <a:pPr lvl="1" algn="r" rtl="1"/>
            <a:r>
              <a:rPr lang="he-IL" dirty="0"/>
              <a:t>מניחים שקודקודים ממוספרים </a:t>
            </a:r>
            <a:r>
              <a:rPr lang="en-US" dirty="0"/>
              <a:t>1,2,…,v</a:t>
            </a:r>
            <a:endParaRPr lang="he-IL" dirty="0"/>
          </a:p>
          <a:p>
            <a:pPr lvl="1" algn="r" rtl="1"/>
            <a:r>
              <a:rPr lang="he-IL" dirty="0"/>
              <a:t>מטריצה שמימדיה </a:t>
            </a:r>
            <a:r>
              <a:rPr lang="en-US" dirty="0"/>
              <a:t>|</a:t>
            </a:r>
            <a:r>
              <a:rPr lang="en-US" dirty="0" err="1"/>
              <a:t>V|x|V</a:t>
            </a:r>
            <a:r>
              <a:rPr lang="en-US" dirty="0"/>
              <a:t>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534114"/>
            <a:ext cx="7560212" cy="3836048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92947F5A-A2A0-46A2-856E-47D79B4F170D}"/>
              </a:ext>
            </a:extLst>
          </p:cNvPr>
          <p:cNvCxnSpPr/>
          <p:nvPr/>
        </p:nvCxnSpPr>
        <p:spPr>
          <a:xfrm>
            <a:off x="1262743" y="5065485"/>
            <a:ext cx="56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7264"/>
          </a:xfrm>
        </p:spPr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ייצוג גרפים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691147"/>
                  </p:ext>
                </p:extLst>
              </p:nvPr>
            </p:nvGraphicFramePr>
            <p:xfrm>
              <a:off x="534572" y="1177266"/>
              <a:ext cx="10819228" cy="545537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4557933">
                      <a:extLst>
                        <a:ext uri="{9D8B030D-6E8A-4147-A177-3AD203B41FA5}">
                          <a16:colId xmlns:a16="http://schemas.microsoft.com/office/drawing/2014/main" val="3350317872"/>
                        </a:ext>
                      </a:extLst>
                    </a:gridCol>
                    <a:gridCol w="3151884">
                      <a:extLst>
                        <a:ext uri="{9D8B030D-6E8A-4147-A177-3AD203B41FA5}">
                          <a16:colId xmlns:a16="http://schemas.microsoft.com/office/drawing/2014/main" val="1893405471"/>
                        </a:ext>
                      </a:extLst>
                    </a:gridCol>
                    <a:gridCol w="3109411">
                      <a:extLst>
                        <a:ext uri="{9D8B030D-6E8A-4147-A177-3AD203B41FA5}">
                          <a16:colId xmlns:a16="http://schemas.microsoft.com/office/drawing/2014/main" val="620073354"/>
                        </a:ext>
                      </a:extLst>
                    </a:gridCol>
                  </a:tblGrid>
                  <a:tr h="81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רשימת שכנים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מטריצת שכנים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e-IL" sz="2800" dirty="0"/>
                            <a:t>שיטה</a:t>
                          </a:r>
                        </a:p>
                        <a:p>
                          <a:pPr algn="r" rtl="1"/>
                          <a:r>
                            <a:rPr lang="he-IL" sz="2800" dirty="0"/>
                            <a:t>קריטריון</a:t>
                          </a:r>
                          <a:endParaRPr lang="en-US" sz="2800" dirty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9529083"/>
                      </a:ext>
                    </a:extLst>
                  </a:tr>
                  <a:tr h="4475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|)</m:t>
                              </m:r>
                            </m:oMath>
                          </a14:m>
                          <a:r>
                            <a:rPr lang="he-IL" sz="2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he-IL" sz="2800" dirty="0"/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מקום בזכרון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530102"/>
                      </a:ext>
                    </a:extLst>
                  </a:tr>
                  <a:tr h="81611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O(|V|)</a:t>
                          </a:r>
                          <a:r>
                            <a:rPr lang="he-IL" sz="2800" dirty="0"/>
                            <a:t> - מעבר על הרשימה של קודקוד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 - גישה לתא</a:t>
                          </a:r>
                          <a:r>
                            <a:rPr lang="en-US" sz="2800" dirty="0"/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חיפוש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771106"/>
                      </a:ext>
                    </a:extLst>
                  </a:tr>
                  <a:tr h="52953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הוספה לרשימה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סימון 1 בתא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הוספת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095535"/>
                      </a:ext>
                    </a:extLst>
                  </a:tr>
                  <a:tr h="81611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O(|V|)</a:t>
                          </a:r>
                          <a:r>
                            <a:rPr lang="he-IL" sz="2800" dirty="0"/>
                            <a:t> – מעבר על הרשימה של קודקוד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סימון 0 בתא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מחיקת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490820"/>
                      </a:ext>
                    </a:extLst>
                  </a:tr>
                  <a:tr h="1573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O(|V|)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800" dirty="0"/>
                            <a:t>מעבר על קשתות סמוכות לקודקוד </a:t>
                          </a:r>
                          <a:r>
                            <a:rPr lang="en-US" sz="2800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691147"/>
                  </p:ext>
                </p:extLst>
              </p:nvPr>
            </p:nvGraphicFramePr>
            <p:xfrm>
              <a:off x="534572" y="1177266"/>
              <a:ext cx="10819228" cy="545537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4557933">
                      <a:extLst>
                        <a:ext uri="{9D8B030D-6E8A-4147-A177-3AD203B41FA5}">
                          <a16:colId xmlns:a16="http://schemas.microsoft.com/office/drawing/2014/main" val="3350317872"/>
                        </a:ext>
                      </a:extLst>
                    </a:gridCol>
                    <a:gridCol w="3151884">
                      <a:extLst>
                        <a:ext uri="{9D8B030D-6E8A-4147-A177-3AD203B41FA5}">
                          <a16:colId xmlns:a16="http://schemas.microsoft.com/office/drawing/2014/main" val="1893405471"/>
                        </a:ext>
                      </a:extLst>
                    </a:gridCol>
                    <a:gridCol w="3109411">
                      <a:extLst>
                        <a:ext uri="{9D8B030D-6E8A-4147-A177-3AD203B41FA5}">
                          <a16:colId xmlns:a16="http://schemas.microsoft.com/office/drawing/2014/main" val="620073354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רשימת שכנים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מטריצת שכנים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e-IL" sz="2800" dirty="0"/>
                            <a:t>שיטה</a:t>
                          </a:r>
                        </a:p>
                        <a:p>
                          <a:pPr algn="r" rtl="1"/>
                          <a:r>
                            <a:rPr lang="he-IL" sz="2800" dirty="0"/>
                            <a:t>קריטריון</a:t>
                          </a:r>
                          <a:endParaRPr lang="en-US" sz="2800" dirty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89529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t="-196471" r="-137567" b="-7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4402" t="-196471" r="-98649" b="-7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מקום בזכרון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5301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O(|V|)</a:t>
                          </a:r>
                          <a:r>
                            <a:rPr lang="he-IL" sz="2800" dirty="0"/>
                            <a:t> - מעבר על הרשימה של קודקוד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 - גישה לתא</a:t>
                          </a:r>
                          <a:r>
                            <a:rPr lang="en-US" sz="2800" dirty="0"/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חיפוש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771106"/>
                      </a:ext>
                    </a:extLst>
                  </a:tr>
                  <a:tr h="52953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הוספה לרשימה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סימון 1 בתא 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הוספת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09553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O(|V|)</a:t>
                          </a:r>
                          <a:r>
                            <a:rPr lang="he-IL" sz="2800" dirty="0"/>
                            <a:t> – מעבר על הרשימה של קודקוד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800" dirty="0"/>
                            <a:t>O(1)</a:t>
                          </a:r>
                          <a:r>
                            <a:rPr lang="he-IL" sz="2800" dirty="0"/>
                            <a:t> – סימון 0 בתא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e-IL" sz="2800" dirty="0"/>
                            <a:t>מחיקת קשת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490820"/>
                      </a:ext>
                    </a:extLst>
                  </a:tr>
                  <a:tr h="1573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O(|V|)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800" dirty="0"/>
                            <a:t>מעבר על קשתות סמוכות לקודקוד </a:t>
                          </a:r>
                          <a:r>
                            <a:rPr lang="en-US" sz="2800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23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189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7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2" y="984738"/>
            <a:ext cx="12079458" cy="5262563"/>
          </a:xfrm>
        </p:spPr>
        <p:txBody>
          <a:bodyPr/>
          <a:lstStyle/>
          <a:p>
            <a:pPr algn="r" rtl="1"/>
            <a:r>
              <a:rPr lang="he-IL" dirty="0"/>
              <a:t>חיפוש לעומק </a:t>
            </a:r>
            <a:r>
              <a:rPr lang="en-US" dirty="0"/>
              <a:t>Depth First Check (DFS)</a:t>
            </a:r>
            <a:r>
              <a:rPr lang="he-IL" dirty="0"/>
              <a:t> על צומת </a:t>
            </a:r>
            <a:r>
              <a:rPr lang="en-US" dirty="0"/>
              <a:t>v</a:t>
            </a:r>
            <a:r>
              <a:rPr lang="he-IL" dirty="0"/>
              <a:t> מסויים</a:t>
            </a:r>
          </a:p>
          <a:p>
            <a:pPr lvl="1" algn="r" rtl="1"/>
            <a:r>
              <a:rPr lang="he-IL" dirty="0"/>
              <a:t>משתמש במחסנית </a:t>
            </a:r>
            <a:r>
              <a:rPr lang="en-US" dirty="0"/>
              <a:t>s</a:t>
            </a:r>
          </a:p>
          <a:p>
            <a:pPr lvl="1" algn="r" rtl="1"/>
            <a:r>
              <a:rPr lang="en-US" dirty="0"/>
              <a:t>Visit &amp; mark v //save start time</a:t>
            </a:r>
            <a:r>
              <a:rPr lang="he-IL" dirty="0"/>
              <a:t> משמעותו "לבקר" בצומת </a:t>
            </a:r>
            <a:r>
              <a:rPr lang="en-US" dirty="0"/>
              <a:t>v</a:t>
            </a:r>
            <a:r>
              <a:rPr lang="he-IL" dirty="0"/>
              <a:t> ולסמן שהיינו בו (צבע אפור)</a:t>
            </a:r>
          </a:p>
          <a:p>
            <a:pPr lvl="1" algn="r" rtl="1"/>
            <a:r>
              <a:rPr lang="he-IL" dirty="0"/>
              <a:t>בנוסף, לכל צומת, שומרים זמן "גילוי" וזמן "סיום"</a:t>
            </a:r>
          </a:p>
          <a:p>
            <a:pPr marL="0" indent="0" algn="l">
              <a:buNone/>
            </a:pPr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/>
              <a:t>s.push</a:t>
            </a:r>
            <a:r>
              <a:rPr lang="en-US" sz="2800" dirty="0"/>
              <a:t>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marL="914400" lvl="2" indent="0">
              <a:buNone/>
            </a:pPr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s.top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3.1.1. visit &amp; mark w</a:t>
            </a:r>
          </a:p>
          <a:p>
            <a:pPr marL="914400" lvl="2" indent="0">
              <a:buNone/>
            </a:pPr>
            <a:r>
              <a:rPr lang="en-US" sz="2400" dirty="0"/>
              <a:t>	3.1.2 </a:t>
            </a:r>
            <a:r>
              <a:rPr lang="en-US" sz="2400" dirty="0" err="1"/>
              <a:t>s.push</a:t>
            </a:r>
            <a:r>
              <a:rPr lang="en-US" sz="2400" dirty="0"/>
              <a:t>(w)</a:t>
            </a:r>
          </a:p>
          <a:p>
            <a:pPr marL="914400" lvl="2" indent="0">
              <a:buNone/>
            </a:pPr>
            <a:r>
              <a:rPr lang="en-US" sz="2400" dirty="0"/>
              <a:t>3.2 </a:t>
            </a:r>
            <a:r>
              <a:rPr lang="en-US" sz="2400" dirty="0" err="1"/>
              <a:t>s.pop</a:t>
            </a:r>
            <a:r>
              <a:rPr lang="en-US" sz="2400" dirty="0"/>
              <a:t>() //save end time</a:t>
            </a:r>
          </a:p>
        </p:txBody>
      </p:sp>
    </p:spTree>
    <p:extLst>
      <p:ext uri="{BB962C8B-B14F-4D97-AF65-F5344CB8AC3E}">
        <p14:creationId xmlns:p14="http://schemas.microsoft.com/office/powerpoint/2010/main" val="362392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b="1" dirty="0"/>
                  <a:t>גרף </a:t>
                </a:r>
                <a:r>
                  <a:rPr lang="en-US" b="1" dirty="0"/>
                  <a:t>G=(V, E)</a:t>
                </a:r>
                <a:r>
                  <a:rPr lang="he-IL" dirty="0"/>
                  <a:t> הוא זוג, כאשר: </a:t>
                </a:r>
              </a:p>
              <a:p>
                <a:pPr lvl="1" algn="r" rtl="1"/>
                <a:r>
                  <a:rPr lang="en-US" b="1" dirty="0"/>
                  <a:t>V</a:t>
                </a:r>
                <a:r>
                  <a:rPr lang="he-IL" b="1" dirty="0"/>
                  <a:t> </a:t>
                </a:r>
                <a:r>
                  <a:rPr lang="he-IL" dirty="0"/>
                  <a:t>נקראת קבוצת הקודקודים (או הצמתים)</a:t>
                </a:r>
              </a:p>
              <a:p>
                <a:pPr lvl="1" algn="r" rtl="1"/>
                <a:r>
                  <a:rPr lang="en-US" b="1" dirty="0"/>
                  <a:t>E</a:t>
                </a:r>
                <a:r>
                  <a:rPr lang="he-IL" dirty="0"/>
                  <a:t> נקראת קבוצת הקשתות של </a:t>
                </a:r>
                <a:r>
                  <a:rPr lang="en-US" dirty="0"/>
                  <a:t>V</a:t>
                </a:r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he-IL" b="1" dirty="0"/>
              </a:p>
              <a:p>
                <a:pPr lvl="1" algn="r" rtl="1"/>
                <a:r>
                  <a:rPr lang="he-IL" b="1" dirty="0"/>
                  <a:t>קשת</a:t>
                </a:r>
                <a:r>
                  <a:rPr lang="he-IL" dirty="0"/>
                  <a:t> מסומנת ע"י </a:t>
                </a:r>
                <a:r>
                  <a:rPr lang="en-US" dirty="0"/>
                  <a:t>e=(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 algn="r" rtl="1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52" y="3564201"/>
            <a:ext cx="5674896" cy="2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/>
              <a:t>s.push</a:t>
            </a:r>
            <a:r>
              <a:rPr lang="en-US" sz="2800" dirty="0"/>
              <a:t>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s.top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s.push</a:t>
            </a:r>
            <a:r>
              <a:rPr lang="en-US" sz="2400" dirty="0"/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3968" y="1145550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DFS(A)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s.top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s.push</a:t>
            </a:r>
            <a:r>
              <a:rPr lang="en-US" sz="2400" dirty="0"/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9" name="Oval 8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0" idx="3"/>
              <a:endCxn id="11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9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4"/>
              <a:endCxn id="9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3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2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9" idx="4"/>
              <a:endCxn id="15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3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  <a:stCxn id="15" idx="7"/>
              <a:endCxn id="12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1"/>
              <a:endCxn id="10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4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2530"/>
              </p:ext>
            </p:extLst>
          </p:nvPr>
        </p:nvGraphicFramePr>
        <p:xfrm>
          <a:off x="6452652" y="3877322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4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84558"/>
              </p:ext>
            </p:extLst>
          </p:nvPr>
        </p:nvGraphicFramePr>
        <p:xfrm>
          <a:off x="6452652" y="3877322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997440" y="5087231"/>
            <a:ext cx="4007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400" dirty="0"/>
              <a:t>עכשיו </a:t>
            </a:r>
            <a:r>
              <a:rPr lang="en-US" sz="2400" dirty="0"/>
              <a:t>B</a:t>
            </a:r>
            <a:r>
              <a:rPr lang="he-IL" sz="2400" dirty="0"/>
              <a:t> הוא ה </a:t>
            </a:r>
            <a:r>
              <a:rPr lang="en-US" sz="2400" dirty="0"/>
              <a:t>top</a:t>
            </a:r>
            <a:r>
              <a:rPr lang="he-IL" sz="2400" dirty="0"/>
              <a:t> החדש, </a:t>
            </a:r>
          </a:p>
          <a:p>
            <a:pPr algn="r" rtl="1"/>
            <a:r>
              <a:rPr lang="he-IL" sz="2400" dirty="0"/>
              <a:t>ומבקרים קודקודים הסמוכים אליו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5614271" y="37282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4315395" y="454282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5" name="Straight Arrow Connector 34"/>
          <p:cNvCxnSpPr>
            <a:stCxn id="33" idx="3"/>
            <a:endCxn id="34" idx="7"/>
          </p:cNvCxnSpPr>
          <p:nvPr/>
        </p:nvCxnSpPr>
        <p:spPr>
          <a:xfrm flipH="1">
            <a:off x="4846867" y="4249048"/>
            <a:ext cx="858590" cy="3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63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29808"/>
              </p:ext>
            </p:extLst>
          </p:nvPr>
        </p:nvGraphicFramePr>
        <p:xfrm>
          <a:off x="6452652" y="3877322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5189611" y="494639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5075939" y="385239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3777063" y="4666930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Straight Arrow Connector 30"/>
          <p:cNvCxnSpPr>
            <a:stCxn id="29" idx="3"/>
            <a:endCxn id="30" idx="7"/>
          </p:cNvCxnSpPr>
          <p:nvPr/>
        </p:nvCxnSpPr>
        <p:spPr>
          <a:xfrm flipH="1">
            <a:off x="4308535" y="4373159"/>
            <a:ext cx="858590" cy="3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5"/>
            <a:endCxn id="28" idx="2"/>
          </p:cNvCxnSpPr>
          <p:nvPr/>
        </p:nvCxnSpPr>
        <p:spPr>
          <a:xfrm>
            <a:off x="4308535" y="5187692"/>
            <a:ext cx="881076" cy="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04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28633"/>
              </p:ext>
            </p:extLst>
          </p:nvPr>
        </p:nvGraphicFramePr>
        <p:xfrm>
          <a:off x="6452652" y="3877322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77063" y="3852397"/>
            <a:ext cx="2035206" cy="1704107"/>
            <a:chOff x="3777063" y="3852397"/>
            <a:chExt cx="2035206" cy="1704107"/>
          </a:xfrm>
        </p:grpSpPr>
        <p:sp>
          <p:nvSpPr>
            <p:cNvPr id="28" name="Oval 27"/>
            <p:cNvSpPr/>
            <p:nvPr/>
          </p:nvSpPr>
          <p:spPr>
            <a:xfrm>
              <a:off x="5189611" y="4946393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075939" y="3852397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777063" y="4666930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7"/>
            </p:cNvCxnSpPr>
            <p:nvPr/>
          </p:nvCxnSpPr>
          <p:spPr>
            <a:xfrm flipH="1">
              <a:off x="4308535" y="4373159"/>
              <a:ext cx="858590" cy="38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5"/>
              <a:endCxn id="28" idx="2"/>
            </p:cNvCxnSpPr>
            <p:nvPr/>
          </p:nvCxnSpPr>
          <p:spPr>
            <a:xfrm>
              <a:off x="4308535" y="5187692"/>
              <a:ext cx="881076" cy="63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5198474" y="582647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4" name="Straight Arrow Connector 33"/>
          <p:cNvCxnSpPr>
            <a:cxnSpLocks/>
            <a:stCxn id="28" idx="4"/>
            <a:endCxn id="33" idx="0"/>
          </p:cNvCxnSpPr>
          <p:nvPr/>
        </p:nvCxnSpPr>
        <p:spPr>
          <a:xfrm>
            <a:off x="5500940" y="5556504"/>
            <a:ext cx="8863" cy="26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25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84670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483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39128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476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12082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</a:t>
            </a:r>
            <a:endParaRPr lang="he-IL" dirty="0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E8FC9EC4-2457-4D79-9C04-602C38903A9E}"/>
              </a:ext>
            </a:extLst>
          </p:cNvPr>
          <p:cNvSpPr/>
          <p:nvPr/>
        </p:nvSpPr>
        <p:spPr>
          <a:xfrm>
            <a:off x="8003398" y="3406206"/>
            <a:ext cx="622658" cy="6101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4062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19881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3" name="Oval 13">
            <a:extLst>
              <a:ext uri="{FF2B5EF4-FFF2-40B4-BE49-F238E27FC236}">
                <a16:creationId xmlns:a16="http://schemas.microsoft.com/office/drawing/2014/main" id="{9F71B9ED-2539-41F7-B3A7-D5E7DC5BED4C}"/>
              </a:ext>
            </a:extLst>
          </p:cNvPr>
          <p:cNvSpPr/>
          <p:nvPr/>
        </p:nvSpPr>
        <p:spPr>
          <a:xfrm>
            <a:off x="8008683" y="3420132"/>
            <a:ext cx="622658" cy="6101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6060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/>
              <a:t>3.2 s.pop() </a:t>
            </a:r>
            <a:r>
              <a:rPr lang="en-US" sz="2400" dirty="0"/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37695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14687" y="576068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 flipV="1">
            <a:off x="5821132" y="6065743"/>
            <a:ext cx="493555" cy="6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</a:t>
            </a:r>
            <a:endParaRPr lang="he-IL" dirty="0"/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0918B3CB-39B2-4F15-AEEB-6E8C1CAC3BEC}"/>
              </a:ext>
            </a:extLst>
          </p:cNvPr>
          <p:cNvSpPr/>
          <p:nvPr/>
        </p:nvSpPr>
        <p:spPr>
          <a:xfrm>
            <a:off x="8008683" y="3422941"/>
            <a:ext cx="622658" cy="61011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דוגמה לשימוש:</a:t>
            </a:r>
          </a:p>
          <a:p>
            <a:pPr lvl="1" algn="r" rtl="1"/>
            <a:r>
              <a:rPr lang="he-IL" dirty="0"/>
              <a:t>קודקוד מייצג שדה תעופה ומיוצג בשלוש אותיות</a:t>
            </a:r>
          </a:p>
          <a:p>
            <a:pPr lvl="1" algn="r" rtl="1"/>
            <a:r>
              <a:rPr lang="he-IL" dirty="0"/>
              <a:t>הקשת המייצגת דרך טיסה בין שני נמלי תעופה והמרחק ביניהם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דוגמה נוספת:</a:t>
            </a:r>
            <a:r>
              <a:rPr lang="en-US" dirty="0"/>
              <a:t> </a:t>
            </a:r>
            <a:r>
              <a:rPr lang="he-IL" dirty="0"/>
              <a:t>קודקודים הם ערים, והקשתות הן כבישים בין הערים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77" y="3049526"/>
            <a:ext cx="7638610" cy="25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9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>
                <a:solidFill>
                  <a:srgbClr val="FF0000"/>
                </a:solidFill>
              </a:rPr>
              <a:t>3.2 s.pop() </a:t>
            </a:r>
            <a:r>
              <a:rPr lang="en-US" sz="2400" dirty="0">
                <a:solidFill>
                  <a:srgbClr val="FF0000"/>
                </a:solidFill>
              </a:rPr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56004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14687" y="576068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 flipV="1">
            <a:off x="5821132" y="6065743"/>
            <a:ext cx="493555" cy="6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412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>
                <a:solidFill>
                  <a:srgbClr val="FF0000"/>
                </a:solidFill>
              </a:rPr>
              <a:t>3.2 s.pop() </a:t>
            </a:r>
            <a:r>
              <a:rPr lang="en-US" sz="2400" dirty="0">
                <a:solidFill>
                  <a:srgbClr val="FF0000"/>
                </a:solidFill>
              </a:rPr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48773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14687" y="576068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 flipV="1">
            <a:off x="5821132" y="6065743"/>
            <a:ext cx="493555" cy="6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4/11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079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>
                <a:solidFill>
                  <a:srgbClr val="FF0000"/>
                </a:solidFill>
              </a:rPr>
              <a:t>3.2 s.pop() </a:t>
            </a:r>
            <a:r>
              <a:rPr lang="en-US" sz="2400" dirty="0">
                <a:solidFill>
                  <a:srgbClr val="FF0000"/>
                </a:solidFill>
              </a:rPr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52307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14687" y="576068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 flipV="1">
            <a:off x="5821132" y="6065743"/>
            <a:ext cx="493555" cy="6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3/12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4/11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8021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>
                <a:solidFill>
                  <a:srgbClr val="FF0000"/>
                </a:solidFill>
              </a:rPr>
              <a:t>3.2 s.pop() </a:t>
            </a:r>
            <a:r>
              <a:rPr lang="en-US" sz="2400" dirty="0">
                <a:solidFill>
                  <a:srgbClr val="FF0000"/>
                </a:solidFill>
              </a:rPr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41382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77063" y="3852397"/>
            <a:ext cx="2044069" cy="2584193"/>
            <a:chOff x="3777063" y="3852397"/>
            <a:chExt cx="2044069" cy="2584193"/>
          </a:xfrm>
        </p:grpSpPr>
        <p:grpSp>
          <p:nvGrpSpPr>
            <p:cNvPr id="3" name="Group 2"/>
            <p:cNvGrpSpPr/>
            <p:nvPr/>
          </p:nvGrpSpPr>
          <p:grpSpPr>
            <a:xfrm>
              <a:off x="3777063" y="3852397"/>
              <a:ext cx="2035206" cy="1704107"/>
              <a:chOff x="3777063" y="3852397"/>
              <a:chExt cx="2035206" cy="170410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89611" y="4946393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75939" y="3852397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77063" y="4666930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7"/>
              </p:cNvCxnSpPr>
              <p:nvPr/>
            </p:nvCxnSpPr>
            <p:spPr>
              <a:xfrm flipH="1">
                <a:off x="4308535" y="4373159"/>
                <a:ext cx="858590" cy="383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5"/>
                <a:endCxn id="28" idx="2"/>
              </p:cNvCxnSpPr>
              <p:nvPr/>
            </p:nvCxnSpPr>
            <p:spPr>
              <a:xfrm>
                <a:off x="4308535" y="5187692"/>
                <a:ext cx="881076" cy="63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/>
            <p:cNvSpPr/>
            <p:nvPr/>
          </p:nvSpPr>
          <p:spPr>
            <a:xfrm>
              <a:off x="5198474" y="582647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4" name="Straight Arrow Connector 33"/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5500940" y="5556504"/>
              <a:ext cx="8863" cy="269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4041260" y="557081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Arrow Connector 37"/>
          <p:cNvCxnSpPr>
            <a:cxnSpLocks/>
            <a:stCxn id="33" idx="2"/>
            <a:endCxn id="37" idx="6"/>
          </p:cNvCxnSpPr>
          <p:nvPr/>
        </p:nvCxnSpPr>
        <p:spPr>
          <a:xfrm flipH="1" flipV="1">
            <a:off x="4663918" y="5875868"/>
            <a:ext cx="534556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8789" y="497198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6" name="Straight Arrow Connector 35"/>
          <p:cNvCxnSpPr>
            <a:cxnSpLocks/>
            <a:stCxn id="33" idx="7"/>
            <a:endCxn id="35" idx="3"/>
          </p:cNvCxnSpPr>
          <p:nvPr/>
        </p:nvCxnSpPr>
        <p:spPr>
          <a:xfrm flipV="1">
            <a:off x="5729946" y="5492747"/>
            <a:ext cx="520029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14687" y="5760687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>
            <a:cxnSpLocks/>
            <a:stCxn id="33" idx="6"/>
            <a:endCxn id="39" idx="2"/>
          </p:cNvCxnSpPr>
          <p:nvPr/>
        </p:nvCxnSpPr>
        <p:spPr>
          <a:xfrm flipV="1">
            <a:off x="5821132" y="6065743"/>
            <a:ext cx="493555" cy="6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2/13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3/12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4/11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44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s.push</a:t>
            </a:r>
            <a:r>
              <a:rPr lang="en-US" sz="2800" dirty="0">
                <a:solidFill>
                  <a:srgbClr val="FF0000"/>
                </a:solidFill>
              </a:rPr>
              <a:t>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s.isEmpty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s.top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s.push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>
                <a:solidFill>
                  <a:srgbClr val="FF0000"/>
                </a:solidFill>
              </a:rPr>
              <a:t>3.2 s.pop() </a:t>
            </a:r>
            <a:r>
              <a:rPr lang="en-US" sz="2400" dirty="0">
                <a:solidFill>
                  <a:srgbClr val="FF0000"/>
                </a:solidFill>
              </a:rPr>
              <a:t>//save end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62479"/>
              </p:ext>
            </p:extLst>
          </p:nvPr>
        </p:nvGraphicFramePr>
        <p:xfrm>
          <a:off x="7150035" y="3934876"/>
          <a:ext cx="626794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3435182611"/>
                    </a:ext>
                  </a:extLst>
                </a:gridCol>
              </a:tblGrid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18558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6961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6989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32200"/>
                  </a:ext>
                </a:extLst>
              </a:tr>
              <a:tr h="290751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977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55793" y="3909410"/>
            <a:ext cx="3160282" cy="2584193"/>
            <a:chOff x="3777063" y="3852397"/>
            <a:chExt cx="3160282" cy="2584193"/>
          </a:xfrm>
        </p:grpSpPr>
        <p:grpSp>
          <p:nvGrpSpPr>
            <p:cNvPr id="4" name="Group 3"/>
            <p:cNvGrpSpPr/>
            <p:nvPr/>
          </p:nvGrpSpPr>
          <p:grpSpPr>
            <a:xfrm>
              <a:off x="3777063" y="3852397"/>
              <a:ext cx="2044069" cy="2584193"/>
              <a:chOff x="3777063" y="3852397"/>
              <a:chExt cx="2044069" cy="258419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77063" y="3852397"/>
                <a:ext cx="2035206" cy="1704107"/>
                <a:chOff x="3777063" y="3852397"/>
                <a:chExt cx="2035206" cy="170410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89611" y="4946393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075939" y="3852397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777063" y="4666930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7"/>
                </p:cNvCxnSpPr>
                <p:nvPr/>
              </p:nvCxnSpPr>
              <p:spPr>
                <a:xfrm flipH="1">
                  <a:off x="4308535" y="4373159"/>
                  <a:ext cx="858590" cy="383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30" idx="5"/>
                  <a:endCxn id="28" idx="2"/>
                </p:cNvCxnSpPr>
                <p:nvPr/>
              </p:nvCxnSpPr>
              <p:spPr>
                <a:xfrm>
                  <a:off x="4308535" y="5187692"/>
                  <a:ext cx="881076" cy="63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>
                <a:off x="5198474" y="5826479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34" name="Straight Arrow Connector 33"/>
              <p:cNvCxnSpPr>
                <a:cxnSpLocks/>
                <a:stCxn id="28" idx="4"/>
                <a:endCxn id="33" idx="0"/>
              </p:cNvCxnSpPr>
              <p:nvPr/>
            </p:nvCxnSpPr>
            <p:spPr>
              <a:xfrm>
                <a:off x="5500940" y="5556504"/>
                <a:ext cx="8863" cy="269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041260" y="5570812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38" name="Straight Arrow Connector 37"/>
            <p:cNvCxnSpPr>
              <a:cxnSpLocks/>
              <a:stCxn id="33" idx="2"/>
              <a:endCxn id="37" idx="6"/>
            </p:cNvCxnSpPr>
            <p:nvPr/>
          </p:nvCxnSpPr>
          <p:spPr>
            <a:xfrm flipH="1" flipV="1">
              <a:off x="4663918" y="5875868"/>
              <a:ext cx="534556" cy="25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158789" y="4971985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36" name="Straight Arrow Connector 35"/>
            <p:cNvCxnSpPr>
              <a:cxnSpLocks/>
              <a:stCxn id="33" idx="7"/>
              <a:endCxn id="35" idx="3"/>
            </p:cNvCxnSpPr>
            <p:nvPr/>
          </p:nvCxnSpPr>
          <p:spPr>
            <a:xfrm flipV="1">
              <a:off x="5729946" y="5492747"/>
              <a:ext cx="520029" cy="4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314687" y="5760687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40" name="Straight Arrow Connector 39"/>
            <p:cNvCxnSpPr>
              <a:cxnSpLocks/>
              <a:stCxn id="33" idx="6"/>
              <a:endCxn id="39" idx="2"/>
            </p:cNvCxnSpPr>
            <p:nvPr/>
          </p:nvCxnSpPr>
          <p:spPr>
            <a:xfrm flipV="1">
              <a:off x="5821132" y="6065743"/>
              <a:ext cx="493555" cy="6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308769" y="92469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1/14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8094773" y="555367"/>
            <a:ext cx="1108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start/end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151827" y="1574518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2/13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881748" y="2071647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3/12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8976751" y="3597339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4/11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386277" y="3306163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5/6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0785991" y="1593210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7/8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10785991" y="3034042"/>
            <a:ext cx="767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9/10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1247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/>
              <a:t>s.push</a:t>
            </a:r>
            <a:r>
              <a:rPr lang="en-US" sz="2800" dirty="0"/>
              <a:t>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s.top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s.push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s.pop</a:t>
            </a:r>
            <a:r>
              <a:rPr lang="en-US" sz="2400" dirty="0"/>
              <a:t>() //save end time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6375" y="5269374"/>
                <a:ext cx="80092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בסך הכל, עוברים על כל הקשתות בגרף וכן על כל הקודקודים.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זמן ריצה: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(</a:t>
                </a:r>
                <a:r>
                  <a:rPr lang="en-US" sz="2400" dirty="0"/>
                  <a:t>V</a:t>
                </a:r>
                <a:r>
                  <a:rPr lang="he-IL" sz="2400" dirty="0"/>
                  <a:t> – קב' הקודקודים. </a:t>
                </a:r>
                <a:r>
                  <a:rPr lang="en-US" sz="2400" dirty="0"/>
                  <a:t>E</a:t>
                </a:r>
                <a:r>
                  <a:rPr lang="he-IL" sz="2400" dirty="0"/>
                  <a:t> – קב' הקשתות)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75" y="5269374"/>
                <a:ext cx="8009235" cy="830997"/>
              </a:xfrm>
              <a:prstGeom prst="rect">
                <a:avLst/>
              </a:prstGeom>
              <a:blipFill>
                <a:blip r:embed="rId2"/>
                <a:stretch>
                  <a:fillRect t="-5109" r="-1065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8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לעומק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220" y="838082"/>
            <a:ext cx="59705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 err="1"/>
              <a:t>s.push</a:t>
            </a:r>
            <a:r>
              <a:rPr lang="en-US" sz="2800" dirty="0"/>
              <a:t>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s.top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הסמוכים לקודקוד שבראש המחסנית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s.push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s.pop</a:t>
            </a:r>
            <a:r>
              <a:rPr lang="en-US" sz="2400" dirty="0"/>
              <a:t>() //save end time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06045" y="838082"/>
            <a:ext cx="3447755" cy="3377223"/>
            <a:chOff x="8300795" y="1702777"/>
            <a:chExt cx="2258960" cy="2258241"/>
          </a:xfrm>
        </p:grpSpPr>
        <p:sp>
          <p:nvSpPr>
            <p:cNvPr id="10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7" name="Straight Arrow Connector 16"/>
            <p:cNvCxnSpPr>
              <a:stCxn id="11" idx="3"/>
              <a:endCxn id="12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5"/>
              <a:endCxn id="10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4"/>
              <a:endCxn id="10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4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1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5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מלבן 3">
            <a:extLst>
              <a:ext uri="{FF2B5EF4-FFF2-40B4-BE49-F238E27FC236}">
                <a16:creationId xmlns:a16="http://schemas.microsoft.com/office/drawing/2014/main" id="{F28547AB-BD17-4A7C-9F12-7C14034474CD}"/>
              </a:ext>
            </a:extLst>
          </p:cNvPr>
          <p:cNvSpPr/>
          <p:nvPr/>
        </p:nvSpPr>
        <p:spPr>
          <a:xfrm>
            <a:off x="457674" y="4727131"/>
            <a:ext cx="1063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1. קשתות עץ 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- קשת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u,v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היא קשת עץ אם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v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התגלה לראשונה ע"י בדיקת הקשת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u,v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en-US" sz="2000" dirty="0"/>
            </a:br>
            <a:r>
              <a:rPr lang="he-IL" sz="2000" dirty="0"/>
              <a:t>2. </a:t>
            </a:r>
            <a:r>
              <a:rPr lang="he-I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קשתות אחורה 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- כל הקשתות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u,v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המחברות קדקוד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לקודקוד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קדמון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v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שקדם לו בעץ העומק.</a:t>
            </a:r>
            <a:br>
              <a:rPr lang="he-IL" sz="2000" dirty="0"/>
            </a:b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לולאות עצמיות, שעשויות להופיע בגרפים מכוונים, נחשבות גם הן לקשתות אחורה.</a:t>
            </a:r>
            <a:br>
              <a:rPr lang="he-IL" sz="2000" dirty="0"/>
            </a:br>
            <a:r>
              <a:rPr lang="he-I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 קשתות קדימה 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- כל הקשתות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u,v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אשר מחברות </a:t>
            </a:r>
            <a:r>
              <a:rPr lang="he-IL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קודקוד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לצאצא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v 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בעץ עומק אשר הן אינן קשתות עץ.</a:t>
            </a:r>
            <a:br>
              <a:rPr lang="he-IL" sz="2000" dirty="0"/>
            </a:br>
            <a:r>
              <a:rPr lang="he-I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4. קשתות חוצות 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- אלו הן כל הקשתות האחרות, עשויות לקשר בין </a:t>
            </a:r>
            <a:r>
              <a:rPr lang="he-IL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קודקודים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בעצי עומק שונים או בין </a:t>
            </a:r>
            <a:r>
              <a:rPr lang="he-IL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קודקודים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באותו עץ עומק אשר </a:t>
            </a:r>
            <a:r>
              <a:rPr lang="he-IL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קודקוד</a:t>
            </a:r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 אחד הוא לא צאצא של השני.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94121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7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2" y="984738"/>
            <a:ext cx="12079458" cy="5262563"/>
          </a:xfrm>
        </p:spPr>
        <p:txBody>
          <a:bodyPr/>
          <a:lstStyle/>
          <a:p>
            <a:pPr algn="r" rtl="1"/>
            <a:r>
              <a:rPr lang="he-IL" dirty="0"/>
              <a:t>חיפוש לרוחב </a:t>
            </a:r>
            <a:r>
              <a:rPr lang="en-US" dirty="0"/>
              <a:t>(BFS)</a:t>
            </a:r>
            <a:r>
              <a:rPr lang="he-IL" dirty="0"/>
              <a:t> על צומת </a:t>
            </a:r>
            <a:r>
              <a:rPr lang="en-US" dirty="0"/>
              <a:t>v</a:t>
            </a:r>
            <a:r>
              <a:rPr lang="he-IL" dirty="0"/>
              <a:t> מסויים</a:t>
            </a:r>
          </a:p>
          <a:p>
            <a:pPr lvl="1" algn="r" rtl="1"/>
            <a:r>
              <a:rPr lang="he-IL" dirty="0"/>
              <a:t>משתמש בתור </a:t>
            </a:r>
            <a:r>
              <a:rPr lang="en-US" dirty="0"/>
              <a:t>Q</a:t>
            </a:r>
          </a:p>
          <a:p>
            <a:pPr lvl="1" algn="r" rtl="1"/>
            <a:r>
              <a:rPr lang="en-US" dirty="0"/>
              <a:t>Visit &amp; mark v //save start time</a:t>
            </a:r>
            <a:r>
              <a:rPr lang="he-IL" dirty="0"/>
              <a:t> משמעותו "לבקר" בצומת </a:t>
            </a:r>
            <a:r>
              <a:rPr lang="en-US" dirty="0"/>
              <a:t>v</a:t>
            </a:r>
            <a:r>
              <a:rPr lang="he-IL" dirty="0"/>
              <a:t> ולסמן שהיינו בו</a:t>
            </a:r>
          </a:p>
          <a:p>
            <a:pPr marL="0" indent="0" algn="l">
              <a:buNone/>
            </a:pPr>
            <a:r>
              <a:rPr lang="en-US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Q. enqueue(v)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Q.isEmpty</a:t>
            </a:r>
            <a:r>
              <a:rPr lang="en-US" sz="2800" dirty="0"/>
              <a:t>())</a:t>
            </a:r>
          </a:p>
          <a:p>
            <a:pPr marL="914400" lvl="2" indent="0">
              <a:buNone/>
            </a:pPr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3.1.1. visit &amp; mark w</a:t>
            </a:r>
          </a:p>
          <a:p>
            <a:pPr marL="914400" lvl="2" indent="0">
              <a:buNone/>
            </a:pPr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marL="914400" lvl="2" indent="0">
              <a:buNone/>
            </a:pPr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</p:spTree>
    <p:extLst>
      <p:ext uri="{BB962C8B-B14F-4D97-AF65-F5344CB8AC3E}">
        <p14:creationId xmlns:p14="http://schemas.microsoft.com/office/powerpoint/2010/main" val="1267306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Q. enqueue(v)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Q.isEmpty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176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Q.isEmpty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2862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3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206" y="1825625"/>
            <a:ext cx="4868594" cy="4351338"/>
          </a:xfrm>
        </p:spPr>
        <p:txBody>
          <a:bodyPr/>
          <a:lstStyle/>
          <a:p>
            <a:pPr algn="r" rtl="1"/>
            <a:r>
              <a:rPr lang="he-IL" dirty="0"/>
              <a:t>מבחינים בין שני סוגי גרפים:</a:t>
            </a:r>
          </a:p>
          <a:p>
            <a:pPr lvl="1" algn="r" rtl="1"/>
            <a:r>
              <a:rPr lang="he-IL" dirty="0"/>
              <a:t>גרף לא מכוון – כל הקשתות ללא כיוון. ניתן ל"הגיע" מ </a:t>
            </a:r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-&gt;4, 4-&gt;1</a:t>
            </a:r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lvl="1"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27" y="3250216"/>
            <a:ext cx="4277751" cy="2561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7738" y="1825625"/>
            <a:ext cx="5737468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685800" lvl="1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prstClr val="black"/>
                </a:solidFill>
              </a:rPr>
              <a:t>גרף מכוון – כל הקשתות עם כיוון. ניתן להגיע </a:t>
            </a:r>
            <a:r>
              <a:rPr lang="en-US" sz="2400" dirty="0">
                <a:solidFill>
                  <a:prstClr val="black"/>
                </a:solidFill>
              </a:rPr>
              <a:t>5-&gt;6</a:t>
            </a:r>
            <a:r>
              <a:rPr lang="he-IL" sz="2400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(5,6)</a:t>
            </a:r>
            <a:r>
              <a:rPr lang="he-IL" sz="2400" dirty="0">
                <a:solidFill>
                  <a:prstClr val="black"/>
                </a:solidFill>
              </a:rPr>
              <a:t>, אבל לא </a:t>
            </a:r>
            <a:r>
              <a:rPr lang="en-US" sz="2400" dirty="0">
                <a:solidFill>
                  <a:prstClr val="black"/>
                </a:solidFill>
              </a:rPr>
              <a:t>6-&gt;5</a:t>
            </a:r>
            <a:endParaRPr lang="he-IL" sz="24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6" y="2979274"/>
            <a:ext cx="4855332" cy="3768133"/>
          </a:xfrm>
          <a:prstGeom prst="snip1Rect">
            <a:avLst>
              <a:gd name="adj" fmla="val 38694"/>
            </a:avLst>
          </a:prstGeom>
        </p:spPr>
      </p:pic>
    </p:spTree>
    <p:extLst>
      <p:ext uri="{BB962C8B-B14F-4D97-AF65-F5344CB8AC3E}">
        <p14:creationId xmlns:p14="http://schemas.microsoft.com/office/powerpoint/2010/main" val="3905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</a:t>
            </a:r>
            <a:r>
              <a:rPr lang="en-US" sz="2400" dirty="0"/>
              <a:t>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71305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</a:t>
            </a:r>
            <a:r>
              <a:rPr lang="en-US" sz="2400" dirty="0"/>
              <a:t>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7520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</a:t>
            </a:r>
            <a:r>
              <a:rPr lang="en-US" sz="2400" dirty="0"/>
              <a:t>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3192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72986" y="5824973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סיימנו עם </a:t>
            </a:r>
            <a:r>
              <a:rPr lang="en-US" dirty="0"/>
              <a:t>A</a:t>
            </a:r>
            <a:r>
              <a:rPr lang="he-IL" dirty="0"/>
              <a:t> לכן הוא יוצא מהתור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96770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0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//</a:t>
            </a:r>
            <a:r>
              <a:rPr lang="he-IL" sz="1600" dirty="0">
                <a:solidFill>
                  <a:srgbClr val="FF0000"/>
                </a:solidFill>
              </a:rPr>
              <a:t>עבור כל הקודקודים הלא מסומנים שסמוכים לקודקוד בראש התור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3472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endCxn id="34" idx="0"/>
            </p:cNvCxnSpPr>
            <p:nvPr/>
          </p:nvCxnSpPr>
          <p:spPr>
            <a:xfrm flipH="1">
              <a:off x="9430275" y="2842259"/>
              <a:ext cx="2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8739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4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//</a:t>
            </a:r>
            <a:r>
              <a:rPr lang="he-IL" sz="1600" dirty="0">
                <a:solidFill>
                  <a:srgbClr val="FF0000"/>
                </a:solidFill>
              </a:rPr>
              <a:t>עבור כל הקודקודים הלא מסומנים שסמוכים לקודקוד בראש התור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endCxn id="34" idx="0"/>
            </p:cNvCxnSpPr>
            <p:nvPr/>
          </p:nvCxnSpPr>
          <p:spPr>
            <a:xfrm flipH="1">
              <a:off x="9430275" y="2842259"/>
              <a:ext cx="2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35951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cxnSpLocks/>
            <a:stCxn id="45" idx="4"/>
            <a:endCxn id="52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//</a:t>
            </a:r>
            <a:r>
              <a:rPr lang="he-IL" sz="1600" dirty="0">
                <a:solidFill>
                  <a:srgbClr val="FF0000"/>
                </a:solidFill>
              </a:rPr>
              <a:t>עבור כל הקודקודים הלא מסומנים שסמוכים לקודקוד בראש התור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3.2 </a:t>
            </a:r>
            <a:r>
              <a:rPr lang="en-US" sz="2400" dirty="0" err="1">
                <a:solidFill>
                  <a:srgbClr val="FF0000"/>
                </a:solidFill>
              </a:rPr>
              <a:t>Q.dequeue</a:t>
            </a:r>
            <a:r>
              <a:rPr lang="en-US" sz="2400" dirty="0">
                <a:solidFill>
                  <a:srgbClr val="FF0000"/>
                </a:solidFill>
              </a:rPr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88344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cxnSpLocks/>
            <a:endCxn id="52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57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//</a:t>
            </a:r>
            <a:r>
              <a:rPr lang="he-IL" sz="1600" dirty="0">
                <a:solidFill>
                  <a:srgbClr val="FF0000"/>
                </a:solidFill>
              </a:rPr>
              <a:t>עבור כל הקודקודים הלא מסומנים שסמוכים לקודקוד בראש התור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3.2 </a:t>
            </a:r>
            <a:r>
              <a:rPr lang="en-US" sz="2400" dirty="0" err="1">
                <a:solidFill>
                  <a:srgbClr val="FF0000"/>
                </a:solidFill>
              </a:rPr>
              <a:t>Q.dequeue</a:t>
            </a:r>
            <a:r>
              <a:rPr lang="en-US" sz="2400" dirty="0">
                <a:solidFill>
                  <a:srgbClr val="FF0000"/>
                </a:solidFill>
              </a:rPr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09373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cxnSpLocks/>
            <a:endCxn id="52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94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30440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BFS(A)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cxnSpLocks/>
            <a:endCxn id="52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71" y="1690688"/>
            <a:ext cx="8498058" cy="45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1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//</a:t>
            </a:r>
            <a:r>
              <a:rPr lang="he-IL" sz="1600" dirty="0">
                <a:solidFill>
                  <a:srgbClr val="FF0000"/>
                </a:solidFill>
              </a:rPr>
              <a:t>עבור כל הקודקודים הלא מסומנים שסמוכים לקודקוד בראש התור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16083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BFS(G)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4" name="Straight Arrow Connector 53"/>
          <p:cNvCxnSpPr>
            <a:cxnSpLocks/>
            <a:endCxn id="53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55291" y="5712594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7" name="Straight Arrow Connector 6"/>
          <p:cNvCxnSpPr>
            <a:stCxn id="53" idx="6"/>
            <a:endCxn id="55" idx="2"/>
          </p:cNvCxnSpPr>
          <p:nvPr/>
        </p:nvCxnSpPr>
        <p:spPr>
          <a:xfrm flipV="1">
            <a:off x="6407329" y="6017650"/>
            <a:ext cx="347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05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3.2 </a:t>
            </a:r>
            <a:r>
              <a:rPr lang="en-US" sz="2400" dirty="0" err="1">
                <a:solidFill>
                  <a:srgbClr val="FF0000"/>
                </a:solidFill>
              </a:rPr>
              <a:t>Q.dequeue</a:t>
            </a:r>
            <a:r>
              <a:rPr lang="en-US" sz="2400" dirty="0">
                <a:solidFill>
                  <a:srgbClr val="FF0000"/>
                </a:solidFill>
              </a:rPr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61031" y="118183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15993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BFS(G)</a:t>
            </a:r>
          </a:p>
        </p:txBody>
      </p:sp>
      <p:sp>
        <p:nvSpPr>
          <p:cNvPr id="46" name="Oval 45"/>
          <p:cNvSpPr/>
          <p:nvPr/>
        </p:nvSpPr>
        <p:spPr>
          <a:xfrm>
            <a:off x="5774433" y="3966671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642842" y="4576782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cxnSpLocks/>
            <a:stCxn id="46" idx="3"/>
            <a:endCxn id="25" idx="7"/>
          </p:cNvCxnSpPr>
          <p:nvPr/>
        </p:nvCxnSpPr>
        <p:spPr>
          <a:xfrm flipH="1">
            <a:off x="5174314" y="4487433"/>
            <a:ext cx="691305" cy="17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74433" y="4839633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7" name="Straight Arrow Connector 46"/>
          <p:cNvCxnSpPr>
            <a:cxnSpLocks/>
            <a:stCxn id="46" idx="4"/>
            <a:endCxn id="45" idx="0"/>
          </p:cNvCxnSpPr>
          <p:nvPr/>
        </p:nvCxnSpPr>
        <p:spPr>
          <a:xfrm>
            <a:off x="6085762" y="4576782"/>
            <a:ext cx="0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56370" y="4544988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9" name="Straight Arrow Connector 48"/>
          <p:cNvCxnSpPr>
            <a:cxnSpLocks/>
            <a:stCxn id="46" idx="5"/>
            <a:endCxn id="48" idx="1"/>
          </p:cNvCxnSpPr>
          <p:nvPr/>
        </p:nvCxnSpPr>
        <p:spPr>
          <a:xfrm>
            <a:off x="6305905" y="4487433"/>
            <a:ext cx="441651" cy="14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44156" y="5486399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1" name="Straight Arrow Connector 50"/>
          <p:cNvCxnSpPr>
            <a:cxnSpLocks/>
            <a:stCxn id="25" idx="4"/>
            <a:endCxn id="50" idx="0"/>
          </p:cNvCxnSpPr>
          <p:nvPr/>
        </p:nvCxnSpPr>
        <p:spPr>
          <a:xfrm>
            <a:off x="4954171" y="5186893"/>
            <a:ext cx="1314" cy="2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4671" y="5712595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6" name="Straight Arrow Connector 55"/>
          <p:cNvCxnSpPr>
            <a:cxnSpLocks/>
            <a:endCxn id="55" idx="0"/>
          </p:cNvCxnSpPr>
          <p:nvPr/>
        </p:nvCxnSpPr>
        <p:spPr>
          <a:xfrm>
            <a:off x="6085762" y="5449744"/>
            <a:ext cx="10238" cy="26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755291" y="5712594"/>
            <a:ext cx="622658" cy="610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8" name="Straight Arrow Connector 57"/>
          <p:cNvCxnSpPr>
            <a:stCxn id="55" idx="6"/>
            <a:endCxn id="57" idx="2"/>
          </p:cNvCxnSpPr>
          <p:nvPr/>
        </p:nvCxnSpPr>
        <p:spPr>
          <a:xfrm flipV="1">
            <a:off x="6407329" y="6017650"/>
            <a:ext cx="347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66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Q. enqueue(v)</a:t>
            </a:r>
            <a:endParaRPr lang="he-IL" sz="2800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While (!</a:t>
            </a:r>
            <a:r>
              <a:rPr lang="en-US" sz="2800" dirty="0" err="1">
                <a:solidFill>
                  <a:srgbClr val="FF0000"/>
                </a:solidFill>
              </a:rPr>
              <a:t>Q.isEmpty</a:t>
            </a:r>
            <a:r>
              <a:rPr lang="en-US" sz="2800" dirty="0">
                <a:solidFill>
                  <a:srgbClr val="FF0000"/>
                </a:solidFill>
              </a:rPr>
              <a:t>())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3.1 for all unmarked w </a:t>
            </a:r>
            <a:r>
              <a:rPr lang="en-US" sz="24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Q.head</a:t>
            </a:r>
            <a:r>
              <a:rPr lang="en-US" sz="2400" dirty="0">
                <a:solidFill>
                  <a:srgbClr val="FF0000"/>
                </a:solidFill>
              </a:rPr>
              <a:t>() do </a:t>
            </a:r>
            <a:r>
              <a:rPr lang="en-US" sz="2400" dirty="0"/>
              <a:t>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3.1.1. visit &amp; mark w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	3.1.2 </a:t>
            </a:r>
            <a:r>
              <a:rPr lang="en-US" sz="2400" dirty="0" err="1">
                <a:solidFill>
                  <a:srgbClr val="FF0000"/>
                </a:solidFill>
              </a:rPr>
              <a:t>Q.enqueue</a:t>
            </a:r>
            <a:r>
              <a:rPr lang="en-US" sz="2400" dirty="0">
                <a:solidFill>
                  <a:srgbClr val="FF0000"/>
                </a:solidFill>
              </a:rPr>
              <a:t>(w)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3.2 </a:t>
            </a:r>
            <a:r>
              <a:rPr lang="en-US" sz="2400" dirty="0" err="1">
                <a:solidFill>
                  <a:srgbClr val="FF0000"/>
                </a:solidFill>
              </a:rPr>
              <a:t>Q.dequeue</a:t>
            </a:r>
            <a:r>
              <a:rPr lang="en-US" sz="2400" dirty="0">
                <a:solidFill>
                  <a:srgbClr val="FF0000"/>
                </a:solidFill>
              </a:rPr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06045" y="1158623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14324"/>
              </p:ext>
            </p:extLst>
          </p:nvPr>
        </p:nvGraphicFramePr>
        <p:xfrm>
          <a:off x="8313671" y="4879932"/>
          <a:ext cx="3441342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557">
                  <a:extLst>
                    <a:ext uri="{9D8B030D-6E8A-4147-A177-3AD203B41FA5}">
                      <a16:colId xmlns:a16="http://schemas.microsoft.com/office/drawing/2014/main" val="1921580263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2162131479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4002668198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1792990630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568600201"/>
                    </a:ext>
                  </a:extLst>
                </a:gridCol>
                <a:gridCol w="573557">
                  <a:extLst>
                    <a:ext uri="{9D8B030D-6E8A-4147-A177-3AD203B41FA5}">
                      <a16:colId xmlns:a16="http://schemas.microsoft.com/office/drawing/2014/main" val="372032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880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BFS(G)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604204" y="5144689"/>
            <a:ext cx="0" cy="34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642842" y="3966671"/>
            <a:ext cx="2735107" cy="2356035"/>
            <a:chOff x="4642842" y="3966671"/>
            <a:chExt cx="2735107" cy="2356035"/>
          </a:xfrm>
        </p:grpSpPr>
        <p:sp>
          <p:nvSpPr>
            <p:cNvPr id="46" name="Oval 45"/>
            <p:cNvSpPr/>
            <p:nvPr/>
          </p:nvSpPr>
          <p:spPr>
            <a:xfrm>
              <a:off x="5774433" y="3966671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642842" y="4576782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6" name="Straight Arrow Connector 25"/>
            <p:cNvCxnSpPr>
              <a:cxnSpLocks/>
              <a:stCxn id="46" idx="3"/>
              <a:endCxn id="25" idx="7"/>
            </p:cNvCxnSpPr>
            <p:nvPr/>
          </p:nvCxnSpPr>
          <p:spPr>
            <a:xfrm flipH="1">
              <a:off x="5174314" y="4487433"/>
              <a:ext cx="691305" cy="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774433" y="4839633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47" name="Straight Arrow Connector 46"/>
            <p:cNvCxnSpPr>
              <a:cxnSpLocks/>
              <a:stCxn id="46" idx="4"/>
              <a:endCxn id="45" idx="0"/>
            </p:cNvCxnSpPr>
            <p:nvPr/>
          </p:nvCxnSpPr>
          <p:spPr>
            <a:xfrm>
              <a:off x="6085762" y="4576782"/>
              <a:ext cx="0" cy="2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656370" y="4544988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49" name="Straight Arrow Connector 48"/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6305905" y="4487433"/>
              <a:ext cx="441651" cy="14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644156" y="548639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1" name="Straight Arrow Connector 50"/>
            <p:cNvCxnSpPr>
              <a:cxnSpLocks/>
              <a:stCxn id="25" idx="4"/>
              <a:endCxn id="50" idx="0"/>
            </p:cNvCxnSpPr>
            <p:nvPr/>
          </p:nvCxnSpPr>
          <p:spPr>
            <a:xfrm>
              <a:off x="4954171" y="5186893"/>
              <a:ext cx="1314" cy="299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784671" y="5712595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56" name="Straight Arrow Connector 55"/>
            <p:cNvCxnSpPr>
              <a:cxnSpLocks/>
              <a:endCxn id="55" idx="0"/>
            </p:cNvCxnSpPr>
            <p:nvPr/>
          </p:nvCxnSpPr>
          <p:spPr>
            <a:xfrm>
              <a:off x="6085762" y="5449744"/>
              <a:ext cx="10238" cy="2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755291" y="5712594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58" name="Straight Arrow Connector 57"/>
            <p:cNvCxnSpPr>
              <a:stCxn id="55" idx="6"/>
              <a:endCxn id="57" idx="2"/>
            </p:cNvCxnSpPr>
            <p:nvPr/>
          </p:nvCxnSpPr>
          <p:spPr>
            <a:xfrm flipV="1">
              <a:off x="6407329" y="6017650"/>
              <a:ext cx="3479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905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55" y="1167765"/>
            <a:ext cx="597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BFS(v)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Visit &amp; mark v //save start time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Q. enqueue(v)</a:t>
            </a:r>
            <a:endParaRPr lang="he-IL" sz="2800" dirty="0"/>
          </a:p>
          <a:p>
            <a:pPr marL="914400" lvl="1" indent="-457200">
              <a:buAutoNum type="arabicPeriod"/>
            </a:pPr>
            <a:r>
              <a:rPr lang="en-US" sz="2800" dirty="0"/>
              <a:t>While (!</a:t>
            </a:r>
            <a:r>
              <a:rPr lang="en-US" sz="2800" dirty="0" err="1"/>
              <a:t>Q.isEmpty</a:t>
            </a:r>
            <a:r>
              <a:rPr lang="en-US" sz="2800" dirty="0"/>
              <a:t>())</a:t>
            </a:r>
          </a:p>
          <a:p>
            <a:pPr lvl="2"/>
            <a:r>
              <a:rPr lang="en-US" sz="2400" dirty="0"/>
              <a:t>3.1 for all unmarked w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Q.head</a:t>
            </a:r>
            <a:r>
              <a:rPr lang="en-US" sz="2400" dirty="0"/>
              <a:t>() do //</a:t>
            </a:r>
            <a:r>
              <a:rPr lang="he-IL" sz="1600" dirty="0"/>
              <a:t>עבור כל הקודקודים הלא מסומנים שסמוכים לקודקוד בראש התור</a:t>
            </a:r>
            <a:endParaRPr lang="en-US" sz="2400" dirty="0"/>
          </a:p>
          <a:p>
            <a:pPr lvl="2"/>
            <a:r>
              <a:rPr lang="en-US" sz="2400" dirty="0"/>
              <a:t>	3.1.1. visit &amp; mark w</a:t>
            </a:r>
          </a:p>
          <a:p>
            <a:pPr lvl="2"/>
            <a:r>
              <a:rPr lang="en-US" sz="2400" dirty="0"/>
              <a:t>	3.1.2 </a:t>
            </a:r>
            <a:r>
              <a:rPr lang="en-US" sz="2400" dirty="0" err="1"/>
              <a:t>Q.enqueue</a:t>
            </a:r>
            <a:r>
              <a:rPr lang="en-US" sz="2400" dirty="0"/>
              <a:t>(w)</a:t>
            </a:r>
          </a:p>
          <a:p>
            <a:pPr lvl="2"/>
            <a:r>
              <a:rPr lang="en-US" sz="2400" dirty="0"/>
              <a:t>3.2 </a:t>
            </a:r>
            <a:r>
              <a:rPr lang="en-US" sz="2400" dirty="0" err="1"/>
              <a:t>Q.dequeue</a:t>
            </a:r>
            <a:r>
              <a:rPr lang="en-US" sz="2400" dirty="0"/>
              <a:t>() //save end time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5274" y="1167765"/>
            <a:ext cx="3447755" cy="3377223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0"/>
              <a:endCxn id="28" idx="4"/>
            </p:cNvCxnSpPr>
            <p:nvPr/>
          </p:nvCxnSpPr>
          <p:spPr>
            <a:xfrm flipV="1"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001590" y="957580"/>
            <a:ext cx="115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BFS(G)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76375" y="5269374"/>
                <a:ext cx="80092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בסך הכל, עוברים על כל הקשתות בגרף וכן על כל הקודקודים.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זמן ריצה: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(</a:t>
                </a:r>
                <a:r>
                  <a:rPr lang="en-US" sz="2400" dirty="0"/>
                  <a:t>V</a:t>
                </a:r>
                <a:r>
                  <a:rPr lang="he-IL" sz="2400" dirty="0"/>
                  <a:t> – קב' הקודקודים. </a:t>
                </a:r>
                <a:r>
                  <a:rPr lang="en-US" sz="2400" dirty="0"/>
                  <a:t>E</a:t>
                </a:r>
                <a:r>
                  <a:rPr lang="he-IL" sz="2400" dirty="0"/>
                  <a:t> – קב' הקשתות)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75" y="5269374"/>
                <a:ext cx="8009235" cy="830997"/>
              </a:xfrm>
              <a:prstGeom prst="rect">
                <a:avLst/>
              </a:prstGeom>
              <a:blipFill>
                <a:blip r:embed="rId2"/>
                <a:stretch>
                  <a:fillRect t="-5109" r="-106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8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he-IL" dirty="0"/>
              <a:t>סריקה לרוחב / לעומק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21474" y="872197"/>
            <a:ext cx="2949052" cy="2996418"/>
            <a:chOff x="8300795" y="1702777"/>
            <a:chExt cx="2258960" cy="2258241"/>
          </a:xfrm>
        </p:grpSpPr>
        <p:sp>
          <p:nvSpPr>
            <p:cNvPr id="28" name="Oval 27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5" name="Straight Arrow Connector 34"/>
            <p:cNvCxnSpPr>
              <a:stCxn id="29" idx="3"/>
              <a:endCxn id="30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5"/>
              <a:endCxn id="28" idx="2"/>
            </p:cNvCxnSpPr>
            <p:nvPr/>
          </p:nvCxnSpPr>
          <p:spPr>
            <a:xfrm>
              <a:off x="8649014" y="2595646"/>
              <a:ext cx="577279" cy="4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4"/>
              <a:endCxn id="28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4"/>
              <a:endCxn id="32" idx="0"/>
            </p:cNvCxnSpPr>
            <p:nvPr/>
          </p:nvCxnSpPr>
          <p:spPr>
            <a:xfrm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1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8" idx="4"/>
              <a:endCxn id="34" idx="0"/>
            </p:cNvCxnSpPr>
            <p:nvPr/>
          </p:nvCxnSpPr>
          <p:spPr>
            <a:xfrm>
              <a:off x="9430275" y="2842259"/>
              <a:ext cx="0" cy="710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  <a:endCxn id="32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9574512" y="2561143"/>
              <a:ext cx="637024" cy="1051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1"/>
              <a:endCxn id="29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3" idx="3"/>
            </p:cNvCxnSpPr>
            <p:nvPr/>
          </p:nvCxnSpPr>
          <p:spPr>
            <a:xfrm flipV="1">
              <a:off x="9634257" y="3514571"/>
              <a:ext cx="541329" cy="220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79216" y="3321127"/>
            <a:ext cx="115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DFS(A)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32869" y="3542961"/>
            <a:ext cx="113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BFS(A)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9256678" y="3805800"/>
            <a:ext cx="2735107" cy="2356035"/>
            <a:chOff x="4642842" y="3966671"/>
            <a:chExt cx="2735107" cy="2356035"/>
          </a:xfrm>
        </p:grpSpPr>
        <p:sp>
          <p:nvSpPr>
            <p:cNvPr id="72" name="Oval 71"/>
            <p:cNvSpPr/>
            <p:nvPr/>
          </p:nvSpPr>
          <p:spPr>
            <a:xfrm>
              <a:off x="5774433" y="3966671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642842" y="4576782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74" name="Straight Arrow Connector 73"/>
            <p:cNvCxnSpPr>
              <a:cxnSpLocks/>
              <a:stCxn id="72" idx="3"/>
              <a:endCxn id="73" idx="7"/>
            </p:cNvCxnSpPr>
            <p:nvPr/>
          </p:nvCxnSpPr>
          <p:spPr>
            <a:xfrm flipH="1">
              <a:off x="5174314" y="4487433"/>
              <a:ext cx="691305" cy="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774433" y="4839633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76" name="Straight Arrow Connector 75"/>
            <p:cNvCxnSpPr>
              <a:cxnSpLocks/>
              <a:stCxn id="72" idx="4"/>
              <a:endCxn id="75" idx="0"/>
            </p:cNvCxnSpPr>
            <p:nvPr/>
          </p:nvCxnSpPr>
          <p:spPr>
            <a:xfrm>
              <a:off x="6085762" y="4576782"/>
              <a:ext cx="0" cy="2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656370" y="4544988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78" name="Straight Arrow Connector 77"/>
            <p:cNvCxnSpPr>
              <a:cxnSpLocks/>
              <a:stCxn id="72" idx="5"/>
              <a:endCxn id="77" idx="1"/>
            </p:cNvCxnSpPr>
            <p:nvPr/>
          </p:nvCxnSpPr>
          <p:spPr>
            <a:xfrm>
              <a:off x="6305905" y="4487433"/>
              <a:ext cx="441651" cy="14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644156" y="5486399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80" name="Straight Arrow Connector 79"/>
            <p:cNvCxnSpPr>
              <a:cxnSpLocks/>
              <a:stCxn id="73" idx="4"/>
              <a:endCxn id="79" idx="0"/>
            </p:cNvCxnSpPr>
            <p:nvPr/>
          </p:nvCxnSpPr>
          <p:spPr>
            <a:xfrm>
              <a:off x="4954171" y="5186893"/>
              <a:ext cx="1314" cy="299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84671" y="5712595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82" name="Straight Arrow Connector 81"/>
            <p:cNvCxnSpPr>
              <a:cxnSpLocks/>
              <a:endCxn id="81" idx="0"/>
            </p:cNvCxnSpPr>
            <p:nvPr/>
          </p:nvCxnSpPr>
          <p:spPr>
            <a:xfrm>
              <a:off x="6085762" y="5449744"/>
              <a:ext cx="10238" cy="2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6755291" y="5712594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84" name="Straight Arrow Connector 83"/>
            <p:cNvCxnSpPr>
              <a:stCxn id="81" idx="6"/>
              <a:endCxn id="83" idx="2"/>
            </p:cNvCxnSpPr>
            <p:nvPr/>
          </p:nvCxnSpPr>
          <p:spPr>
            <a:xfrm flipV="1">
              <a:off x="6407329" y="6017650"/>
              <a:ext cx="3479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79216" y="3868615"/>
            <a:ext cx="3160282" cy="2584193"/>
            <a:chOff x="3777063" y="3852397"/>
            <a:chExt cx="3160282" cy="2584193"/>
          </a:xfrm>
        </p:grpSpPr>
        <p:grpSp>
          <p:nvGrpSpPr>
            <p:cNvPr id="86" name="Group 85"/>
            <p:cNvGrpSpPr/>
            <p:nvPr/>
          </p:nvGrpSpPr>
          <p:grpSpPr>
            <a:xfrm>
              <a:off x="3777063" y="3852397"/>
              <a:ext cx="2044069" cy="2584193"/>
              <a:chOff x="3777063" y="3852397"/>
              <a:chExt cx="2044069" cy="258419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777063" y="3852397"/>
                <a:ext cx="2035206" cy="1704107"/>
                <a:chOff x="3777063" y="3852397"/>
                <a:chExt cx="2035206" cy="1704107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189611" y="4946393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75939" y="3852397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777063" y="4666930"/>
                  <a:ext cx="622658" cy="61011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cxnSp>
              <p:nvCxnSpPr>
                <p:cNvPr id="99" name="Straight Arrow Connector 98"/>
                <p:cNvCxnSpPr>
                  <a:stCxn id="97" idx="3"/>
                  <a:endCxn id="98" idx="7"/>
                </p:cNvCxnSpPr>
                <p:nvPr/>
              </p:nvCxnSpPr>
              <p:spPr>
                <a:xfrm flipH="1">
                  <a:off x="4308535" y="4373159"/>
                  <a:ext cx="858590" cy="383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98" idx="5"/>
                  <a:endCxn id="96" idx="2"/>
                </p:cNvCxnSpPr>
                <p:nvPr/>
              </p:nvCxnSpPr>
              <p:spPr>
                <a:xfrm>
                  <a:off x="4308535" y="5187692"/>
                  <a:ext cx="881076" cy="63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Oval 93"/>
              <p:cNvSpPr/>
              <p:nvPr/>
            </p:nvSpPr>
            <p:spPr>
              <a:xfrm>
                <a:off x="5198474" y="5826479"/>
                <a:ext cx="622658" cy="61011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95" name="Straight Arrow Connector 94"/>
              <p:cNvCxnSpPr>
                <a:cxnSpLocks/>
                <a:stCxn id="96" idx="4"/>
                <a:endCxn id="94" idx="0"/>
              </p:cNvCxnSpPr>
              <p:nvPr/>
            </p:nvCxnSpPr>
            <p:spPr>
              <a:xfrm>
                <a:off x="5500940" y="5556504"/>
                <a:ext cx="8863" cy="269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/>
            <p:cNvSpPr/>
            <p:nvPr/>
          </p:nvSpPr>
          <p:spPr>
            <a:xfrm>
              <a:off x="4041260" y="5570812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88" name="Straight Arrow Connector 87"/>
            <p:cNvCxnSpPr>
              <a:cxnSpLocks/>
              <a:stCxn id="94" idx="2"/>
              <a:endCxn id="87" idx="6"/>
            </p:cNvCxnSpPr>
            <p:nvPr/>
          </p:nvCxnSpPr>
          <p:spPr>
            <a:xfrm flipH="1" flipV="1">
              <a:off x="4663918" y="5875868"/>
              <a:ext cx="534556" cy="25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6158789" y="4971985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90" name="Straight Arrow Connector 89"/>
            <p:cNvCxnSpPr>
              <a:cxnSpLocks/>
              <a:stCxn id="94" idx="7"/>
              <a:endCxn id="89" idx="3"/>
            </p:cNvCxnSpPr>
            <p:nvPr/>
          </p:nvCxnSpPr>
          <p:spPr>
            <a:xfrm flipV="1">
              <a:off x="5729946" y="5492747"/>
              <a:ext cx="520029" cy="4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6314687" y="5760687"/>
              <a:ext cx="622658" cy="6101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92" name="Straight Arrow Connector 91"/>
            <p:cNvCxnSpPr>
              <a:cxnSpLocks/>
              <a:stCxn id="94" idx="6"/>
              <a:endCxn id="91" idx="2"/>
            </p:cNvCxnSpPr>
            <p:nvPr/>
          </p:nvCxnSpPr>
          <p:spPr>
            <a:xfrm flipV="1">
              <a:off x="5821132" y="6065743"/>
              <a:ext cx="493555" cy="6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67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רכיבי קשירות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רכיב קשירות בגרף </a:t>
            </a:r>
            <a:r>
              <a:rPr lang="en-US" dirty="0"/>
              <a:t>G</a:t>
            </a:r>
            <a:r>
              <a:rPr lang="he-IL" dirty="0"/>
              <a:t> - הוא תת גרף</a:t>
            </a:r>
            <a:r>
              <a:rPr lang="en-US" dirty="0"/>
              <a:t> </a:t>
            </a:r>
            <a:r>
              <a:rPr lang="he-IL" dirty="0"/>
              <a:t>מקסימאלי קשיר של </a:t>
            </a:r>
            <a:r>
              <a:rPr lang="en-US" dirty="0"/>
              <a:t>G</a:t>
            </a:r>
            <a:r>
              <a:rPr lang="he-IL" dirty="0"/>
              <a:t>, כך שניתן להגיע מכל צומת לכל צומת</a:t>
            </a:r>
          </a:p>
          <a:p>
            <a:pPr algn="r" rtl="1"/>
            <a:r>
              <a:rPr lang="he-IL" dirty="0"/>
              <a:t>כדי למצוא את רכיבי הקשירות בגרף </a:t>
            </a:r>
            <a:r>
              <a:rPr lang="he-IL" b="1" u="sng" dirty="0"/>
              <a:t>לא מכוון</a:t>
            </a:r>
            <a:r>
              <a:rPr lang="he-IL" dirty="0"/>
              <a:t> ניתן להריץ </a:t>
            </a:r>
            <a:r>
              <a:rPr lang="en-US" dirty="0"/>
              <a:t>BFS</a:t>
            </a:r>
            <a:r>
              <a:rPr lang="he-IL" dirty="0"/>
              <a:t> או </a:t>
            </a:r>
            <a:r>
              <a:rPr lang="en-US" dirty="0"/>
              <a:t>DFS</a:t>
            </a:r>
            <a:r>
              <a:rPr lang="he-IL" dirty="0"/>
              <a:t> על אחד מקודקודי הגרף. כל </a:t>
            </a:r>
            <a:r>
              <a:rPr lang="he-IL" dirty="0" err="1"/>
              <a:t>קודקוד</a:t>
            </a:r>
            <a:r>
              <a:rPr lang="he-IL" dirty="0"/>
              <a:t> שנמצא (שסומן בצבע אפור) בסריקה שייך לרכיב הקשירות הראשון.</a:t>
            </a:r>
          </a:p>
          <a:p>
            <a:pPr algn="r" rtl="1"/>
            <a:r>
              <a:rPr lang="he-IL" dirty="0"/>
              <a:t>במידה והסריקה הסתיימה וישנן עוד קודקוד שלא עברנו עליו, נריץ ממנו </a:t>
            </a:r>
            <a:r>
              <a:rPr lang="en-US" dirty="0"/>
              <a:t>BFS</a:t>
            </a:r>
            <a:r>
              <a:rPr lang="he-IL" dirty="0"/>
              <a:t> או </a:t>
            </a:r>
            <a:r>
              <a:rPr lang="en-US" dirty="0"/>
              <a:t>DFS</a:t>
            </a:r>
            <a:r>
              <a:rPr lang="he-IL" dirty="0"/>
              <a:t> ונגלה עוד רכיבי קשירות</a:t>
            </a:r>
          </a:p>
          <a:p>
            <a:pPr algn="r" rtl="1"/>
            <a:r>
              <a:rPr lang="he-IL" dirty="0"/>
              <a:t>וכן הלאה...</a:t>
            </a:r>
          </a:p>
          <a:p>
            <a:pPr algn="r" rtl="1"/>
            <a:r>
              <a:rPr lang="he-IL" dirty="0"/>
              <a:t>זה נכון רק לגרף לא מכוון, כי כל קשת היא דו-כיוונית וכמו שהגענו מ </a:t>
            </a:r>
            <a:r>
              <a:rPr lang="en-US" dirty="0" err="1"/>
              <a:t>u</a:t>
            </a:r>
            <a:r>
              <a:rPr lang="en-US" dirty="0" err="1">
                <a:sym typeface="Wingdings" panose="05000000000000000000" pitchFamily="2" charset="2"/>
              </a:rPr>
              <a:t>v</a:t>
            </a:r>
            <a:r>
              <a:rPr lang="he-IL" dirty="0"/>
              <a:t> כך ניתן להגיע מ </a:t>
            </a:r>
            <a:r>
              <a:rPr lang="en-US" dirty="0" err="1"/>
              <a:t>v</a:t>
            </a:r>
            <a:r>
              <a:rPr lang="en-US" dirty="0" err="1">
                <a:sym typeface="Wingdings" panose="05000000000000000000" pitchFamily="2" charset="2"/>
              </a:rPr>
              <a:t>u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4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רכיבי קשירות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רכיב קשירות בגרף </a:t>
            </a:r>
            <a:r>
              <a:rPr lang="en-US" dirty="0"/>
              <a:t>G</a:t>
            </a:r>
            <a:r>
              <a:rPr lang="he-IL" dirty="0"/>
              <a:t> - הוא תת גרף קשיר של </a:t>
            </a:r>
            <a:r>
              <a:rPr lang="en-US" dirty="0"/>
              <a:t>G</a:t>
            </a:r>
            <a:r>
              <a:rPr lang="he-IL" dirty="0"/>
              <a:t>, כך שניתן להגיע מכל צומת לכל צומת</a:t>
            </a:r>
          </a:p>
          <a:p>
            <a:pPr algn="r" rt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44958" y="3598350"/>
            <a:ext cx="6702083" cy="1903168"/>
            <a:chOff x="2209800" y="4005263"/>
            <a:chExt cx="5486400" cy="1676400"/>
          </a:xfrm>
        </p:grpSpPr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5791200" y="4919663"/>
              <a:ext cx="609600" cy="6858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6781800" y="4005263"/>
              <a:ext cx="914400" cy="16002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1"/>
            <p:cNvSpPr>
              <a:spLocks noChangeArrowheads="1"/>
            </p:cNvSpPr>
            <p:nvPr/>
          </p:nvSpPr>
          <p:spPr bwMode="auto">
            <a:xfrm>
              <a:off x="5638800" y="4005263"/>
              <a:ext cx="762000" cy="7620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4495800" y="4005263"/>
              <a:ext cx="1143000" cy="16002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2209800" y="4005263"/>
              <a:ext cx="1905000" cy="16764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2362200" y="41576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3543300" y="41576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2362200" y="50720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3543300" y="50720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4724400" y="41576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905500" y="41576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4724400" y="50720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905500" y="50720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7086600" y="41576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7086600" y="5072063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54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2743200" y="43481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55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>
              <a:off x="2552700" y="4538663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56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>
              <a:off x="3733800" y="4538663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57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2743200" y="52625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58"/>
            <p:cNvCxnSpPr>
              <a:cxnSpLocks noChangeShapeType="1"/>
              <a:stCxn id="13" idx="1"/>
              <a:endCxn id="10" idx="5"/>
            </p:cNvCxnSpPr>
            <p:nvPr/>
          </p:nvCxnSpPr>
          <p:spPr bwMode="auto">
            <a:xfrm flipH="1" flipV="1">
              <a:off x="2687638" y="4483100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59"/>
            <p:cNvCxnSpPr>
              <a:cxnSpLocks noChangeShapeType="1"/>
              <a:stCxn id="14" idx="6"/>
              <a:endCxn id="15" idx="2"/>
            </p:cNvCxnSpPr>
            <p:nvPr/>
          </p:nvCxnSpPr>
          <p:spPr bwMode="auto">
            <a:xfrm>
              <a:off x="5105400" y="43481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0"/>
            <p:cNvCxnSpPr>
              <a:cxnSpLocks noChangeShapeType="1"/>
              <a:stCxn id="15" idx="4"/>
              <a:endCxn id="16" idx="7"/>
            </p:cNvCxnSpPr>
            <p:nvPr/>
          </p:nvCxnSpPr>
          <p:spPr bwMode="auto">
            <a:xfrm flipH="1">
              <a:off x="5049838" y="4538663"/>
              <a:ext cx="1046162" cy="588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1"/>
            <p:cNvCxnSpPr>
              <a:cxnSpLocks noChangeShapeType="1"/>
              <a:stCxn id="16" idx="0"/>
              <a:endCxn id="14" idx="4"/>
            </p:cNvCxnSpPr>
            <p:nvPr/>
          </p:nvCxnSpPr>
          <p:spPr bwMode="auto">
            <a:xfrm flipV="1">
              <a:off x="4914900" y="4538663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2"/>
            <p:cNvCxnSpPr>
              <a:cxnSpLocks noChangeShapeType="1"/>
              <a:stCxn id="14" idx="3"/>
              <a:endCxn id="16" idx="1"/>
            </p:cNvCxnSpPr>
            <p:nvPr/>
          </p:nvCxnSpPr>
          <p:spPr bwMode="auto">
            <a:xfrm rot="5400000">
              <a:off x="4457700" y="4805363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3"/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>
              <a:off x="6096000" y="4538663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64"/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 rot="5400000">
              <a:off x="6819900" y="4805363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5"/>
            <p:cNvCxnSpPr>
              <a:cxnSpLocks noChangeShapeType="1"/>
              <a:stCxn id="19" idx="7"/>
              <a:endCxn id="18" idx="5"/>
            </p:cNvCxnSpPr>
            <p:nvPr/>
          </p:nvCxnSpPr>
          <p:spPr bwMode="auto">
            <a:xfrm rot="16200000">
              <a:off x="7089775" y="4805363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66"/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6286500" y="43481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67"/>
            <p:cNvCxnSpPr>
              <a:cxnSpLocks noChangeShapeType="1"/>
              <a:stCxn id="15" idx="5"/>
              <a:endCxn id="19" idx="1"/>
            </p:cNvCxnSpPr>
            <p:nvPr/>
          </p:nvCxnSpPr>
          <p:spPr bwMode="auto">
            <a:xfrm>
              <a:off x="6230938" y="4483100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68"/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6286500" y="52625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69"/>
            <p:cNvCxnSpPr>
              <a:cxnSpLocks noChangeShapeType="1"/>
              <a:stCxn id="11" idx="6"/>
              <a:endCxn id="14" idx="2"/>
            </p:cNvCxnSpPr>
            <p:nvPr/>
          </p:nvCxnSpPr>
          <p:spPr bwMode="auto">
            <a:xfrm>
              <a:off x="3924300" y="43481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70"/>
            <p:cNvCxnSpPr>
              <a:cxnSpLocks noChangeShapeType="1"/>
              <a:stCxn id="13" idx="6"/>
              <a:endCxn id="16" idx="2"/>
            </p:cNvCxnSpPr>
            <p:nvPr/>
          </p:nvCxnSpPr>
          <p:spPr bwMode="auto">
            <a:xfrm>
              <a:off x="3924300" y="5262563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>
              <a:off x="5638800" y="4005263"/>
              <a:ext cx="0" cy="762000"/>
            </a:xfrm>
            <a:prstGeom prst="line">
              <a:avLst/>
            </a:prstGeom>
            <a:noFill/>
            <a:ln w="12700">
              <a:solidFill>
                <a:srgbClr val="FF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398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הגרף המשוחלף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יהי </a:t>
            </a:r>
            <a:r>
              <a:rPr lang="en-US" dirty="0"/>
              <a:t>G=(V,E)</a:t>
            </a:r>
            <a:r>
              <a:rPr lang="he-IL" dirty="0"/>
              <a:t> גרף. הגרף </a:t>
            </a:r>
            <a:r>
              <a:rPr lang="en-US" altLang="en-US" i="1" dirty="0"/>
              <a:t>G</a:t>
            </a:r>
            <a:r>
              <a:rPr lang="en-US" altLang="en-US" baseline="30000" dirty="0"/>
              <a:t>T</a:t>
            </a:r>
            <a:r>
              <a:rPr lang="he-IL" dirty="0"/>
              <a:t> הוא הגרף המשוחלף של </a:t>
            </a:r>
            <a:r>
              <a:rPr lang="en-US" dirty="0"/>
              <a:t>G</a:t>
            </a:r>
            <a:r>
              <a:rPr lang="he-IL" dirty="0"/>
              <a:t> ומוגדר ע"י: </a:t>
            </a:r>
          </a:p>
          <a:p>
            <a:pPr marL="0" indent="0" algn="r" rtl="1">
              <a:buNone/>
            </a:pPr>
            <a:r>
              <a:rPr lang="en-US" altLang="en-US" i="1" dirty="0"/>
              <a:t>G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MTSYN" charset="-127"/>
              </a:rPr>
              <a:t>=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V</a:t>
            </a:r>
            <a:r>
              <a:rPr lang="en-US" altLang="en-US" i="1" dirty="0">
                <a:latin typeface="RMTMI" charset="-95"/>
              </a:rPr>
              <a:t>, </a:t>
            </a:r>
            <a:r>
              <a:rPr lang="en-US" altLang="en-US" i="1" dirty="0"/>
              <a:t>E</a:t>
            </a:r>
            <a:r>
              <a:rPr lang="en-US" altLang="en-US" baseline="30000" dirty="0"/>
              <a:t>T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MTSYN" charset="-127"/>
              </a:rPr>
              <a:t>= {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u</a:t>
            </a:r>
            <a:r>
              <a:rPr lang="en-US" altLang="en-US" i="1" dirty="0">
                <a:latin typeface="RMTMI" charset="-95"/>
              </a:rPr>
              <a:t>, </a:t>
            </a:r>
            <a:r>
              <a:rPr lang="en-US" altLang="en-US" i="1" dirty="0"/>
              <a:t>v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i="1" dirty="0">
                <a:latin typeface="RMTMI" charset="-95"/>
              </a:rPr>
              <a:t> </a:t>
            </a:r>
            <a:r>
              <a:rPr lang="en-US" altLang="en-US" dirty="0"/>
              <a:t>: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v</a:t>
            </a:r>
            <a:r>
              <a:rPr lang="en-US" altLang="en-US" i="1" dirty="0">
                <a:latin typeface="RMTMI" charset="-95"/>
              </a:rPr>
              <a:t>, </a:t>
            </a:r>
            <a:r>
              <a:rPr lang="en-US" altLang="en-US" i="1" dirty="0"/>
              <a:t>u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i="1" dirty="0">
                <a:latin typeface="RMTMI" charset="-95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MTSYN" charset="-127"/>
              </a:rPr>
              <a:t> </a:t>
            </a:r>
            <a:r>
              <a:rPr lang="en-US" altLang="en-US" i="1" dirty="0"/>
              <a:t>E</a:t>
            </a:r>
            <a:r>
              <a:rPr lang="en-US" altLang="en-US" dirty="0">
                <a:latin typeface="MTSYN" charset="-127"/>
              </a:rPr>
              <a:t>}</a:t>
            </a:r>
            <a:r>
              <a:rPr lang="he-IL" altLang="en-US" dirty="0">
                <a:latin typeface="MTSYN" charset="-127"/>
              </a:rPr>
              <a:t>  (כלומר, כל הקשתות רק הפוכות)</a:t>
            </a:r>
          </a:p>
          <a:p>
            <a:pPr marL="0" indent="0" algn="r" rtl="1">
              <a:buNone/>
            </a:pPr>
            <a:endParaRPr lang="he-IL" altLang="en-US" dirty="0">
              <a:latin typeface="MTSYN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22" y="2983772"/>
            <a:ext cx="5880955" cy="36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3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680"/>
          </a:xfrm>
        </p:spPr>
        <p:txBody>
          <a:bodyPr/>
          <a:lstStyle/>
          <a:p>
            <a:pPr algn="ctr" rtl="1"/>
            <a:r>
              <a:rPr lang="he-IL" dirty="0"/>
              <a:t>רכיבי קשירות בגרף מכוון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611"/>
                <a:ext cx="10515600" cy="5647038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 err="1"/>
                  <a:t>Kosaraju's</a:t>
                </a:r>
                <a:r>
                  <a:rPr lang="en-US" dirty="0"/>
                  <a:t> algorithm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dirty="0"/>
                  <a:t>הרץ </a:t>
                </a:r>
                <a:r>
                  <a:rPr lang="en-US" dirty="0"/>
                  <a:t>DFS</a:t>
                </a:r>
                <a:r>
                  <a:rPr lang="he-IL" dirty="0"/>
                  <a:t> על הגרף </a:t>
                </a:r>
                <a:r>
                  <a:rPr lang="en-US" dirty="0"/>
                  <a:t>G</a:t>
                </a:r>
                <a:r>
                  <a:rPr lang="he-IL" dirty="0"/>
                  <a:t>, עבור כל צומת, זכור את זמני היציאה שלו (זמן סיום)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dirty="0"/>
                  <a:t>חשב את </a:t>
                </a:r>
                <a:r>
                  <a:rPr lang="en-US" altLang="en-US" i="1" dirty="0"/>
                  <a:t>G</a:t>
                </a:r>
                <a:r>
                  <a:rPr lang="en-US" altLang="en-US" baseline="30000" dirty="0"/>
                  <a:t>T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dirty="0"/>
                  <a:t>הפעל </a:t>
                </a:r>
                <a:r>
                  <a:rPr lang="en-US" dirty="0"/>
                  <a:t>DFS</a:t>
                </a:r>
                <a:r>
                  <a:rPr lang="he-IL" dirty="0"/>
                  <a:t> שוב, הפעם על הגרף המשוחלף, כך שנתחיל את </a:t>
                </a:r>
                <a:r>
                  <a:rPr lang="en-US" dirty="0"/>
                  <a:t>DFS</a:t>
                </a:r>
                <a:r>
                  <a:rPr lang="he-IL" dirty="0"/>
                  <a:t> על הצומת עם זמן היציאה הגבוה ביותר מבין אלו שחושבו בשלב 1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dirty="0"/>
                  <a:t>במידה ו </a:t>
                </a:r>
                <a:r>
                  <a:rPr lang="en-US" dirty="0"/>
                  <a:t>DFS</a:t>
                </a:r>
                <a:r>
                  <a:rPr lang="he-IL" dirty="0"/>
                  <a:t> הסתיים ועליו לבחור צומת חדש, בוחרים את הצומת בעל זמן היציאה הגבוה ביותר מבין אלו שנשארו, וכן הלאה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dirty="0"/>
                  <a:t>כל אחד מתתי-הגרפים (עצי ה </a:t>
                </a:r>
                <a:r>
                  <a:rPr lang="en-US" dirty="0"/>
                  <a:t>DFS</a:t>
                </a:r>
                <a:r>
                  <a:rPr lang="he-IL"/>
                  <a:t>) שהתקבלו </a:t>
                </a:r>
                <a:r>
                  <a:rPr lang="he-IL" dirty="0"/>
                  <a:t>בשלבים 3-4 הם רכיבי קשירות חזקים של הגרף </a:t>
                </a:r>
                <a:r>
                  <a:rPr lang="en-US" dirty="0"/>
                  <a:t>G</a:t>
                </a:r>
                <a:endParaRPr lang="he-IL" dirty="0"/>
              </a:p>
              <a:p>
                <a:pPr algn="r" rtl="1"/>
                <a:r>
                  <a:rPr lang="he-IL" dirty="0"/>
                  <a:t>זמן ריצה:</a:t>
                </a:r>
                <a:r>
                  <a:rPr lang="en-US" dirty="0"/>
                  <a:t> </a:t>
                </a:r>
                <a:r>
                  <a:rPr lang="he-IL" dirty="0"/>
                  <a:t>פעמיים </a:t>
                </a:r>
                <a:r>
                  <a:rPr lang="en-US" dirty="0"/>
                  <a:t>DFS</a:t>
                </a:r>
                <a:r>
                  <a:rPr lang="he-IL" dirty="0"/>
                  <a:t> –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</a:t>
                </a:r>
              </a:p>
              <a:p>
                <a:pPr lvl="1" algn="r" rtl="1"/>
                <a:r>
                  <a:rPr lang="he-IL" dirty="0"/>
                  <a:t>גרף משוחלף ניתן לבצע בזמן ריצה של </a:t>
                </a:r>
                <a:r>
                  <a:rPr lang="en-US" dirty="0"/>
                  <a:t>V+E</a:t>
                </a:r>
                <a:r>
                  <a:rPr lang="he-IL" dirty="0"/>
                  <a:t> – העתקת </a:t>
                </a:r>
                <a:r>
                  <a:rPr lang="he-IL" dirty="0" err="1"/>
                  <a:t>הקודקודים</a:t>
                </a:r>
                <a:r>
                  <a:rPr lang="he-IL" dirty="0"/>
                  <a:t>, וקשתות הפוכות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611"/>
                <a:ext cx="10515600" cy="5647038"/>
              </a:xfrm>
              <a:blipFill>
                <a:blip r:embed="rId2"/>
                <a:stretch>
                  <a:fillRect t="-1726" r="-12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42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680"/>
          </a:xfrm>
        </p:spPr>
        <p:txBody>
          <a:bodyPr/>
          <a:lstStyle/>
          <a:p>
            <a:pPr algn="ctr" rtl="1"/>
            <a:r>
              <a:rPr lang="he-IL" dirty="0"/>
              <a:t>רכיבי קשירות בגרף מכוון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11"/>
            <a:ext cx="10515600" cy="5151352"/>
          </a:xfrm>
        </p:spPr>
        <p:txBody>
          <a:bodyPr/>
          <a:lstStyle/>
          <a:p>
            <a:pPr algn="r" rtl="1"/>
            <a:r>
              <a:rPr lang="he-IL" dirty="0"/>
              <a:t>תרגיל כיתה: מצא רכיבים </a:t>
            </a:r>
            <a:r>
              <a:rPr lang="he-IL" dirty="0" err="1"/>
              <a:t>קשירים</a:t>
            </a:r>
            <a:r>
              <a:rPr lang="he-IL" dirty="0"/>
              <a:t> היטב בגרף הבא, בעזרת האלגוריתם שלמדנו:</a:t>
            </a:r>
          </a:p>
          <a:p>
            <a:pPr algn="r" rtl="1"/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6653242" y="1988499"/>
            <a:ext cx="3447755" cy="3377223"/>
            <a:chOff x="8300795" y="1702777"/>
            <a:chExt cx="2258960" cy="2258241"/>
          </a:xfrm>
        </p:grpSpPr>
        <p:sp>
          <p:nvSpPr>
            <p:cNvPr id="5" name="Oval 9"/>
            <p:cNvSpPr/>
            <p:nvPr/>
          </p:nvSpPr>
          <p:spPr>
            <a:xfrm>
              <a:off x="9226293" y="243429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10"/>
            <p:cNvSpPr/>
            <p:nvPr/>
          </p:nvSpPr>
          <p:spPr>
            <a:xfrm>
              <a:off x="9151815" y="1702777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Oval 11"/>
            <p:cNvSpPr/>
            <p:nvPr/>
          </p:nvSpPr>
          <p:spPr>
            <a:xfrm>
              <a:off x="8300795" y="2247429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Oval 12"/>
            <p:cNvSpPr/>
            <p:nvPr/>
          </p:nvSpPr>
          <p:spPr>
            <a:xfrm>
              <a:off x="10151791" y="221292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Oval 13"/>
            <p:cNvSpPr/>
            <p:nvPr/>
          </p:nvSpPr>
          <p:spPr>
            <a:xfrm>
              <a:off x="8348078" y="321093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Oval 14"/>
            <p:cNvSpPr/>
            <p:nvPr/>
          </p:nvSpPr>
          <p:spPr>
            <a:xfrm>
              <a:off x="10115841" y="3166354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" name="Oval 15"/>
            <p:cNvSpPr/>
            <p:nvPr/>
          </p:nvSpPr>
          <p:spPr>
            <a:xfrm>
              <a:off x="9226293" y="3553056"/>
              <a:ext cx="407964" cy="4079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2" name="Straight Arrow Connector 16"/>
            <p:cNvCxnSpPr>
              <a:stCxn id="6" idx="3"/>
              <a:endCxn id="7" idx="7"/>
            </p:cNvCxnSpPr>
            <p:nvPr/>
          </p:nvCxnSpPr>
          <p:spPr>
            <a:xfrm flipH="1">
              <a:off x="8649014" y="2050994"/>
              <a:ext cx="562546" cy="25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/>
            <p:cNvCxnSpPr>
              <a:cxnSpLocks/>
              <a:stCxn id="7" idx="6"/>
              <a:endCxn id="5" idx="2"/>
            </p:cNvCxnSpPr>
            <p:nvPr/>
          </p:nvCxnSpPr>
          <p:spPr>
            <a:xfrm>
              <a:off x="8708759" y="2451410"/>
              <a:ext cx="517534" cy="186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/>
            <p:cNvCxnSpPr>
              <a:stCxn id="6" idx="4"/>
              <a:endCxn id="5" idx="0"/>
            </p:cNvCxnSpPr>
            <p:nvPr/>
          </p:nvCxnSpPr>
          <p:spPr>
            <a:xfrm>
              <a:off x="9355797" y="2110739"/>
              <a:ext cx="74478" cy="323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>
              <a:stCxn id="9" idx="0"/>
              <a:endCxn id="7" idx="4"/>
            </p:cNvCxnSpPr>
            <p:nvPr/>
          </p:nvCxnSpPr>
          <p:spPr>
            <a:xfrm flipH="1" flipV="1">
              <a:off x="8504777" y="2655391"/>
              <a:ext cx="47283" cy="55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0"/>
            <p:cNvCxnSpPr>
              <a:endCxn id="8" idx="1"/>
            </p:cNvCxnSpPr>
            <p:nvPr/>
          </p:nvCxnSpPr>
          <p:spPr>
            <a:xfrm>
              <a:off x="9559779" y="1906758"/>
              <a:ext cx="651757" cy="36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2"/>
            <p:cNvCxnSpPr>
              <a:stCxn id="11" idx="2"/>
              <a:endCxn id="9" idx="5"/>
            </p:cNvCxnSpPr>
            <p:nvPr/>
          </p:nvCxnSpPr>
          <p:spPr>
            <a:xfrm flipH="1" flipV="1">
              <a:off x="8696297" y="3559153"/>
              <a:ext cx="529996" cy="19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4"/>
            <p:cNvCxnSpPr>
              <a:stCxn id="10" idx="1"/>
              <a:endCxn id="6" idx="5"/>
            </p:cNvCxnSpPr>
            <p:nvPr/>
          </p:nvCxnSpPr>
          <p:spPr>
            <a:xfrm flipH="1" flipV="1">
              <a:off x="9500034" y="2050994"/>
              <a:ext cx="675552" cy="117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9"/>
            <p:cNvCxnSpPr>
              <a:stCxn id="11" idx="0"/>
              <a:endCxn id="5" idx="4"/>
            </p:cNvCxnSpPr>
            <p:nvPr/>
          </p:nvCxnSpPr>
          <p:spPr>
            <a:xfrm flipV="1">
              <a:off x="9430275" y="2842259"/>
              <a:ext cx="0" cy="710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62BDFB28-9136-4A50-98C8-26D829A6541A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7184714" y="3323794"/>
            <a:ext cx="972262" cy="15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05051173-4228-41C8-862C-9EE29C234A6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9734799" y="3361543"/>
            <a:ext cx="54869" cy="8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4" y="1690688"/>
            <a:ext cx="8245064" cy="50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0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680"/>
          </a:xfrm>
        </p:spPr>
        <p:txBody>
          <a:bodyPr/>
          <a:lstStyle/>
          <a:p>
            <a:pPr algn="ctr" rtl="1"/>
            <a:r>
              <a:rPr lang="he-IL" dirty="0"/>
              <a:t>תרגיל כיתה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11"/>
            <a:ext cx="10515600" cy="5151352"/>
          </a:xfrm>
        </p:spPr>
        <p:txBody>
          <a:bodyPr/>
          <a:lstStyle/>
          <a:p>
            <a:pPr algn="r" rtl="1"/>
            <a:r>
              <a:rPr lang="he-IL" dirty="0"/>
              <a:t>עבור הגרף הבא, הראה את תוצאות ההרצה של:</a:t>
            </a:r>
          </a:p>
          <a:p>
            <a:pPr lvl="1" algn="r" rtl="1"/>
            <a:r>
              <a:rPr lang="he-IL" dirty="0"/>
              <a:t>חיפוש לעומק </a:t>
            </a:r>
            <a:r>
              <a:rPr lang="en-US" dirty="0"/>
              <a:t>DFS</a:t>
            </a:r>
            <a:r>
              <a:rPr lang="he-IL" dirty="0"/>
              <a:t> - הראה את סדר סריקת הצמתים (לכל צומת זמן גילוי) ואת המחסנית בכל שלב</a:t>
            </a:r>
          </a:p>
          <a:p>
            <a:pPr lvl="1" algn="r" rtl="1"/>
            <a:r>
              <a:rPr lang="he-IL" dirty="0"/>
              <a:t>חיפוש לרוחב </a:t>
            </a:r>
            <a:r>
              <a:rPr lang="en-US" dirty="0"/>
              <a:t>BFS</a:t>
            </a:r>
            <a:r>
              <a:rPr lang="he-IL" dirty="0"/>
              <a:t> – הראה את סדר סריקת הצמתים (לכל צומת זמן גילוי) ואת התור בכל שלב</a:t>
            </a:r>
          </a:p>
          <a:p>
            <a:pPr lvl="1"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56" y="3144280"/>
            <a:ext cx="9370129" cy="331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7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2680"/>
          </a:xfrm>
        </p:spPr>
        <p:txBody>
          <a:bodyPr/>
          <a:lstStyle/>
          <a:p>
            <a:pPr algn="ctr" rtl="1"/>
            <a:r>
              <a:rPr lang="he-IL" dirty="0"/>
              <a:t>תרגיל כיתה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11"/>
            <a:ext cx="10515600" cy="5151352"/>
          </a:xfrm>
        </p:spPr>
        <p:txBody>
          <a:bodyPr/>
          <a:lstStyle/>
          <a:p>
            <a:pPr algn="r" rtl="1"/>
            <a:r>
              <a:rPr lang="he-IL" dirty="0"/>
              <a:t>עבור הגרף הבא, מצא רכיבים </a:t>
            </a:r>
            <a:r>
              <a:rPr lang="he-IL" dirty="0" err="1"/>
              <a:t>קשירים</a:t>
            </a:r>
            <a:r>
              <a:rPr lang="he-IL" dirty="0"/>
              <a:t> היטב</a:t>
            </a:r>
          </a:p>
          <a:p>
            <a:pPr lvl="1"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24" name="Oval 10"/>
          <p:cNvSpPr/>
          <p:nvPr/>
        </p:nvSpPr>
        <p:spPr>
          <a:xfrm>
            <a:off x="2317437" y="2057837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16"/>
          <p:cNvCxnSpPr>
            <a:stCxn id="24" idx="6"/>
            <a:endCxn id="28" idx="2"/>
          </p:cNvCxnSpPr>
          <p:nvPr/>
        </p:nvCxnSpPr>
        <p:spPr>
          <a:xfrm flipV="1">
            <a:off x="2940095" y="2362892"/>
            <a:ext cx="853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0"/>
          <p:cNvSpPr/>
          <p:nvPr/>
        </p:nvSpPr>
        <p:spPr>
          <a:xfrm>
            <a:off x="3793524" y="2057836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Oval 10"/>
          <p:cNvSpPr/>
          <p:nvPr/>
        </p:nvSpPr>
        <p:spPr>
          <a:xfrm>
            <a:off x="5177481" y="2057835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Oval 10"/>
          <p:cNvSpPr/>
          <p:nvPr/>
        </p:nvSpPr>
        <p:spPr>
          <a:xfrm>
            <a:off x="6858000" y="2063340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1" name="Oval 10"/>
          <p:cNvSpPr/>
          <p:nvPr/>
        </p:nvSpPr>
        <p:spPr>
          <a:xfrm>
            <a:off x="2317437" y="3191924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Oval 10"/>
          <p:cNvSpPr/>
          <p:nvPr/>
        </p:nvSpPr>
        <p:spPr>
          <a:xfrm>
            <a:off x="3793524" y="3191923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Oval 10"/>
          <p:cNvSpPr/>
          <p:nvPr/>
        </p:nvSpPr>
        <p:spPr>
          <a:xfrm>
            <a:off x="5177481" y="3191922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Oval 10"/>
          <p:cNvSpPr/>
          <p:nvPr/>
        </p:nvSpPr>
        <p:spPr>
          <a:xfrm>
            <a:off x="6858000" y="3191921"/>
            <a:ext cx="622658" cy="610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6" name="Straight Arrow Connector 16"/>
          <p:cNvCxnSpPr>
            <a:stCxn id="28" idx="3"/>
            <a:endCxn id="31" idx="7"/>
          </p:cNvCxnSpPr>
          <p:nvPr/>
        </p:nvCxnSpPr>
        <p:spPr>
          <a:xfrm flipH="1">
            <a:off x="2848909" y="2578598"/>
            <a:ext cx="1035801" cy="70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6"/>
          <p:cNvCxnSpPr>
            <a:stCxn id="28" idx="4"/>
            <a:endCxn id="32" idx="0"/>
          </p:cNvCxnSpPr>
          <p:nvPr/>
        </p:nvCxnSpPr>
        <p:spPr>
          <a:xfrm>
            <a:off x="4104853" y="2667947"/>
            <a:ext cx="0" cy="5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6"/>
          <p:cNvCxnSpPr>
            <a:stCxn id="28" idx="6"/>
            <a:endCxn id="29" idx="2"/>
          </p:cNvCxnSpPr>
          <p:nvPr/>
        </p:nvCxnSpPr>
        <p:spPr>
          <a:xfrm flipV="1">
            <a:off x="4416182" y="2362891"/>
            <a:ext cx="761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6"/>
          <p:cNvCxnSpPr>
            <a:stCxn id="29" idx="6"/>
            <a:endCxn id="34" idx="1"/>
          </p:cNvCxnSpPr>
          <p:nvPr/>
        </p:nvCxnSpPr>
        <p:spPr>
          <a:xfrm>
            <a:off x="5800139" y="2362891"/>
            <a:ext cx="1149047" cy="91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/>
          <p:cNvCxnSpPr>
            <a:stCxn id="29" idx="4"/>
            <a:endCxn id="33" idx="0"/>
          </p:cNvCxnSpPr>
          <p:nvPr/>
        </p:nvCxnSpPr>
        <p:spPr>
          <a:xfrm>
            <a:off x="5488810" y="2667946"/>
            <a:ext cx="0" cy="5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6"/>
          <p:cNvCxnSpPr>
            <a:stCxn id="30" idx="1"/>
            <a:endCxn id="29" idx="7"/>
          </p:cNvCxnSpPr>
          <p:nvPr/>
        </p:nvCxnSpPr>
        <p:spPr>
          <a:xfrm flipH="1" flipV="1">
            <a:off x="5708953" y="2147184"/>
            <a:ext cx="1240233" cy="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6"/>
          <p:cNvCxnSpPr>
            <a:stCxn id="30" idx="4"/>
            <a:endCxn id="34" idx="0"/>
          </p:cNvCxnSpPr>
          <p:nvPr/>
        </p:nvCxnSpPr>
        <p:spPr>
          <a:xfrm>
            <a:off x="7169329" y="2673451"/>
            <a:ext cx="0" cy="5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6"/>
          <p:cNvCxnSpPr>
            <a:stCxn id="31" idx="0"/>
            <a:endCxn id="24" idx="4"/>
          </p:cNvCxnSpPr>
          <p:nvPr/>
        </p:nvCxnSpPr>
        <p:spPr>
          <a:xfrm flipV="1">
            <a:off x="2628766" y="2667948"/>
            <a:ext cx="0" cy="5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6"/>
          <p:cNvCxnSpPr>
            <a:stCxn id="31" idx="6"/>
            <a:endCxn id="32" idx="2"/>
          </p:cNvCxnSpPr>
          <p:nvPr/>
        </p:nvCxnSpPr>
        <p:spPr>
          <a:xfrm flipV="1">
            <a:off x="2940095" y="3496979"/>
            <a:ext cx="853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6"/>
          <p:cNvCxnSpPr>
            <a:stCxn id="33" idx="2"/>
            <a:endCxn id="32" idx="6"/>
          </p:cNvCxnSpPr>
          <p:nvPr/>
        </p:nvCxnSpPr>
        <p:spPr>
          <a:xfrm flipH="1">
            <a:off x="4416182" y="3496978"/>
            <a:ext cx="761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6"/>
          <p:cNvCxnSpPr>
            <a:stCxn id="34" idx="2"/>
            <a:endCxn id="33" idx="6"/>
          </p:cNvCxnSpPr>
          <p:nvPr/>
        </p:nvCxnSpPr>
        <p:spPr>
          <a:xfrm flipH="1">
            <a:off x="5800139" y="3496977"/>
            <a:ext cx="1057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>
            <a:endCxn id="29" idx="3"/>
          </p:cNvCxnSpPr>
          <p:nvPr/>
        </p:nvCxnSpPr>
        <p:spPr>
          <a:xfrm flipV="1">
            <a:off x="4324996" y="2578597"/>
            <a:ext cx="943671" cy="70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מסלול</a:t>
            </a:r>
            <a:endParaRPr lang="en-US" dirty="0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783A6E19-BBC8-4978-B91D-04DC308D1ED7}"/>
              </a:ext>
            </a:extLst>
          </p:cNvPr>
          <p:cNvGrpSpPr/>
          <p:nvPr/>
        </p:nvGrpSpPr>
        <p:grpSpPr>
          <a:xfrm>
            <a:off x="1746152" y="1690688"/>
            <a:ext cx="8699696" cy="4602645"/>
            <a:chOff x="1746152" y="1690688"/>
            <a:chExt cx="8699696" cy="4602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6152" y="1690688"/>
              <a:ext cx="8699696" cy="46026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B6435F-B7C1-439F-A4F8-CB697734C3F8}"/>
                </a:ext>
              </a:extLst>
            </p:cNvPr>
            <p:cNvSpPr txBox="1"/>
            <p:nvPr/>
          </p:nvSpPr>
          <p:spPr>
            <a:xfrm>
              <a:off x="7518403" y="5733141"/>
              <a:ext cx="223619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(z, x, w, y, x, v)</a:t>
              </a:r>
              <a:endParaRPr lang="he-IL" sz="28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7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br>
              <a:rPr lang="he-IL" dirty="0"/>
            </a:br>
            <a:r>
              <a:rPr lang="he-IL" sz="2800" dirty="0"/>
              <a:t>מסלול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01" y="1690688"/>
            <a:ext cx="7926797" cy="50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u="sng" dirty="0"/>
              <a:t>גרף פשוט:</a:t>
            </a:r>
            <a:r>
              <a:rPr lang="he-IL" dirty="0"/>
              <a:t> הוא גרף ללא לולאות וללא קשתות מקבילות</a:t>
            </a:r>
          </a:p>
          <a:p>
            <a:pPr lvl="1" algn="r" rtl="1"/>
            <a:r>
              <a:rPr lang="he-IL" u="sng" dirty="0"/>
              <a:t>לולאה</a:t>
            </a:r>
            <a:r>
              <a:rPr lang="he-IL" dirty="0"/>
              <a:t>: קשת מקודקוד אל עצמו</a:t>
            </a:r>
          </a:p>
          <a:p>
            <a:pPr lvl="1" algn="r" rtl="1"/>
            <a:r>
              <a:rPr lang="he-IL" u="sng" dirty="0"/>
              <a:t>קשתות מקבילות:</a:t>
            </a:r>
            <a:r>
              <a:rPr lang="he-IL" dirty="0"/>
              <a:t> קשת עם אותן קודקודי קצה</a:t>
            </a:r>
            <a:endParaRPr lang="he-IL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08" y="3387530"/>
            <a:ext cx="2269442" cy="212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4167" y="56478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גרף פשוט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69731" y="3387530"/>
            <a:ext cx="6829230" cy="2647100"/>
            <a:chOff x="1269731" y="3387530"/>
            <a:chExt cx="6829230" cy="2647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5040" y="3387530"/>
              <a:ext cx="5593921" cy="21253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79962" y="5665298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dirty="0"/>
                <a:t>גרף לא פשוט עם לולאות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9731" y="5665298"/>
              <a:ext cx="3228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dirty="0"/>
                <a:t>גרף לא פשוט עם קשתות מקבילות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6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4328</Words>
  <Application>Microsoft Office PowerPoint</Application>
  <PresentationFormat>מסך רחב</PresentationFormat>
  <Paragraphs>1053</Paragraphs>
  <Slides>61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MTSYN</vt:lpstr>
      <vt:lpstr>RMTMI</vt:lpstr>
      <vt:lpstr>Office Theme</vt:lpstr>
      <vt:lpstr>גרפים</vt:lpstr>
      <vt:lpstr>גרפים</vt:lpstr>
      <vt:lpstr>גרפים</vt:lpstr>
      <vt:lpstr>גרפים</vt:lpstr>
      <vt:lpstr>גרפים</vt:lpstr>
      <vt:lpstr>גרפים</vt:lpstr>
      <vt:lpstr>גרפים מסלול</vt:lpstr>
      <vt:lpstr>גרפים מסלול</vt:lpstr>
      <vt:lpstr>גרפים</vt:lpstr>
      <vt:lpstr>גרפים</vt:lpstr>
      <vt:lpstr>גרפים</vt:lpstr>
      <vt:lpstr>גרפים קשירות</vt:lpstr>
      <vt:lpstr>גרפים</vt:lpstr>
      <vt:lpstr>גרפים</vt:lpstr>
      <vt:lpstr>גרפים ייצוג גרפים</vt:lpstr>
      <vt:lpstr>גרפים ייצוג גרפים</vt:lpstr>
      <vt:lpstr>גרפים ייצוג גרפים</vt:lpstr>
      <vt:lpstr>גרפים ייצוג גרפים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לעומק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</vt:lpstr>
      <vt:lpstr>סריקה לרוחב / לעומק</vt:lpstr>
      <vt:lpstr>רכיבי קשירות</vt:lpstr>
      <vt:lpstr>רכיבי קשירות</vt:lpstr>
      <vt:lpstr>הגרף המשוחלף</vt:lpstr>
      <vt:lpstr>רכיבי קשירות בגרף מכוון</vt:lpstr>
      <vt:lpstr>רכיבי קשירות בגרף מכוון</vt:lpstr>
      <vt:lpstr>תרגיל כיתה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גרפים</dc:title>
  <dc:creator>Yechezkel</dc:creator>
  <cp:lastModifiedBy>גיא יחזקאל</cp:lastModifiedBy>
  <cp:revision>133</cp:revision>
  <dcterms:created xsi:type="dcterms:W3CDTF">2017-02-09T14:43:47Z</dcterms:created>
  <dcterms:modified xsi:type="dcterms:W3CDTF">2021-02-10T11:03:15Z</dcterms:modified>
</cp:coreProperties>
</file>