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59" r:id="rId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449B-57EA-2BC1-7055-8BAE321B6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28FECFEF-46DC-9F10-ED7D-A86A9D2A9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E7F371B-3D30-8753-5663-BE7CFE249418}"/>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C3572F52-6BF5-DAEE-E1B7-7516143220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DFE8B02-AA08-F7B3-6855-F62BC92940E7}"/>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42493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D753-DBD7-03BD-8861-166DD8F14F6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405D40B-8660-4508-7936-C1C8DAB41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63FDAC7-B17F-03A0-9B37-BDB96476982D}"/>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F1413077-11CB-684E-AC9F-68F15F76D4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3C604CF-0B4A-2432-38E3-70BAB66DF892}"/>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379371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7834C-3274-D88E-0576-C7DDA213AC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3DEBCBC-8392-743A-70F9-D03779ECD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7A16EE4-E26C-0D78-3556-CA406FD9EEEE}"/>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35B5A071-186F-51CD-6BFC-1DF03C41E6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C1A2B00-9DB9-0B5D-BF68-A07EEC8FE315}"/>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92941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AFA9-63CD-166A-956B-611B9DC4790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B8CC228-937D-41DF-D2F2-20EF8DC18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C19BA6-810B-7DDF-0EA4-405B9265194F}"/>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1CC018A6-C2AD-7810-9372-FE7B57538F2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EAFFF9-739A-EA77-28D8-F968C8177F68}"/>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03006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C7E6-2E01-0935-F493-1B25C7FF7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39AA8724-4E57-7325-2F1E-468415EC0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DA40E-736B-F7E1-C738-0EE2BA6790B6}"/>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C421C8A7-08D4-A3BB-F1E5-8C0647D82B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9AA70D-3181-DDDF-0DF0-62DE5F8867D5}"/>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360584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2D19-033D-2C2B-C2BA-9D54B41AD90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82B220A-3FFE-1714-8B57-B0C7C83833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C3C352B-BBFD-6B4A-7A79-5BE8E4A92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32CDF54-B8D6-6FED-A917-921F507532A5}"/>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6" name="Footer Placeholder 5">
            <a:extLst>
              <a:ext uri="{FF2B5EF4-FFF2-40B4-BE49-F238E27FC236}">
                <a16:creationId xmlns:a16="http://schemas.microsoft.com/office/drawing/2014/main" id="{C4848ADF-3935-F772-908C-B3F9BA679EE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94FAA3E-A433-40AA-C75F-FE7B8B70FEF3}"/>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262115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969F-BF21-787A-3A6F-631385BEF84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3FA441E-DC73-3F34-8644-F2C5FA271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F765E-A7F6-06D1-C9D6-94C605962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2522608-1B5C-CF77-05DC-C7A4C2C04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A38F0-81D7-6914-A65C-E42553415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3BC4BD9-DFFD-362C-D0A7-CFE208A35ECA}"/>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8" name="Footer Placeholder 7">
            <a:extLst>
              <a:ext uri="{FF2B5EF4-FFF2-40B4-BE49-F238E27FC236}">
                <a16:creationId xmlns:a16="http://schemas.microsoft.com/office/drawing/2014/main" id="{31AB90D4-18B6-1116-573F-E622507A822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CA58E1F-9E06-9483-0507-5A8ACDDDFC2F}"/>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78358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FF09-AFB1-31AF-2E23-350962B23F9D}"/>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833DB32D-EEF0-E78A-528C-419FC00CCB91}"/>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4" name="Footer Placeholder 3">
            <a:extLst>
              <a:ext uri="{FF2B5EF4-FFF2-40B4-BE49-F238E27FC236}">
                <a16:creationId xmlns:a16="http://schemas.microsoft.com/office/drawing/2014/main" id="{E4FDF551-ECB2-9984-8AC9-0491AE98C2D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E68BD36B-42E2-77B8-E817-722109D82C48}"/>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29000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E04CF-100E-3BF3-C6E8-0C6D1405ECE5}"/>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3" name="Footer Placeholder 2">
            <a:extLst>
              <a:ext uri="{FF2B5EF4-FFF2-40B4-BE49-F238E27FC236}">
                <a16:creationId xmlns:a16="http://schemas.microsoft.com/office/drawing/2014/main" id="{A55C3B0F-F342-87BC-DCAD-75F3D82E3AD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BDE8792F-DC87-A7A2-FFC7-8925C4563BF9}"/>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08454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4AFF-326E-3203-546A-7A695F0EB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1CFF503-4A87-BECB-53FC-69E092F74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7203599-02E9-3F6B-0B5C-EE8984A8A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32326-EE28-5401-BFC6-CBF5E99E30CE}"/>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6" name="Footer Placeholder 5">
            <a:extLst>
              <a:ext uri="{FF2B5EF4-FFF2-40B4-BE49-F238E27FC236}">
                <a16:creationId xmlns:a16="http://schemas.microsoft.com/office/drawing/2014/main" id="{2A8D3B2A-38F0-C1A9-C583-99397D9C826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31D5858-DDB0-0824-90E1-FAE8691D4D1F}"/>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77645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3977-76B5-3BC4-EA03-031E59B02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7A35D98-F6FA-43CF-4BB9-3C8B0831B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FD847B9-3FBB-AF4C-BB6A-CE215FACF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688C3-9075-7789-CDF7-648A7A1EB8B9}"/>
              </a:ext>
            </a:extLst>
          </p:cNvPr>
          <p:cNvSpPr>
            <a:spLocks noGrp="1"/>
          </p:cNvSpPr>
          <p:nvPr>
            <p:ph type="dt" sz="half" idx="10"/>
          </p:nvPr>
        </p:nvSpPr>
        <p:spPr/>
        <p:txBody>
          <a:bodyPr/>
          <a:lstStyle/>
          <a:p>
            <a:fld id="{4FE10613-0095-4396-8BFE-0B7493AFA1FF}" type="datetimeFigureOut">
              <a:rPr lang="en-IL" smtClean="0"/>
              <a:t>25/12/2022</a:t>
            </a:fld>
            <a:endParaRPr lang="en-IL"/>
          </a:p>
        </p:txBody>
      </p:sp>
      <p:sp>
        <p:nvSpPr>
          <p:cNvPr id="6" name="Footer Placeholder 5">
            <a:extLst>
              <a:ext uri="{FF2B5EF4-FFF2-40B4-BE49-F238E27FC236}">
                <a16:creationId xmlns:a16="http://schemas.microsoft.com/office/drawing/2014/main" id="{AEFCC237-54B0-D955-6CB1-D860FB18CC3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1684FB6-E2C2-2457-8F4C-F227EBA40B23}"/>
              </a:ext>
            </a:extLst>
          </p:cNvPr>
          <p:cNvSpPr>
            <a:spLocks noGrp="1"/>
          </p:cNvSpPr>
          <p:nvPr>
            <p:ph type="sldNum" sz="quarter" idx="12"/>
          </p:nvPr>
        </p:nvSpPr>
        <p:spPr/>
        <p:txBody>
          <a:bodyPr/>
          <a:lstStyle/>
          <a:p>
            <a:fld id="{A2B56C78-54FB-4AB6-8268-A81C5AB2C6C0}" type="slidenum">
              <a:rPr lang="en-IL" smtClean="0"/>
              <a:t>‹#›</a:t>
            </a:fld>
            <a:endParaRPr lang="en-IL"/>
          </a:p>
        </p:txBody>
      </p:sp>
    </p:spTree>
    <p:extLst>
      <p:ext uri="{BB962C8B-B14F-4D97-AF65-F5344CB8AC3E}">
        <p14:creationId xmlns:p14="http://schemas.microsoft.com/office/powerpoint/2010/main" val="192899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AE3BB-835B-009E-5496-1CFB4E217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154C854-B7AD-B904-933C-9AE6B84E3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4CEE6A9-BD77-D394-C37F-2F861160B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10613-0095-4396-8BFE-0B7493AFA1FF}" type="datetimeFigureOut">
              <a:rPr lang="en-IL" smtClean="0"/>
              <a:t>25/12/2022</a:t>
            </a:fld>
            <a:endParaRPr lang="en-IL"/>
          </a:p>
        </p:txBody>
      </p:sp>
      <p:sp>
        <p:nvSpPr>
          <p:cNvPr id="5" name="Footer Placeholder 4">
            <a:extLst>
              <a:ext uri="{FF2B5EF4-FFF2-40B4-BE49-F238E27FC236}">
                <a16:creationId xmlns:a16="http://schemas.microsoft.com/office/drawing/2014/main" id="{DA286140-9FDE-24EC-2C52-128D6557B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CAA0647-19C4-BCAD-C9B9-C157DC347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56C78-54FB-4AB6-8268-A81C5AB2C6C0}" type="slidenum">
              <a:rPr lang="en-IL" smtClean="0"/>
              <a:t>‹#›</a:t>
            </a:fld>
            <a:endParaRPr lang="en-IL"/>
          </a:p>
        </p:txBody>
      </p:sp>
    </p:spTree>
    <p:extLst>
      <p:ext uri="{BB962C8B-B14F-4D97-AF65-F5344CB8AC3E}">
        <p14:creationId xmlns:p14="http://schemas.microsoft.com/office/powerpoint/2010/main" val="1572804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arshilp.medium.com/invisibility-cloak-using-opencv-8b07142c83d6" TargetMode="External"/><Relationship Id="rId2" Type="http://schemas.openxmlformats.org/officeDocument/2006/relationships/hyperlink" Target="https://data-flair.training/blogs/invisible-cloak-opencv-python/" TargetMode="External"/><Relationship Id="rId1" Type="http://schemas.openxmlformats.org/officeDocument/2006/relationships/slideLayout" Target="../slideLayouts/slideLayout2.xml"/><Relationship Id="rId4" Type="http://schemas.openxmlformats.org/officeDocument/2006/relationships/hyperlink" Target="https://medium.com/analytics-vidhya/harry-potter-invisibility-cloak-using-opencv-python-4fa6796816f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indoor&#10;&#10;Description automatically generated">
            <a:extLst>
              <a:ext uri="{FF2B5EF4-FFF2-40B4-BE49-F238E27FC236}">
                <a16:creationId xmlns:a16="http://schemas.microsoft.com/office/drawing/2014/main" id="{67B747AF-A01C-63D7-64A5-06F714D6ED99}"/>
              </a:ext>
            </a:extLst>
          </p:cNvPr>
          <p:cNvPicPr>
            <a:picLocks noChangeAspect="1"/>
          </p:cNvPicPr>
          <p:nvPr/>
        </p:nvPicPr>
        <p:blipFill rotWithShape="1">
          <a:blip r:embed="rId2">
            <a:extLst>
              <a:ext uri="{28A0092B-C50C-407E-A947-70E740481C1C}">
                <a14:useLocalDpi xmlns:a14="http://schemas.microsoft.com/office/drawing/2010/main" val="0"/>
              </a:ext>
            </a:extLst>
          </a:blip>
          <a:srcRect t="3152" r="23298" b="5940"/>
          <a:stretch/>
        </p:blipFill>
        <p:spPr>
          <a:xfrm>
            <a:off x="3523488" y="10"/>
            <a:ext cx="8668512" cy="6857990"/>
          </a:xfrm>
          <a:prstGeom prst="rect">
            <a:avLst/>
          </a:prstGeom>
        </p:spPr>
      </p:pic>
      <p:sp>
        <p:nvSpPr>
          <p:cNvPr id="56" name="Rectangle 4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1FCEA8-33AA-36EE-EF02-539F3A6CDBF6}"/>
              </a:ext>
            </a:extLst>
          </p:cNvPr>
          <p:cNvSpPr>
            <a:spLocks noGrp="1"/>
          </p:cNvSpPr>
          <p:nvPr>
            <p:ph type="ctrTitle"/>
          </p:nvPr>
        </p:nvSpPr>
        <p:spPr>
          <a:xfrm>
            <a:off x="477981" y="1122363"/>
            <a:ext cx="4023360" cy="3204134"/>
          </a:xfrm>
        </p:spPr>
        <p:txBody>
          <a:bodyPr anchor="b">
            <a:normAutofit/>
          </a:bodyPr>
          <a:lstStyle/>
          <a:p>
            <a:pPr algn="l"/>
            <a:br>
              <a:rPr lang="en-US" sz="3700" b="1" dirty="0"/>
            </a:br>
            <a:br>
              <a:rPr lang="en-US" sz="3700" b="1" dirty="0"/>
            </a:br>
            <a:r>
              <a:rPr lang="en-US" sz="3700" b="1" dirty="0"/>
              <a:t>Harry Potter’s Invisible Cloak Using Computer Vision</a:t>
            </a:r>
          </a:p>
        </p:txBody>
      </p:sp>
      <p:sp>
        <p:nvSpPr>
          <p:cNvPr id="3" name="Subtitle 2">
            <a:extLst>
              <a:ext uri="{FF2B5EF4-FFF2-40B4-BE49-F238E27FC236}">
                <a16:creationId xmlns:a16="http://schemas.microsoft.com/office/drawing/2014/main" id="{7F552936-46CC-544C-575F-1D7463307FEE}"/>
              </a:ext>
            </a:extLst>
          </p:cNvPr>
          <p:cNvSpPr>
            <a:spLocks noGrp="1"/>
          </p:cNvSpPr>
          <p:nvPr>
            <p:ph type="subTitle" idx="1"/>
          </p:nvPr>
        </p:nvSpPr>
        <p:spPr>
          <a:xfrm>
            <a:off x="477980" y="4872922"/>
            <a:ext cx="4023359" cy="1208141"/>
          </a:xfrm>
        </p:spPr>
        <p:txBody>
          <a:bodyPr>
            <a:normAutofit/>
          </a:bodyPr>
          <a:lstStyle/>
          <a:p>
            <a:pPr algn="l"/>
            <a:r>
              <a:rPr lang="en-US" sz="2000" dirty="0"/>
              <a:t>Noam Ifargan </a:t>
            </a:r>
          </a:p>
          <a:p>
            <a:pPr algn="l"/>
            <a:r>
              <a:rPr lang="en-US" sz="2000" dirty="0"/>
              <a:t>209463777</a:t>
            </a:r>
            <a:endParaRPr lang="en-IL" sz="2000" dirty="0"/>
          </a:p>
        </p:txBody>
      </p:sp>
      <p:sp>
        <p:nvSpPr>
          <p:cNvPr id="57"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8875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2374476" y="833156"/>
            <a:ext cx="7079705" cy="769441"/>
          </a:xfrm>
          <a:prstGeom prst="rect">
            <a:avLst/>
          </a:prstGeom>
          <a:noFill/>
        </p:spPr>
        <p:txBody>
          <a:bodyPr wrap="square" rtlCol="0">
            <a:spAutoFit/>
          </a:bodyPr>
          <a:lstStyle/>
          <a:p>
            <a:pPr algn="r" rtl="1"/>
            <a:r>
              <a:rPr lang="he-IL" sz="4400" b="1" dirty="0">
                <a:solidFill>
                  <a:schemeClr val="accent3"/>
                </a:solidFill>
              </a:rPr>
              <a:t>רעיון הפרויקט הכללי</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3760150" y="1803163"/>
            <a:ext cx="5990601" cy="3046988"/>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מהי גלימת היעלמות? – בסרטי "הארי פוטר" נעשה שימוש בגלימת היעלמות. גלימה זו מאפשרת למעשה להפוך ל"בלתי נראה".</a:t>
            </a:r>
          </a:p>
          <a:p>
            <a:pPr algn="r" rtl="1"/>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במקרה שלנו, השימוש בגלימת ההעלמות יעשה על מנת להעלים חפצים או אובייקטים במרחב של מצלמת וידיאו.</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התוכנה למעשה מקבלת סרט וידאו בשידור חי, יודעת לזהות את הרקע בוידאו, וברגע ששמים את גלימת ההעלמות על אחד העצמים במרחב או על אחד האנשים, הגלימה תגרום לאותו אובייקט להיעלם ולהפוך להיות חלק מהרקע של הוידאו בזמן אמת.</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התוכנה עושה שימוש עיקרי בספריית </a:t>
            </a:r>
            <a:r>
              <a:rPr lang="en-US" sz="1600" dirty="0">
                <a:solidFill>
                  <a:schemeClr val="accent3">
                    <a:lumMod val="50000"/>
                  </a:schemeClr>
                </a:solidFill>
              </a:rPr>
              <a:t>cv2</a:t>
            </a:r>
            <a:r>
              <a:rPr lang="he-IL" sz="1600" dirty="0">
                <a:solidFill>
                  <a:schemeClr val="accent3">
                    <a:lumMod val="50000"/>
                  </a:schemeClr>
                </a:solidFill>
              </a:rPr>
              <a:t>, ומממשת </a:t>
            </a:r>
            <a:r>
              <a:rPr lang="en-US" sz="1600" dirty="0">
                <a:solidFill>
                  <a:schemeClr val="accent3">
                    <a:lumMod val="50000"/>
                  </a:schemeClr>
                </a:solidFill>
              </a:rPr>
              <a:t>mask</a:t>
            </a:r>
            <a:r>
              <a:rPr lang="he-IL" sz="1600" dirty="0">
                <a:solidFill>
                  <a:schemeClr val="accent3">
                    <a:lumMod val="50000"/>
                  </a:schemeClr>
                </a:solidFill>
              </a:rPr>
              <a:t>.</a:t>
            </a:r>
            <a:endParaRPr lang="en-IL" sz="1600" dirty="0">
              <a:solidFill>
                <a:schemeClr val="accent3">
                  <a:lumMod val="50000"/>
                </a:schemeClr>
              </a:solidFill>
            </a:endParaRPr>
          </a:p>
        </p:txBody>
      </p:sp>
    </p:spTree>
    <p:extLst>
      <p:ext uri="{BB962C8B-B14F-4D97-AF65-F5344CB8AC3E}">
        <p14:creationId xmlns:p14="http://schemas.microsoft.com/office/powerpoint/2010/main" val="7970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2374476" y="833156"/>
            <a:ext cx="7079705" cy="769441"/>
          </a:xfrm>
          <a:prstGeom prst="rect">
            <a:avLst/>
          </a:prstGeom>
          <a:noFill/>
        </p:spPr>
        <p:txBody>
          <a:bodyPr wrap="square" rtlCol="0">
            <a:spAutoFit/>
          </a:bodyPr>
          <a:lstStyle/>
          <a:p>
            <a:pPr algn="r" rtl="1"/>
            <a:r>
              <a:rPr lang="he-IL" sz="4400" b="1" dirty="0">
                <a:solidFill>
                  <a:schemeClr val="accent3"/>
                </a:solidFill>
              </a:rPr>
              <a:t>הקלט והפלט לתוכנית</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3760150" y="1803163"/>
            <a:ext cx="5990601" cy="2308324"/>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הקלט יהיה למעשה סרטון וידאו המופעל בזמן אמת.</a:t>
            </a:r>
          </a:p>
          <a:p>
            <a:pPr algn="r" rtl="1"/>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הפלט יהיה סרטון וידאו אשר בו העצמים אותם רצינו "להעלים" לא ימצאו יותר בסרטון בעזרת שימוש בגלימת ההיעלמות.</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התוכנה למעשה מקבלת סרטון וידאו, ולאחר שימוש בכמה פעולות של </a:t>
            </a:r>
            <a:r>
              <a:rPr lang="en-US" sz="1600" dirty="0">
                <a:solidFill>
                  <a:schemeClr val="accent3">
                    <a:lumMod val="50000"/>
                  </a:schemeClr>
                </a:solidFill>
              </a:rPr>
              <a:t>mask</a:t>
            </a:r>
            <a:r>
              <a:rPr lang="he-IL" sz="1600" dirty="0">
                <a:solidFill>
                  <a:schemeClr val="accent3">
                    <a:lumMod val="50000"/>
                  </a:schemeClr>
                </a:solidFill>
              </a:rPr>
              <a:t> ופעולות מורפולוגיות נוספות, הפלט יהיה העלמה של חפצים במרחב.</a:t>
            </a:r>
          </a:p>
          <a:p>
            <a:pPr algn="r" rtl="1"/>
            <a:endParaRPr lang="he-IL" sz="1600" dirty="0">
              <a:solidFill>
                <a:schemeClr val="accent3">
                  <a:lumMod val="50000"/>
                </a:schemeClr>
              </a:solidFill>
            </a:endParaRPr>
          </a:p>
        </p:txBody>
      </p:sp>
    </p:spTree>
    <p:extLst>
      <p:ext uri="{BB962C8B-B14F-4D97-AF65-F5344CB8AC3E}">
        <p14:creationId xmlns:p14="http://schemas.microsoft.com/office/powerpoint/2010/main" val="70668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2374476" y="833156"/>
            <a:ext cx="7079705" cy="769441"/>
          </a:xfrm>
          <a:prstGeom prst="rect">
            <a:avLst/>
          </a:prstGeom>
          <a:noFill/>
        </p:spPr>
        <p:txBody>
          <a:bodyPr wrap="square" rtlCol="0">
            <a:spAutoFit/>
          </a:bodyPr>
          <a:lstStyle/>
          <a:p>
            <a:pPr algn="r" rtl="1"/>
            <a:r>
              <a:rPr lang="he-IL" sz="4400" b="1" dirty="0">
                <a:solidFill>
                  <a:schemeClr val="accent3"/>
                </a:solidFill>
              </a:rPr>
              <a:t>תוכנית מימוש – סכמה גרפית</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4138462" y="1812399"/>
            <a:ext cx="5990601" cy="3046988"/>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ראשית, נייבא את הספריות בהן נוכל להשתמש על מנת ליצור את הפרויקט.</a:t>
            </a:r>
          </a:p>
          <a:p>
            <a:pPr algn="r" rtl="1"/>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נעשה שימוש במצלמת אינטרנט כדי ללכוד את הרקע ואת האובייקט הרצוי.</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ביצוע 2 פעולות </a:t>
            </a:r>
            <a:r>
              <a:rPr lang="en-US" sz="1600" dirty="0">
                <a:solidFill>
                  <a:schemeClr val="accent3">
                    <a:lumMod val="50000"/>
                  </a:schemeClr>
                </a:solidFill>
              </a:rPr>
              <a:t>mask</a:t>
            </a:r>
            <a:r>
              <a:rPr lang="he-IL" sz="1600" dirty="0">
                <a:solidFill>
                  <a:schemeClr val="accent3">
                    <a:lumMod val="50000"/>
                  </a:schemeClr>
                </a:solidFill>
              </a:rPr>
              <a:t> והחלתן על הוידאו.</a:t>
            </a:r>
          </a:p>
          <a:p>
            <a:pPr algn="r" rtl="1"/>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שילוב ה-</a:t>
            </a:r>
            <a:r>
              <a:rPr lang="en-US" sz="1600" dirty="0">
                <a:solidFill>
                  <a:schemeClr val="accent3">
                    <a:lumMod val="50000"/>
                  </a:schemeClr>
                </a:solidFill>
              </a:rPr>
              <a:t>mask</a:t>
            </a:r>
            <a:r>
              <a:rPr lang="he-IL" sz="1600" dirty="0">
                <a:solidFill>
                  <a:schemeClr val="accent3">
                    <a:lumMod val="50000"/>
                  </a:schemeClr>
                </a:solidFill>
              </a:rPr>
              <a:t> והצגתה בזמן אמת בוידאו.</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לבסוף, הצגת הפלט הסופי.</a:t>
            </a:r>
          </a:p>
          <a:p>
            <a:pPr algn="r" rtl="1"/>
            <a:endParaRPr lang="he-IL" sz="1600" dirty="0">
              <a:solidFill>
                <a:schemeClr val="accent3">
                  <a:lumMod val="50000"/>
                </a:schemeClr>
              </a:solidFill>
            </a:endParaRPr>
          </a:p>
        </p:txBody>
      </p:sp>
      <p:pic>
        <p:nvPicPr>
          <p:cNvPr id="4" name="Picture 3" descr="Diagram&#10;&#10;Description automatically generated">
            <a:extLst>
              <a:ext uri="{FF2B5EF4-FFF2-40B4-BE49-F238E27FC236}">
                <a16:creationId xmlns:a16="http://schemas.microsoft.com/office/drawing/2014/main" id="{D1546E06-D1C8-A8FA-7CAB-1FD7FE7F2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35380"/>
            <a:ext cx="4913745" cy="3922621"/>
          </a:xfrm>
          <a:prstGeom prst="rect">
            <a:avLst/>
          </a:prstGeom>
        </p:spPr>
      </p:pic>
    </p:spTree>
    <p:extLst>
      <p:ext uri="{BB962C8B-B14F-4D97-AF65-F5344CB8AC3E}">
        <p14:creationId xmlns:p14="http://schemas.microsoft.com/office/powerpoint/2010/main" val="287544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781142" y="841702"/>
            <a:ext cx="8932888" cy="769441"/>
          </a:xfrm>
          <a:prstGeom prst="rect">
            <a:avLst/>
          </a:prstGeom>
          <a:noFill/>
        </p:spPr>
        <p:txBody>
          <a:bodyPr wrap="square" rtlCol="0">
            <a:spAutoFit/>
          </a:bodyPr>
          <a:lstStyle/>
          <a:p>
            <a:pPr algn="r" rtl="1"/>
            <a:r>
              <a:rPr lang="he-IL" sz="4400" b="1" dirty="0">
                <a:solidFill>
                  <a:schemeClr val="accent3"/>
                </a:solidFill>
              </a:rPr>
              <a:t>כלים בהם אשתמש וקישורים אליהם</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3760150" y="1803163"/>
            <a:ext cx="5990601" cy="1815882"/>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ספריית </a:t>
            </a:r>
            <a:r>
              <a:rPr lang="en-US" sz="1600" dirty="0">
                <a:solidFill>
                  <a:schemeClr val="accent3">
                    <a:lumMod val="50000"/>
                  </a:schemeClr>
                </a:solidFill>
              </a:rPr>
              <a:t>cv2</a:t>
            </a:r>
            <a:r>
              <a:rPr lang="he-IL" sz="1600" dirty="0">
                <a:solidFill>
                  <a:schemeClr val="accent3">
                    <a:lumMod val="50000"/>
                  </a:schemeClr>
                </a:solidFill>
              </a:rPr>
              <a:t> - </a:t>
            </a:r>
            <a:r>
              <a:rPr lang="en-US" sz="1600" dirty="0">
                <a:solidFill>
                  <a:schemeClr val="accent3">
                    <a:lumMod val="50000"/>
                  </a:schemeClr>
                </a:solidFill>
              </a:rPr>
              <a:t>https://pypi.org/project/opencv-python/</a:t>
            </a:r>
            <a:endParaRPr lang="he-IL" sz="1600" dirty="0">
              <a:solidFill>
                <a:schemeClr val="accent3">
                  <a:lumMod val="50000"/>
                </a:schemeClr>
              </a:solidFill>
            </a:endParaRPr>
          </a:p>
          <a:p>
            <a:pPr algn="r" rtl="1"/>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פעולת מורפולוגיה ב-</a:t>
            </a:r>
            <a:r>
              <a:rPr lang="en-US" sz="1600" dirty="0">
                <a:solidFill>
                  <a:schemeClr val="accent3">
                    <a:lumMod val="50000"/>
                  </a:schemeClr>
                </a:solidFill>
              </a:rPr>
              <a:t>python</a:t>
            </a:r>
            <a:r>
              <a:rPr lang="he-IL" sz="1600" dirty="0">
                <a:solidFill>
                  <a:schemeClr val="accent3">
                    <a:lumMod val="50000"/>
                  </a:schemeClr>
                </a:solidFill>
              </a:rPr>
              <a:t>- </a:t>
            </a:r>
            <a:r>
              <a:rPr lang="en-US" sz="1600" dirty="0">
                <a:solidFill>
                  <a:schemeClr val="accent3">
                    <a:lumMod val="50000"/>
                  </a:schemeClr>
                </a:solidFill>
              </a:rPr>
              <a:t>https://opencv24-python-tutorials.readthedocs.io/en/latest/py_tutorials/py_imgproc/py_morphological_ops/py_morphological_ops.html</a:t>
            </a:r>
            <a:endParaRPr lang="he-IL" sz="1600" dirty="0">
              <a:solidFill>
                <a:schemeClr val="accent3">
                  <a:lumMod val="50000"/>
                </a:schemeClr>
              </a:solidFill>
            </a:endParaRP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פעולת </a:t>
            </a:r>
            <a:r>
              <a:rPr lang="en-US" sz="1600" dirty="0">
                <a:solidFill>
                  <a:schemeClr val="accent3">
                    <a:lumMod val="50000"/>
                  </a:schemeClr>
                </a:solidFill>
              </a:rPr>
              <a:t>bitwise</a:t>
            </a:r>
            <a:r>
              <a:rPr lang="he-IL" sz="1600" dirty="0">
                <a:solidFill>
                  <a:schemeClr val="accent3">
                    <a:lumMod val="50000"/>
                  </a:schemeClr>
                </a:solidFill>
              </a:rPr>
              <a:t> - </a:t>
            </a:r>
            <a:r>
              <a:rPr lang="en-US" sz="1600" dirty="0">
                <a:solidFill>
                  <a:schemeClr val="accent3">
                    <a:lumMod val="50000"/>
                  </a:schemeClr>
                </a:solidFill>
              </a:rPr>
              <a:t>https://www.educba.com/opencv-bitwise_and/</a:t>
            </a:r>
            <a:endParaRPr lang="he-IL" sz="1600" dirty="0">
              <a:solidFill>
                <a:schemeClr val="accent3">
                  <a:lumMod val="50000"/>
                </a:schemeClr>
              </a:solidFill>
            </a:endParaRPr>
          </a:p>
        </p:txBody>
      </p:sp>
    </p:spTree>
    <p:extLst>
      <p:ext uri="{BB962C8B-B14F-4D97-AF65-F5344CB8AC3E}">
        <p14:creationId xmlns:p14="http://schemas.microsoft.com/office/powerpoint/2010/main" val="190159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781142" y="841702"/>
            <a:ext cx="8932888" cy="769441"/>
          </a:xfrm>
          <a:prstGeom prst="rect">
            <a:avLst/>
          </a:prstGeom>
          <a:noFill/>
        </p:spPr>
        <p:txBody>
          <a:bodyPr wrap="square" rtlCol="0">
            <a:spAutoFit/>
          </a:bodyPr>
          <a:lstStyle/>
          <a:p>
            <a:pPr algn="r" rtl="1"/>
            <a:r>
              <a:rPr lang="he-IL" sz="4400" b="1" dirty="0">
                <a:solidFill>
                  <a:schemeClr val="accent3"/>
                </a:solidFill>
              </a:rPr>
              <a:t>רעיונות לשיפורים אפשריים</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3760150" y="1803163"/>
            <a:ext cx="5990601" cy="2554545"/>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רעיון ראשון הוא שהשימוש בגלימת ההיעלמות ייעשה על עצמים נוספים במרחב ולא רק על האדם שמחזיק את הגלימה.</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רעיון נוסף הוא שהתוכנה בנוסף לביצוע פעולת ההיעלמות תוכל להוציא פריימים של תמונות שהיא תצלם תוך כדי הפעולה של הגלימה כל </a:t>
            </a:r>
            <a:r>
              <a:rPr lang="en-US" sz="1600" dirty="0">
                <a:solidFill>
                  <a:schemeClr val="accent3">
                    <a:lumMod val="50000"/>
                  </a:schemeClr>
                </a:solidFill>
              </a:rPr>
              <a:t>x</a:t>
            </a:r>
            <a:r>
              <a:rPr lang="he-IL" sz="1600" dirty="0">
                <a:solidFill>
                  <a:schemeClr val="accent3">
                    <a:lumMod val="50000"/>
                  </a:schemeClr>
                </a:solidFill>
              </a:rPr>
              <a:t> שניות.</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בדיקה האם יש אפשרות לבצע חידוד על פעולת הגלימה כך שתיראה כמה שיותר אמיתית ותשתלב בצורה מירבית עם הרקע.</a:t>
            </a:r>
          </a:p>
          <a:p>
            <a:pPr algn="r" rtl="1"/>
            <a:endParaRPr lang="he-IL" sz="1600" dirty="0">
              <a:solidFill>
                <a:schemeClr val="accent3">
                  <a:lumMod val="50000"/>
                </a:schemeClr>
              </a:solidFill>
            </a:endParaRPr>
          </a:p>
        </p:txBody>
      </p:sp>
    </p:spTree>
    <p:extLst>
      <p:ext uri="{BB962C8B-B14F-4D97-AF65-F5344CB8AC3E}">
        <p14:creationId xmlns:p14="http://schemas.microsoft.com/office/powerpoint/2010/main" val="329844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781142" y="841702"/>
            <a:ext cx="8932888" cy="769441"/>
          </a:xfrm>
          <a:prstGeom prst="rect">
            <a:avLst/>
          </a:prstGeom>
          <a:noFill/>
        </p:spPr>
        <p:txBody>
          <a:bodyPr wrap="square" rtlCol="0">
            <a:spAutoFit/>
          </a:bodyPr>
          <a:lstStyle/>
          <a:p>
            <a:pPr algn="r" rtl="1"/>
            <a:r>
              <a:rPr lang="he-IL" sz="4400" b="1" dirty="0">
                <a:solidFill>
                  <a:schemeClr val="accent3"/>
                </a:solidFill>
              </a:rPr>
              <a:t>התוספת או השיפור ביחס לקיים</a:t>
            </a:r>
            <a:endParaRPr lang="en-IL" sz="4400" b="1" dirty="0">
              <a:solidFill>
                <a:schemeClr val="accent3"/>
              </a:solidFill>
            </a:endParaRPr>
          </a:p>
        </p:txBody>
      </p:sp>
      <p:sp>
        <p:nvSpPr>
          <p:cNvPr id="2" name="TextBox 1">
            <a:extLst>
              <a:ext uri="{FF2B5EF4-FFF2-40B4-BE49-F238E27FC236}">
                <a16:creationId xmlns:a16="http://schemas.microsoft.com/office/drawing/2014/main" id="{8EB65AAD-1803-FD49-9FD7-7FE961825254}"/>
              </a:ext>
            </a:extLst>
          </p:cNvPr>
          <p:cNvSpPr txBox="1"/>
          <p:nvPr/>
        </p:nvSpPr>
        <p:spPr>
          <a:xfrm>
            <a:off x="3580688" y="1803163"/>
            <a:ext cx="6170063" cy="1815882"/>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solidFill>
                  <a:schemeClr val="accent3">
                    <a:lumMod val="50000"/>
                  </a:schemeClr>
                </a:solidFill>
              </a:rPr>
              <a:t>התוספת בפרויקט זה תהיה להשתמש בגלימת ההיעלמות על עצמים נוספים במרחב ולא רק על האדם שמחזיק את הגלימה.</a:t>
            </a:r>
          </a:p>
          <a:p>
            <a:pPr marL="285750" indent="-285750" algn="r" rtl="1">
              <a:buFont typeface="Arial" panose="020B0604020202020204" pitchFamily="34" charset="0"/>
              <a:buChar char="•"/>
            </a:pPr>
            <a:endParaRPr lang="he-IL" sz="1600" dirty="0">
              <a:solidFill>
                <a:schemeClr val="accent3">
                  <a:lumMod val="50000"/>
                </a:schemeClr>
              </a:solidFill>
            </a:endParaRPr>
          </a:p>
          <a:p>
            <a:pPr marL="285750" indent="-285750" algn="r" rtl="1">
              <a:buFont typeface="Arial" panose="020B0604020202020204" pitchFamily="34" charset="0"/>
              <a:buChar char="•"/>
            </a:pPr>
            <a:r>
              <a:rPr lang="he-IL" sz="1600" dirty="0">
                <a:solidFill>
                  <a:schemeClr val="accent3">
                    <a:lumMod val="50000"/>
                  </a:schemeClr>
                </a:solidFill>
              </a:rPr>
              <a:t>בנוסף, בפרויקט המקורי הגלימה הייתה יכולה להיות בצבע אדום, בתוספת לפרויקט, המשתמש יוכל תחילה מה יהיה הצבע של הגלימה ורק לאחר מכן להריץ את התוכנה.</a:t>
            </a:r>
          </a:p>
          <a:p>
            <a:pPr algn="r" rtl="1"/>
            <a:endParaRPr lang="he-IL" sz="1600" dirty="0">
              <a:solidFill>
                <a:schemeClr val="accent3">
                  <a:lumMod val="50000"/>
                </a:schemeClr>
              </a:solidFill>
            </a:endParaRPr>
          </a:p>
        </p:txBody>
      </p:sp>
    </p:spTree>
    <p:extLst>
      <p:ext uri="{BB962C8B-B14F-4D97-AF65-F5344CB8AC3E}">
        <p14:creationId xmlns:p14="http://schemas.microsoft.com/office/powerpoint/2010/main" val="55700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7"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TextBox 12">
            <a:extLst>
              <a:ext uri="{FF2B5EF4-FFF2-40B4-BE49-F238E27FC236}">
                <a16:creationId xmlns:a16="http://schemas.microsoft.com/office/drawing/2014/main" id="{7CAB0EF0-8E35-E9E8-450F-28B6AED2C4E5}"/>
              </a:ext>
            </a:extLst>
          </p:cNvPr>
          <p:cNvSpPr txBox="1"/>
          <p:nvPr/>
        </p:nvSpPr>
        <p:spPr>
          <a:xfrm>
            <a:off x="2289025" y="209373"/>
            <a:ext cx="7079705" cy="769441"/>
          </a:xfrm>
          <a:prstGeom prst="rect">
            <a:avLst/>
          </a:prstGeom>
          <a:noFill/>
        </p:spPr>
        <p:txBody>
          <a:bodyPr wrap="square" rtlCol="0">
            <a:spAutoFit/>
          </a:bodyPr>
          <a:lstStyle/>
          <a:p>
            <a:pPr algn="r" rtl="1"/>
            <a:r>
              <a:rPr lang="he-IL" sz="4400" b="1" dirty="0">
                <a:solidFill>
                  <a:schemeClr val="accent3"/>
                </a:solidFill>
              </a:rPr>
              <a:t>ביביליוגרפיה</a:t>
            </a:r>
            <a:endParaRPr lang="en-IL" sz="4400" b="1" dirty="0">
              <a:solidFill>
                <a:schemeClr val="accent3"/>
              </a:solidFill>
            </a:endParaRPr>
          </a:p>
        </p:txBody>
      </p:sp>
      <p:sp>
        <p:nvSpPr>
          <p:cNvPr id="15" name="TextBox 14">
            <a:extLst>
              <a:ext uri="{FF2B5EF4-FFF2-40B4-BE49-F238E27FC236}">
                <a16:creationId xmlns:a16="http://schemas.microsoft.com/office/drawing/2014/main" id="{481DF120-BF18-C86F-462C-44E1BAD67DBD}"/>
              </a:ext>
            </a:extLst>
          </p:cNvPr>
          <p:cNvSpPr txBox="1"/>
          <p:nvPr/>
        </p:nvSpPr>
        <p:spPr>
          <a:xfrm>
            <a:off x="3142439" y="1258288"/>
            <a:ext cx="6665720"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https://data-flair.training/blogs/invisible-cloak-opencv-python/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https://harshilp.medium.com/invisibility-cloak-using-opencv-8b07142c83d6</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https://medium.com/analytics-vidhya/harry-potter-invisibility-cloak-using-opencv-python-4fa6796816f5</a:t>
            </a:r>
            <a:endParaRPr lang="he-IL" dirty="0"/>
          </a:p>
          <a:p>
            <a:pPr algn="r" rtl="1"/>
            <a:endParaRPr lang="he-IL" dirty="0"/>
          </a:p>
          <a:p>
            <a:pPr algn="r" rtl="1"/>
            <a:endParaRPr lang="en-IL" dirty="0"/>
          </a:p>
        </p:txBody>
      </p:sp>
    </p:spTree>
    <p:extLst>
      <p:ext uri="{BB962C8B-B14F-4D97-AF65-F5344CB8AC3E}">
        <p14:creationId xmlns:p14="http://schemas.microsoft.com/office/powerpoint/2010/main" val="97866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436</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Calibri</vt:lpstr>
      <vt:lpstr>Calibri Light</vt:lpstr>
      <vt:lpstr>Office Theme</vt:lpstr>
      <vt:lpstr>  Harry Potter’s Invisible Cloak Using Computer 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גלימת ההיעלמות של הארי פוטר</dc:title>
  <dc:creator>Noam Ifargan</dc:creator>
  <cp:lastModifiedBy>Noam Ifargan</cp:lastModifiedBy>
  <cp:revision>4</cp:revision>
  <dcterms:created xsi:type="dcterms:W3CDTF">2022-11-12T10:33:06Z</dcterms:created>
  <dcterms:modified xsi:type="dcterms:W3CDTF">2022-12-25T13:07:40Z</dcterms:modified>
</cp:coreProperties>
</file>