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5"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AF8981-CD81-4687-9DA8-1B91760B32AE}" type="doc">
      <dgm:prSet loTypeId="urn:microsoft.com/office/officeart/2005/8/layout/process2" loCatId="process" qsTypeId="urn:microsoft.com/office/officeart/2005/8/quickstyle/simple1" qsCatId="simple" csTypeId="urn:microsoft.com/office/officeart/2005/8/colors/accent1_2" csCatId="accent1" phldr="1"/>
      <dgm:spPr/>
    </dgm:pt>
    <dgm:pt modelId="{34E3DA1B-F1F3-4FF5-AA2A-2380C277C704}">
      <dgm:prSet phldrT="[Text]" custT="1"/>
      <dgm:spPr/>
      <dgm:t>
        <a:bodyPr/>
        <a:lstStyle/>
        <a:p>
          <a:r>
            <a:rPr lang="en" sz="1000" dirty="0"/>
            <a:t>Appearance of a landing page with the logo of the site for a few seconds and then go to the main page</a:t>
          </a:r>
          <a:endParaRPr lang="en-IL" sz="1000" dirty="0"/>
        </a:p>
      </dgm:t>
    </dgm:pt>
    <dgm:pt modelId="{3D317F0E-623D-4E7B-A1C5-CADD924B4C72}" type="parTrans" cxnId="{7EAF317A-B828-414B-AE62-EA63F8266DB2}">
      <dgm:prSet/>
      <dgm:spPr/>
      <dgm:t>
        <a:bodyPr/>
        <a:lstStyle/>
        <a:p>
          <a:endParaRPr lang="en-IL"/>
        </a:p>
      </dgm:t>
    </dgm:pt>
    <dgm:pt modelId="{6BB85FF0-A63D-4593-A4C8-FAA0B243374D}" type="sibTrans" cxnId="{7EAF317A-B828-414B-AE62-EA63F8266DB2}">
      <dgm:prSet/>
      <dgm:spPr/>
      <dgm:t>
        <a:bodyPr/>
        <a:lstStyle/>
        <a:p>
          <a:endParaRPr lang="en-IL"/>
        </a:p>
      </dgm:t>
    </dgm:pt>
    <dgm:pt modelId="{4BC02408-9767-4659-94D6-127D9DA297DC}">
      <dgm:prSet phldrT="[Text]" custT="1"/>
      <dgm:spPr/>
      <dgm:t>
        <a:bodyPr/>
        <a:lstStyle/>
        <a:p>
          <a:r>
            <a:rPr lang="en" sz="1100" dirty="0"/>
            <a:t>The user chooses from which site he wants to view the articles and by clicking on the relevant button he is transferred to the list of articles of that site</a:t>
          </a:r>
          <a:endParaRPr lang="en-IL" sz="1100" dirty="0"/>
        </a:p>
      </dgm:t>
    </dgm:pt>
    <dgm:pt modelId="{88E954CD-0E31-4CA3-AFAC-23490BBB64F1}" type="parTrans" cxnId="{F75BBDD5-9940-49E1-A8C5-AF1619E35295}">
      <dgm:prSet/>
      <dgm:spPr/>
      <dgm:t>
        <a:bodyPr/>
        <a:lstStyle/>
        <a:p>
          <a:endParaRPr lang="en-IL"/>
        </a:p>
      </dgm:t>
    </dgm:pt>
    <dgm:pt modelId="{F8DA1A2D-9E68-4E85-BA8E-CBE163F8987F}" type="sibTrans" cxnId="{F75BBDD5-9940-49E1-A8C5-AF1619E35295}">
      <dgm:prSet/>
      <dgm:spPr/>
      <dgm:t>
        <a:bodyPr/>
        <a:lstStyle/>
        <a:p>
          <a:endParaRPr lang="en-IL"/>
        </a:p>
      </dgm:t>
    </dgm:pt>
    <dgm:pt modelId="{781C92EA-D41B-4E10-9DC0-4557DCA456A0}">
      <dgm:prSet phldrT="[Text]"/>
      <dgm:spPr/>
      <dgm:t>
        <a:bodyPr/>
        <a:lstStyle/>
        <a:p>
          <a:r>
            <a:rPr lang="en" dirty="0"/>
            <a:t>A list of the most recent articles for that desired site appears on the screen, with scrolling option</a:t>
          </a:r>
          <a:endParaRPr lang="en-IL" dirty="0"/>
        </a:p>
      </dgm:t>
    </dgm:pt>
    <dgm:pt modelId="{0DE09D8A-B994-4090-BEC3-6ECEA8A125BA}" type="parTrans" cxnId="{560D5383-BFDA-4877-9E2E-99D0C2978A12}">
      <dgm:prSet/>
      <dgm:spPr/>
      <dgm:t>
        <a:bodyPr/>
        <a:lstStyle/>
        <a:p>
          <a:endParaRPr lang="en-IL"/>
        </a:p>
      </dgm:t>
    </dgm:pt>
    <dgm:pt modelId="{84C5E820-9957-4027-A8C8-D17A93B9D071}" type="sibTrans" cxnId="{560D5383-BFDA-4877-9E2E-99D0C2978A12}">
      <dgm:prSet/>
      <dgm:spPr/>
      <dgm:t>
        <a:bodyPr/>
        <a:lstStyle/>
        <a:p>
          <a:endParaRPr lang="en-IL"/>
        </a:p>
      </dgm:t>
    </dgm:pt>
    <dgm:pt modelId="{2419275E-7EB9-49E2-A587-D2C8F83445A2}">
      <dgm:prSet/>
      <dgm:spPr/>
      <dgm:t>
        <a:bodyPr/>
        <a:lstStyle/>
        <a:p>
          <a:r>
            <a:rPr lang="en"/>
            <a:t>Each article has a relevant image, a description of the article, a date of publication, and a title.</a:t>
          </a:r>
        </a:p>
      </dgm:t>
    </dgm:pt>
    <dgm:pt modelId="{72821F59-C967-45DB-A51D-820AE4FA79E0}" type="parTrans" cxnId="{B43A11B8-5F88-4AE0-B65B-EA972111301B}">
      <dgm:prSet/>
      <dgm:spPr/>
      <dgm:t>
        <a:bodyPr/>
        <a:lstStyle/>
        <a:p>
          <a:endParaRPr lang="en-IL"/>
        </a:p>
      </dgm:t>
    </dgm:pt>
    <dgm:pt modelId="{6C93D7A7-4352-418E-86D4-DC23F6AEDA33}" type="sibTrans" cxnId="{B43A11B8-5F88-4AE0-B65B-EA972111301B}">
      <dgm:prSet/>
      <dgm:spPr/>
      <dgm:t>
        <a:bodyPr/>
        <a:lstStyle/>
        <a:p>
          <a:endParaRPr lang="en-IL"/>
        </a:p>
      </dgm:t>
    </dgm:pt>
    <dgm:pt modelId="{EE2EC768-F451-461B-B862-ACA9EBB312D7}">
      <dgm:prSet/>
      <dgm:spPr/>
      <dgm:t>
        <a:bodyPr/>
        <a:lstStyle/>
        <a:p>
          <a:r>
            <a:rPr lang="en" dirty="0"/>
            <a:t>By clicking on a specific article in the list, the user is taken to the original site with the full article</a:t>
          </a:r>
        </a:p>
      </dgm:t>
    </dgm:pt>
    <dgm:pt modelId="{472E7E92-FFEE-4D72-B9ED-242539E5B715}" type="parTrans" cxnId="{92AC5D7D-32D9-4F6B-BFF8-A741671CD669}">
      <dgm:prSet/>
      <dgm:spPr/>
      <dgm:t>
        <a:bodyPr/>
        <a:lstStyle/>
        <a:p>
          <a:endParaRPr lang="en-IL"/>
        </a:p>
      </dgm:t>
    </dgm:pt>
    <dgm:pt modelId="{8EAF0BFD-2478-4DB4-814B-20BD79874A9E}" type="sibTrans" cxnId="{92AC5D7D-32D9-4F6B-BFF8-A741671CD669}">
      <dgm:prSet/>
      <dgm:spPr/>
      <dgm:t>
        <a:bodyPr/>
        <a:lstStyle/>
        <a:p>
          <a:endParaRPr lang="en-IL"/>
        </a:p>
      </dgm:t>
    </dgm:pt>
    <dgm:pt modelId="{495F27FA-7357-49F7-9791-02A7C57BD9BE}">
      <dgm:prSet/>
      <dgm:spPr/>
      <dgm:t>
        <a:bodyPr/>
        <a:lstStyle/>
        <a:p>
          <a:r>
            <a:rPr lang="en"/>
            <a:t>In the return button, the user can return to the article list page </a:t>
          </a:r>
          <a:endParaRPr lang="en-IL"/>
        </a:p>
      </dgm:t>
    </dgm:pt>
    <dgm:pt modelId="{6C9B3E16-0585-416B-B0C8-68DFDB6F943D}" type="parTrans" cxnId="{84076243-669E-49DF-A712-45D942B230B6}">
      <dgm:prSet/>
      <dgm:spPr/>
      <dgm:t>
        <a:bodyPr/>
        <a:lstStyle/>
        <a:p>
          <a:endParaRPr lang="en-IL"/>
        </a:p>
      </dgm:t>
    </dgm:pt>
    <dgm:pt modelId="{68467820-9503-48CB-9848-344427C18766}" type="sibTrans" cxnId="{84076243-669E-49DF-A712-45D942B230B6}">
      <dgm:prSet/>
      <dgm:spPr/>
      <dgm:t>
        <a:bodyPr/>
        <a:lstStyle/>
        <a:p>
          <a:endParaRPr lang="en-IL"/>
        </a:p>
      </dgm:t>
    </dgm:pt>
    <dgm:pt modelId="{D1D07C95-7BB2-4F72-ACD3-419FD301E36C}">
      <dgm:prSet/>
      <dgm:spPr/>
      <dgm:t>
        <a:bodyPr/>
        <a:lstStyle/>
        <a:p>
          <a:r>
            <a:rPr lang="en"/>
            <a:t>By clicking on the Like button, the user can rate an article as correct and thus increase the number of its likes.</a:t>
          </a:r>
        </a:p>
      </dgm:t>
    </dgm:pt>
    <dgm:pt modelId="{A02CB6F5-520F-42F8-89C7-C648ED713356}" type="parTrans" cxnId="{457D78B5-EB08-4194-849B-3DB1A58E9D4F}">
      <dgm:prSet/>
      <dgm:spPr/>
      <dgm:t>
        <a:bodyPr/>
        <a:lstStyle/>
        <a:p>
          <a:endParaRPr lang="en-IL"/>
        </a:p>
      </dgm:t>
    </dgm:pt>
    <dgm:pt modelId="{532E2453-64C5-4AB4-B888-F67A3603EE01}" type="sibTrans" cxnId="{457D78B5-EB08-4194-849B-3DB1A58E9D4F}">
      <dgm:prSet/>
      <dgm:spPr/>
      <dgm:t>
        <a:bodyPr/>
        <a:lstStyle/>
        <a:p>
          <a:endParaRPr lang="en-IL"/>
        </a:p>
      </dgm:t>
    </dgm:pt>
    <dgm:pt modelId="{AA87E520-817E-4EB9-92E7-30DA2F1609C9}" type="pres">
      <dgm:prSet presAssocID="{A0AF8981-CD81-4687-9DA8-1B91760B32AE}" presName="linearFlow" presStyleCnt="0">
        <dgm:presLayoutVars>
          <dgm:resizeHandles val="exact"/>
        </dgm:presLayoutVars>
      </dgm:prSet>
      <dgm:spPr/>
    </dgm:pt>
    <dgm:pt modelId="{30EFB080-D5BC-4E6F-9EF3-BD28ADE93955}" type="pres">
      <dgm:prSet presAssocID="{34E3DA1B-F1F3-4FF5-AA2A-2380C277C704}" presName="node" presStyleLbl="node1" presStyleIdx="0" presStyleCnt="7" custScaleY="121448">
        <dgm:presLayoutVars>
          <dgm:bulletEnabled val="1"/>
        </dgm:presLayoutVars>
      </dgm:prSet>
      <dgm:spPr/>
    </dgm:pt>
    <dgm:pt modelId="{E8299D57-853C-410A-A96B-891FFD687CBC}" type="pres">
      <dgm:prSet presAssocID="{6BB85FF0-A63D-4593-A4C8-FAA0B243374D}" presName="sibTrans" presStyleLbl="sibTrans2D1" presStyleIdx="0" presStyleCnt="6"/>
      <dgm:spPr/>
    </dgm:pt>
    <dgm:pt modelId="{FDC1EAE2-26F8-4F4F-A7F5-4D7189A4A923}" type="pres">
      <dgm:prSet presAssocID="{6BB85FF0-A63D-4593-A4C8-FAA0B243374D}" presName="connectorText" presStyleLbl="sibTrans2D1" presStyleIdx="0" presStyleCnt="6"/>
      <dgm:spPr/>
    </dgm:pt>
    <dgm:pt modelId="{0DE83E85-A2A6-4808-B128-94A8422168CC}" type="pres">
      <dgm:prSet presAssocID="{4BC02408-9767-4659-94D6-127D9DA297DC}" presName="node" presStyleLbl="node1" presStyleIdx="1" presStyleCnt="7" custScaleY="136997">
        <dgm:presLayoutVars>
          <dgm:bulletEnabled val="1"/>
        </dgm:presLayoutVars>
      </dgm:prSet>
      <dgm:spPr/>
    </dgm:pt>
    <dgm:pt modelId="{1E574ED1-62E3-442C-AEA3-37A11BEB2DC8}" type="pres">
      <dgm:prSet presAssocID="{F8DA1A2D-9E68-4E85-BA8E-CBE163F8987F}" presName="sibTrans" presStyleLbl="sibTrans2D1" presStyleIdx="1" presStyleCnt="6"/>
      <dgm:spPr/>
    </dgm:pt>
    <dgm:pt modelId="{427B140F-DAFC-4040-81D2-2FAB4E7C1947}" type="pres">
      <dgm:prSet presAssocID="{F8DA1A2D-9E68-4E85-BA8E-CBE163F8987F}" presName="connectorText" presStyleLbl="sibTrans2D1" presStyleIdx="1" presStyleCnt="6"/>
      <dgm:spPr/>
    </dgm:pt>
    <dgm:pt modelId="{41E90455-62B6-4B11-8A54-CB11866812E7}" type="pres">
      <dgm:prSet presAssocID="{781C92EA-D41B-4E10-9DC0-4557DCA456A0}" presName="node" presStyleLbl="node1" presStyleIdx="2" presStyleCnt="7">
        <dgm:presLayoutVars>
          <dgm:bulletEnabled val="1"/>
        </dgm:presLayoutVars>
      </dgm:prSet>
      <dgm:spPr/>
    </dgm:pt>
    <dgm:pt modelId="{E6F342BF-342B-4645-85A8-92E24305AB2C}" type="pres">
      <dgm:prSet presAssocID="{84C5E820-9957-4027-A8C8-D17A93B9D071}" presName="sibTrans" presStyleLbl="sibTrans2D1" presStyleIdx="2" presStyleCnt="6"/>
      <dgm:spPr/>
    </dgm:pt>
    <dgm:pt modelId="{69763D3C-F987-4310-9201-9F6A97593A05}" type="pres">
      <dgm:prSet presAssocID="{84C5E820-9957-4027-A8C8-D17A93B9D071}" presName="connectorText" presStyleLbl="sibTrans2D1" presStyleIdx="2" presStyleCnt="6"/>
      <dgm:spPr/>
    </dgm:pt>
    <dgm:pt modelId="{6B00EF95-1963-4E6A-8A46-3F8556A7CA22}" type="pres">
      <dgm:prSet presAssocID="{2419275E-7EB9-49E2-A587-D2C8F83445A2}" presName="node" presStyleLbl="node1" presStyleIdx="3" presStyleCnt="7">
        <dgm:presLayoutVars>
          <dgm:bulletEnabled val="1"/>
        </dgm:presLayoutVars>
      </dgm:prSet>
      <dgm:spPr/>
    </dgm:pt>
    <dgm:pt modelId="{000E42B2-0B91-47A5-A0B6-37053C230966}" type="pres">
      <dgm:prSet presAssocID="{6C93D7A7-4352-418E-86D4-DC23F6AEDA33}" presName="sibTrans" presStyleLbl="sibTrans2D1" presStyleIdx="3" presStyleCnt="6"/>
      <dgm:spPr/>
    </dgm:pt>
    <dgm:pt modelId="{420E743B-37D8-4620-8B20-6812DE561DB8}" type="pres">
      <dgm:prSet presAssocID="{6C93D7A7-4352-418E-86D4-DC23F6AEDA33}" presName="connectorText" presStyleLbl="sibTrans2D1" presStyleIdx="3" presStyleCnt="6"/>
      <dgm:spPr/>
    </dgm:pt>
    <dgm:pt modelId="{0553BF0A-C52F-4578-A113-A608D0D0CE44}" type="pres">
      <dgm:prSet presAssocID="{EE2EC768-F451-461B-B862-ACA9EBB312D7}" presName="node" presStyleLbl="node1" presStyleIdx="4" presStyleCnt="7">
        <dgm:presLayoutVars>
          <dgm:bulletEnabled val="1"/>
        </dgm:presLayoutVars>
      </dgm:prSet>
      <dgm:spPr/>
    </dgm:pt>
    <dgm:pt modelId="{80220200-5AC3-45DE-B4EB-1D55774F31B2}" type="pres">
      <dgm:prSet presAssocID="{8EAF0BFD-2478-4DB4-814B-20BD79874A9E}" presName="sibTrans" presStyleLbl="sibTrans2D1" presStyleIdx="4" presStyleCnt="6"/>
      <dgm:spPr/>
    </dgm:pt>
    <dgm:pt modelId="{456DFD0C-152C-465A-A9E3-371DED68317C}" type="pres">
      <dgm:prSet presAssocID="{8EAF0BFD-2478-4DB4-814B-20BD79874A9E}" presName="connectorText" presStyleLbl="sibTrans2D1" presStyleIdx="4" presStyleCnt="6"/>
      <dgm:spPr/>
    </dgm:pt>
    <dgm:pt modelId="{34FB38DE-FFBB-4222-A6FA-D1FBF118B6F4}" type="pres">
      <dgm:prSet presAssocID="{495F27FA-7357-49F7-9791-02A7C57BD9BE}" presName="node" presStyleLbl="node1" presStyleIdx="5" presStyleCnt="7">
        <dgm:presLayoutVars>
          <dgm:bulletEnabled val="1"/>
        </dgm:presLayoutVars>
      </dgm:prSet>
      <dgm:spPr/>
    </dgm:pt>
    <dgm:pt modelId="{09C2B535-424D-446E-AEB8-AE2E94B00724}" type="pres">
      <dgm:prSet presAssocID="{68467820-9503-48CB-9848-344427C18766}" presName="sibTrans" presStyleLbl="sibTrans2D1" presStyleIdx="5" presStyleCnt="6"/>
      <dgm:spPr/>
    </dgm:pt>
    <dgm:pt modelId="{758CD097-9861-4D3E-959D-6F7F7CFD6BD2}" type="pres">
      <dgm:prSet presAssocID="{68467820-9503-48CB-9848-344427C18766}" presName="connectorText" presStyleLbl="sibTrans2D1" presStyleIdx="5" presStyleCnt="6"/>
      <dgm:spPr/>
    </dgm:pt>
    <dgm:pt modelId="{2A914A13-C3B1-42B8-B746-5F8445E76468}" type="pres">
      <dgm:prSet presAssocID="{D1D07C95-7BB2-4F72-ACD3-419FD301E36C}" presName="node" presStyleLbl="node1" presStyleIdx="6" presStyleCnt="7">
        <dgm:presLayoutVars>
          <dgm:bulletEnabled val="1"/>
        </dgm:presLayoutVars>
      </dgm:prSet>
      <dgm:spPr/>
    </dgm:pt>
  </dgm:ptLst>
  <dgm:cxnLst>
    <dgm:cxn modelId="{4E613002-F8F2-4CD8-AD6C-9450F82211C0}" type="presOf" srcId="{781C92EA-D41B-4E10-9DC0-4557DCA456A0}" destId="{41E90455-62B6-4B11-8A54-CB11866812E7}" srcOrd="0" destOrd="0" presId="urn:microsoft.com/office/officeart/2005/8/layout/process2"/>
    <dgm:cxn modelId="{7AC5C102-56B6-4C1A-B05D-5C7F6905D9D3}" type="presOf" srcId="{2419275E-7EB9-49E2-A587-D2C8F83445A2}" destId="{6B00EF95-1963-4E6A-8A46-3F8556A7CA22}" srcOrd="0" destOrd="0" presId="urn:microsoft.com/office/officeart/2005/8/layout/process2"/>
    <dgm:cxn modelId="{B6F1EC02-1D00-4CD9-8CB8-CA2339B8EABC}" type="presOf" srcId="{68467820-9503-48CB-9848-344427C18766}" destId="{09C2B535-424D-446E-AEB8-AE2E94B00724}" srcOrd="0" destOrd="0" presId="urn:microsoft.com/office/officeart/2005/8/layout/process2"/>
    <dgm:cxn modelId="{FB9AA908-6042-4906-82A2-1AD81C896CC8}" type="presOf" srcId="{495F27FA-7357-49F7-9791-02A7C57BD9BE}" destId="{34FB38DE-FFBB-4222-A6FA-D1FBF118B6F4}" srcOrd="0" destOrd="0" presId="urn:microsoft.com/office/officeart/2005/8/layout/process2"/>
    <dgm:cxn modelId="{0562CC2E-DAB0-438F-868C-38075CFFE786}" type="presOf" srcId="{68467820-9503-48CB-9848-344427C18766}" destId="{758CD097-9861-4D3E-959D-6F7F7CFD6BD2}" srcOrd="1" destOrd="0" presId="urn:microsoft.com/office/officeart/2005/8/layout/process2"/>
    <dgm:cxn modelId="{84076243-669E-49DF-A712-45D942B230B6}" srcId="{A0AF8981-CD81-4687-9DA8-1B91760B32AE}" destId="{495F27FA-7357-49F7-9791-02A7C57BD9BE}" srcOrd="5" destOrd="0" parTransId="{6C9B3E16-0585-416B-B0C8-68DFDB6F943D}" sibTransId="{68467820-9503-48CB-9848-344427C18766}"/>
    <dgm:cxn modelId="{8F451B66-C64E-4508-9711-BDBEA3AD72E3}" type="presOf" srcId="{EE2EC768-F451-461B-B862-ACA9EBB312D7}" destId="{0553BF0A-C52F-4578-A113-A608D0D0CE44}" srcOrd="0" destOrd="0" presId="urn:microsoft.com/office/officeart/2005/8/layout/process2"/>
    <dgm:cxn modelId="{B5B60371-4D53-4BCD-A002-3229D4687589}" type="presOf" srcId="{F8DA1A2D-9E68-4E85-BA8E-CBE163F8987F}" destId="{1E574ED1-62E3-442C-AEA3-37A11BEB2DC8}" srcOrd="0" destOrd="0" presId="urn:microsoft.com/office/officeart/2005/8/layout/process2"/>
    <dgm:cxn modelId="{7EAF317A-B828-414B-AE62-EA63F8266DB2}" srcId="{A0AF8981-CD81-4687-9DA8-1B91760B32AE}" destId="{34E3DA1B-F1F3-4FF5-AA2A-2380C277C704}" srcOrd="0" destOrd="0" parTransId="{3D317F0E-623D-4E7B-A1C5-CADD924B4C72}" sibTransId="{6BB85FF0-A63D-4593-A4C8-FAA0B243374D}"/>
    <dgm:cxn modelId="{92AC5D7D-32D9-4F6B-BFF8-A741671CD669}" srcId="{A0AF8981-CD81-4687-9DA8-1B91760B32AE}" destId="{EE2EC768-F451-461B-B862-ACA9EBB312D7}" srcOrd="4" destOrd="0" parTransId="{472E7E92-FFEE-4D72-B9ED-242539E5B715}" sibTransId="{8EAF0BFD-2478-4DB4-814B-20BD79874A9E}"/>
    <dgm:cxn modelId="{2FCE3E7E-A520-42EE-8C75-71B21E636197}" type="presOf" srcId="{84C5E820-9957-4027-A8C8-D17A93B9D071}" destId="{69763D3C-F987-4310-9201-9F6A97593A05}" srcOrd="1" destOrd="0" presId="urn:microsoft.com/office/officeart/2005/8/layout/process2"/>
    <dgm:cxn modelId="{560D5383-BFDA-4877-9E2E-99D0C2978A12}" srcId="{A0AF8981-CD81-4687-9DA8-1B91760B32AE}" destId="{781C92EA-D41B-4E10-9DC0-4557DCA456A0}" srcOrd="2" destOrd="0" parTransId="{0DE09D8A-B994-4090-BEC3-6ECEA8A125BA}" sibTransId="{84C5E820-9957-4027-A8C8-D17A93B9D071}"/>
    <dgm:cxn modelId="{AF994F84-7043-4832-A82A-0F61A5498C50}" type="presOf" srcId="{6BB85FF0-A63D-4593-A4C8-FAA0B243374D}" destId="{FDC1EAE2-26F8-4F4F-A7F5-4D7189A4A923}" srcOrd="1" destOrd="0" presId="urn:microsoft.com/office/officeart/2005/8/layout/process2"/>
    <dgm:cxn modelId="{4027088D-8801-4B66-A38F-50FECF40BFF2}" type="presOf" srcId="{A0AF8981-CD81-4687-9DA8-1B91760B32AE}" destId="{AA87E520-817E-4EB9-92E7-30DA2F1609C9}" srcOrd="0" destOrd="0" presId="urn:microsoft.com/office/officeart/2005/8/layout/process2"/>
    <dgm:cxn modelId="{195EE68F-7DEC-4AB6-A38A-8EB8A9545D46}" type="presOf" srcId="{D1D07C95-7BB2-4F72-ACD3-419FD301E36C}" destId="{2A914A13-C3B1-42B8-B746-5F8445E76468}" srcOrd="0" destOrd="0" presId="urn:microsoft.com/office/officeart/2005/8/layout/process2"/>
    <dgm:cxn modelId="{CC06D692-6BC3-43FC-8CC2-31D596CF31A1}" type="presOf" srcId="{84C5E820-9957-4027-A8C8-D17A93B9D071}" destId="{E6F342BF-342B-4645-85A8-92E24305AB2C}" srcOrd="0" destOrd="0" presId="urn:microsoft.com/office/officeart/2005/8/layout/process2"/>
    <dgm:cxn modelId="{F1AA379F-03AD-4E42-9EBA-DB28C9DE3F1C}" type="presOf" srcId="{6BB85FF0-A63D-4593-A4C8-FAA0B243374D}" destId="{E8299D57-853C-410A-A96B-891FFD687CBC}" srcOrd="0" destOrd="0" presId="urn:microsoft.com/office/officeart/2005/8/layout/process2"/>
    <dgm:cxn modelId="{CCD91AA9-CE48-4CBE-B8B8-EA3C535A6073}" type="presOf" srcId="{34E3DA1B-F1F3-4FF5-AA2A-2380C277C704}" destId="{30EFB080-D5BC-4E6F-9EF3-BD28ADE93955}" srcOrd="0" destOrd="0" presId="urn:microsoft.com/office/officeart/2005/8/layout/process2"/>
    <dgm:cxn modelId="{457D78B5-EB08-4194-849B-3DB1A58E9D4F}" srcId="{A0AF8981-CD81-4687-9DA8-1B91760B32AE}" destId="{D1D07C95-7BB2-4F72-ACD3-419FD301E36C}" srcOrd="6" destOrd="0" parTransId="{A02CB6F5-520F-42F8-89C7-C648ED713356}" sibTransId="{532E2453-64C5-4AB4-B888-F67A3603EE01}"/>
    <dgm:cxn modelId="{B43A11B8-5F88-4AE0-B65B-EA972111301B}" srcId="{A0AF8981-CD81-4687-9DA8-1B91760B32AE}" destId="{2419275E-7EB9-49E2-A587-D2C8F83445A2}" srcOrd="3" destOrd="0" parTransId="{72821F59-C967-45DB-A51D-820AE4FA79E0}" sibTransId="{6C93D7A7-4352-418E-86D4-DC23F6AEDA33}"/>
    <dgm:cxn modelId="{BCA4A1BA-7CE2-4AF6-B5B9-712EE17BE9BD}" type="presOf" srcId="{6C93D7A7-4352-418E-86D4-DC23F6AEDA33}" destId="{000E42B2-0B91-47A5-A0B6-37053C230966}" srcOrd="0" destOrd="0" presId="urn:microsoft.com/office/officeart/2005/8/layout/process2"/>
    <dgm:cxn modelId="{69928BCF-9638-4A14-95E2-0CF0C0996B30}" type="presOf" srcId="{6C93D7A7-4352-418E-86D4-DC23F6AEDA33}" destId="{420E743B-37D8-4620-8B20-6812DE561DB8}" srcOrd="1" destOrd="0" presId="urn:microsoft.com/office/officeart/2005/8/layout/process2"/>
    <dgm:cxn modelId="{91C1FBD3-405F-42E2-B8D4-13CA0B50032A}" type="presOf" srcId="{4BC02408-9767-4659-94D6-127D9DA297DC}" destId="{0DE83E85-A2A6-4808-B128-94A8422168CC}" srcOrd="0" destOrd="0" presId="urn:microsoft.com/office/officeart/2005/8/layout/process2"/>
    <dgm:cxn modelId="{F75BBDD5-9940-49E1-A8C5-AF1619E35295}" srcId="{A0AF8981-CD81-4687-9DA8-1B91760B32AE}" destId="{4BC02408-9767-4659-94D6-127D9DA297DC}" srcOrd="1" destOrd="0" parTransId="{88E954CD-0E31-4CA3-AFAC-23490BBB64F1}" sibTransId="{F8DA1A2D-9E68-4E85-BA8E-CBE163F8987F}"/>
    <dgm:cxn modelId="{16A84BDE-674D-42C2-8635-E2D6926287CA}" type="presOf" srcId="{8EAF0BFD-2478-4DB4-814B-20BD79874A9E}" destId="{80220200-5AC3-45DE-B4EB-1D55774F31B2}" srcOrd="0" destOrd="0" presId="urn:microsoft.com/office/officeart/2005/8/layout/process2"/>
    <dgm:cxn modelId="{5B82C7E2-452C-4648-B318-59318DAF4395}" type="presOf" srcId="{F8DA1A2D-9E68-4E85-BA8E-CBE163F8987F}" destId="{427B140F-DAFC-4040-81D2-2FAB4E7C1947}" srcOrd="1" destOrd="0" presId="urn:microsoft.com/office/officeart/2005/8/layout/process2"/>
    <dgm:cxn modelId="{6DEBECE3-B001-41AB-8F1A-867B6F5B7F69}" type="presOf" srcId="{8EAF0BFD-2478-4DB4-814B-20BD79874A9E}" destId="{456DFD0C-152C-465A-A9E3-371DED68317C}" srcOrd="1" destOrd="0" presId="urn:microsoft.com/office/officeart/2005/8/layout/process2"/>
    <dgm:cxn modelId="{A20DFF29-FD2B-45E5-8CCF-AFBA9008691B}" type="presParOf" srcId="{AA87E520-817E-4EB9-92E7-30DA2F1609C9}" destId="{30EFB080-D5BC-4E6F-9EF3-BD28ADE93955}" srcOrd="0" destOrd="0" presId="urn:microsoft.com/office/officeart/2005/8/layout/process2"/>
    <dgm:cxn modelId="{D7D41411-2EFE-4562-9E9F-84BA36F4C7CA}" type="presParOf" srcId="{AA87E520-817E-4EB9-92E7-30DA2F1609C9}" destId="{E8299D57-853C-410A-A96B-891FFD687CBC}" srcOrd="1" destOrd="0" presId="urn:microsoft.com/office/officeart/2005/8/layout/process2"/>
    <dgm:cxn modelId="{2D643DA4-4C45-4186-BB7E-A8DBBD6C5445}" type="presParOf" srcId="{E8299D57-853C-410A-A96B-891FFD687CBC}" destId="{FDC1EAE2-26F8-4F4F-A7F5-4D7189A4A923}" srcOrd="0" destOrd="0" presId="urn:microsoft.com/office/officeart/2005/8/layout/process2"/>
    <dgm:cxn modelId="{C579AC47-A520-46FA-8638-35B259B9F4D1}" type="presParOf" srcId="{AA87E520-817E-4EB9-92E7-30DA2F1609C9}" destId="{0DE83E85-A2A6-4808-B128-94A8422168CC}" srcOrd="2" destOrd="0" presId="urn:microsoft.com/office/officeart/2005/8/layout/process2"/>
    <dgm:cxn modelId="{AC82CDD3-1665-4411-B8A0-9E7502E99299}" type="presParOf" srcId="{AA87E520-817E-4EB9-92E7-30DA2F1609C9}" destId="{1E574ED1-62E3-442C-AEA3-37A11BEB2DC8}" srcOrd="3" destOrd="0" presId="urn:microsoft.com/office/officeart/2005/8/layout/process2"/>
    <dgm:cxn modelId="{9FA195B9-9882-47E8-8F56-3E985693498C}" type="presParOf" srcId="{1E574ED1-62E3-442C-AEA3-37A11BEB2DC8}" destId="{427B140F-DAFC-4040-81D2-2FAB4E7C1947}" srcOrd="0" destOrd="0" presId="urn:microsoft.com/office/officeart/2005/8/layout/process2"/>
    <dgm:cxn modelId="{D765ACAC-4145-442B-BA31-DE1AE083420E}" type="presParOf" srcId="{AA87E520-817E-4EB9-92E7-30DA2F1609C9}" destId="{41E90455-62B6-4B11-8A54-CB11866812E7}" srcOrd="4" destOrd="0" presId="urn:microsoft.com/office/officeart/2005/8/layout/process2"/>
    <dgm:cxn modelId="{C18D3CF3-8360-42B9-8660-CEC407146E8E}" type="presParOf" srcId="{AA87E520-817E-4EB9-92E7-30DA2F1609C9}" destId="{E6F342BF-342B-4645-85A8-92E24305AB2C}" srcOrd="5" destOrd="0" presId="urn:microsoft.com/office/officeart/2005/8/layout/process2"/>
    <dgm:cxn modelId="{AECA1587-BCA4-486F-B7C2-B7BDACD5012C}" type="presParOf" srcId="{E6F342BF-342B-4645-85A8-92E24305AB2C}" destId="{69763D3C-F987-4310-9201-9F6A97593A05}" srcOrd="0" destOrd="0" presId="urn:microsoft.com/office/officeart/2005/8/layout/process2"/>
    <dgm:cxn modelId="{D68A32BF-9487-49B1-BE2D-4B8A641AA9E5}" type="presParOf" srcId="{AA87E520-817E-4EB9-92E7-30DA2F1609C9}" destId="{6B00EF95-1963-4E6A-8A46-3F8556A7CA22}" srcOrd="6" destOrd="0" presId="urn:microsoft.com/office/officeart/2005/8/layout/process2"/>
    <dgm:cxn modelId="{4A13DDE4-DD85-4834-A6ED-99BF3280CFC2}" type="presParOf" srcId="{AA87E520-817E-4EB9-92E7-30DA2F1609C9}" destId="{000E42B2-0B91-47A5-A0B6-37053C230966}" srcOrd="7" destOrd="0" presId="urn:microsoft.com/office/officeart/2005/8/layout/process2"/>
    <dgm:cxn modelId="{8427AB96-0F9E-4A34-9A60-411A775855FF}" type="presParOf" srcId="{000E42B2-0B91-47A5-A0B6-37053C230966}" destId="{420E743B-37D8-4620-8B20-6812DE561DB8}" srcOrd="0" destOrd="0" presId="urn:microsoft.com/office/officeart/2005/8/layout/process2"/>
    <dgm:cxn modelId="{9605B232-ECDA-41D1-AE74-A79D4475C2E3}" type="presParOf" srcId="{AA87E520-817E-4EB9-92E7-30DA2F1609C9}" destId="{0553BF0A-C52F-4578-A113-A608D0D0CE44}" srcOrd="8" destOrd="0" presId="urn:microsoft.com/office/officeart/2005/8/layout/process2"/>
    <dgm:cxn modelId="{27FA6ED0-BC8B-40D7-ABBB-844FD2DC852A}" type="presParOf" srcId="{AA87E520-817E-4EB9-92E7-30DA2F1609C9}" destId="{80220200-5AC3-45DE-B4EB-1D55774F31B2}" srcOrd="9" destOrd="0" presId="urn:microsoft.com/office/officeart/2005/8/layout/process2"/>
    <dgm:cxn modelId="{217C2138-E9E7-499A-B231-62102DA6694C}" type="presParOf" srcId="{80220200-5AC3-45DE-B4EB-1D55774F31B2}" destId="{456DFD0C-152C-465A-A9E3-371DED68317C}" srcOrd="0" destOrd="0" presId="urn:microsoft.com/office/officeart/2005/8/layout/process2"/>
    <dgm:cxn modelId="{E16BD912-46ED-4818-9BB2-A22128A0EADE}" type="presParOf" srcId="{AA87E520-817E-4EB9-92E7-30DA2F1609C9}" destId="{34FB38DE-FFBB-4222-A6FA-D1FBF118B6F4}" srcOrd="10" destOrd="0" presId="urn:microsoft.com/office/officeart/2005/8/layout/process2"/>
    <dgm:cxn modelId="{990F7A92-7D98-406D-9480-497806FA9B20}" type="presParOf" srcId="{AA87E520-817E-4EB9-92E7-30DA2F1609C9}" destId="{09C2B535-424D-446E-AEB8-AE2E94B00724}" srcOrd="11" destOrd="0" presId="urn:microsoft.com/office/officeart/2005/8/layout/process2"/>
    <dgm:cxn modelId="{199955B6-09A3-4A48-BE5C-26C58267E9DB}" type="presParOf" srcId="{09C2B535-424D-446E-AEB8-AE2E94B00724}" destId="{758CD097-9861-4D3E-959D-6F7F7CFD6BD2}" srcOrd="0" destOrd="0" presId="urn:microsoft.com/office/officeart/2005/8/layout/process2"/>
    <dgm:cxn modelId="{A4F44CC2-8B6F-4885-9074-F41D73B41C81}" type="presParOf" srcId="{AA87E520-817E-4EB9-92E7-30DA2F1609C9}" destId="{2A914A13-C3B1-42B8-B746-5F8445E76468}"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FB080-D5BC-4E6F-9EF3-BD28ADE93955}">
      <dsp:nvSpPr>
        <dsp:cNvPr id="0" name=""/>
        <dsp:cNvSpPr/>
      </dsp:nvSpPr>
      <dsp:spPr>
        <a:xfrm>
          <a:off x="3096720" y="7513"/>
          <a:ext cx="2548907" cy="773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 sz="1000" kern="1200" dirty="0"/>
            <a:t>Appearance of a landing page with the logo of the site for a few seconds and then go to the main page</a:t>
          </a:r>
          <a:endParaRPr lang="en-IL" sz="1000" kern="1200" dirty="0"/>
        </a:p>
      </dsp:txBody>
      <dsp:txXfrm>
        <a:off x="3119387" y="30180"/>
        <a:ext cx="2503573" cy="728565"/>
      </dsp:txXfrm>
    </dsp:sp>
    <dsp:sp modelId="{E8299D57-853C-410A-A96B-891FFD687CBC}">
      <dsp:nvSpPr>
        <dsp:cNvPr id="0" name=""/>
        <dsp:cNvSpPr/>
      </dsp:nvSpPr>
      <dsp:spPr>
        <a:xfrm rot="5400000">
          <a:off x="4251693" y="797343"/>
          <a:ext cx="238960" cy="2867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L" sz="900" kern="1200"/>
        </a:p>
      </dsp:txBody>
      <dsp:txXfrm rot="-5400000">
        <a:off x="4285147" y="821239"/>
        <a:ext cx="172052" cy="167272"/>
      </dsp:txXfrm>
    </dsp:sp>
    <dsp:sp modelId="{0DE83E85-A2A6-4808-B128-94A8422168CC}">
      <dsp:nvSpPr>
        <dsp:cNvPr id="0" name=""/>
        <dsp:cNvSpPr/>
      </dsp:nvSpPr>
      <dsp:spPr>
        <a:xfrm>
          <a:off x="3096720" y="1100026"/>
          <a:ext cx="2548907" cy="8729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 sz="1100" kern="1200" dirty="0"/>
            <a:t>The user chooses from which site he wants to view the articles and by clicking on the relevant button he is transferred to the list of articles of that site</a:t>
          </a:r>
          <a:endParaRPr lang="en-IL" sz="1100" kern="1200" dirty="0"/>
        </a:p>
      </dsp:txBody>
      <dsp:txXfrm>
        <a:off x="3122289" y="1125595"/>
        <a:ext cx="2497769" cy="821843"/>
      </dsp:txXfrm>
    </dsp:sp>
    <dsp:sp modelId="{1E574ED1-62E3-442C-AEA3-37A11BEB2DC8}">
      <dsp:nvSpPr>
        <dsp:cNvPr id="0" name=""/>
        <dsp:cNvSpPr/>
      </dsp:nvSpPr>
      <dsp:spPr>
        <a:xfrm rot="5400000">
          <a:off x="4251693" y="1988938"/>
          <a:ext cx="238960" cy="2867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L" sz="900" kern="1200"/>
        </a:p>
      </dsp:txBody>
      <dsp:txXfrm rot="-5400000">
        <a:off x="4285147" y="2012834"/>
        <a:ext cx="172052" cy="167272"/>
      </dsp:txXfrm>
    </dsp:sp>
    <dsp:sp modelId="{41E90455-62B6-4B11-8A54-CB11866812E7}">
      <dsp:nvSpPr>
        <dsp:cNvPr id="0" name=""/>
        <dsp:cNvSpPr/>
      </dsp:nvSpPr>
      <dsp:spPr>
        <a:xfrm>
          <a:off x="3096720" y="2291621"/>
          <a:ext cx="2548907" cy="6372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 sz="1100" kern="1200" dirty="0"/>
            <a:t>A list of the most recent articles for that desired site appears on the screen, with scrolling option</a:t>
          </a:r>
          <a:endParaRPr lang="en-IL" sz="1100" kern="1200" dirty="0"/>
        </a:p>
      </dsp:txBody>
      <dsp:txXfrm>
        <a:off x="3115384" y="2310285"/>
        <a:ext cx="2511579" cy="599898"/>
      </dsp:txXfrm>
    </dsp:sp>
    <dsp:sp modelId="{E6F342BF-342B-4645-85A8-92E24305AB2C}">
      <dsp:nvSpPr>
        <dsp:cNvPr id="0" name=""/>
        <dsp:cNvSpPr/>
      </dsp:nvSpPr>
      <dsp:spPr>
        <a:xfrm rot="5400000">
          <a:off x="4251693" y="2944778"/>
          <a:ext cx="238960" cy="2867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L" sz="900" kern="1200"/>
        </a:p>
      </dsp:txBody>
      <dsp:txXfrm rot="-5400000">
        <a:off x="4285147" y="2968674"/>
        <a:ext cx="172052" cy="167272"/>
      </dsp:txXfrm>
    </dsp:sp>
    <dsp:sp modelId="{6B00EF95-1963-4E6A-8A46-3F8556A7CA22}">
      <dsp:nvSpPr>
        <dsp:cNvPr id="0" name=""/>
        <dsp:cNvSpPr/>
      </dsp:nvSpPr>
      <dsp:spPr>
        <a:xfrm>
          <a:off x="3096720" y="3247461"/>
          <a:ext cx="2548907" cy="6372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 sz="1100" kern="1200"/>
            <a:t>Each article has a relevant image, a description of the article, a date of publication, and a title.</a:t>
          </a:r>
        </a:p>
      </dsp:txBody>
      <dsp:txXfrm>
        <a:off x="3115384" y="3266125"/>
        <a:ext cx="2511579" cy="599898"/>
      </dsp:txXfrm>
    </dsp:sp>
    <dsp:sp modelId="{000E42B2-0B91-47A5-A0B6-37053C230966}">
      <dsp:nvSpPr>
        <dsp:cNvPr id="0" name=""/>
        <dsp:cNvSpPr/>
      </dsp:nvSpPr>
      <dsp:spPr>
        <a:xfrm rot="5400000">
          <a:off x="4251693" y="3900619"/>
          <a:ext cx="238960" cy="2867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L" sz="900" kern="1200"/>
        </a:p>
      </dsp:txBody>
      <dsp:txXfrm rot="-5400000">
        <a:off x="4285147" y="3924515"/>
        <a:ext cx="172052" cy="167272"/>
      </dsp:txXfrm>
    </dsp:sp>
    <dsp:sp modelId="{0553BF0A-C52F-4578-A113-A608D0D0CE44}">
      <dsp:nvSpPr>
        <dsp:cNvPr id="0" name=""/>
        <dsp:cNvSpPr/>
      </dsp:nvSpPr>
      <dsp:spPr>
        <a:xfrm>
          <a:off x="3096720" y="4203302"/>
          <a:ext cx="2548907" cy="6372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 sz="1100" kern="1200" dirty="0"/>
            <a:t>By clicking on a specific article in the list, the user is taken to the original site with the full article</a:t>
          </a:r>
        </a:p>
      </dsp:txBody>
      <dsp:txXfrm>
        <a:off x="3115384" y="4221966"/>
        <a:ext cx="2511579" cy="599898"/>
      </dsp:txXfrm>
    </dsp:sp>
    <dsp:sp modelId="{80220200-5AC3-45DE-B4EB-1D55774F31B2}">
      <dsp:nvSpPr>
        <dsp:cNvPr id="0" name=""/>
        <dsp:cNvSpPr/>
      </dsp:nvSpPr>
      <dsp:spPr>
        <a:xfrm rot="5400000">
          <a:off x="4251693" y="4856459"/>
          <a:ext cx="238960" cy="2867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L" sz="900" kern="1200"/>
        </a:p>
      </dsp:txBody>
      <dsp:txXfrm rot="-5400000">
        <a:off x="4285147" y="4880355"/>
        <a:ext cx="172052" cy="167272"/>
      </dsp:txXfrm>
    </dsp:sp>
    <dsp:sp modelId="{34FB38DE-FFBB-4222-A6FA-D1FBF118B6F4}">
      <dsp:nvSpPr>
        <dsp:cNvPr id="0" name=""/>
        <dsp:cNvSpPr/>
      </dsp:nvSpPr>
      <dsp:spPr>
        <a:xfrm>
          <a:off x="3096720" y="5159142"/>
          <a:ext cx="2548907" cy="6372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 sz="1100" kern="1200"/>
            <a:t>In the return button, the user can return to the article list page </a:t>
          </a:r>
          <a:endParaRPr lang="en-IL" sz="1100" kern="1200"/>
        </a:p>
      </dsp:txBody>
      <dsp:txXfrm>
        <a:off x="3115384" y="5177806"/>
        <a:ext cx="2511579" cy="599898"/>
      </dsp:txXfrm>
    </dsp:sp>
    <dsp:sp modelId="{09C2B535-424D-446E-AEB8-AE2E94B00724}">
      <dsp:nvSpPr>
        <dsp:cNvPr id="0" name=""/>
        <dsp:cNvSpPr/>
      </dsp:nvSpPr>
      <dsp:spPr>
        <a:xfrm rot="5400000">
          <a:off x="4251693" y="5812300"/>
          <a:ext cx="238960" cy="2867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L" sz="900" kern="1200"/>
        </a:p>
      </dsp:txBody>
      <dsp:txXfrm rot="-5400000">
        <a:off x="4285147" y="5836196"/>
        <a:ext cx="172052" cy="167272"/>
      </dsp:txXfrm>
    </dsp:sp>
    <dsp:sp modelId="{2A914A13-C3B1-42B8-B746-5F8445E76468}">
      <dsp:nvSpPr>
        <dsp:cNvPr id="0" name=""/>
        <dsp:cNvSpPr/>
      </dsp:nvSpPr>
      <dsp:spPr>
        <a:xfrm>
          <a:off x="3096720" y="6114982"/>
          <a:ext cx="2548907" cy="6372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 sz="1100" kern="1200"/>
            <a:t>By clicking on the Like button, the user can rate an article as correct and thus increase the number of its likes.</a:t>
          </a:r>
        </a:p>
      </dsp:txBody>
      <dsp:txXfrm>
        <a:off x="3115384" y="6133646"/>
        <a:ext cx="2511579" cy="59989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4/19/2023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468857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4/19/2023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80145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4/19/2023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62349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4/19/2023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39234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4/19/2023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30388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4/19/2023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0819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4/19/2023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7891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4/19/2023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80701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4/19/2023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46576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4/19/2023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4380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4/19/2023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51011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4/19/2023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945956903"/>
      </p:ext>
    </p:extLst>
  </p:cSld>
  <p:clrMap bg1="lt1" tx1="dk1" bg2="lt2" tx2="dk2" accent1="accent1" accent2="accent2" accent3="accent3" accent4="accent4" accent5="accent5" accent6="accent6" hlink="hlink" folHlink="folHlink"/>
  <p:sldLayoutIdLst>
    <p:sldLayoutId id="2147484130" r:id="rId1"/>
    <p:sldLayoutId id="2147484131" r:id="rId2"/>
    <p:sldLayoutId id="2147484132" r:id="rId3"/>
    <p:sldLayoutId id="2147484133" r:id="rId4"/>
    <p:sldLayoutId id="2147484134" r:id="rId5"/>
    <p:sldLayoutId id="2147484128" r:id="rId6"/>
    <p:sldLayoutId id="2147484124" r:id="rId7"/>
    <p:sldLayoutId id="2147484125" r:id="rId8"/>
    <p:sldLayoutId id="2147484126" r:id="rId9"/>
    <p:sldLayoutId id="2147484127" r:id="rId10"/>
    <p:sldLayoutId id="2147484129"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B51AF1-FF51-45A4-1123-8F0A86D1946F}"/>
              </a:ext>
            </a:extLst>
          </p:cNvPr>
          <p:cNvSpPr>
            <a:spLocks noGrp="1"/>
          </p:cNvSpPr>
          <p:nvPr>
            <p:ph type="ctrTitle"/>
          </p:nvPr>
        </p:nvSpPr>
        <p:spPr>
          <a:xfrm>
            <a:off x="3486182" y="1542543"/>
            <a:ext cx="4530981" cy="3162300"/>
          </a:xfrm>
        </p:spPr>
        <p:txBody>
          <a:bodyPr anchor="t">
            <a:normAutofit fontScale="90000"/>
          </a:bodyPr>
          <a:lstStyle/>
          <a:p>
            <a:r>
              <a:rPr lang="en-US" sz="3100" dirty="0">
                <a:solidFill>
                  <a:schemeClr val="accent1">
                    <a:lumMod val="50000"/>
                  </a:schemeClr>
                </a:solidFill>
              </a:rPr>
              <a:t>News Feed Application</a:t>
            </a:r>
            <a:br>
              <a:rPr lang="en-US" sz="2400" dirty="0">
                <a:solidFill>
                  <a:schemeClr val="accent1">
                    <a:lumMod val="50000"/>
                  </a:schemeClr>
                </a:solidFill>
              </a:rPr>
            </a:br>
            <a:br>
              <a:rPr lang="en-US" sz="2400" dirty="0">
                <a:solidFill>
                  <a:schemeClr val="accent1">
                    <a:lumMod val="50000"/>
                  </a:schemeClr>
                </a:solidFill>
              </a:rPr>
            </a:br>
            <a:br>
              <a:rPr lang="en-US" sz="2400" dirty="0">
                <a:solidFill>
                  <a:schemeClr val="accent1">
                    <a:lumMod val="50000"/>
                  </a:schemeClr>
                </a:solidFill>
              </a:rPr>
            </a:br>
            <a:br>
              <a:rPr lang="en-US" sz="3100" dirty="0">
                <a:solidFill>
                  <a:schemeClr val="accent1">
                    <a:lumMod val="50000"/>
                  </a:schemeClr>
                </a:solidFill>
              </a:rPr>
            </a:br>
            <a:r>
              <a:rPr lang="en-US" sz="1800" dirty="0">
                <a:solidFill>
                  <a:schemeClr val="accent1">
                    <a:lumMod val="50000"/>
                  </a:schemeClr>
                </a:solidFill>
              </a:rPr>
              <a:t>Presentation Date </a:t>
            </a:r>
            <a:r>
              <a:rPr lang="en-US" sz="1800">
                <a:solidFill>
                  <a:schemeClr val="accent1">
                    <a:lumMod val="50000"/>
                  </a:schemeClr>
                </a:solidFill>
              </a:rPr>
              <a:t>– 20/4/2023</a:t>
            </a:r>
            <a:br>
              <a:rPr lang="en-US" sz="1800" dirty="0">
                <a:solidFill>
                  <a:schemeClr val="accent1">
                    <a:lumMod val="50000"/>
                  </a:schemeClr>
                </a:solidFill>
              </a:rPr>
            </a:br>
            <a:r>
              <a:rPr lang="en-US" sz="1800" dirty="0">
                <a:solidFill>
                  <a:schemeClr val="accent1">
                    <a:lumMod val="50000"/>
                  </a:schemeClr>
                </a:solidFill>
              </a:rPr>
              <a:t>Noam Ifargan</a:t>
            </a:r>
            <a:br>
              <a:rPr lang="en-US" sz="1800" dirty="0">
                <a:solidFill>
                  <a:schemeClr val="accent1">
                    <a:lumMod val="50000"/>
                  </a:schemeClr>
                </a:solidFill>
              </a:rPr>
            </a:br>
            <a:r>
              <a:rPr lang="en-US" sz="1800" dirty="0">
                <a:solidFill>
                  <a:schemeClr val="accent1">
                    <a:lumMod val="50000"/>
                  </a:schemeClr>
                </a:solidFill>
              </a:rPr>
              <a:t>Accompanying Lecturer – Dr. Aiad Soliman </a:t>
            </a:r>
            <a:br>
              <a:rPr lang="en-US" sz="1800" dirty="0">
                <a:solidFill>
                  <a:schemeClr val="accent1">
                    <a:lumMod val="50000"/>
                  </a:schemeClr>
                </a:solidFill>
              </a:rPr>
            </a:br>
            <a:br>
              <a:rPr lang="en-US" sz="1800" dirty="0">
                <a:solidFill>
                  <a:schemeClr val="accent1">
                    <a:lumMod val="50000"/>
                  </a:schemeClr>
                </a:solidFill>
              </a:rPr>
            </a:br>
            <a:br>
              <a:rPr lang="en" sz="1400" dirty="0">
                <a:effectLst/>
                <a:latin typeface="Segoe UI Web (West European)"/>
              </a:rPr>
            </a:br>
            <a:endParaRPr lang="en-IL" sz="2400" dirty="0">
              <a:solidFill>
                <a:schemeClr val="accent1">
                  <a:lumMod val="50000"/>
                </a:schemeClr>
              </a:solidFill>
            </a:endParaRPr>
          </a:p>
        </p:txBody>
      </p:sp>
      <p:sp>
        <p:nvSpPr>
          <p:cNvPr id="13" name="Freeform: Shape 11">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Icon&#10;&#10;Description automatically generated with low confidence">
            <a:extLst>
              <a:ext uri="{FF2B5EF4-FFF2-40B4-BE49-F238E27FC236}">
                <a16:creationId xmlns:a16="http://schemas.microsoft.com/office/drawing/2014/main" id="{1B68D944-19D3-A0A0-A630-4E5C1E8F2114}"/>
              </a:ext>
            </a:extLst>
          </p:cNvPr>
          <p:cNvPicPr>
            <a:picLocks noChangeAspect="1"/>
          </p:cNvPicPr>
          <p:nvPr/>
        </p:nvPicPr>
        <p:blipFill rotWithShape="1">
          <a:blip r:embed="rId2">
            <a:extLst>
              <a:ext uri="{28A0092B-C50C-407E-A947-70E740481C1C}">
                <a14:useLocalDpi xmlns:a14="http://schemas.microsoft.com/office/drawing/2010/main" val="0"/>
              </a:ext>
            </a:extLst>
          </a:blip>
          <a:srcRect r="-2" b="13256"/>
          <a:stretch/>
        </p:blipFill>
        <p:spPr>
          <a:xfrm>
            <a:off x="9480230" y="-314038"/>
            <a:ext cx="2789791" cy="2419928"/>
          </a:xfrm>
          <a:prstGeom prst="rect">
            <a:avLst/>
          </a:prstGeom>
        </p:spPr>
      </p:pic>
    </p:spTree>
    <p:extLst>
      <p:ext uri="{BB962C8B-B14F-4D97-AF65-F5344CB8AC3E}">
        <p14:creationId xmlns:p14="http://schemas.microsoft.com/office/powerpoint/2010/main" val="412553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66F07C0-25EB-5605-BBF6-4509843472B2}"/>
              </a:ext>
            </a:extLst>
          </p:cNvPr>
          <p:cNvSpPr txBox="1">
            <a:spLocks/>
          </p:cNvSpPr>
          <p:nvPr/>
        </p:nvSpPr>
        <p:spPr>
          <a:xfrm>
            <a:off x="170916" y="196567"/>
            <a:ext cx="8571432" cy="4225869"/>
          </a:xfrm>
          <a:prstGeom prst="rect">
            <a:avLst/>
          </a:prstGeom>
        </p:spPr>
        <p:txBody>
          <a:bodyPr vert="horz" lIns="91440" tIns="45720" rIns="91440" bIns="45720" rtlCol="0" anchor="t">
            <a:normAutofit fontScale="52500" lnSpcReduction="20000"/>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US" sz="3800" dirty="0">
                <a:solidFill>
                  <a:schemeClr val="accent1">
                    <a:lumMod val="50000"/>
                  </a:schemeClr>
                </a:solidFill>
              </a:rPr>
              <a:t>“Like” article </a:t>
            </a:r>
          </a:p>
          <a:p>
            <a:endParaRPr lang="en-US" sz="2400" dirty="0">
              <a:solidFill>
                <a:schemeClr val="accent1">
                  <a:lumMod val="50000"/>
                </a:schemeClr>
              </a:solidFill>
            </a:endParaRPr>
          </a:p>
          <a:p>
            <a:pPr marL="342900" indent="-342900">
              <a:lnSpc>
                <a:spcPct val="170000"/>
              </a:lnSpc>
              <a:buFont typeface="Arial" panose="020B0604020202020204" pitchFamily="34" charset="0"/>
              <a:buChar char="•"/>
            </a:pPr>
            <a:r>
              <a:rPr lang="en-US" sz="3000" dirty="0">
                <a:solidFill>
                  <a:schemeClr val="accent1">
                    <a:lumMod val="50000"/>
                  </a:schemeClr>
                </a:solidFill>
              </a:rPr>
              <a:t>When scrolling on the page of articles, the user can mark like on particular article, and in addition to seeing the number of likes marks on the same article.</a:t>
            </a:r>
          </a:p>
          <a:p>
            <a:pPr marL="342900" indent="-342900">
              <a:lnSpc>
                <a:spcPct val="170000"/>
              </a:lnSpc>
              <a:buFont typeface="Arial" panose="020B0604020202020204" pitchFamily="34" charset="0"/>
              <a:buChar char="•"/>
            </a:pPr>
            <a:r>
              <a:rPr lang="en-US" sz="3000" dirty="0">
                <a:solidFill>
                  <a:schemeClr val="accent1">
                    <a:lumMod val="50000"/>
                  </a:schemeClr>
                </a:solidFill>
              </a:rPr>
              <a:t>This action done by using listener. When the user click on imageViewLike, the code retrieves the current number of likes for an article by parsing the text of textView that count the number of likes.</a:t>
            </a:r>
          </a:p>
          <a:p>
            <a:pPr marL="342900" indent="-342900">
              <a:lnSpc>
                <a:spcPct val="170000"/>
              </a:lnSpc>
              <a:buFont typeface="Arial" panose="020B0604020202020204" pitchFamily="34" charset="0"/>
              <a:buChar char="•"/>
            </a:pPr>
            <a:r>
              <a:rPr lang="en-US" sz="3000" dirty="0">
                <a:solidFill>
                  <a:schemeClr val="accent1">
                    <a:lumMod val="50000"/>
                  </a:schemeClr>
                </a:solidFill>
              </a:rPr>
              <a:t>It then increments the number of likes by 1 and updates the text of the count to show the new number of likes.</a:t>
            </a:r>
          </a:p>
          <a:p>
            <a:pPr marL="342900" indent="-342900">
              <a:buFont typeface="Arial" panose="020B0604020202020204" pitchFamily="34" charset="0"/>
              <a:buChar char="•"/>
            </a:pPr>
            <a:endParaRPr lang="en-US" sz="2400" dirty="0">
              <a:solidFill>
                <a:schemeClr val="accent1">
                  <a:lumMod val="50000"/>
                </a:schemeClr>
              </a:solidFill>
            </a:endParaRPr>
          </a:p>
          <a:p>
            <a:br>
              <a:rPr lang="en-US" sz="2400" dirty="0">
                <a:solidFill>
                  <a:schemeClr val="accent1">
                    <a:lumMod val="50000"/>
                  </a:schemeClr>
                </a:solidFill>
              </a:rPr>
            </a:br>
            <a:br>
              <a:rPr lang="en-US" sz="2400" dirty="0">
                <a:solidFill>
                  <a:schemeClr val="accent1">
                    <a:lumMod val="50000"/>
                  </a:schemeClr>
                </a:solidFill>
              </a:rPr>
            </a:br>
            <a:br>
              <a:rPr lang="en-US" sz="2400" dirty="0">
                <a:solidFill>
                  <a:schemeClr val="accent1">
                    <a:lumMod val="50000"/>
                  </a:schemeClr>
                </a:solidFill>
              </a:rPr>
            </a:br>
            <a:br>
              <a:rPr lang="en" sz="1400" dirty="0">
                <a:latin typeface="Segoe UI Web (West European)"/>
              </a:rPr>
            </a:br>
            <a:endParaRPr lang="en-IL" sz="2400" dirty="0">
              <a:solidFill>
                <a:schemeClr val="accent1">
                  <a:lumMod val="50000"/>
                </a:schemeClr>
              </a:solidFill>
            </a:endParaRPr>
          </a:p>
        </p:txBody>
      </p:sp>
      <p:pic>
        <p:nvPicPr>
          <p:cNvPr id="4" name="Picture 3" descr="Text&#10;&#10;Description automatically generated">
            <a:extLst>
              <a:ext uri="{FF2B5EF4-FFF2-40B4-BE49-F238E27FC236}">
                <a16:creationId xmlns:a16="http://schemas.microsoft.com/office/drawing/2014/main" id="{485B11C6-E102-2963-69AE-312300253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2627" y="2903603"/>
            <a:ext cx="1908153" cy="3954397"/>
          </a:xfrm>
          <a:prstGeom prst="rect">
            <a:avLst/>
          </a:prstGeom>
        </p:spPr>
      </p:pic>
      <p:cxnSp>
        <p:nvCxnSpPr>
          <p:cNvPr id="8" name="Straight Arrow Connector 7">
            <a:extLst>
              <a:ext uri="{FF2B5EF4-FFF2-40B4-BE49-F238E27FC236}">
                <a16:creationId xmlns:a16="http://schemas.microsoft.com/office/drawing/2014/main" id="{FFB24B7E-8DFC-EEC5-1034-CED42317EB21}"/>
              </a:ext>
            </a:extLst>
          </p:cNvPr>
          <p:cNvCxnSpPr/>
          <p:nvPr/>
        </p:nvCxnSpPr>
        <p:spPr>
          <a:xfrm>
            <a:off x="3426863" y="6033329"/>
            <a:ext cx="756000" cy="54000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27200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66F07C0-25EB-5605-BBF6-4509843472B2}"/>
              </a:ext>
            </a:extLst>
          </p:cNvPr>
          <p:cNvSpPr txBox="1">
            <a:spLocks/>
          </p:cNvSpPr>
          <p:nvPr/>
        </p:nvSpPr>
        <p:spPr>
          <a:xfrm>
            <a:off x="239283" y="799059"/>
            <a:ext cx="8571432" cy="4225869"/>
          </a:xfrm>
          <a:prstGeom prst="rect">
            <a:avLst/>
          </a:prstGeom>
        </p:spPr>
        <p:txBody>
          <a:bodyPr vert="horz" lIns="91440" tIns="45720" rIns="91440" bIns="45720" rtlCol="0" anchor="t">
            <a:normAutofit fontScale="60000" lnSpcReduction="20000"/>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US" sz="3300" dirty="0">
                <a:solidFill>
                  <a:schemeClr val="accent1">
                    <a:lumMod val="50000"/>
                  </a:schemeClr>
                </a:solidFill>
              </a:rPr>
              <a:t>Proposals to expansion and future development</a:t>
            </a:r>
          </a:p>
          <a:p>
            <a:endParaRPr lang="en-US" sz="2400" dirty="0">
              <a:solidFill>
                <a:schemeClr val="accent1">
                  <a:lumMod val="50000"/>
                </a:schemeClr>
              </a:solidFill>
            </a:endParaRPr>
          </a:p>
          <a:p>
            <a:pPr marL="342900" indent="-342900">
              <a:lnSpc>
                <a:spcPct val="170000"/>
              </a:lnSpc>
              <a:buFont typeface="Arial" panose="020B0604020202020204" pitchFamily="34" charset="0"/>
              <a:buChar char="•"/>
            </a:pPr>
            <a:r>
              <a:rPr lang="en-US" sz="2700" dirty="0">
                <a:solidFill>
                  <a:schemeClr val="accent1">
                    <a:lumMod val="50000"/>
                  </a:schemeClr>
                </a:solidFill>
              </a:rPr>
              <a:t>The current app supports three news sites. In future development you can try to integrate the application for taking information from multiple news sites.</a:t>
            </a:r>
          </a:p>
          <a:p>
            <a:pPr marL="342900" indent="-342900">
              <a:lnSpc>
                <a:spcPct val="170000"/>
              </a:lnSpc>
              <a:buFont typeface="Arial" panose="020B0604020202020204" pitchFamily="34" charset="0"/>
              <a:buChar char="•"/>
            </a:pPr>
            <a:r>
              <a:rPr lang="en-US" sz="2700" dirty="0">
                <a:solidFill>
                  <a:schemeClr val="accent1">
                    <a:lumMod val="50000"/>
                  </a:schemeClr>
                </a:solidFill>
              </a:rPr>
              <a:t>In addition, it is possible to classify all articles and divide the articles by subject. Each article on a particular topic will be in a list of articles by topic, and not by site.</a:t>
            </a:r>
          </a:p>
          <a:p>
            <a:pPr marL="342900" indent="-342900">
              <a:lnSpc>
                <a:spcPct val="170000"/>
              </a:lnSpc>
              <a:buFont typeface="Arial" panose="020B0604020202020204" pitchFamily="34" charset="0"/>
              <a:buChar char="•"/>
            </a:pPr>
            <a:r>
              <a:rPr lang="en-US" sz="2700" dirty="0">
                <a:solidFill>
                  <a:schemeClr val="accent1">
                    <a:lumMod val="50000"/>
                  </a:schemeClr>
                </a:solidFill>
              </a:rPr>
              <a:t>Another future development could be to take all the information into the app itself and not link to the original website.</a:t>
            </a:r>
          </a:p>
          <a:p>
            <a:pPr marL="342900" indent="-342900">
              <a:buFont typeface="Arial" panose="020B0604020202020204" pitchFamily="34" charset="0"/>
              <a:buChar char="•"/>
            </a:pPr>
            <a:endParaRPr lang="en-US" sz="2400" dirty="0">
              <a:solidFill>
                <a:schemeClr val="accent1">
                  <a:lumMod val="50000"/>
                </a:schemeClr>
              </a:solidFill>
            </a:endParaRPr>
          </a:p>
          <a:p>
            <a:br>
              <a:rPr lang="en-US" sz="2400" dirty="0">
                <a:solidFill>
                  <a:schemeClr val="accent1">
                    <a:lumMod val="50000"/>
                  </a:schemeClr>
                </a:solidFill>
              </a:rPr>
            </a:br>
            <a:br>
              <a:rPr lang="en-US" sz="2400" dirty="0">
                <a:solidFill>
                  <a:schemeClr val="accent1">
                    <a:lumMod val="50000"/>
                  </a:schemeClr>
                </a:solidFill>
              </a:rPr>
            </a:br>
            <a:br>
              <a:rPr lang="en-US" sz="2400" dirty="0">
                <a:solidFill>
                  <a:schemeClr val="accent1">
                    <a:lumMod val="50000"/>
                  </a:schemeClr>
                </a:solidFill>
              </a:rPr>
            </a:br>
            <a:br>
              <a:rPr lang="en" sz="1400" dirty="0">
                <a:latin typeface="Segoe UI Web (West European)"/>
              </a:rPr>
            </a:br>
            <a:endParaRPr lang="en-IL" sz="2400" dirty="0">
              <a:solidFill>
                <a:schemeClr val="accent1">
                  <a:lumMod val="50000"/>
                </a:schemeClr>
              </a:solidFill>
            </a:endParaRPr>
          </a:p>
        </p:txBody>
      </p:sp>
      <p:pic>
        <p:nvPicPr>
          <p:cNvPr id="2" name="Picture 1" descr="Icon&#10;&#10;Description automatically generated with low confidence">
            <a:extLst>
              <a:ext uri="{FF2B5EF4-FFF2-40B4-BE49-F238E27FC236}">
                <a16:creationId xmlns:a16="http://schemas.microsoft.com/office/drawing/2014/main" id="{847336F0-BF78-9271-CDFE-BA0ACAE54A14}"/>
              </a:ext>
            </a:extLst>
          </p:cNvPr>
          <p:cNvPicPr>
            <a:picLocks noChangeAspect="1"/>
          </p:cNvPicPr>
          <p:nvPr/>
        </p:nvPicPr>
        <p:blipFill rotWithShape="1">
          <a:blip r:embed="rId2">
            <a:extLst>
              <a:ext uri="{28A0092B-C50C-407E-A947-70E740481C1C}">
                <a14:useLocalDpi xmlns:a14="http://schemas.microsoft.com/office/drawing/2010/main" val="0"/>
              </a:ext>
            </a:extLst>
          </a:blip>
          <a:srcRect r="-2" b="13256"/>
          <a:stretch/>
        </p:blipFill>
        <p:spPr>
          <a:xfrm>
            <a:off x="9612484" y="-314038"/>
            <a:ext cx="2657537" cy="2305208"/>
          </a:xfrm>
          <a:prstGeom prst="rect">
            <a:avLst/>
          </a:prstGeom>
        </p:spPr>
      </p:pic>
    </p:spTree>
    <p:extLst>
      <p:ext uri="{BB962C8B-B14F-4D97-AF65-F5344CB8AC3E}">
        <p14:creationId xmlns:p14="http://schemas.microsoft.com/office/powerpoint/2010/main" val="79543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66F07C0-25EB-5605-BBF6-4509843472B2}"/>
              </a:ext>
            </a:extLst>
          </p:cNvPr>
          <p:cNvSpPr txBox="1">
            <a:spLocks/>
          </p:cNvSpPr>
          <p:nvPr/>
        </p:nvSpPr>
        <p:spPr>
          <a:xfrm>
            <a:off x="410198" y="645234"/>
            <a:ext cx="8571432" cy="4225869"/>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US" sz="8000" dirty="0">
                <a:solidFill>
                  <a:schemeClr val="accent1">
                    <a:lumMod val="50000"/>
                  </a:schemeClr>
                </a:solidFill>
              </a:rPr>
              <a:t>View The Problem</a:t>
            </a:r>
          </a:p>
          <a:p>
            <a:endParaRPr lang="en-US" sz="2400" dirty="0">
              <a:solidFill>
                <a:schemeClr val="accent1">
                  <a:lumMod val="50000"/>
                </a:schemeClr>
              </a:solidFill>
            </a:endParaRPr>
          </a:p>
          <a:p>
            <a:pPr marL="342900" indent="-342900">
              <a:lnSpc>
                <a:spcPct val="170000"/>
              </a:lnSpc>
              <a:buFont typeface="Arial" panose="020B0604020202020204" pitchFamily="34" charset="0"/>
              <a:buChar char="•"/>
            </a:pPr>
            <a:r>
              <a:rPr lang="en-US" sz="6400" dirty="0">
                <a:solidFill>
                  <a:schemeClr val="accent1">
                    <a:lumMod val="50000"/>
                  </a:schemeClr>
                </a:solidFill>
              </a:rPr>
              <a:t>the challenge of keeping up with the latest news from multiple sources. With so many news sources available on the internet, users can find it challenging to stay informed about the news, especially if they have to visit multiple websites to access different perspectives on a topic.</a:t>
            </a:r>
          </a:p>
          <a:p>
            <a:pPr>
              <a:lnSpc>
                <a:spcPct val="170000"/>
              </a:lnSpc>
            </a:pPr>
            <a:endParaRPr lang="en-US" sz="6400" dirty="0">
              <a:solidFill>
                <a:schemeClr val="accent1">
                  <a:lumMod val="50000"/>
                </a:schemeClr>
              </a:solidFill>
            </a:endParaRPr>
          </a:p>
          <a:p>
            <a:pPr marL="342900" indent="-342900">
              <a:lnSpc>
                <a:spcPct val="170000"/>
              </a:lnSpc>
              <a:buFont typeface="Arial" panose="020B0604020202020204" pitchFamily="34" charset="0"/>
              <a:buChar char="•"/>
            </a:pPr>
            <a:r>
              <a:rPr lang="en-US" sz="6400" dirty="0">
                <a:solidFill>
                  <a:schemeClr val="accent1">
                    <a:lumMod val="50000"/>
                  </a:schemeClr>
                </a:solidFill>
              </a:rPr>
              <a:t> visiting multiple news websites can be time-consuming, inconvenient, and can lead to information overload. Users may also face the challenge of identifying and avoiding biased news sources or irrelevant news articles that are not relevant to their interests.</a:t>
            </a:r>
          </a:p>
          <a:p>
            <a:br>
              <a:rPr lang="en-US" sz="2400" dirty="0">
                <a:solidFill>
                  <a:schemeClr val="accent1">
                    <a:lumMod val="50000"/>
                  </a:schemeClr>
                </a:solidFill>
              </a:rPr>
            </a:br>
            <a:br>
              <a:rPr lang="en-US" sz="2400" dirty="0">
                <a:solidFill>
                  <a:schemeClr val="accent1">
                    <a:lumMod val="50000"/>
                  </a:schemeClr>
                </a:solidFill>
              </a:rPr>
            </a:br>
            <a:br>
              <a:rPr lang="en-US" sz="2400" dirty="0">
                <a:solidFill>
                  <a:schemeClr val="accent1">
                    <a:lumMod val="50000"/>
                  </a:schemeClr>
                </a:solidFill>
              </a:rPr>
            </a:br>
            <a:br>
              <a:rPr lang="en" sz="1400" dirty="0">
                <a:latin typeface="Segoe UI Web (West European)"/>
              </a:rPr>
            </a:br>
            <a:endParaRPr lang="en-IL" sz="2400" dirty="0">
              <a:solidFill>
                <a:schemeClr val="accent1">
                  <a:lumMod val="50000"/>
                </a:schemeClr>
              </a:solidFill>
            </a:endParaRPr>
          </a:p>
        </p:txBody>
      </p:sp>
    </p:spTree>
    <p:extLst>
      <p:ext uri="{BB962C8B-B14F-4D97-AF65-F5344CB8AC3E}">
        <p14:creationId xmlns:p14="http://schemas.microsoft.com/office/powerpoint/2010/main" val="1092269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66F07C0-25EB-5605-BBF6-4509843472B2}"/>
              </a:ext>
            </a:extLst>
          </p:cNvPr>
          <p:cNvSpPr txBox="1">
            <a:spLocks/>
          </p:cNvSpPr>
          <p:nvPr/>
        </p:nvSpPr>
        <p:spPr>
          <a:xfrm>
            <a:off x="410198" y="645234"/>
            <a:ext cx="8571432" cy="4225869"/>
          </a:xfrm>
          <a:prstGeom prst="rect">
            <a:avLst/>
          </a:prstGeom>
        </p:spPr>
        <p:txBody>
          <a:bodyPr vert="horz" lIns="91440" tIns="45720" rIns="91440" bIns="45720" rtlCol="0" anchor="t">
            <a:normAutofit fontScale="37500" lnSpcReduction="20000"/>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US" sz="5300" dirty="0">
                <a:solidFill>
                  <a:schemeClr val="accent1">
                    <a:lumMod val="50000"/>
                  </a:schemeClr>
                </a:solidFill>
              </a:rPr>
              <a:t>The solution to the presented problem</a:t>
            </a:r>
          </a:p>
          <a:p>
            <a:endParaRPr lang="en-US" sz="2400" dirty="0">
              <a:solidFill>
                <a:schemeClr val="accent1">
                  <a:lumMod val="50000"/>
                </a:schemeClr>
              </a:solidFill>
            </a:endParaRPr>
          </a:p>
          <a:p>
            <a:pPr marL="342900" indent="-342900">
              <a:lnSpc>
                <a:spcPct val="170000"/>
              </a:lnSpc>
              <a:buFont typeface="Arial" panose="020B0604020202020204" pitchFamily="34" charset="0"/>
              <a:buChar char="•"/>
            </a:pPr>
            <a:r>
              <a:rPr lang="en-US" sz="4300" dirty="0">
                <a:solidFill>
                  <a:schemeClr val="accent1">
                    <a:lumMod val="50000"/>
                  </a:schemeClr>
                </a:solidFill>
              </a:rPr>
              <a:t>To solve this problem, a news feed application that collects data from multiple news websites was developed. This application aggregates news articles from various sources and provides users with a single platform to access the latest news in a convenient, efficient, and personalized way.</a:t>
            </a:r>
          </a:p>
          <a:p>
            <a:pPr marL="342900" indent="-342900">
              <a:lnSpc>
                <a:spcPct val="170000"/>
              </a:lnSpc>
              <a:buFont typeface="Arial" panose="020B0604020202020204" pitchFamily="34" charset="0"/>
              <a:buChar char="•"/>
            </a:pPr>
            <a:endParaRPr lang="en-US" sz="4300" dirty="0">
              <a:solidFill>
                <a:schemeClr val="accent1">
                  <a:lumMod val="50000"/>
                </a:schemeClr>
              </a:solidFill>
            </a:endParaRPr>
          </a:p>
          <a:p>
            <a:pPr marL="342900" indent="-342900">
              <a:lnSpc>
                <a:spcPct val="170000"/>
              </a:lnSpc>
              <a:buFont typeface="Arial" panose="020B0604020202020204" pitchFamily="34" charset="0"/>
              <a:buChar char="•"/>
            </a:pPr>
            <a:r>
              <a:rPr lang="en-US" sz="4300" dirty="0">
                <a:solidFill>
                  <a:schemeClr val="accent1">
                    <a:lumMod val="50000"/>
                  </a:schemeClr>
                </a:solidFill>
              </a:rPr>
              <a:t> By doing so, it saves users time and effort, provides them with a more comprehensive view of the news, and eliminates the need to visit multiple websites.</a:t>
            </a:r>
          </a:p>
          <a:p>
            <a:pPr marL="342900" indent="-342900">
              <a:buFont typeface="Arial" panose="020B0604020202020204" pitchFamily="34" charset="0"/>
              <a:buChar char="•"/>
            </a:pPr>
            <a:endParaRPr lang="en-US" sz="2400" dirty="0">
              <a:solidFill>
                <a:schemeClr val="accent1">
                  <a:lumMod val="50000"/>
                </a:schemeClr>
              </a:solidFill>
            </a:endParaRPr>
          </a:p>
          <a:p>
            <a:pPr marL="342900" indent="-342900">
              <a:buFont typeface="Arial" panose="020B0604020202020204" pitchFamily="34" charset="0"/>
              <a:buChar char="•"/>
            </a:pPr>
            <a:endParaRPr lang="en-US" sz="2400" dirty="0">
              <a:solidFill>
                <a:schemeClr val="accent1">
                  <a:lumMod val="50000"/>
                </a:schemeClr>
              </a:solidFill>
            </a:endParaRPr>
          </a:p>
          <a:p>
            <a:br>
              <a:rPr lang="en-US" sz="2400" dirty="0">
                <a:solidFill>
                  <a:schemeClr val="accent1">
                    <a:lumMod val="50000"/>
                  </a:schemeClr>
                </a:solidFill>
              </a:rPr>
            </a:br>
            <a:br>
              <a:rPr lang="en-US" sz="2400" dirty="0">
                <a:solidFill>
                  <a:schemeClr val="accent1">
                    <a:lumMod val="50000"/>
                  </a:schemeClr>
                </a:solidFill>
              </a:rPr>
            </a:br>
            <a:br>
              <a:rPr lang="en-US" sz="2400" dirty="0">
                <a:solidFill>
                  <a:schemeClr val="accent1">
                    <a:lumMod val="50000"/>
                  </a:schemeClr>
                </a:solidFill>
              </a:rPr>
            </a:br>
            <a:br>
              <a:rPr lang="en" sz="1400" dirty="0">
                <a:latin typeface="Segoe UI Web (West European)"/>
              </a:rPr>
            </a:br>
            <a:endParaRPr lang="en-IL" sz="2400" dirty="0">
              <a:solidFill>
                <a:schemeClr val="accent1">
                  <a:lumMod val="50000"/>
                </a:schemeClr>
              </a:solidFill>
            </a:endParaRPr>
          </a:p>
        </p:txBody>
      </p:sp>
    </p:spTree>
    <p:extLst>
      <p:ext uri="{BB962C8B-B14F-4D97-AF65-F5344CB8AC3E}">
        <p14:creationId xmlns:p14="http://schemas.microsoft.com/office/powerpoint/2010/main" val="409501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66F07C0-25EB-5605-BBF6-4509843472B2}"/>
              </a:ext>
            </a:extLst>
          </p:cNvPr>
          <p:cNvSpPr txBox="1">
            <a:spLocks/>
          </p:cNvSpPr>
          <p:nvPr/>
        </p:nvSpPr>
        <p:spPr>
          <a:xfrm>
            <a:off x="410198" y="645234"/>
            <a:ext cx="8571432" cy="4225869"/>
          </a:xfrm>
          <a:prstGeom prst="rect">
            <a:avLst/>
          </a:prstGeom>
        </p:spPr>
        <p:txBody>
          <a:bodyPr vert="horz" lIns="91440" tIns="45720" rIns="91440" bIns="45720" rtlCol="0" anchor="t">
            <a:normAutofit fontScale="97500"/>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US" sz="2100" dirty="0">
                <a:solidFill>
                  <a:schemeClr val="accent1">
                    <a:lumMod val="50000"/>
                  </a:schemeClr>
                </a:solidFill>
              </a:rPr>
              <a:t>Product Description</a:t>
            </a:r>
          </a:p>
          <a:p>
            <a:endParaRPr lang="en-US" sz="2400" dirty="0">
              <a:solidFill>
                <a:schemeClr val="accent1">
                  <a:lumMod val="50000"/>
                </a:schemeClr>
              </a:solidFill>
            </a:endParaRPr>
          </a:p>
          <a:p>
            <a:endParaRPr lang="en-US" sz="2400" dirty="0">
              <a:solidFill>
                <a:schemeClr val="accent1">
                  <a:lumMod val="50000"/>
                </a:schemeClr>
              </a:solidFill>
            </a:endParaRPr>
          </a:p>
          <a:p>
            <a:pPr marL="342900" indent="-342900">
              <a:buFont typeface="Arial" panose="020B0604020202020204" pitchFamily="34" charset="0"/>
              <a:buChar char="•"/>
            </a:pPr>
            <a:endParaRPr lang="en-US" sz="2400" dirty="0">
              <a:solidFill>
                <a:schemeClr val="accent1">
                  <a:lumMod val="50000"/>
                </a:schemeClr>
              </a:solidFill>
            </a:endParaRPr>
          </a:p>
          <a:p>
            <a:br>
              <a:rPr lang="en-US" sz="2400" dirty="0">
                <a:solidFill>
                  <a:schemeClr val="accent1">
                    <a:lumMod val="50000"/>
                  </a:schemeClr>
                </a:solidFill>
              </a:rPr>
            </a:br>
            <a:br>
              <a:rPr lang="en-US" sz="2400" dirty="0">
                <a:solidFill>
                  <a:schemeClr val="accent1">
                    <a:lumMod val="50000"/>
                  </a:schemeClr>
                </a:solidFill>
              </a:rPr>
            </a:br>
            <a:br>
              <a:rPr lang="en-US" sz="2400" dirty="0">
                <a:solidFill>
                  <a:schemeClr val="accent1">
                    <a:lumMod val="50000"/>
                  </a:schemeClr>
                </a:solidFill>
              </a:rPr>
            </a:br>
            <a:br>
              <a:rPr lang="en" sz="1400" dirty="0">
                <a:latin typeface="Segoe UI Web (West European)"/>
              </a:rPr>
            </a:br>
            <a:endParaRPr lang="en-IL" sz="2400" dirty="0">
              <a:solidFill>
                <a:schemeClr val="accent1">
                  <a:lumMod val="50000"/>
                </a:schemeClr>
              </a:solidFill>
            </a:endParaRPr>
          </a:p>
        </p:txBody>
      </p:sp>
      <p:graphicFrame>
        <p:nvGraphicFramePr>
          <p:cNvPr id="2" name="Diagram 1">
            <a:extLst>
              <a:ext uri="{FF2B5EF4-FFF2-40B4-BE49-F238E27FC236}">
                <a16:creationId xmlns:a16="http://schemas.microsoft.com/office/drawing/2014/main" id="{45B6A155-9A3F-23BD-E905-FF3EE1B5648B}"/>
              </a:ext>
            </a:extLst>
          </p:cNvPr>
          <p:cNvGraphicFramePr/>
          <p:nvPr>
            <p:extLst>
              <p:ext uri="{D42A27DB-BD31-4B8C-83A1-F6EECF244321}">
                <p14:modId xmlns:p14="http://schemas.microsoft.com/office/powerpoint/2010/main" val="1950293325"/>
              </p:ext>
            </p:extLst>
          </p:nvPr>
        </p:nvGraphicFramePr>
        <p:xfrm>
          <a:off x="1777525" y="0"/>
          <a:ext cx="8742348" cy="6759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8765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66F07C0-25EB-5605-BBF6-4509843472B2}"/>
              </a:ext>
            </a:extLst>
          </p:cNvPr>
          <p:cNvSpPr txBox="1">
            <a:spLocks/>
          </p:cNvSpPr>
          <p:nvPr/>
        </p:nvSpPr>
        <p:spPr>
          <a:xfrm>
            <a:off x="410198" y="645234"/>
            <a:ext cx="8571432" cy="4225869"/>
          </a:xfrm>
          <a:prstGeom prst="rect">
            <a:avLst/>
          </a:prstGeom>
        </p:spPr>
        <p:txBody>
          <a:bodyPr vert="horz" lIns="91440" tIns="45720" rIns="91440" bIns="45720" rtlCol="0" anchor="t">
            <a:normAutofit fontScale="90000" lnSpcReduction="20000"/>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US" sz="2200" dirty="0">
                <a:solidFill>
                  <a:schemeClr val="accent1">
                    <a:lumMod val="50000"/>
                  </a:schemeClr>
                </a:solidFill>
              </a:rPr>
              <a:t>Landing Page</a:t>
            </a:r>
          </a:p>
          <a:p>
            <a:pPr>
              <a:lnSpc>
                <a:spcPct val="160000"/>
              </a:lnSpc>
            </a:pPr>
            <a:endParaRPr lang="en-US" sz="2400" dirty="0">
              <a:solidFill>
                <a:schemeClr val="accent1">
                  <a:lumMod val="50000"/>
                </a:schemeClr>
              </a:solidFill>
            </a:endParaRPr>
          </a:p>
          <a:p>
            <a:pPr marL="342900" indent="-342900">
              <a:lnSpc>
                <a:spcPct val="160000"/>
              </a:lnSpc>
              <a:buFont typeface="Arial" panose="020B0604020202020204" pitchFamily="34" charset="0"/>
              <a:buChar char="•"/>
            </a:pPr>
            <a:r>
              <a:rPr lang="en-US" sz="1800" dirty="0">
                <a:solidFill>
                  <a:schemeClr val="accent1">
                    <a:lumMod val="50000"/>
                  </a:schemeClr>
                </a:solidFill>
              </a:rPr>
              <a:t>At the initial launch of the app, the app’s logo first appears for a few seconds and only then the app itself.</a:t>
            </a:r>
          </a:p>
          <a:p>
            <a:pPr marL="342900" indent="-342900">
              <a:lnSpc>
                <a:spcPct val="160000"/>
              </a:lnSpc>
              <a:buFont typeface="Arial" panose="020B0604020202020204" pitchFamily="34" charset="0"/>
              <a:buChar char="•"/>
            </a:pPr>
            <a:r>
              <a:rPr lang="en-US" sz="1800" dirty="0">
                <a:solidFill>
                  <a:schemeClr val="accent1">
                    <a:lumMod val="50000"/>
                  </a:schemeClr>
                </a:solidFill>
              </a:rPr>
              <a:t>This was done in order to create a landing page for the application and allow the application to load optimally.</a:t>
            </a:r>
          </a:p>
          <a:p>
            <a:pPr marL="342900" indent="-342900">
              <a:buFont typeface="Arial" panose="020B0604020202020204" pitchFamily="34" charset="0"/>
              <a:buChar char="•"/>
            </a:pPr>
            <a:endParaRPr lang="en-US" sz="2400" dirty="0">
              <a:solidFill>
                <a:schemeClr val="accent1">
                  <a:lumMod val="50000"/>
                </a:schemeClr>
              </a:solidFill>
            </a:endParaRPr>
          </a:p>
          <a:p>
            <a:pPr marL="342900" indent="-342900">
              <a:buFont typeface="Arial" panose="020B0604020202020204" pitchFamily="34" charset="0"/>
              <a:buChar char="•"/>
            </a:pPr>
            <a:endParaRPr lang="en-US" sz="2400" dirty="0">
              <a:solidFill>
                <a:schemeClr val="accent1">
                  <a:lumMod val="50000"/>
                </a:schemeClr>
              </a:solidFill>
            </a:endParaRPr>
          </a:p>
          <a:p>
            <a:br>
              <a:rPr lang="en-US" sz="2400" dirty="0">
                <a:solidFill>
                  <a:schemeClr val="accent1">
                    <a:lumMod val="50000"/>
                  </a:schemeClr>
                </a:solidFill>
              </a:rPr>
            </a:br>
            <a:br>
              <a:rPr lang="en-US" sz="2400" dirty="0">
                <a:solidFill>
                  <a:schemeClr val="accent1">
                    <a:lumMod val="50000"/>
                  </a:schemeClr>
                </a:solidFill>
              </a:rPr>
            </a:br>
            <a:br>
              <a:rPr lang="en-US" sz="2400" dirty="0">
                <a:solidFill>
                  <a:schemeClr val="accent1">
                    <a:lumMod val="50000"/>
                  </a:schemeClr>
                </a:solidFill>
              </a:rPr>
            </a:br>
            <a:br>
              <a:rPr lang="en" sz="1400" dirty="0">
                <a:latin typeface="Segoe UI Web (West European)"/>
              </a:rPr>
            </a:br>
            <a:endParaRPr lang="en-IL" sz="2400" dirty="0">
              <a:solidFill>
                <a:schemeClr val="accent1">
                  <a:lumMod val="50000"/>
                </a:schemeClr>
              </a:solidFill>
            </a:endParaRPr>
          </a:p>
        </p:txBody>
      </p:sp>
      <p:pic>
        <p:nvPicPr>
          <p:cNvPr id="3" name="Picture 2" descr="Application, logo, icon, company name&#10;&#10;Description automatically generated with medium confidence">
            <a:extLst>
              <a:ext uri="{FF2B5EF4-FFF2-40B4-BE49-F238E27FC236}">
                <a16:creationId xmlns:a16="http://schemas.microsoft.com/office/drawing/2014/main" id="{3E40232C-46AA-EE65-DC74-432BB8381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17" y="2820112"/>
            <a:ext cx="1883468" cy="3952429"/>
          </a:xfrm>
          <a:prstGeom prst="rect">
            <a:avLst/>
          </a:prstGeom>
        </p:spPr>
      </p:pic>
    </p:spTree>
    <p:extLst>
      <p:ext uri="{BB962C8B-B14F-4D97-AF65-F5344CB8AC3E}">
        <p14:creationId xmlns:p14="http://schemas.microsoft.com/office/powerpoint/2010/main" val="3873055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66F07C0-25EB-5605-BBF6-4509843472B2}"/>
              </a:ext>
            </a:extLst>
          </p:cNvPr>
          <p:cNvSpPr txBox="1">
            <a:spLocks/>
          </p:cNvSpPr>
          <p:nvPr/>
        </p:nvSpPr>
        <p:spPr>
          <a:xfrm>
            <a:off x="256374" y="495669"/>
            <a:ext cx="8571432" cy="4225869"/>
          </a:xfrm>
          <a:prstGeom prst="rect">
            <a:avLst/>
          </a:prstGeom>
        </p:spPr>
        <p:txBody>
          <a:bodyPr vert="horz" lIns="91440" tIns="45720" rIns="91440" bIns="45720" rtlCol="0" anchor="t">
            <a:normAutofit fontScale="90000" lnSpcReduction="20000"/>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US" sz="2200" dirty="0">
                <a:solidFill>
                  <a:schemeClr val="accent1">
                    <a:lumMod val="50000"/>
                  </a:schemeClr>
                </a:solidFill>
              </a:rPr>
              <a:t>The Main Page</a:t>
            </a:r>
          </a:p>
          <a:p>
            <a:endParaRPr lang="en-US" sz="2400" dirty="0">
              <a:solidFill>
                <a:schemeClr val="accent1">
                  <a:lumMod val="50000"/>
                </a:schemeClr>
              </a:solidFill>
            </a:endParaRPr>
          </a:p>
          <a:p>
            <a:pPr marL="342900" indent="-342900">
              <a:lnSpc>
                <a:spcPct val="150000"/>
              </a:lnSpc>
              <a:buFont typeface="Arial" panose="020B0604020202020204" pitchFamily="34" charset="0"/>
              <a:buChar char="•"/>
            </a:pPr>
            <a:r>
              <a:rPr lang="en-US" sz="1800" dirty="0">
                <a:solidFill>
                  <a:schemeClr val="accent1">
                    <a:lumMod val="50000"/>
                  </a:schemeClr>
                </a:solidFill>
              </a:rPr>
              <a:t>In the Top of the main page, there is a Tab layout that contains three tabs.</a:t>
            </a:r>
          </a:p>
          <a:p>
            <a:pPr marL="342900" indent="-342900">
              <a:lnSpc>
                <a:spcPct val="150000"/>
              </a:lnSpc>
              <a:buFont typeface="Arial" panose="020B0604020202020204" pitchFamily="34" charset="0"/>
              <a:buChar char="•"/>
            </a:pPr>
            <a:r>
              <a:rPr lang="en-US" sz="1800" dirty="0">
                <a:solidFill>
                  <a:schemeClr val="accent1">
                    <a:lumMod val="50000"/>
                  </a:schemeClr>
                </a:solidFill>
              </a:rPr>
              <a:t>Each tab is actually a button, where by clicking on it the user choose from which source of information(news site) to view the articles.</a:t>
            </a:r>
          </a:p>
          <a:p>
            <a:pPr marL="342900" indent="-342900">
              <a:lnSpc>
                <a:spcPct val="150000"/>
              </a:lnSpc>
              <a:buFont typeface="Arial" panose="020B0604020202020204" pitchFamily="34" charset="0"/>
              <a:buChar char="•"/>
            </a:pPr>
            <a:r>
              <a:rPr lang="en-US" sz="1800" dirty="0">
                <a:solidFill>
                  <a:schemeClr val="accent1">
                    <a:lumMod val="50000"/>
                  </a:schemeClr>
                </a:solidFill>
              </a:rPr>
              <a:t>By pressing on certain button, all articles from that desired site will be displayed on the screen.</a:t>
            </a:r>
          </a:p>
          <a:p>
            <a:pPr marL="342900" indent="-342900">
              <a:buFont typeface="Arial" panose="020B0604020202020204" pitchFamily="34" charset="0"/>
              <a:buChar char="•"/>
            </a:pPr>
            <a:endParaRPr lang="en-US" sz="2400" dirty="0">
              <a:solidFill>
                <a:schemeClr val="accent1">
                  <a:lumMod val="50000"/>
                </a:schemeClr>
              </a:solidFill>
            </a:endParaRPr>
          </a:p>
          <a:p>
            <a:br>
              <a:rPr lang="en-US" sz="2400" dirty="0">
                <a:solidFill>
                  <a:schemeClr val="accent1">
                    <a:lumMod val="50000"/>
                  </a:schemeClr>
                </a:solidFill>
              </a:rPr>
            </a:br>
            <a:br>
              <a:rPr lang="en-US" sz="2400" dirty="0">
                <a:solidFill>
                  <a:schemeClr val="accent1">
                    <a:lumMod val="50000"/>
                  </a:schemeClr>
                </a:solidFill>
              </a:rPr>
            </a:br>
            <a:br>
              <a:rPr lang="en-US" sz="2400" dirty="0">
                <a:solidFill>
                  <a:schemeClr val="accent1">
                    <a:lumMod val="50000"/>
                  </a:schemeClr>
                </a:solidFill>
              </a:rPr>
            </a:br>
            <a:br>
              <a:rPr lang="en" sz="1400" dirty="0">
                <a:latin typeface="Segoe UI Web (West European)"/>
              </a:rPr>
            </a:br>
            <a:endParaRPr lang="en-IL" sz="2400" dirty="0">
              <a:solidFill>
                <a:schemeClr val="accent1">
                  <a:lumMod val="50000"/>
                </a:schemeClr>
              </a:solidFill>
            </a:endParaRPr>
          </a:p>
        </p:txBody>
      </p:sp>
      <p:pic>
        <p:nvPicPr>
          <p:cNvPr id="4" name="Picture 3" descr="A picture containing shape&#10;&#10;Description automatically generated">
            <a:extLst>
              <a:ext uri="{FF2B5EF4-FFF2-40B4-BE49-F238E27FC236}">
                <a16:creationId xmlns:a16="http://schemas.microsoft.com/office/drawing/2014/main" id="{DFDB93B5-556D-6B5D-F3B3-B4F6C52BD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98" y="2706881"/>
            <a:ext cx="2009650" cy="4061387"/>
          </a:xfrm>
          <a:prstGeom prst="rect">
            <a:avLst/>
          </a:prstGeom>
        </p:spPr>
      </p:pic>
    </p:spTree>
    <p:extLst>
      <p:ext uri="{BB962C8B-B14F-4D97-AF65-F5344CB8AC3E}">
        <p14:creationId xmlns:p14="http://schemas.microsoft.com/office/powerpoint/2010/main" val="4229287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66F07C0-25EB-5605-BBF6-4509843472B2}"/>
              </a:ext>
            </a:extLst>
          </p:cNvPr>
          <p:cNvSpPr txBox="1">
            <a:spLocks/>
          </p:cNvSpPr>
          <p:nvPr/>
        </p:nvSpPr>
        <p:spPr>
          <a:xfrm>
            <a:off x="256374" y="495669"/>
            <a:ext cx="8571432" cy="4225869"/>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US" sz="8000" dirty="0">
                <a:solidFill>
                  <a:schemeClr val="accent1">
                    <a:lumMod val="50000"/>
                  </a:schemeClr>
                </a:solidFill>
              </a:rPr>
              <a:t>Using RSS</a:t>
            </a:r>
          </a:p>
          <a:p>
            <a:endParaRPr lang="en-US" sz="2400" dirty="0">
              <a:solidFill>
                <a:schemeClr val="accent1">
                  <a:lumMod val="50000"/>
                </a:schemeClr>
              </a:solidFill>
            </a:endParaRPr>
          </a:p>
          <a:p>
            <a:pPr marL="342900" indent="-342900">
              <a:lnSpc>
                <a:spcPct val="170000"/>
              </a:lnSpc>
              <a:buFont typeface="Arial" panose="020B0604020202020204" pitchFamily="34" charset="0"/>
              <a:buChar char="•"/>
            </a:pPr>
            <a:r>
              <a:rPr lang="en-US" sz="6400" dirty="0">
                <a:solidFill>
                  <a:schemeClr val="accent1">
                    <a:lumMod val="50000"/>
                  </a:schemeClr>
                </a:solidFill>
              </a:rPr>
              <a:t> It's a type of web feed that allows users to access updates to online content, such as articles or blog posts, in a standardized format.</a:t>
            </a:r>
            <a:endParaRPr lang="he-IL" sz="6400" dirty="0">
              <a:solidFill>
                <a:schemeClr val="accent1">
                  <a:lumMod val="50000"/>
                </a:schemeClr>
              </a:solidFill>
            </a:endParaRPr>
          </a:p>
          <a:p>
            <a:pPr marL="342900" indent="-342900">
              <a:lnSpc>
                <a:spcPct val="170000"/>
              </a:lnSpc>
              <a:buFont typeface="Arial" panose="020B0604020202020204" pitchFamily="34" charset="0"/>
              <a:buChar char="•"/>
            </a:pPr>
            <a:r>
              <a:rPr lang="en-US" sz="6400" dirty="0">
                <a:solidFill>
                  <a:schemeClr val="accent1">
                    <a:lumMod val="50000"/>
                  </a:schemeClr>
                </a:solidFill>
              </a:rPr>
              <a:t>RSS feeds are usually displayed in a news aggregator or reader, which can be a standalone application or a built-in feature of a web browser or email client.</a:t>
            </a:r>
          </a:p>
          <a:p>
            <a:pPr marL="342900" indent="-342900">
              <a:lnSpc>
                <a:spcPct val="170000"/>
              </a:lnSpc>
              <a:buFont typeface="Arial" panose="020B0604020202020204" pitchFamily="34" charset="0"/>
              <a:buChar char="•"/>
            </a:pPr>
            <a:r>
              <a:rPr lang="en-US" sz="6400" dirty="0">
                <a:solidFill>
                  <a:schemeClr val="accent1">
                    <a:lumMod val="50000"/>
                  </a:schemeClr>
                </a:solidFill>
              </a:rPr>
              <a:t>RSS feeds can be useful for staying up-to-date on news, blog posts, podcasts, and other types of online content. They are often used by news websites.</a:t>
            </a:r>
          </a:p>
          <a:p>
            <a:pPr marL="342900" indent="-342900">
              <a:lnSpc>
                <a:spcPct val="170000"/>
              </a:lnSpc>
              <a:buFont typeface="Arial" panose="020B0604020202020204" pitchFamily="34" charset="0"/>
              <a:buChar char="•"/>
            </a:pPr>
            <a:endParaRPr lang="en-US" sz="6400" dirty="0">
              <a:solidFill>
                <a:schemeClr val="accent1">
                  <a:lumMod val="50000"/>
                </a:schemeClr>
              </a:solidFill>
            </a:endParaRPr>
          </a:p>
          <a:p>
            <a:pPr marL="342900" indent="-342900">
              <a:lnSpc>
                <a:spcPct val="170000"/>
              </a:lnSpc>
              <a:buFont typeface="Arial" panose="020B0604020202020204" pitchFamily="34" charset="0"/>
              <a:buChar char="•"/>
            </a:pPr>
            <a:r>
              <a:rPr lang="en-US" sz="6400" dirty="0">
                <a:solidFill>
                  <a:schemeClr val="accent1">
                    <a:lumMod val="50000"/>
                  </a:schemeClr>
                </a:solidFill>
              </a:rPr>
              <a:t>In this case, the work on the application get first of all the news websites and only then get the URL of the RSS sites. </a:t>
            </a:r>
            <a:endParaRPr lang="he-IL" sz="6400" dirty="0">
              <a:solidFill>
                <a:schemeClr val="accent1">
                  <a:lumMod val="50000"/>
                </a:schemeClr>
              </a:solidFill>
            </a:endParaRPr>
          </a:p>
          <a:p>
            <a:pPr marL="342900" indent="-342900">
              <a:lnSpc>
                <a:spcPct val="170000"/>
              </a:lnSpc>
              <a:buFont typeface="Arial" panose="020B0604020202020204" pitchFamily="34" charset="0"/>
              <a:buChar char="•"/>
            </a:pPr>
            <a:r>
              <a:rPr lang="en-US" sz="6400" dirty="0">
                <a:solidFill>
                  <a:schemeClr val="accent1">
                    <a:lumMod val="50000"/>
                  </a:schemeClr>
                </a:solidFill>
              </a:rPr>
              <a:t>Working with the RSS sites of the original news sites made taking the information easier to work with and a simpler transition to working with JSON afterwards.</a:t>
            </a:r>
          </a:p>
          <a:p>
            <a:pPr marL="342900" indent="-342900">
              <a:lnSpc>
                <a:spcPct val="150000"/>
              </a:lnSpc>
              <a:buFont typeface="Arial" panose="020B0604020202020204" pitchFamily="34" charset="0"/>
              <a:buChar char="•"/>
            </a:pPr>
            <a:endParaRPr lang="en-US" sz="1800" dirty="0">
              <a:solidFill>
                <a:schemeClr val="accent1">
                  <a:lumMod val="50000"/>
                </a:schemeClr>
              </a:solidFill>
            </a:endParaRPr>
          </a:p>
          <a:p>
            <a:pPr marL="342900" indent="-342900">
              <a:buFont typeface="Arial" panose="020B0604020202020204" pitchFamily="34" charset="0"/>
              <a:buChar char="•"/>
            </a:pPr>
            <a:endParaRPr lang="en-US" sz="2400" dirty="0">
              <a:solidFill>
                <a:schemeClr val="accent1">
                  <a:lumMod val="50000"/>
                </a:schemeClr>
              </a:solidFill>
            </a:endParaRPr>
          </a:p>
          <a:p>
            <a:br>
              <a:rPr lang="en-US" sz="2400" dirty="0">
                <a:solidFill>
                  <a:schemeClr val="accent1">
                    <a:lumMod val="50000"/>
                  </a:schemeClr>
                </a:solidFill>
              </a:rPr>
            </a:br>
            <a:br>
              <a:rPr lang="en-US" sz="2400" dirty="0">
                <a:solidFill>
                  <a:schemeClr val="accent1">
                    <a:lumMod val="50000"/>
                  </a:schemeClr>
                </a:solidFill>
              </a:rPr>
            </a:br>
            <a:br>
              <a:rPr lang="en-US" sz="2400" dirty="0">
                <a:solidFill>
                  <a:schemeClr val="accent1">
                    <a:lumMod val="50000"/>
                  </a:schemeClr>
                </a:solidFill>
              </a:rPr>
            </a:br>
            <a:br>
              <a:rPr lang="en" sz="1400" dirty="0">
                <a:latin typeface="Segoe UI Web (West European)"/>
              </a:rPr>
            </a:br>
            <a:endParaRPr lang="en-IL" sz="2400" dirty="0">
              <a:solidFill>
                <a:schemeClr val="accent1">
                  <a:lumMod val="50000"/>
                </a:schemeClr>
              </a:solidFill>
            </a:endParaRPr>
          </a:p>
        </p:txBody>
      </p:sp>
    </p:spTree>
    <p:extLst>
      <p:ext uri="{BB962C8B-B14F-4D97-AF65-F5344CB8AC3E}">
        <p14:creationId xmlns:p14="http://schemas.microsoft.com/office/powerpoint/2010/main" val="197225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66F07C0-25EB-5605-BBF6-4509843472B2}"/>
              </a:ext>
            </a:extLst>
          </p:cNvPr>
          <p:cNvSpPr txBox="1">
            <a:spLocks/>
          </p:cNvSpPr>
          <p:nvPr/>
        </p:nvSpPr>
        <p:spPr>
          <a:xfrm>
            <a:off x="290558" y="235036"/>
            <a:ext cx="8571432" cy="4225869"/>
          </a:xfrm>
          <a:prstGeom prst="rect">
            <a:avLst/>
          </a:prstGeom>
        </p:spPr>
        <p:txBody>
          <a:bodyPr vert="horz" lIns="91440" tIns="45720" rIns="91440" bIns="45720" rtlCol="0" anchor="t">
            <a:normAutofit fontScale="60000" lnSpcReduction="20000"/>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US" sz="3300" dirty="0">
                <a:solidFill>
                  <a:schemeClr val="accent1">
                    <a:lumMod val="50000"/>
                  </a:schemeClr>
                </a:solidFill>
              </a:rPr>
              <a:t>The full article page for each site</a:t>
            </a:r>
          </a:p>
          <a:p>
            <a:endParaRPr lang="en-US" sz="2400" dirty="0">
              <a:solidFill>
                <a:schemeClr val="accent1">
                  <a:lumMod val="50000"/>
                </a:schemeClr>
              </a:solidFill>
            </a:endParaRPr>
          </a:p>
          <a:p>
            <a:pPr marL="342900" indent="-342900">
              <a:lnSpc>
                <a:spcPct val="170000"/>
              </a:lnSpc>
              <a:buFont typeface="Arial" panose="020B0604020202020204" pitchFamily="34" charset="0"/>
              <a:buChar char="•"/>
            </a:pPr>
            <a:r>
              <a:rPr lang="en-US" sz="2400" dirty="0">
                <a:solidFill>
                  <a:schemeClr val="accent1">
                    <a:lumMod val="50000"/>
                  </a:schemeClr>
                </a:solidFill>
              </a:rPr>
              <a:t>After clicking on the desired tab, on the screen appears full list of articles containing for each article a picture, short description, a date of publication and a link to the full article.</a:t>
            </a:r>
          </a:p>
          <a:p>
            <a:pPr marL="342900" indent="-342900">
              <a:lnSpc>
                <a:spcPct val="170000"/>
              </a:lnSpc>
              <a:buFont typeface="Arial" panose="020B0604020202020204" pitchFamily="34" charset="0"/>
              <a:buChar char="•"/>
            </a:pPr>
            <a:r>
              <a:rPr lang="en-US" sz="2400" dirty="0">
                <a:solidFill>
                  <a:schemeClr val="accent1">
                    <a:lumMod val="50000"/>
                  </a:schemeClr>
                </a:solidFill>
              </a:rPr>
              <a:t>By scrolling, the user can move up and down on top of all the articles in the list.</a:t>
            </a:r>
          </a:p>
          <a:p>
            <a:pPr marL="342900" indent="-342900">
              <a:lnSpc>
                <a:spcPct val="170000"/>
              </a:lnSpc>
              <a:buFont typeface="Arial" panose="020B0604020202020204" pitchFamily="34" charset="0"/>
              <a:buChar char="•"/>
            </a:pPr>
            <a:r>
              <a:rPr lang="en-US" sz="2400" dirty="0">
                <a:solidFill>
                  <a:schemeClr val="accent1">
                    <a:lumMod val="50000"/>
                  </a:schemeClr>
                </a:solidFill>
              </a:rPr>
              <a:t>The action of taking the information from the website was done with changing the type of the URL's to Json(the RSS URL’S) , and make a JsonObjectRequest. </a:t>
            </a:r>
          </a:p>
          <a:p>
            <a:pPr marL="342900" indent="-342900">
              <a:lnSpc>
                <a:spcPct val="170000"/>
              </a:lnSpc>
              <a:buFont typeface="Arial" panose="020B0604020202020204" pitchFamily="34" charset="0"/>
              <a:buChar char="•"/>
            </a:pPr>
            <a:r>
              <a:rPr lang="en-US" sz="2400" dirty="0">
                <a:solidFill>
                  <a:schemeClr val="accent1">
                    <a:lumMod val="50000"/>
                  </a:schemeClr>
                </a:solidFill>
              </a:rPr>
              <a:t>The display of the articles on the screen was done using ArrayAdapter which gets a list of items-type objects, where each item represents information for a single story and displays it on the screen as a list.</a:t>
            </a:r>
          </a:p>
          <a:p>
            <a:pPr marL="342900" indent="-342900">
              <a:buFont typeface="Arial" panose="020B0604020202020204" pitchFamily="34" charset="0"/>
              <a:buChar char="•"/>
            </a:pPr>
            <a:endParaRPr lang="en-US" sz="2400" dirty="0">
              <a:solidFill>
                <a:schemeClr val="accent1">
                  <a:lumMod val="50000"/>
                </a:schemeClr>
              </a:solidFill>
            </a:endParaRPr>
          </a:p>
          <a:p>
            <a:br>
              <a:rPr lang="en-US" sz="2400" dirty="0">
                <a:solidFill>
                  <a:schemeClr val="accent1">
                    <a:lumMod val="50000"/>
                  </a:schemeClr>
                </a:solidFill>
              </a:rPr>
            </a:br>
            <a:br>
              <a:rPr lang="en-US" sz="2400" dirty="0">
                <a:solidFill>
                  <a:schemeClr val="accent1">
                    <a:lumMod val="50000"/>
                  </a:schemeClr>
                </a:solidFill>
              </a:rPr>
            </a:br>
            <a:br>
              <a:rPr lang="en-US" sz="2400" dirty="0">
                <a:solidFill>
                  <a:schemeClr val="accent1">
                    <a:lumMod val="50000"/>
                  </a:schemeClr>
                </a:solidFill>
              </a:rPr>
            </a:br>
            <a:br>
              <a:rPr lang="en" sz="1400" dirty="0">
                <a:latin typeface="Segoe UI Web (West European)"/>
              </a:rPr>
            </a:br>
            <a:endParaRPr lang="en-IL" sz="2400" dirty="0">
              <a:solidFill>
                <a:schemeClr val="accent1">
                  <a:lumMod val="50000"/>
                </a:schemeClr>
              </a:solidFill>
            </a:endParaRPr>
          </a:p>
        </p:txBody>
      </p:sp>
      <p:pic>
        <p:nvPicPr>
          <p:cNvPr id="4" name="Picture 3" descr="A picture containing text&#10;&#10;Description automatically generated">
            <a:extLst>
              <a:ext uri="{FF2B5EF4-FFF2-40B4-BE49-F238E27FC236}">
                <a16:creationId xmlns:a16="http://schemas.microsoft.com/office/drawing/2014/main" id="{82ABEB93-BB3A-657B-AB72-FF8D13AD2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8417" y="3312572"/>
            <a:ext cx="1573751" cy="3422806"/>
          </a:xfrm>
          <a:prstGeom prst="rect">
            <a:avLst/>
          </a:prstGeom>
        </p:spPr>
      </p:pic>
      <p:pic>
        <p:nvPicPr>
          <p:cNvPr id="7" name="Picture 6" descr="Graphical user interface&#10;&#10;Description automatically generated with low confidence">
            <a:extLst>
              <a:ext uri="{FF2B5EF4-FFF2-40B4-BE49-F238E27FC236}">
                <a16:creationId xmlns:a16="http://schemas.microsoft.com/office/drawing/2014/main" id="{9FC8DDC9-5197-D4B0-1AC0-BFA219D46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029" y="3312572"/>
            <a:ext cx="1644504" cy="3514224"/>
          </a:xfrm>
          <a:prstGeom prst="rect">
            <a:avLst/>
          </a:prstGeom>
        </p:spPr>
      </p:pic>
      <p:pic>
        <p:nvPicPr>
          <p:cNvPr id="9" name="Picture 8" descr="Text&#10;&#10;Description automatically generated">
            <a:extLst>
              <a:ext uri="{FF2B5EF4-FFF2-40B4-BE49-F238E27FC236}">
                <a16:creationId xmlns:a16="http://schemas.microsoft.com/office/drawing/2014/main" id="{DC68AE2F-F550-4CFA-9D1B-CFE65A986D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8707" y="3287780"/>
            <a:ext cx="1644504" cy="3563809"/>
          </a:xfrm>
          <a:prstGeom prst="rect">
            <a:avLst/>
          </a:prstGeom>
        </p:spPr>
      </p:pic>
    </p:spTree>
    <p:extLst>
      <p:ext uri="{BB962C8B-B14F-4D97-AF65-F5344CB8AC3E}">
        <p14:creationId xmlns:p14="http://schemas.microsoft.com/office/powerpoint/2010/main" val="59120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66F07C0-25EB-5605-BBF6-4509843472B2}"/>
              </a:ext>
            </a:extLst>
          </p:cNvPr>
          <p:cNvSpPr txBox="1">
            <a:spLocks/>
          </p:cNvSpPr>
          <p:nvPr/>
        </p:nvSpPr>
        <p:spPr>
          <a:xfrm>
            <a:off x="188008" y="247841"/>
            <a:ext cx="8571432" cy="4225869"/>
          </a:xfrm>
          <a:prstGeom prst="rect">
            <a:avLst/>
          </a:prstGeom>
        </p:spPr>
        <p:txBody>
          <a:bodyPr vert="horz" lIns="91440" tIns="45720" rIns="91440" bIns="45720" rtlCol="0" anchor="t">
            <a:normAutofit fontScale="52500" lnSpcReduction="20000"/>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US" sz="3800" dirty="0">
                <a:solidFill>
                  <a:schemeClr val="accent1">
                    <a:lumMod val="50000"/>
                  </a:schemeClr>
                </a:solidFill>
              </a:rPr>
              <a:t>Go to the original site to read the full article</a:t>
            </a:r>
          </a:p>
          <a:p>
            <a:endParaRPr lang="en-US" sz="2400" dirty="0">
              <a:solidFill>
                <a:schemeClr val="accent1">
                  <a:lumMod val="50000"/>
                </a:schemeClr>
              </a:solidFill>
            </a:endParaRPr>
          </a:p>
          <a:p>
            <a:pPr marL="342900" indent="-342900">
              <a:lnSpc>
                <a:spcPct val="170000"/>
              </a:lnSpc>
              <a:buFont typeface="Arial" panose="020B0604020202020204" pitchFamily="34" charset="0"/>
              <a:buChar char="•"/>
            </a:pPr>
            <a:r>
              <a:rPr lang="en-US" sz="3000" dirty="0">
                <a:solidFill>
                  <a:schemeClr val="accent1">
                    <a:lumMod val="50000"/>
                  </a:schemeClr>
                </a:solidFill>
              </a:rPr>
              <a:t>If the user wants to read the full article and not just the description of it, by clicking on the article itself, the user is taken to the original website with the full article to read.</a:t>
            </a:r>
          </a:p>
          <a:p>
            <a:pPr marL="342900" indent="-342900">
              <a:lnSpc>
                <a:spcPct val="170000"/>
              </a:lnSpc>
              <a:buFont typeface="Arial" panose="020B0604020202020204" pitchFamily="34" charset="0"/>
              <a:buChar char="•"/>
            </a:pPr>
            <a:r>
              <a:rPr lang="en-US" sz="3000" dirty="0">
                <a:solidFill>
                  <a:schemeClr val="accent1">
                    <a:lumMod val="50000"/>
                  </a:schemeClr>
                </a:solidFill>
              </a:rPr>
              <a:t>This action done by using listener that listen to the click in a view. Whan the user click the view, the code creates an Intent object. This intent is used to trigger an activity that can handle a ACTION_VIEW, which used to opening a web browser.</a:t>
            </a:r>
          </a:p>
          <a:p>
            <a:pPr marL="342900" indent="-342900">
              <a:buFont typeface="Arial" panose="020B0604020202020204" pitchFamily="34" charset="0"/>
              <a:buChar char="•"/>
            </a:pPr>
            <a:endParaRPr lang="en-US" sz="2400" dirty="0">
              <a:solidFill>
                <a:schemeClr val="accent1">
                  <a:lumMod val="50000"/>
                </a:schemeClr>
              </a:solidFill>
            </a:endParaRPr>
          </a:p>
          <a:p>
            <a:br>
              <a:rPr lang="en-US" sz="2400" dirty="0">
                <a:solidFill>
                  <a:schemeClr val="accent1">
                    <a:lumMod val="50000"/>
                  </a:schemeClr>
                </a:solidFill>
              </a:rPr>
            </a:br>
            <a:br>
              <a:rPr lang="en-US" sz="2400" dirty="0">
                <a:solidFill>
                  <a:schemeClr val="accent1">
                    <a:lumMod val="50000"/>
                  </a:schemeClr>
                </a:solidFill>
              </a:rPr>
            </a:br>
            <a:br>
              <a:rPr lang="en-US" sz="2400" dirty="0">
                <a:solidFill>
                  <a:schemeClr val="accent1">
                    <a:lumMod val="50000"/>
                  </a:schemeClr>
                </a:solidFill>
              </a:rPr>
            </a:br>
            <a:br>
              <a:rPr lang="en" sz="1400" dirty="0">
                <a:latin typeface="Segoe UI Web (West European)"/>
              </a:rPr>
            </a:br>
            <a:endParaRPr lang="en-IL" sz="2400" dirty="0">
              <a:solidFill>
                <a:schemeClr val="accent1">
                  <a:lumMod val="50000"/>
                </a:schemeClr>
              </a:solidFill>
            </a:endParaRPr>
          </a:p>
        </p:txBody>
      </p:sp>
      <p:pic>
        <p:nvPicPr>
          <p:cNvPr id="3" name="Picture 2" descr="Text&#10;&#10;Description automatically generated">
            <a:extLst>
              <a:ext uri="{FF2B5EF4-FFF2-40B4-BE49-F238E27FC236}">
                <a16:creationId xmlns:a16="http://schemas.microsoft.com/office/drawing/2014/main" id="{8C4F4E55-EF79-5CD4-F598-FEA2CF871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5751" y="2997451"/>
            <a:ext cx="1792897" cy="3860549"/>
          </a:xfrm>
          <a:prstGeom prst="rect">
            <a:avLst/>
          </a:prstGeom>
        </p:spPr>
      </p:pic>
      <p:pic>
        <p:nvPicPr>
          <p:cNvPr id="7" name="Picture 6" descr="Text, letter&#10;&#10;Description automatically generated">
            <a:extLst>
              <a:ext uri="{FF2B5EF4-FFF2-40B4-BE49-F238E27FC236}">
                <a16:creationId xmlns:a16="http://schemas.microsoft.com/office/drawing/2014/main" id="{AE51E01A-AA6D-F9CD-2CC8-E474692EF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075" y="2997451"/>
            <a:ext cx="1719954" cy="3860549"/>
          </a:xfrm>
          <a:prstGeom prst="rect">
            <a:avLst/>
          </a:prstGeom>
        </p:spPr>
      </p:pic>
    </p:spTree>
    <p:extLst>
      <p:ext uri="{BB962C8B-B14F-4D97-AF65-F5344CB8AC3E}">
        <p14:creationId xmlns:p14="http://schemas.microsoft.com/office/powerpoint/2010/main" val="2403579433"/>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emplate/>
  <TotalTime>1305</TotalTime>
  <Words>1093</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Avenir Next LT Pro Light</vt:lpstr>
      <vt:lpstr>Segoe UI Web (West European)</vt:lpstr>
      <vt:lpstr>BlocksVTI</vt:lpstr>
      <vt:lpstr>News Feed Application    Presentation Date – 20/4/2023 Noam Ifargan Accompanying Lecturer – Dr. Aiad Soliman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Feed Application    Presentation Date – 20/3/2023 Noam Ifargan Accompanying Lecturer – Dr. Aiad Soliman    </dc:title>
  <dc:creator>Noam Ifargan</dc:creator>
  <cp:lastModifiedBy>Noam Ifargan</cp:lastModifiedBy>
  <cp:revision>5</cp:revision>
  <dcterms:created xsi:type="dcterms:W3CDTF">2023-03-11T14:49:53Z</dcterms:created>
  <dcterms:modified xsi:type="dcterms:W3CDTF">2023-04-19T10:38:36Z</dcterms:modified>
</cp:coreProperties>
</file>