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4" r:id="rId1"/>
  </p:sldMasterIdLst>
  <p:notesMasterIdLst>
    <p:notesMasterId r:id="rId19"/>
  </p:notesMasterIdLst>
  <p:sldIdLst>
    <p:sldId id="257" r:id="rId2"/>
    <p:sldId id="262" r:id="rId3"/>
    <p:sldId id="258" r:id="rId4"/>
    <p:sldId id="260" r:id="rId5"/>
    <p:sldId id="274" r:id="rId6"/>
    <p:sldId id="275" r:id="rId7"/>
    <p:sldId id="265" r:id="rId8"/>
    <p:sldId id="266" r:id="rId9"/>
    <p:sldId id="269" r:id="rId10"/>
    <p:sldId id="268" r:id="rId11"/>
    <p:sldId id="270" r:id="rId12"/>
    <p:sldId id="261" r:id="rId13"/>
    <p:sldId id="267" r:id="rId14"/>
    <p:sldId id="271" r:id="rId15"/>
    <p:sldId id="276" r:id="rId16"/>
    <p:sldId id="273" r:id="rId17"/>
    <p:sldId id="272" r:id="rId1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3010"/>
    <a:srgbClr val="ECF1DC"/>
    <a:srgbClr val="F6F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87" autoAdjust="0"/>
    <p:restoredTop sz="80501" autoAdjust="0"/>
  </p:normalViewPr>
  <p:slideViewPr>
    <p:cSldViewPr snapToGrid="0">
      <p:cViewPr>
        <p:scale>
          <a:sx n="100" d="100"/>
          <a:sy n="100" d="100"/>
        </p:scale>
        <p:origin x="-1002" y="-1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1F17EDF-4027-43AD-9DAB-B3F43B2A6035}" type="datetimeFigureOut">
              <a:rPr lang="he-IL" smtClean="0"/>
              <a:t>י"ז/חשון/תשע"ט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2325DF8-5B94-455C-8AE5-5834B1AA7C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047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1.הפקולטה להנדסה, אוניברסיטת קופה, עיראק</a:t>
            </a:r>
          </a:p>
          <a:p>
            <a:r>
              <a:rPr lang="he-IL" dirty="0" smtClean="0"/>
              <a:t>2.בית הספר למדעי המחשב, </a:t>
            </a:r>
            <a:r>
              <a:rPr lang="en-US" dirty="0" smtClean="0"/>
              <a:t>USM, </a:t>
            </a:r>
            <a:r>
              <a:rPr lang="he-IL" dirty="0" smtClean="0"/>
              <a:t>מלזיה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25DF8-5B94-455C-8AE5-5834B1AA7C31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2466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25DF8-5B94-455C-8AE5-5834B1AA7C31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9090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Master/slave</a:t>
            </a:r>
            <a:r>
              <a:rPr lang="he-IL" dirty="0" smtClean="0"/>
              <a:t>-מספר המעבדים "בכל פעם גודל נתח קטן</a:t>
            </a:r>
          </a:p>
          <a:p>
            <a:r>
              <a:rPr lang="he-IL" dirty="0" smtClean="0"/>
              <a:t>הזמן המקביל הוא טוב יותר ". לאחר מכן האב ישלח את</a:t>
            </a:r>
          </a:p>
          <a:p>
            <a:r>
              <a:rPr lang="he-IL" dirty="0" smtClean="0"/>
              <a:t>נתונים לבנים וכל עבד יעשה מיון בועה על עצמו</a:t>
            </a:r>
          </a:p>
          <a:p>
            <a:r>
              <a:rPr lang="he-IL" dirty="0" smtClean="0"/>
              <a:t>נתונים. בסוף שלב זה מקבל </a:t>
            </a:r>
            <a:r>
              <a:rPr lang="he-IL" dirty="0" err="1" smtClean="0"/>
              <a:t>האבאת</a:t>
            </a:r>
            <a:r>
              <a:rPr lang="he-IL" dirty="0" smtClean="0"/>
              <a:t> תוצאות הבנים</a:t>
            </a:r>
          </a:p>
          <a:p>
            <a:r>
              <a:rPr lang="he-IL" dirty="0" smtClean="0"/>
              <a:t>השלב הסופי האב ממזג את כל הגושים למערך אחד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25DF8-5B94-455C-8AE5-5834B1AA7C31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6451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25DF8-5B94-455C-8AE5-5834B1AA7C31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9061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7BF7-AE8D-467A-9A81-8BFD69CFC899}" type="datetimeFigureOut">
              <a:rPr lang="he-IL" smtClean="0"/>
              <a:t>י"ז/חשון/תשע"ט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56348B9-008A-42E2-A797-A18D17C3FD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844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7BF7-AE8D-467A-9A81-8BFD69CFC899}" type="datetimeFigureOut">
              <a:rPr lang="he-IL" smtClean="0"/>
              <a:t>י"ז/חשון/תשע"ט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6348B9-008A-42E2-A797-A18D17C3FD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494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7BF7-AE8D-467A-9A81-8BFD69CFC899}" type="datetimeFigureOut">
              <a:rPr lang="he-IL" smtClean="0"/>
              <a:t>י"ז/חשון/תשע"ט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6348B9-008A-42E2-A797-A18D17C3FDAE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2867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7BF7-AE8D-467A-9A81-8BFD69CFC899}" type="datetimeFigureOut">
              <a:rPr lang="he-IL" smtClean="0"/>
              <a:t>י"ז/חשון/תשע"ט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6348B9-008A-42E2-A797-A18D17C3FD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7604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7BF7-AE8D-467A-9A81-8BFD69CFC899}" type="datetimeFigureOut">
              <a:rPr lang="he-IL" smtClean="0"/>
              <a:t>י"ז/חשון/תשע"ט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6348B9-008A-42E2-A797-A18D17C3FDAE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8214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7BF7-AE8D-467A-9A81-8BFD69CFC899}" type="datetimeFigureOut">
              <a:rPr lang="he-IL" smtClean="0"/>
              <a:t>י"ז/חשון/תשע"ט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6348B9-008A-42E2-A797-A18D17C3FD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6149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7BF7-AE8D-467A-9A81-8BFD69CFC899}" type="datetimeFigureOut">
              <a:rPr lang="he-IL" smtClean="0"/>
              <a:t>י"ז/חשון/תשע"ט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48B9-008A-42E2-A797-A18D17C3FD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2543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7BF7-AE8D-467A-9A81-8BFD69CFC899}" type="datetimeFigureOut">
              <a:rPr lang="he-IL" smtClean="0"/>
              <a:t>י"ז/חשון/תשע"ט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48B9-008A-42E2-A797-A18D17C3FD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604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7BF7-AE8D-467A-9A81-8BFD69CFC899}" type="datetimeFigureOut">
              <a:rPr lang="he-IL" smtClean="0"/>
              <a:t>י"ז/חשון/תשע"ט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48B9-008A-42E2-A797-A18D17C3FD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786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7BF7-AE8D-467A-9A81-8BFD69CFC899}" type="datetimeFigureOut">
              <a:rPr lang="he-IL" smtClean="0"/>
              <a:t>י"ז/חשון/תשע"ט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6348B9-008A-42E2-A797-A18D17C3FD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431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7BF7-AE8D-467A-9A81-8BFD69CFC899}" type="datetimeFigureOut">
              <a:rPr lang="he-IL" smtClean="0"/>
              <a:t>י"ז/חשון/תשע"ט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56348B9-008A-42E2-A797-A18D17C3FD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365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7BF7-AE8D-467A-9A81-8BFD69CFC899}" type="datetimeFigureOut">
              <a:rPr lang="he-IL" smtClean="0"/>
              <a:t>י"ז/חשון/תשע"ט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56348B9-008A-42E2-A797-A18D17C3FD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090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7BF7-AE8D-467A-9A81-8BFD69CFC899}" type="datetimeFigureOut">
              <a:rPr lang="he-IL" smtClean="0"/>
              <a:t>י"ז/חשון/תשע"ט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48B9-008A-42E2-A797-A18D17C3FD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733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7BF7-AE8D-467A-9A81-8BFD69CFC899}" type="datetimeFigureOut">
              <a:rPr lang="he-IL" smtClean="0"/>
              <a:t>י"ז/חשון/תשע"ט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48B9-008A-42E2-A797-A18D17C3FD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024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7BF7-AE8D-467A-9A81-8BFD69CFC899}" type="datetimeFigureOut">
              <a:rPr lang="he-IL" smtClean="0"/>
              <a:t>י"ז/חשון/תשע"ט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48B9-008A-42E2-A797-A18D17C3FD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44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7BF7-AE8D-467A-9A81-8BFD69CFC899}" type="datetimeFigureOut">
              <a:rPr lang="he-IL" smtClean="0"/>
              <a:t>י"ז/חשון/תשע"ט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6348B9-008A-42E2-A797-A18D17C3FD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39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97BF7-AE8D-467A-9A81-8BFD69CFC899}" type="datetimeFigureOut">
              <a:rPr lang="he-IL" smtClean="0"/>
              <a:t>י"ז/חשון/תשע"ט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56348B9-008A-42E2-A797-A18D17C3FD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830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84960" y="755904"/>
            <a:ext cx="9973056" cy="61555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>
              <a:latin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sz="4800" b="1" dirty="0">
                <a:latin typeface="Arial" panose="020B0604020202020204" pitchFamily="34" charset="0"/>
              </a:rPr>
              <a:t>Parallelize Bubble and Merge Sort Algorithms Using Message Passing Interface (MPI) </a:t>
            </a:r>
            <a:endParaRPr lang="he-IL" sz="4800" b="1" dirty="0" smtClean="0">
              <a:latin typeface="Arial" panose="020B0604020202020204" pitchFamily="34" charset="0"/>
            </a:endParaRPr>
          </a:p>
          <a:p>
            <a:pPr algn="ctr"/>
            <a:endParaRPr lang="he-IL" sz="4800" b="1" dirty="0" smtClean="0">
              <a:latin typeface="Arial" panose="020B0604020202020204" pitchFamily="34" charset="0"/>
            </a:endParaRPr>
          </a:p>
          <a:p>
            <a:pPr algn="ctr"/>
            <a:r>
              <a:rPr lang="en-US" sz="3200" dirty="0">
                <a:latin typeface="Arial" panose="020B0604020202020204" pitchFamily="34" charset="0"/>
              </a:rPr>
              <a:t>19 Nov </a:t>
            </a:r>
            <a:r>
              <a:rPr lang="en-US" sz="3200" dirty="0" smtClean="0">
                <a:latin typeface="Arial" panose="020B0604020202020204" pitchFamily="34" charset="0"/>
              </a:rPr>
              <a:t>2014</a:t>
            </a:r>
          </a:p>
          <a:p>
            <a:pPr algn="ctr"/>
            <a:r>
              <a:rPr lang="en-US" sz="2800" b="1" dirty="0"/>
              <a:t>Zaid Abdi </a:t>
            </a:r>
            <a:r>
              <a:rPr lang="en-US" sz="2800" b="1" dirty="0" err="1"/>
              <a:t>Alkareem</a:t>
            </a:r>
            <a:r>
              <a:rPr lang="en-US" sz="2800" b="1" dirty="0"/>
              <a:t> </a:t>
            </a:r>
            <a:r>
              <a:rPr lang="en-US" sz="2800" b="1" dirty="0" err="1" smtClean="0"/>
              <a:t>Alyasseri</a:t>
            </a:r>
            <a:r>
              <a:rPr lang="en-US" sz="2800" b="1" dirty="0" smtClean="0"/>
              <a:t>,  </a:t>
            </a:r>
            <a:r>
              <a:rPr lang="en-US" sz="2800" b="1" dirty="0" err="1"/>
              <a:t>Kadhim</a:t>
            </a:r>
            <a:r>
              <a:rPr lang="en-US" sz="2800" b="1" dirty="0"/>
              <a:t> Al-Attar </a:t>
            </a:r>
            <a:r>
              <a:rPr lang="en-US" sz="2800" b="1" dirty="0" smtClean="0"/>
              <a:t>,</a:t>
            </a:r>
            <a:r>
              <a:rPr lang="en-US" sz="2800" b="1" dirty="0" err="1" smtClean="0"/>
              <a:t>Mazin</a:t>
            </a:r>
            <a:r>
              <a:rPr lang="en-US" sz="2800" b="1" dirty="0" smtClean="0"/>
              <a:t> </a:t>
            </a:r>
            <a:r>
              <a:rPr lang="en-US" sz="2800" b="1" dirty="0"/>
              <a:t>Nasser </a:t>
            </a:r>
            <a:r>
              <a:rPr lang="en-US" sz="2800" b="1" dirty="0" smtClean="0"/>
              <a:t>and ISMAIL</a:t>
            </a:r>
            <a:endParaRPr lang="he-IL" sz="2800" b="1" dirty="0">
              <a:latin typeface="Arial" panose="020B0604020202020204" pitchFamily="34" charset="0"/>
            </a:endParaRPr>
          </a:p>
          <a:p>
            <a:pPr algn="ctr"/>
            <a:r>
              <a:rPr lang="en-US" sz="4800" dirty="0">
                <a:latin typeface="Arial" panose="020B0604020202020204" pitchFamily="34" charset="0"/>
              </a:rPr>
              <a:t> </a:t>
            </a:r>
            <a:r>
              <a:rPr lang="en-US" sz="2000" dirty="0" smtClean="0">
                <a:latin typeface="Arial" panose="020B0604020202020204" pitchFamily="34" charset="0"/>
              </a:rPr>
              <a:t>Database:</a:t>
            </a:r>
            <a:r>
              <a:rPr lang="en-US" sz="3600" dirty="0" smtClean="0">
                <a:latin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hlinkClick r:id="rId3"/>
              </a:rPr>
              <a:t>ArXiv</a:t>
            </a:r>
            <a:r>
              <a:rPr lang="en-US" sz="2400" dirty="0" smtClean="0">
                <a:latin typeface="Arial" panose="020B0604020202020204" pitchFamily="34" charset="0"/>
              </a:rPr>
              <a:t>      </a:t>
            </a:r>
            <a:r>
              <a:rPr lang="he-IL" sz="2400" u="sng" dirty="0" smtClean="0">
                <a:latin typeface="Arial" panose="020B0604020202020204" pitchFamily="34" charset="0"/>
              </a:rPr>
              <a:t>  </a:t>
            </a:r>
            <a:endParaRPr lang="en-US" sz="2400" dirty="0">
              <a:latin typeface="Arial" panose="020B0604020202020204" pitchFamily="34" charset="0"/>
            </a:endParaRPr>
          </a:p>
          <a:p>
            <a:pPr algn="ctr"/>
            <a:endParaRPr lang="he-IL" sz="48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3831" y="6082539"/>
            <a:ext cx="644956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b="1" dirty="0" smtClean="0"/>
              <a:t>מגישה:  צופיה </a:t>
            </a:r>
            <a:r>
              <a:rPr lang="he-IL" sz="3200" b="1" dirty="0" err="1" smtClean="0"/>
              <a:t>צייג</a:t>
            </a:r>
            <a:endParaRPr lang="he-IL" sz="3200" b="1" dirty="0"/>
          </a:p>
        </p:txBody>
      </p:sp>
    </p:spTree>
    <p:extLst>
      <p:ext uri="{BB962C8B-B14F-4D97-AF65-F5344CB8AC3E}">
        <p14:creationId xmlns:p14="http://schemas.microsoft.com/office/powerpoint/2010/main" val="18333581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64505" y="692328"/>
            <a:ext cx="7106653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b="1" u="sng" dirty="0">
                <a:solidFill>
                  <a:srgbClr val="A53010"/>
                </a:solidFill>
                <a:latin typeface="Arial" panose="020B0604020202020204" pitchFamily="34" charset="0"/>
              </a:rPr>
              <a:t>מודל העברת הודעות </a:t>
            </a:r>
            <a:r>
              <a:rPr lang="en-US" sz="4400" b="1" u="sng" dirty="0">
                <a:solidFill>
                  <a:srgbClr val="A53010"/>
                </a:solidFill>
                <a:latin typeface="Arial" panose="020B0604020202020204" pitchFamily="34" charset="0"/>
              </a:rPr>
              <a:t>MPI</a:t>
            </a:r>
            <a:r>
              <a:rPr lang="he-IL" sz="4400" b="1" u="sng" dirty="0">
                <a:solidFill>
                  <a:srgbClr val="A53010"/>
                </a:solidFill>
                <a:latin typeface="Arial" panose="020B0604020202020204" pitchFamily="34" charset="0"/>
              </a:rPr>
              <a:t>:</a:t>
            </a:r>
          </a:p>
          <a:p>
            <a:endParaRPr lang="he-IL" sz="4400" b="1" u="sng" dirty="0">
              <a:solidFill>
                <a:srgbClr val="A53010"/>
              </a:solidFill>
            </a:endParaRPr>
          </a:p>
        </p:txBody>
      </p:sp>
      <p:sp>
        <p:nvSpPr>
          <p:cNvPr id="51" name="תרשים זרימה: מחבר מחוץ לעמוד 50"/>
          <p:cNvSpPr/>
          <p:nvPr/>
        </p:nvSpPr>
        <p:spPr>
          <a:xfrm rot="16200000">
            <a:off x="1056791" y="-364463"/>
            <a:ext cx="1491767" cy="360535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TextBox 51"/>
          <p:cNvSpPr txBox="1"/>
          <p:nvPr/>
        </p:nvSpPr>
        <p:spPr>
          <a:xfrm>
            <a:off x="-184032" y="807270"/>
            <a:ext cx="2658675" cy="12618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800" b="1" dirty="0" smtClean="0">
                <a:solidFill>
                  <a:schemeClr val="bg1">
                    <a:lumMod val="85000"/>
                  </a:schemeClr>
                </a:solidFill>
              </a:rPr>
              <a:t>מודל ה-</a:t>
            </a:r>
            <a:r>
              <a:rPr lang="en-US" sz="3800" b="1" dirty="0" smtClean="0">
                <a:solidFill>
                  <a:schemeClr val="bg1">
                    <a:lumMod val="85000"/>
                  </a:schemeClr>
                </a:solidFill>
              </a:rPr>
              <a:t>MPI</a:t>
            </a:r>
            <a:endParaRPr lang="he-IL" sz="3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3131053" y="3203909"/>
            <a:ext cx="877503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500" dirty="0" smtClean="0"/>
              <a:t>המטלות </a:t>
            </a:r>
            <a:r>
              <a:rPr lang="he-IL" sz="2500" dirty="0"/>
              <a:t>מעבירות מידע בעזרת תקשורת המבוטאת בשליחת וקבלת הודעות. </a:t>
            </a:r>
            <a:r>
              <a:rPr lang="he-IL" sz="2500" dirty="0" err="1"/>
              <a:t>בדר"כ</a:t>
            </a:r>
            <a:r>
              <a:rPr lang="he-IL" sz="2500" dirty="0"/>
              <a:t>, העברת מידע הינה פעולה מתואמת, לדוגמא, לכל שליחה מצד אחד, תהיה קבלה בצד השני.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22358" y="2069154"/>
            <a:ext cx="9448800" cy="12464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500" dirty="0"/>
              <a:t>זהו סט של מטלות, אשר לכל אחת זיכרון לוקאלי משלה. מטלות אינן מוגבלות למחשב יחיד, ויכולות להתפרס על מספר כלשהו של מחשבים/אשכולות. </a:t>
            </a:r>
          </a:p>
        </p:txBody>
      </p:sp>
      <p:pic>
        <p:nvPicPr>
          <p:cNvPr id="13" name="תמונה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4893" y="4013691"/>
            <a:ext cx="3910361" cy="267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9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אליפסה 44"/>
          <p:cNvSpPr/>
          <p:nvPr/>
        </p:nvSpPr>
        <p:spPr>
          <a:xfrm>
            <a:off x="1372689" y="5975357"/>
            <a:ext cx="3734218" cy="628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אליפסה 43"/>
          <p:cNvSpPr/>
          <p:nvPr/>
        </p:nvSpPr>
        <p:spPr>
          <a:xfrm>
            <a:off x="2341914" y="313969"/>
            <a:ext cx="6184410" cy="628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מלבן 1"/>
          <p:cNvSpPr/>
          <p:nvPr/>
        </p:nvSpPr>
        <p:spPr>
          <a:xfrm>
            <a:off x="7879003" y="2367476"/>
            <a:ext cx="2961409" cy="488372"/>
          </a:xfrm>
          <a:prstGeom prst="rect">
            <a:avLst/>
          </a:prstGeom>
          <a:solidFill>
            <a:srgbClr val="A530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8434" y="436101"/>
            <a:ext cx="570520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</a:rPr>
              <a:t>קלט: קליטת מערך הנתונים וחלוקתו למספר תהליכים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חץ למטה 6"/>
          <p:cNvSpPr/>
          <p:nvPr/>
        </p:nvSpPr>
        <p:spPr>
          <a:xfrm>
            <a:off x="3388595" y="1040773"/>
            <a:ext cx="1381991" cy="1350818"/>
          </a:xfrm>
          <a:prstGeom prst="downArrow">
            <a:avLst/>
          </a:prstGeom>
          <a:solidFill>
            <a:srgbClr val="A530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48394" y="1029591"/>
            <a:ext cx="86983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>
                <a:solidFill>
                  <a:schemeClr val="bg1"/>
                </a:solidFill>
              </a:rPr>
              <a:t>עבור תהליך האב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859323" y="2373134"/>
            <a:ext cx="2961409" cy="488372"/>
          </a:xfrm>
          <a:prstGeom prst="rect">
            <a:avLst/>
          </a:prstGeom>
          <a:solidFill>
            <a:srgbClr val="A530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8495" y="2451079"/>
            <a:ext cx="32205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</a:rPr>
              <a:t>שליחת הנתונים לתהליכי הבנים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07870" y="2367476"/>
            <a:ext cx="30315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</a:rPr>
              <a:t>קבלת הנתונים מתהליך האב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2" name="מלבן 11"/>
          <p:cNvSpPr/>
          <p:nvPr/>
        </p:nvSpPr>
        <p:spPr>
          <a:xfrm>
            <a:off x="10061290" y="3068588"/>
            <a:ext cx="1101864" cy="488372"/>
          </a:xfrm>
          <a:prstGeom prst="rect">
            <a:avLst/>
          </a:prstGeom>
          <a:solidFill>
            <a:srgbClr val="A530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01836" y="3120543"/>
            <a:ext cx="11924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</a:rPr>
              <a:t>בן מס'</a:t>
            </a:r>
            <a:r>
              <a:rPr lang="en-US" dirty="0" smtClean="0">
                <a:solidFill>
                  <a:schemeClr val="bg1"/>
                </a:solidFill>
              </a:rPr>
              <a:t>n-1 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4" name="מלבן 13"/>
          <p:cNvSpPr/>
          <p:nvPr/>
        </p:nvSpPr>
        <p:spPr>
          <a:xfrm>
            <a:off x="7788573" y="3058064"/>
            <a:ext cx="1042410" cy="488372"/>
          </a:xfrm>
          <a:prstGeom prst="rect">
            <a:avLst/>
          </a:prstGeom>
          <a:solidFill>
            <a:srgbClr val="A530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31909" y="3120543"/>
            <a:ext cx="11924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</a:rPr>
              <a:t>בן מס'</a:t>
            </a:r>
            <a:r>
              <a:rPr lang="en-US" dirty="0" smtClean="0">
                <a:solidFill>
                  <a:schemeClr val="bg1"/>
                </a:solidFill>
              </a:rPr>
              <a:t>1 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29791" y="3103288"/>
            <a:ext cx="11924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 smtClean="0">
                <a:solidFill>
                  <a:srgbClr val="C00000"/>
                </a:solidFill>
              </a:rPr>
              <a:t>.....</a:t>
            </a:r>
            <a:endParaRPr lang="he-IL" b="1" dirty="0">
              <a:solidFill>
                <a:srgbClr val="C00000"/>
              </a:solidFill>
            </a:endParaRPr>
          </a:p>
        </p:txBody>
      </p:sp>
      <p:sp>
        <p:nvSpPr>
          <p:cNvPr id="17" name="מלבן 16"/>
          <p:cNvSpPr/>
          <p:nvPr/>
        </p:nvSpPr>
        <p:spPr>
          <a:xfrm>
            <a:off x="7757505" y="3859874"/>
            <a:ext cx="1042410" cy="375178"/>
          </a:xfrm>
          <a:prstGeom prst="rect">
            <a:avLst/>
          </a:prstGeom>
          <a:solidFill>
            <a:srgbClr val="A530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46774" y="3867010"/>
            <a:ext cx="11924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</a:rPr>
              <a:t>מיון בועות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9" name="מלבן 18"/>
          <p:cNvSpPr/>
          <p:nvPr/>
        </p:nvSpPr>
        <p:spPr>
          <a:xfrm>
            <a:off x="10120744" y="3865110"/>
            <a:ext cx="1042410" cy="370836"/>
          </a:xfrm>
          <a:prstGeom prst="rect">
            <a:avLst/>
          </a:prstGeom>
          <a:solidFill>
            <a:srgbClr val="A530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70664" y="3843018"/>
            <a:ext cx="11924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</a:rPr>
              <a:t>מיון בועות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1" name="מלבן 20"/>
          <p:cNvSpPr/>
          <p:nvPr/>
        </p:nvSpPr>
        <p:spPr>
          <a:xfrm>
            <a:off x="7985543" y="4537966"/>
            <a:ext cx="2735637" cy="488372"/>
          </a:xfrm>
          <a:prstGeom prst="rect">
            <a:avLst/>
          </a:prstGeom>
          <a:solidFill>
            <a:srgbClr val="A530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3624" y="4605051"/>
            <a:ext cx="31349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</a:rPr>
              <a:t>שליחת התוצאה לתהליך האב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3" name="מלבן 22"/>
          <p:cNvSpPr/>
          <p:nvPr/>
        </p:nvSpPr>
        <p:spPr>
          <a:xfrm>
            <a:off x="1990333" y="4436150"/>
            <a:ext cx="2807863" cy="383153"/>
          </a:xfrm>
          <a:prstGeom prst="rect">
            <a:avLst/>
          </a:prstGeom>
          <a:solidFill>
            <a:srgbClr val="A530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87164" y="4436807"/>
            <a:ext cx="32234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</a:rPr>
              <a:t>קבלת הנתונים מתהליך הבנים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5" name="מלבן 24"/>
          <p:cNvSpPr/>
          <p:nvPr/>
        </p:nvSpPr>
        <p:spPr>
          <a:xfrm>
            <a:off x="1984664" y="5145127"/>
            <a:ext cx="2807863" cy="340152"/>
          </a:xfrm>
          <a:prstGeom prst="rect">
            <a:avLst/>
          </a:prstGeom>
          <a:solidFill>
            <a:srgbClr val="A530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84664" y="5115947"/>
            <a:ext cx="28078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>
                <a:solidFill>
                  <a:schemeClr val="bg1"/>
                </a:solidFill>
              </a:rPr>
              <a:t>מיון מיזוג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88623" y="6104600"/>
            <a:ext cx="31947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</a:rPr>
              <a:t>פלט: החזרת המערך הממוין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9" name="סוגר מרובע שמאלי 28"/>
          <p:cNvSpPr/>
          <p:nvPr/>
        </p:nvSpPr>
        <p:spPr>
          <a:xfrm>
            <a:off x="1376979" y="2332103"/>
            <a:ext cx="482343" cy="3746921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9258" y="3203017"/>
            <a:ext cx="933431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000" b="1" dirty="0" smtClean="0">
                <a:solidFill>
                  <a:srgbClr val="C00000"/>
                </a:solidFill>
              </a:rPr>
              <a:t>תהליך האב</a:t>
            </a:r>
            <a:endParaRPr lang="he-IL" sz="2000" b="1" dirty="0">
              <a:solidFill>
                <a:srgbClr val="C00000"/>
              </a:solidFill>
            </a:endParaRPr>
          </a:p>
        </p:txBody>
      </p:sp>
      <p:sp>
        <p:nvSpPr>
          <p:cNvPr id="31" name="סוגר מרובע שמאלי 30"/>
          <p:cNvSpPr/>
          <p:nvPr/>
        </p:nvSpPr>
        <p:spPr>
          <a:xfrm rot="10800000">
            <a:off x="10877740" y="2333891"/>
            <a:ext cx="482343" cy="2816715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319714" y="3197682"/>
            <a:ext cx="90117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 smtClean="0">
                <a:solidFill>
                  <a:srgbClr val="C00000"/>
                </a:solidFill>
              </a:rPr>
              <a:t>תהליכי בנים</a:t>
            </a:r>
            <a:endParaRPr lang="he-IL" b="1" dirty="0">
              <a:solidFill>
                <a:srgbClr val="C00000"/>
              </a:solidFill>
            </a:endParaRPr>
          </a:p>
        </p:txBody>
      </p:sp>
      <p:sp>
        <p:nvSpPr>
          <p:cNvPr id="33" name="חץ למטה 32"/>
          <p:cNvSpPr/>
          <p:nvPr/>
        </p:nvSpPr>
        <p:spPr>
          <a:xfrm>
            <a:off x="3212197" y="4883588"/>
            <a:ext cx="204238" cy="231703"/>
          </a:xfrm>
          <a:prstGeom prst="down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34" name="חץ למטה 33"/>
          <p:cNvSpPr/>
          <p:nvPr/>
        </p:nvSpPr>
        <p:spPr>
          <a:xfrm>
            <a:off x="10484938" y="3623028"/>
            <a:ext cx="204238" cy="231703"/>
          </a:xfrm>
          <a:prstGeom prst="down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35" name="חץ למטה 34"/>
          <p:cNvSpPr/>
          <p:nvPr/>
        </p:nvSpPr>
        <p:spPr>
          <a:xfrm>
            <a:off x="8241951" y="3609952"/>
            <a:ext cx="204238" cy="231703"/>
          </a:xfrm>
          <a:prstGeom prst="down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36" name="חץ למטה 35"/>
          <p:cNvSpPr/>
          <p:nvPr/>
        </p:nvSpPr>
        <p:spPr>
          <a:xfrm>
            <a:off x="3198914" y="5510855"/>
            <a:ext cx="204238" cy="231703"/>
          </a:xfrm>
          <a:prstGeom prst="down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37" name="חץ למטה 36"/>
          <p:cNvSpPr/>
          <p:nvPr/>
        </p:nvSpPr>
        <p:spPr>
          <a:xfrm>
            <a:off x="10500611" y="2851631"/>
            <a:ext cx="204238" cy="231703"/>
          </a:xfrm>
          <a:prstGeom prst="down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38" name="חץ למטה 37"/>
          <p:cNvSpPr/>
          <p:nvPr/>
        </p:nvSpPr>
        <p:spPr>
          <a:xfrm>
            <a:off x="8199983" y="2851631"/>
            <a:ext cx="204238" cy="231703"/>
          </a:xfrm>
          <a:prstGeom prst="down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39" name="חץ למטה 38"/>
          <p:cNvSpPr/>
          <p:nvPr/>
        </p:nvSpPr>
        <p:spPr>
          <a:xfrm>
            <a:off x="10516942" y="4275886"/>
            <a:ext cx="204238" cy="231703"/>
          </a:xfrm>
          <a:prstGeom prst="down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40" name="חץ למטה 39"/>
          <p:cNvSpPr/>
          <p:nvPr/>
        </p:nvSpPr>
        <p:spPr>
          <a:xfrm>
            <a:off x="8242455" y="4287051"/>
            <a:ext cx="204238" cy="231703"/>
          </a:xfrm>
          <a:prstGeom prst="down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41" name="חץ ימינה 40"/>
          <p:cNvSpPr/>
          <p:nvPr/>
        </p:nvSpPr>
        <p:spPr>
          <a:xfrm>
            <a:off x="5062193" y="2378188"/>
            <a:ext cx="2645677" cy="424372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42" name="חץ ימינה 41"/>
          <p:cNvSpPr/>
          <p:nvPr/>
        </p:nvSpPr>
        <p:spPr>
          <a:xfrm rot="10800000">
            <a:off x="5142896" y="4479308"/>
            <a:ext cx="2645677" cy="424372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43" name="מלבן 42"/>
          <p:cNvSpPr/>
          <p:nvPr/>
        </p:nvSpPr>
        <p:spPr>
          <a:xfrm>
            <a:off x="181442" y="479259"/>
            <a:ext cx="1803222" cy="974778"/>
          </a:xfrm>
          <a:prstGeom prst="rect">
            <a:avLst/>
          </a:prstGeom>
          <a:solidFill>
            <a:srgbClr val="ECF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306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72008" y="5009897"/>
            <a:ext cx="1209620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/>
              <a:t>המערך הראשון היה בגודל 190 </a:t>
            </a:r>
            <a:r>
              <a:rPr lang="en-US" sz="2800" dirty="0" smtClean="0"/>
              <a:t>KB</a:t>
            </a:r>
            <a:r>
              <a:rPr lang="he-IL" sz="2800" dirty="0" smtClean="0"/>
              <a:t> , והמערך השני בגודל 1.38 </a:t>
            </a:r>
            <a:r>
              <a:rPr lang="en-US" sz="2800" dirty="0" smtClean="0"/>
              <a:t>MB</a:t>
            </a:r>
            <a:r>
              <a:rPr lang="he-IL" sz="2800" dirty="0" smtClean="0"/>
              <a:t> .</a:t>
            </a:r>
          </a:p>
          <a:p>
            <a:r>
              <a:rPr lang="he-IL" sz="2800" dirty="0"/>
              <a:t>הנתונים נבדקו 10 פעמים כדי לקבל את הממוצע. </a:t>
            </a:r>
          </a:p>
          <a:p>
            <a:endParaRPr lang="he-IL" sz="1600" dirty="0"/>
          </a:p>
        </p:txBody>
      </p:sp>
      <p:sp>
        <p:nvSpPr>
          <p:cNvPr id="5" name="תרשים זרימה: מחבר מחוץ לעמוד 4"/>
          <p:cNvSpPr/>
          <p:nvPr/>
        </p:nvSpPr>
        <p:spPr>
          <a:xfrm rot="16200000">
            <a:off x="1056791" y="-364463"/>
            <a:ext cx="1491767" cy="360535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110651" y="976547"/>
            <a:ext cx="265867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b="1" dirty="0" smtClean="0">
                <a:solidFill>
                  <a:schemeClr val="bg1">
                    <a:lumMod val="85000"/>
                  </a:schemeClr>
                </a:solidFill>
              </a:rPr>
              <a:t>הניסוי</a:t>
            </a:r>
            <a:endParaRPr lang="he-IL" sz="4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תרשים זרימה: מחבר מחוץ לעמוד 6"/>
          <p:cNvSpPr/>
          <p:nvPr/>
        </p:nvSpPr>
        <p:spPr>
          <a:xfrm rot="5400000">
            <a:off x="11471186" y="2068272"/>
            <a:ext cx="231648" cy="46329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4" name="TextBox 3"/>
          <p:cNvSpPr txBox="1"/>
          <p:nvPr/>
        </p:nvSpPr>
        <p:spPr>
          <a:xfrm>
            <a:off x="712694" y="2054751"/>
            <a:ext cx="10567466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האלגוריתם מומש ב-</a:t>
            </a:r>
            <a:r>
              <a:rPr lang="en-US" sz="2800" dirty="0"/>
              <a:t>.ASUS A55V</a:t>
            </a:r>
            <a:endParaRPr lang="he-IL" sz="2800" dirty="0"/>
          </a:p>
          <a:p>
            <a:r>
              <a:rPr lang="en-US" sz="2800" dirty="0"/>
              <a:t> Windows 7 Home Premium 64-bit</a:t>
            </a:r>
            <a:r>
              <a:rPr lang="he-IL" sz="2800" dirty="0"/>
              <a:t>עם </a:t>
            </a:r>
            <a:r>
              <a:rPr lang="en-US" sz="2800" dirty="0"/>
              <a:t>Intel core i7-3610QM</a:t>
            </a:r>
            <a:r>
              <a:rPr lang="he-IL" sz="2800" dirty="0"/>
              <a:t> (8 מעבדים), 2.30</a:t>
            </a:r>
            <a:r>
              <a:rPr lang="en-US" sz="2800" dirty="0"/>
              <a:t> GH </a:t>
            </a:r>
            <a:r>
              <a:rPr lang="he-IL" sz="2800" dirty="0"/>
              <a:t>ו- 8 </a:t>
            </a:r>
            <a:r>
              <a:rPr lang="en-US" sz="2800" dirty="0"/>
              <a:t>GB  </a:t>
            </a:r>
            <a:r>
              <a:rPr lang="he-IL" sz="2800" dirty="0"/>
              <a:t>של </a:t>
            </a:r>
            <a:r>
              <a:rPr lang="en-US" sz="2800" dirty="0"/>
              <a:t>.RAM </a:t>
            </a:r>
            <a:r>
              <a:rPr lang="he-IL" sz="2800" dirty="0"/>
              <a:t> </a:t>
            </a:r>
            <a:endParaRPr lang="en-US" sz="2800" dirty="0"/>
          </a:p>
          <a:p>
            <a:endParaRPr lang="he-IL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106194" y="974761"/>
            <a:ext cx="393192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b="1" u="sng" dirty="0">
                <a:solidFill>
                  <a:srgbClr val="A53010"/>
                </a:solidFill>
              </a:rPr>
              <a:t>מערך הניסוי:</a:t>
            </a:r>
          </a:p>
          <a:p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1304365" y="3598075"/>
            <a:ext cx="9906384" cy="12311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נעשה שימוש בשני מערכי נתונים של טקסט אשר נבדלו זה מזה באורכם ובמשקלם.</a:t>
            </a:r>
          </a:p>
          <a:p>
            <a:endParaRPr lang="he-IL" dirty="0"/>
          </a:p>
        </p:txBody>
      </p:sp>
      <p:sp>
        <p:nvSpPr>
          <p:cNvPr id="12" name="תרשים זרימה: מחבר מחוץ לעמוד 11"/>
          <p:cNvSpPr/>
          <p:nvPr/>
        </p:nvSpPr>
        <p:spPr>
          <a:xfrm rot="5400000">
            <a:off x="11471186" y="3598644"/>
            <a:ext cx="231648" cy="46329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13" name="תרשים זרימה: מחבר מחוץ לעמוד 12"/>
          <p:cNvSpPr/>
          <p:nvPr/>
        </p:nvSpPr>
        <p:spPr>
          <a:xfrm rot="5400000">
            <a:off x="11471186" y="5013192"/>
            <a:ext cx="231648" cy="46329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</p:spTree>
    <p:extLst>
      <p:ext uri="{BB962C8B-B14F-4D97-AF65-F5344CB8AC3E}">
        <p14:creationId xmlns:p14="http://schemas.microsoft.com/office/powerpoint/2010/main" val="3960632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4" grpId="0"/>
      <p:bldP spid="10" grpId="0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רשים זרימה: מחבר מחוץ לעמוד 1"/>
          <p:cNvSpPr/>
          <p:nvPr/>
        </p:nvSpPr>
        <p:spPr>
          <a:xfrm rot="16200000">
            <a:off x="1941535" y="-1260564"/>
            <a:ext cx="1503124" cy="538619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-660058" y="1047812"/>
            <a:ext cx="511449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800" b="1" dirty="0" smtClean="0">
                <a:solidFill>
                  <a:schemeClr val="bg1">
                    <a:lumMod val="85000"/>
                  </a:schemeClr>
                </a:solidFill>
              </a:rPr>
              <a:t>תוצאות וניתוח</a:t>
            </a:r>
            <a:endParaRPr lang="he-IL" sz="4000" b="1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86195" y="2800449"/>
                <a:ext cx="2134623" cy="191642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e-IL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lang="he-IL" sz="4000" dirty="0" smtClean="0"/>
                  <a:t>  =</a:t>
                </a:r>
                <a:r>
                  <a:rPr lang="en-US" sz="4000" dirty="0" smtClean="0"/>
                  <a:t> R</a:t>
                </a:r>
                <a:r>
                  <a:rPr lang="he-IL" sz="4000" dirty="0" smtClean="0"/>
                  <a:t>*</a:t>
                </a:r>
              </a:p>
              <a:p>
                <a:endParaRPr lang="he-IL" sz="2800" dirty="0"/>
              </a:p>
              <a:p>
                <a:endParaRPr lang="he-IL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195" y="2800449"/>
                <a:ext cx="2134623" cy="1916422"/>
              </a:xfrm>
              <a:prstGeom prst="rect">
                <a:avLst/>
              </a:prstGeom>
              <a:blipFill>
                <a:blip r:embed="rId2"/>
                <a:stretch>
                  <a:fillRect r="-5714" b="-761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897187" y="5366793"/>
            <a:ext cx="9655756" cy="1815882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r>
              <a:rPr lang="he-IL" sz="2800" dirty="0" smtClean="0"/>
              <a:t>ואכן, כאשר נחלק מערך בגודל 40 ל-4 תהליכים, זמן הריצה יהיה מהיר יותר מאשר חלוקת המערך ל-2 תהליכים.</a:t>
            </a:r>
          </a:p>
          <a:p>
            <a:endParaRPr lang="he-IL" sz="2800" dirty="0" smtClean="0"/>
          </a:p>
          <a:p>
            <a:endParaRPr lang="he-IL" sz="2800" dirty="0"/>
          </a:p>
        </p:txBody>
      </p:sp>
      <p:sp>
        <p:nvSpPr>
          <p:cNvPr id="6" name="מלבן 5"/>
          <p:cNvSpPr/>
          <p:nvPr/>
        </p:nvSpPr>
        <p:spPr>
          <a:xfrm>
            <a:off x="5233825" y="2651613"/>
            <a:ext cx="2982479" cy="137276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1229" y="4173209"/>
            <a:ext cx="11551714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/>
              <a:t>מהמשוואה עולה כי ככל </a:t>
            </a:r>
            <a:r>
              <a:rPr lang="he-IL" sz="2800" dirty="0"/>
              <a:t>שיעשה שימוש במספר גדול יותר של תהליכים, יקטן  זמן הריצה של חלקי המערך ובכך נגרום להפחתת זמן הריצה </a:t>
            </a:r>
            <a:r>
              <a:rPr lang="he-IL" sz="2800" dirty="0" smtClean="0"/>
              <a:t>הכללי ולשיפורו.</a:t>
            </a:r>
            <a:endParaRPr lang="he-IL" sz="2800" dirty="0"/>
          </a:p>
          <a:p>
            <a:endParaRPr lang="he-IL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781006" y="753253"/>
            <a:ext cx="6675121" cy="181588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r>
              <a:rPr lang="he-IL" sz="2800" u="sng" dirty="0" smtClean="0"/>
              <a:t>סימונים:</a:t>
            </a:r>
          </a:p>
          <a:p>
            <a:r>
              <a:rPr lang="en-US" sz="2800" b="1" dirty="0" smtClean="0"/>
              <a:t>R </a:t>
            </a:r>
            <a:r>
              <a:rPr lang="he-IL" sz="2800" dirty="0" smtClean="0"/>
              <a:t> </a:t>
            </a:r>
            <a:r>
              <a:rPr lang="en-US" sz="2800" dirty="0" smtClean="0"/>
              <a:t> </a:t>
            </a:r>
            <a:r>
              <a:rPr lang="he-IL" sz="2800" dirty="0" smtClean="0"/>
              <a:t>= </a:t>
            </a:r>
            <a:r>
              <a:rPr lang="en-US" sz="2800" dirty="0" smtClean="0"/>
              <a:t> </a:t>
            </a:r>
            <a:r>
              <a:rPr lang="he-IL" sz="2800" dirty="0" smtClean="0"/>
              <a:t>זמן הריצה של מיון המערך השלם</a:t>
            </a:r>
            <a:r>
              <a:rPr lang="en-US" sz="2800" dirty="0" smtClean="0"/>
              <a:t>.</a:t>
            </a:r>
          </a:p>
          <a:p>
            <a:r>
              <a:rPr lang="en-US" sz="2800" b="1" dirty="0" smtClean="0"/>
              <a:t>R </a:t>
            </a:r>
            <a:r>
              <a:rPr lang="he-IL" sz="2800" b="1" dirty="0" smtClean="0"/>
              <a:t>*</a:t>
            </a:r>
            <a:r>
              <a:rPr lang="en-US" sz="2800" b="1" dirty="0"/>
              <a:t> </a:t>
            </a:r>
            <a:r>
              <a:rPr lang="en-US" sz="2800" dirty="0" smtClean="0"/>
              <a:t>= </a:t>
            </a:r>
            <a:r>
              <a:rPr lang="he-IL" sz="2800" dirty="0" smtClean="0"/>
              <a:t> </a:t>
            </a:r>
            <a:r>
              <a:rPr lang="he-IL" sz="2800" dirty="0"/>
              <a:t>זמן הריצה  של חלק </a:t>
            </a:r>
            <a:r>
              <a:rPr lang="he-IL" sz="2800" dirty="0" smtClean="0"/>
              <a:t>מהמערך</a:t>
            </a:r>
            <a:r>
              <a:rPr lang="en-US" sz="2800" dirty="0" smtClean="0"/>
              <a:t>.</a:t>
            </a:r>
          </a:p>
          <a:p>
            <a:r>
              <a:rPr lang="en-US" sz="2800" b="1" dirty="0" smtClean="0"/>
              <a:t>C</a:t>
            </a:r>
            <a:r>
              <a:rPr lang="en-US" sz="2800" dirty="0" smtClean="0"/>
              <a:t> </a:t>
            </a:r>
            <a:endParaRPr lang="he-IL" sz="2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520818" y="2087154"/>
            <a:ext cx="347687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/>
              <a:t>= מספר התהליכים.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49960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495007" y="307362"/>
            <a:ext cx="9602378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b="1" dirty="0" smtClean="0">
                <a:solidFill>
                  <a:srgbClr val="A53010"/>
                </a:solidFill>
              </a:rPr>
              <a:t>בגרף הבא נוכל לראות את </a:t>
            </a:r>
            <a:r>
              <a:rPr lang="he-IL" sz="3200" b="1" dirty="0">
                <a:solidFill>
                  <a:srgbClr val="A53010"/>
                </a:solidFill>
              </a:rPr>
              <a:t>זמן </a:t>
            </a:r>
            <a:r>
              <a:rPr lang="he-IL" sz="3200" b="1" dirty="0" smtClean="0">
                <a:solidFill>
                  <a:srgbClr val="A53010"/>
                </a:solidFill>
              </a:rPr>
              <a:t>ריצה על </a:t>
            </a:r>
            <a:r>
              <a:rPr lang="he-IL" sz="3200" b="1" dirty="0">
                <a:solidFill>
                  <a:srgbClr val="A53010"/>
                </a:solidFill>
              </a:rPr>
              <a:t>המערך בגודל </a:t>
            </a:r>
            <a:r>
              <a:rPr lang="he-IL" sz="3200" b="1" dirty="0">
                <a:solidFill>
                  <a:srgbClr val="A53010"/>
                </a:solidFill>
              </a:rPr>
              <a:t>190 </a:t>
            </a:r>
            <a:r>
              <a:rPr lang="en-US" sz="3200" b="1" dirty="0">
                <a:solidFill>
                  <a:srgbClr val="A53010"/>
                </a:solidFill>
              </a:rPr>
              <a:t>KB</a:t>
            </a:r>
            <a:r>
              <a:rPr lang="he-IL" sz="3200" b="1" dirty="0">
                <a:solidFill>
                  <a:srgbClr val="A53010"/>
                </a:solidFill>
              </a:rPr>
              <a:t> בהתאם למספר התהליכים הרצים:</a:t>
            </a:r>
            <a:endParaRPr lang="he-IL" sz="3200" b="1" dirty="0">
              <a:solidFill>
                <a:srgbClr val="A53010"/>
              </a:solidFill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07" y="1608974"/>
            <a:ext cx="8269246" cy="482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5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5007" y="307362"/>
            <a:ext cx="9602378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b="1" dirty="0" smtClean="0">
                <a:solidFill>
                  <a:srgbClr val="A53010"/>
                </a:solidFill>
              </a:rPr>
              <a:t>בגרף הבא נוכל לראות את </a:t>
            </a:r>
            <a:r>
              <a:rPr lang="he-IL" sz="3200" b="1" dirty="0">
                <a:solidFill>
                  <a:srgbClr val="A53010"/>
                </a:solidFill>
              </a:rPr>
              <a:t>זמן </a:t>
            </a:r>
            <a:r>
              <a:rPr lang="he-IL" sz="3200" b="1" dirty="0" smtClean="0">
                <a:solidFill>
                  <a:srgbClr val="A53010"/>
                </a:solidFill>
              </a:rPr>
              <a:t>ריצה על </a:t>
            </a:r>
            <a:r>
              <a:rPr lang="he-IL" sz="3200" b="1" dirty="0">
                <a:solidFill>
                  <a:srgbClr val="A53010"/>
                </a:solidFill>
              </a:rPr>
              <a:t>המערך בגודל </a:t>
            </a:r>
            <a:r>
              <a:rPr lang="he-IL" sz="3200" dirty="0" smtClean="0"/>
              <a:t> </a:t>
            </a:r>
            <a:r>
              <a:rPr lang="he-IL" sz="3200" b="1" dirty="0">
                <a:solidFill>
                  <a:srgbClr val="A53010"/>
                </a:solidFill>
              </a:rPr>
              <a:t>1.38 </a:t>
            </a:r>
            <a:r>
              <a:rPr lang="en-US" sz="3200" b="1" dirty="0">
                <a:solidFill>
                  <a:srgbClr val="A53010"/>
                </a:solidFill>
              </a:rPr>
              <a:t>MB</a:t>
            </a:r>
            <a:r>
              <a:rPr lang="he-IL" sz="3200" b="1" dirty="0">
                <a:solidFill>
                  <a:srgbClr val="A53010"/>
                </a:solidFill>
              </a:rPr>
              <a:t> </a:t>
            </a:r>
            <a:r>
              <a:rPr lang="he-IL" sz="3200" b="1" dirty="0">
                <a:solidFill>
                  <a:srgbClr val="A53010"/>
                </a:solidFill>
              </a:rPr>
              <a:t> </a:t>
            </a:r>
            <a:r>
              <a:rPr lang="he-IL" sz="3200" b="1" dirty="0">
                <a:solidFill>
                  <a:srgbClr val="A53010"/>
                </a:solidFill>
              </a:rPr>
              <a:t>בהתאם למספר התהליכים הרצים:</a:t>
            </a:r>
            <a:endParaRPr lang="he-IL" sz="3200" b="1" dirty="0">
              <a:solidFill>
                <a:srgbClr val="A53010"/>
              </a:solidFill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537" y="1502678"/>
            <a:ext cx="8053061" cy="486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5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רשים זרימה: מחבר מחוץ לעמוד 1"/>
          <p:cNvSpPr/>
          <p:nvPr/>
        </p:nvSpPr>
        <p:spPr>
          <a:xfrm rot="16200000">
            <a:off x="1056791" y="-364463"/>
            <a:ext cx="1491767" cy="360535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254343" y="976547"/>
            <a:ext cx="265867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b="1" dirty="0" smtClean="0">
                <a:solidFill>
                  <a:schemeClr val="bg1">
                    <a:lumMod val="85000"/>
                  </a:schemeClr>
                </a:solidFill>
              </a:rPr>
              <a:t>מסקנות</a:t>
            </a:r>
            <a:endParaRPr lang="he-IL" sz="4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4583" y="2965269"/>
            <a:ext cx="1099892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dirty="0" smtClean="0"/>
              <a:t>רואים כי הגדלת מספר התהליכים, אכן משפיעה באופן ישיר על זמן הריצה של מיון בועות ומשפרת את יעילותו.</a:t>
            </a:r>
            <a:endParaRPr lang="he-IL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889966" y="1691653"/>
            <a:ext cx="3592285" cy="9848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b="1" u="sng" dirty="0" smtClean="0">
                <a:solidFill>
                  <a:srgbClr val="A53010"/>
                </a:solidFill>
              </a:rPr>
              <a:t>סיכום:</a:t>
            </a:r>
            <a:endParaRPr lang="he-IL" sz="4000" b="1" u="sng" dirty="0">
              <a:solidFill>
                <a:srgbClr val="A53010"/>
              </a:solidFill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35857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33" y="1454318"/>
            <a:ext cx="8672097" cy="391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711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רשים זרימה: מחבר מחוץ לעמוד 2"/>
          <p:cNvSpPr/>
          <p:nvPr/>
        </p:nvSpPr>
        <p:spPr>
          <a:xfrm rot="16200000">
            <a:off x="1419408" y="-1168888"/>
            <a:ext cx="1069303" cy="390812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" name="TextBox 1"/>
          <p:cNvSpPr txBox="1"/>
          <p:nvPr/>
        </p:nvSpPr>
        <p:spPr>
          <a:xfrm>
            <a:off x="0" y="250520"/>
            <a:ext cx="2621280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6000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מבוא</a:t>
            </a:r>
          </a:p>
          <a:p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2200707" y="3369450"/>
            <a:ext cx="91655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122955"/>
            <a:ext cx="12045493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dirty="0" smtClean="0"/>
              <a:t>במצגת זו נעסוק ביישום אלגוריתם למיון בועות ומיזוג, תוך שימוש בגישת "ממשק העברת הודעות", הנקרא:</a:t>
            </a:r>
          </a:p>
          <a:p>
            <a:r>
              <a:rPr lang="en-US" sz="3600" dirty="0" smtClean="0"/>
              <a:t>Message </a:t>
            </a:r>
            <a:r>
              <a:rPr lang="en-US" sz="3600" dirty="0"/>
              <a:t>Passing </a:t>
            </a:r>
            <a:r>
              <a:rPr lang="en-US" sz="3600" dirty="0" smtClean="0"/>
              <a:t>Interface </a:t>
            </a:r>
            <a:r>
              <a:rPr lang="he-IL" sz="3600" dirty="0" smtClean="0"/>
              <a:t>  </a:t>
            </a:r>
            <a:r>
              <a:rPr lang="en-US" sz="3600" dirty="0" smtClean="0"/>
              <a:t>(</a:t>
            </a:r>
            <a:r>
              <a:rPr lang="en-US" sz="3600" dirty="0"/>
              <a:t>MPI</a:t>
            </a:r>
            <a:r>
              <a:rPr lang="en-US" sz="3600" dirty="0" smtClean="0"/>
              <a:t>)</a:t>
            </a:r>
            <a:r>
              <a:rPr lang="he-IL" sz="3600" dirty="0" smtClean="0"/>
              <a:t>. </a:t>
            </a:r>
            <a:endParaRPr lang="he-IL" sz="3600" dirty="0"/>
          </a:p>
          <a:p>
            <a:endParaRPr lang="he-IL" sz="3600" dirty="0" smtClean="0"/>
          </a:p>
          <a:p>
            <a:r>
              <a:rPr lang="he-IL" sz="3600" dirty="0" smtClean="0"/>
              <a:t>המטרה המרכזית היא ייעול זמן הריצה של אלגוריתם מיון בועות.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141593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45285" y="-45780"/>
            <a:ext cx="3450336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sz="4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4000" b="1" dirty="0" smtClean="0">
                <a:solidFill>
                  <a:srgbClr val="A53010"/>
                </a:solidFill>
                <a:latin typeface="Arial" panose="020B0604020202020204" pitchFamily="34" charset="0"/>
              </a:rPr>
              <a:t>מיון - הגדרה:</a:t>
            </a:r>
          </a:p>
          <a:p>
            <a:endParaRPr lang="he-I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תרשים זרימה: מחבר מחוץ לעמוד 8"/>
          <p:cNvSpPr/>
          <p:nvPr/>
        </p:nvSpPr>
        <p:spPr>
          <a:xfrm rot="5400000">
            <a:off x="11526102" y="2373102"/>
            <a:ext cx="231648" cy="46329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11" name="תרשים זרימה: מחבר מחוץ לעמוד 10"/>
          <p:cNvSpPr/>
          <p:nvPr/>
        </p:nvSpPr>
        <p:spPr>
          <a:xfrm rot="16200000">
            <a:off x="1419408" y="-1168888"/>
            <a:ext cx="1069303" cy="390812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060192" y="5031617"/>
            <a:ext cx="810768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-46155" y="2492426"/>
            <a:ext cx="11456433" cy="32855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ts val="2400"/>
              </a:lnSpc>
            </a:pPr>
            <a:r>
              <a:rPr lang="he-IL" sz="2800" dirty="0" smtClean="0">
                <a:latin typeface="Arial" panose="020B0604020202020204" pitchFamily="34" charset="0"/>
              </a:rPr>
              <a:t>ישנם אלגוריתמי מיון רבים המשמשים בתחום מדעי המחשב, ההבדלים ביניהם:  </a:t>
            </a:r>
          </a:p>
          <a:p>
            <a:pPr>
              <a:lnSpc>
                <a:spcPts val="2400"/>
              </a:lnSpc>
            </a:pPr>
            <a:r>
              <a:rPr lang="he-IL" sz="2800" dirty="0" smtClean="0">
                <a:latin typeface="Arial" panose="020B0604020202020204" pitchFamily="34" charset="0"/>
              </a:rPr>
              <a:t>       </a:t>
            </a:r>
          </a:p>
          <a:p>
            <a:pPr>
              <a:lnSpc>
                <a:spcPts val="2400"/>
              </a:lnSpc>
            </a:pPr>
            <a:r>
              <a:rPr lang="he-IL" sz="2800" dirty="0">
                <a:latin typeface="Arial" panose="020B0604020202020204" pitchFamily="34" charset="0"/>
              </a:rPr>
              <a:t>	</a:t>
            </a:r>
            <a:r>
              <a:rPr lang="he-IL" sz="2800" dirty="0" smtClean="0">
                <a:latin typeface="Arial" panose="020B0604020202020204" pitchFamily="34" charset="0"/>
              </a:rPr>
              <a:t>פונקציונליות.</a:t>
            </a:r>
          </a:p>
          <a:p>
            <a:pPr>
              <a:lnSpc>
                <a:spcPts val="2400"/>
              </a:lnSpc>
            </a:pPr>
            <a:r>
              <a:rPr lang="he-IL" sz="2800" dirty="0" smtClean="0">
                <a:latin typeface="Arial" panose="020B0604020202020204" pitchFamily="34" charset="0"/>
              </a:rPr>
              <a:t>       	</a:t>
            </a:r>
          </a:p>
          <a:p>
            <a:pPr>
              <a:lnSpc>
                <a:spcPts val="2400"/>
              </a:lnSpc>
            </a:pPr>
            <a:r>
              <a:rPr lang="he-IL" sz="2800" dirty="0">
                <a:latin typeface="Arial" panose="020B0604020202020204" pitchFamily="34" charset="0"/>
              </a:rPr>
              <a:t>	</a:t>
            </a:r>
            <a:r>
              <a:rPr lang="he-IL" sz="2800" dirty="0" smtClean="0">
                <a:latin typeface="Arial" panose="020B0604020202020204" pitchFamily="34" charset="0"/>
              </a:rPr>
              <a:t>ביצועים.</a:t>
            </a:r>
          </a:p>
          <a:p>
            <a:pPr>
              <a:lnSpc>
                <a:spcPts val="2400"/>
              </a:lnSpc>
            </a:pPr>
            <a:r>
              <a:rPr lang="he-IL" sz="2800" dirty="0" smtClean="0">
                <a:latin typeface="Arial" panose="020B0604020202020204" pitchFamily="34" charset="0"/>
              </a:rPr>
              <a:t>       </a:t>
            </a:r>
          </a:p>
          <a:p>
            <a:pPr>
              <a:lnSpc>
                <a:spcPts val="2400"/>
              </a:lnSpc>
            </a:pPr>
            <a:r>
              <a:rPr lang="he-IL" sz="2800" dirty="0">
                <a:latin typeface="Arial" panose="020B0604020202020204" pitchFamily="34" charset="0"/>
              </a:rPr>
              <a:t>	</a:t>
            </a:r>
            <a:r>
              <a:rPr lang="he-IL" sz="2800" dirty="0" smtClean="0">
                <a:latin typeface="Arial" panose="020B0604020202020204" pitchFamily="34" charset="0"/>
              </a:rPr>
              <a:t>יישומים.</a:t>
            </a:r>
          </a:p>
          <a:p>
            <a:pPr>
              <a:lnSpc>
                <a:spcPts val="2400"/>
              </a:lnSpc>
            </a:pPr>
            <a:r>
              <a:rPr lang="he-IL" sz="2800" dirty="0" smtClean="0">
                <a:latin typeface="Arial" panose="020B0604020202020204" pitchFamily="34" charset="0"/>
              </a:rPr>
              <a:t>       </a:t>
            </a:r>
          </a:p>
          <a:p>
            <a:pPr>
              <a:lnSpc>
                <a:spcPts val="2400"/>
              </a:lnSpc>
            </a:pPr>
            <a:r>
              <a:rPr lang="he-IL" sz="2800" dirty="0">
                <a:latin typeface="Arial" panose="020B0604020202020204" pitchFamily="34" charset="0"/>
              </a:rPr>
              <a:t>	</a:t>
            </a:r>
            <a:r>
              <a:rPr lang="he-IL" sz="2800" dirty="0" smtClean="0">
                <a:latin typeface="Arial" panose="020B0604020202020204" pitchFamily="34" charset="0"/>
              </a:rPr>
              <a:t>משאבי השימוש.</a:t>
            </a:r>
          </a:p>
          <a:p>
            <a:endParaRPr lang="he-IL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-888847" y="431229"/>
            <a:ext cx="414528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b="1" dirty="0" smtClean="0">
                <a:solidFill>
                  <a:schemeClr val="bg1">
                    <a:lumMod val="85000"/>
                  </a:schemeClr>
                </a:solidFill>
              </a:rPr>
              <a:t>מיונים- רקע</a:t>
            </a:r>
            <a:endParaRPr lang="he-IL" sz="4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תרשים זרימה: מחבר מחוץ לעמוד 15"/>
          <p:cNvSpPr/>
          <p:nvPr/>
        </p:nvSpPr>
        <p:spPr>
          <a:xfrm rot="5400000">
            <a:off x="11526102" y="5525232"/>
            <a:ext cx="231648" cy="46329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17" name="TextBox 16"/>
          <p:cNvSpPr txBox="1"/>
          <p:nvPr/>
        </p:nvSpPr>
        <p:spPr>
          <a:xfrm>
            <a:off x="2009009" y="5528207"/>
            <a:ext cx="9244208" cy="36625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>
                <a:latin typeface="Arial" panose="020B0604020202020204" pitchFamily="34" charset="0"/>
              </a:rPr>
              <a:t>דוגמאות לאלגוריתמי מיון: מיון בועות, מיון הכנסה, מיון מהיר, מיון מיזוג ועוד....</a:t>
            </a:r>
          </a:p>
          <a:p>
            <a:endParaRPr lang="he-IL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e-IL" sz="3200" dirty="0"/>
          </a:p>
          <a:p>
            <a:endParaRPr lang="he-IL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e-IL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e-IL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אליפסה 3"/>
          <p:cNvSpPr/>
          <p:nvPr/>
        </p:nvSpPr>
        <p:spPr>
          <a:xfrm>
            <a:off x="10726782" y="3843433"/>
            <a:ext cx="117566" cy="130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/>
        </p:nvSpPr>
        <p:spPr>
          <a:xfrm>
            <a:off x="10726782" y="3171377"/>
            <a:ext cx="117566" cy="130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/>
          <p:cNvSpPr/>
          <p:nvPr/>
        </p:nvSpPr>
        <p:spPr>
          <a:xfrm>
            <a:off x="10735491" y="4427288"/>
            <a:ext cx="117566" cy="130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אליפסה 21"/>
          <p:cNvSpPr/>
          <p:nvPr/>
        </p:nvSpPr>
        <p:spPr>
          <a:xfrm>
            <a:off x="10735491" y="4989139"/>
            <a:ext cx="117566" cy="130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תרשים זרימה: מחבר מחוץ לעמוד 22"/>
          <p:cNvSpPr/>
          <p:nvPr/>
        </p:nvSpPr>
        <p:spPr>
          <a:xfrm rot="5400000">
            <a:off x="11526102" y="1616592"/>
            <a:ext cx="231648" cy="46329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24" name="TextBox 23"/>
          <p:cNvSpPr txBox="1"/>
          <p:nvPr/>
        </p:nvSpPr>
        <p:spPr>
          <a:xfrm>
            <a:off x="3062368" y="1586630"/>
            <a:ext cx="819302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>
                <a:latin typeface="Arial" panose="020B0604020202020204" pitchFamily="34" charset="0"/>
              </a:rPr>
              <a:t>מיון - מהו?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36572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4" grpId="0"/>
      <p:bldP spid="16" grpId="0" animBg="1"/>
      <p:bldP spid="17" grpId="0"/>
      <p:bldP spid="4" grpId="0" animBg="1"/>
      <p:bldP spid="18" grpId="0" animBg="1"/>
      <p:bldP spid="21" grpId="0" animBg="1"/>
      <p:bldP spid="22" grpId="0" animBg="1"/>
      <p:bldP spid="23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390840"/>
              </p:ext>
            </p:extLst>
          </p:nvPr>
        </p:nvGraphicFramePr>
        <p:xfrm>
          <a:off x="559377" y="1532852"/>
          <a:ext cx="11185466" cy="516004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400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998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456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31228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 smtClean="0"/>
                        <a:t>מיון בועות</a:t>
                      </a:r>
                      <a:r>
                        <a:rPr lang="he-IL" sz="2800" baseline="0" dirty="0" smtClean="0"/>
                        <a:t> 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 smtClean="0"/>
                        <a:t>מיון מיזוג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69501">
                <a:tc>
                  <a:txBody>
                    <a:bodyPr/>
                    <a:lstStyle/>
                    <a:p>
                      <a:pPr rtl="1"/>
                      <a:r>
                        <a:rPr lang="he-IL" sz="2800" dirty="0" smtClean="0"/>
                        <a:t>טכניקת המיון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500"/>
                        </a:lnSpc>
                      </a:pPr>
                      <a:r>
                        <a:rPr lang="he-IL" altLang="he-IL" sz="24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</a:p>
                    <a:p>
                      <a:pPr marL="0" algn="r" defTabSz="457200" rtl="1" eaLnBrk="1" latinLnBrk="0" hangingPunct="1">
                        <a:lnSpc>
                          <a:spcPts val="2500"/>
                        </a:lnSpc>
                      </a:pPr>
                      <a:r>
                        <a:rPr lang="he-IL" altLang="he-IL" sz="24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he-IL" altLang="he-IL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סריקת </a:t>
                      </a:r>
                      <a:r>
                        <a:rPr lang="he-IL" altLang="he-IL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המערך.</a:t>
                      </a:r>
                      <a:endParaRPr lang="he-IL" altLang="he-IL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ts val="2500"/>
                        </a:lnSpc>
                      </a:pPr>
                      <a:endParaRPr lang="he-IL" altLang="he-IL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>
                        <a:lnSpc>
                          <a:spcPts val="2500"/>
                        </a:lnSpc>
                      </a:pPr>
                      <a:r>
                        <a:rPr lang="he-IL" altLang="he-IL" sz="2400" dirty="0" smtClean="0">
                          <a:solidFill>
                            <a:schemeClr val="tx1"/>
                          </a:solidFill>
                        </a:rPr>
                        <a:t>   השוואת כל זוג איברים צמודים</a:t>
                      </a:r>
                      <a:r>
                        <a:rPr lang="he-IL" altLang="he-IL" sz="2400" baseline="0" dirty="0" smtClean="0">
                          <a:solidFill>
                            <a:schemeClr val="tx1"/>
                          </a:solidFill>
                        </a:rPr>
                        <a:t>           </a:t>
                      </a:r>
                    </a:p>
                    <a:p>
                      <a:pPr>
                        <a:lnSpc>
                          <a:spcPts val="2500"/>
                        </a:lnSpc>
                      </a:pPr>
                      <a:r>
                        <a:rPr lang="he-IL" altLang="he-IL" sz="2400" dirty="0" smtClean="0">
                          <a:solidFill>
                            <a:schemeClr val="tx1"/>
                          </a:solidFill>
                        </a:rPr>
                        <a:t>   במערך.</a:t>
                      </a:r>
                    </a:p>
                    <a:p>
                      <a:pPr>
                        <a:lnSpc>
                          <a:spcPts val="2500"/>
                        </a:lnSpc>
                      </a:pPr>
                      <a:endParaRPr lang="he-IL" altLang="he-IL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ts val="2500"/>
                        </a:lnSpc>
                      </a:pPr>
                      <a:r>
                        <a:rPr lang="he-IL" altLang="he-IL" sz="2400" dirty="0" smtClean="0">
                          <a:solidFill>
                            <a:schemeClr val="tx1"/>
                          </a:solidFill>
                        </a:rPr>
                        <a:t>   החלפתם-</a:t>
                      </a:r>
                      <a:r>
                        <a:rPr lang="he-IL" altLang="he-IL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he-IL" altLang="he-IL" sz="2400" dirty="0" smtClean="0">
                          <a:solidFill>
                            <a:schemeClr val="tx1"/>
                          </a:solidFill>
                        </a:rPr>
                        <a:t>כאשר הזוג אינו</a:t>
                      </a:r>
                    </a:p>
                    <a:p>
                      <a:pPr marL="0" marR="0" lvl="0" indent="0" algn="r" defTabSz="457200" rtl="1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altLang="he-IL" sz="2400" dirty="0" smtClean="0">
                          <a:solidFill>
                            <a:schemeClr val="tx1"/>
                          </a:solidFill>
                        </a:rPr>
                        <a:t>   מקיים את הסדר הרצוי.</a:t>
                      </a:r>
                    </a:p>
                    <a:p>
                      <a:pPr>
                        <a:lnSpc>
                          <a:spcPts val="2500"/>
                        </a:lnSpc>
                      </a:pPr>
                      <a:endParaRPr lang="he-IL" altLang="he-IL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ts val="2500"/>
                        </a:lnSpc>
                      </a:pPr>
                      <a:r>
                        <a:rPr lang="he-IL" altLang="he-IL" sz="24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he-IL" altLang="he-IL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המערך ממוין </a:t>
                      </a:r>
                      <a:r>
                        <a:rPr lang="he-IL" altLang="he-IL" sz="2400" dirty="0" smtClean="0">
                          <a:solidFill>
                            <a:schemeClr val="tx1"/>
                          </a:solidFill>
                        </a:rPr>
                        <a:t>לאחר </a:t>
                      </a:r>
                      <a:r>
                        <a:rPr lang="en-US" altLang="he-IL" sz="2400" dirty="0" smtClean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he-IL" altLang="he-IL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r" defTabSz="457200" rtl="1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altLang="he-IL" sz="2400" dirty="0" smtClean="0">
                          <a:solidFill>
                            <a:schemeClr val="tx1"/>
                          </a:solidFill>
                        </a:rPr>
                        <a:t>   סריקות, לכל היותר.</a:t>
                      </a:r>
                      <a:endParaRPr lang="en-US" altLang="he-IL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8112">
                <a:tc>
                  <a:txBody>
                    <a:bodyPr/>
                    <a:lstStyle/>
                    <a:p>
                      <a:pPr rtl="1"/>
                      <a:r>
                        <a:rPr lang="he-IL" sz="2800" dirty="0" smtClean="0"/>
                        <a:t>זמן ריצה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תרשים זרימה: מחבר מחוץ לעמוד 6"/>
          <p:cNvSpPr/>
          <p:nvPr/>
        </p:nvSpPr>
        <p:spPr>
          <a:xfrm rot="16200000">
            <a:off x="1947798" y="-1765269"/>
            <a:ext cx="1252604" cy="51482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-380463" y="443797"/>
            <a:ext cx="473049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b="1" dirty="0" smtClean="0">
                <a:solidFill>
                  <a:schemeClr val="bg1">
                    <a:lumMod val="85000"/>
                  </a:schemeClr>
                </a:solidFill>
              </a:rPr>
              <a:t>מיון </a:t>
            </a:r>
            <a:r>
              <a:rPr lang="he-IL" sz="3200" b="1" dirty="0">
                <a:solidFill>
                  <a:schemeClr val="bg1">
                    <a:lumMod val="85000"/>
                  </a:schemeClr>
                </a:solidFill>
              </a:rPr>
              <a:t>בועות ומיון מיזוג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69571" y="622011"/>
            <a:ext cx="807341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b="1" dirty="0" smtClean="0">
                <a:solidFill>
                  <a:srgbClr val="A53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סקירה כללית - מיון בועות </a:t>
            </a:r>
            <a:r>
              <a:rPr lang="he-IL" sz="3200" b="1" dirty="0">
                <a:solidFill>
                  <a:srgbClr val="A53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למול מיון מיזוג</a:t>
            </a:r>
            <a:endParaRPr lang="he-IL" sz="3200" b="1" dirty="0">
              <a:solidFill>
                <a:srgbClr val="A53010"/>
              </a:solidFill>
            </a:endParaRPr>
          </a:p>
        </p:txBody>
      </p:sp>
      <p:sp>
        <p:nvSpPr>
          <p:cNvPr id="3" name="אליפסה 2"/>
          <p:cNvSpPr/>
          <p:nvPr/>
        </p:nvSpPr>
        <p:spPr>
          <a:xfrm>
            <a:off x="10162902" y="252968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/>
          <p:cNvSpPr/>
          <p:nvPr/>
        </p:nvSpPr>
        <p:spPr>
          <a:xfrm>
            <a:off x="10162902" y="411287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אליפסה 11"/>
          <p:cNvSpPr/>
          <p:nvPr/>
        </p:nvSpPr>
        <p:spPr>
          <a:xfrm>
            <a:off x="10175964" y="317933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אליפסה 12"/>
          <p:cNvSpPr/>
          <p:nvPr/>
        </p:nvSpPr>
        <p:spPr>
          <a:xfrm>
            <a:off x="10162901" y="5100518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71063" y="6035040"/>
                <a:ext cx="3122023" cy="80021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sz="2800" dirty="0"/>
                  <a:t>סיבוכיות של (</a:t>
                </a:r>
                <a:r>
                  <a:rPr lang="en-US" sz="2800" dirty="0"/>
                  <a:t>O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he-IL" sz="2800" dirty="0"/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063" y="6035040"/>
                <a:ext cx="3122023" cy="800219"/>
              </a:xfrm>
              <a:prstGeom prst="rect">
                <a:avLst/>
              </a:prstGeom>
              <a:blipFill>
                <a:blip r:embed="rId3"/>
                <a:stretch>
                  <a:fillRect l="-4102" t="-8397" r="-4102" b="-114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57646" y="6035039"/>
                <a:ext cx="4820194" cy="80021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sz="2800" dirty="0"/>
                  <a:t>סיבוכיות של </a:t>
                </a:r>
                <a:r>
                  <a:rPr lang="en-US" sz="2800" dirty="0"/>
                  <a:t>O(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800" dirty="0"/>
                  <a:t>)</a:t>
                </a:r>
                <a:endParaRPr lang="he-IL" sz="2800" dirty="0"/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46" y="6035039"/>
                <a:ext cx="4820194" cy="800219"/>
              </a:xfrm>
              <a:prstGeom prst="rect">
                <a:avLst/>
              </a:prstGeom>
              <a:blipFill>
                <a:blip r:embed="rId4"/>
                <a:stretch>
                  <a:fillRect t="-8397" r="-2655" b="-114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אליפסה 14"/>
          <p:cNvSpPr/>
          <p:nvPr/>
        </p:nvSpPr>
        <p:spPr>
          <a:xfrm>
            <a:off x="5777750" y="248597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309519" y="2383449"/>
            <a:ext cx="54466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חלוקת המערך באמצע לשתי </a:t>
            </a:r>
            <a:r>
              <a:rPr lang="he-IL" sz="2400" dirty="0"/>
              <a:t>תתי </a:t>
            </a:r>
            <a:r>
              <a:rPr lang="he-IL" sz="2400" dirty="0" smtClean="0"/>
              <a:t>מערכים- כאן אנו מקבלים שתי תתי בעיות.</a:t>
            </a:r>
            <a:endParaRPr lang="he-IL" sz="2400" dirty="0"/>
          </a:p>
        </p:txBody>
      </p:sp>
      <p:sp>
        <p:nvSpPr>
          <p:cNvPr id="19" name="אליפסה 18"/>
          <p:cNvSpPr/>
          <p:nvPr/>
        </p:nvSpPr>
        <p:spPr>
          <a:xfrm>
            <a:off x="5768160" y="356200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425856" y="3426189"/>
            <a:ext cx="525290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המשך פירוק תת הבעיה (ע"י רקורסיה), לתתי בעיות קטנות יותר באופן דומה עד לקבלת מערך בגודל 1.</a:t>
            </a:r>
            <a:endParaRPr lang="he-IL" sz="2400" dirty="0"/>
          </a:p>
        </p:txBody>
      </p:sp>
      <p:sp>
        <p:nvSpPr>
          <p:cNvPr id="21" name="אליפסה 20"/>
          <p:cNvSpPr/>
          <p:nvPr/>
        </p:nvSpPr>
        <p:spPr>
          <a:xfrm>
            <a:off x="5777750" y="479298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TextBox 21"/>
          <p:cNvSpPr txBox="1"/>
          <p:nvPr/>
        </p:nvSpPr>
        <p:spPr>
          <a:xfrm>
            <a:off x="386874" y="4685019"/>
            <a:ext cx="529189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מיזוג כל תתי המערכים לכדי מערך אחד המכיל את כל האיברים בצורה ממוינת.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448108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2" grpId="0" animBg="1"/>
      <p:bldP spid="13" grpId="0" animBg="1"/>
      <p:bldP spid="5" grpId="0"/>
      <p:bldP spid="14" grpId="0"/>
      <p:bldP spid="15" grpId="0" animBg="1"/>
      <p:bldP spid="16" grpId="0"/>
      <p:bldP spid="19" grpId="0" animBg="1"/>
      <p:bldP spid="20" grpId="0"/>
      <p:bldP spid="21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45285" y="-45780"/>
            <a:ext cx="3450336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sz="4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4000" b="1" dirty="0" smtClean="0">
                <a:solidFill>
                  <a:srgbClr val="A53010"/>
                </a:solidFill>
                <a:latin typeface="Arial" panose="020B0604020202020204" pitchFamily="34" charset="0"/>
              </a:rPr>
              <a:t>תזכורת</a:t>
            </a:r>
          </a:p>
          <a:p>
            <a:endParaRPr lang="he-I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תרשים זרימה: מחבר מחוץ לעמוד 10"/>
          <p:cNvSpPr/>
          <p:nvPr/>
        </p:nvSpPr>
        <p:spPr>
          <a:xfrm rot="16200000">
            <a:off x="1419408" y="-1168888"/>
            <a:ext cx="1069303" cy="390812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-888847" y="431229"/>
            <a:ext cx="414528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b="1" dirty="0" smtClean="0">
                <a:solidFill>
                  <a:schemeClr val="bg1">
                    <a:lumMod val="85000"/>
                  </a:schemeClr>
                </a:solidFill>
              </a:rPr>
              <a:t>מיונים- רקע</a:t>
            </a:r>
            <a:endParaRPr lang="he-IL" sz="4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9" name="vlc-record-2017-06-08-09h03m28s-BUBBLE_SORT_ANIMATION.mp4-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30716" y="1575614"/>
            <a:ext cx="6896652" cy="459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9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45285" y="0"/>
            <a:ext cx="3450336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sz="4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4000" b="1" dirty="0" smtClean="0">
                <a:solidFill>
                  <a:srgbClr val="A53010"/>
                </a:solidFill>
                <a:latin typeface="Arial" panose="020B0604020202020204" pitchFamily="34" charset="0"/>
              </a:rPr>
              <a:t>תזכורת</a:t>
            </a:r>
          </a:p>
          <a:p>
            <a:endParaRPr lang="he-I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תרשים זרימה: מחבר מחוץ לעמוד 10"/>
          <p:cNvSpPr/>
          <p:nvPr/>
        </p:nvSpPr>
        <p:spPr>
          <a:xfrm rot="16200000">
            <a:off x="1419408" y="-1168888"/>
            <a:ext cx="1069303" cy="390812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-888847" y="431229"/>
            <a:ext cx="414528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b="1" dirty="0" smtClean="0">
                <a:solidFill>
                  <a:schemeClr val="bg1">
                    <a:lumMod val="85000"/>
                  </a:schemeClr>
                </a:solidFill>
              </a:rPr>
              <a:t>מיונים- רקע</a:t>
            </a:r>
            <a:endParaRPr lang="he-IL" sz="4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37236" y="949039"/>
            <a:ext cx="6033217" cy="5922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993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5394" y="1873588"/>
            <a:ext cx="10606160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הגרסה הסידורית של אלגוריתם מיון בועות, נחשבת לשיטת </a:t>
            </a:r>
            <a:r>
              <a:rPr lang="he-IL" sz="3200" dirty="0" smtClean="0"/>
              <a:t>המיון האיטית ביותר ובשל כך לא יעילה.</a:t>
            </a:r>
          </a:p>
          <a:p>
            <a:r>
              <a:rPr lang="he-IL" sz="3200" dirty="0" smtClean="0"/>
              <a:t>אך עם זאת, לפשטנית והאינטואיטיבית ביותר.</a:t>
            </a:r>
          </a:p>
          <a:p>
            <a:endParaRPr lang="he-IL" sz="3200" dirty="0" smtClean="0"/>
          </a:p>
          <a:p>
            <a:r>
              <a:rPr lang="he-IL" sz="3200" dirty="0" smtClean="0"/>
              <a:t>לעומתו מיון מיזוג מייצר תוצאות במהירות הבזק, אך, מסובך </a:t>
            </a:r>
            <a:r>
              <a:rPr lang="he-IL" sz="3200" dirty="0" smtClean="0"/>
              <a:t>יותר</a:t>
            </a:r>
            <a:r>
              <a:rPr lang="he-IL" sz="3200" dirty="0" smtClean="0"/>
              <a:t>.</a:t>
            </a:r>
            <a:endParaRPr lang="he-IL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969962" y="4761018"/>
            <a:ext cx="9251577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בהמשך נראה כיצד שילוב המעלות שתורם </a:t>
            </a:r>
            <a:r>
              <a:rPr lang="he-IL" sz="3200" dirty="0" smtClean="0"/>
              <a:t>כ</a:t>
            </a:r>
            <a:r>
              <a:rPr lang="he-IL" sz="3200" dirty="0"/>
              <a:t>ל אלגוריתם, מייעל </a:t>
            </a:r>
            <a:r>
              <a:rPr lang="he-IL" sz="3200" dirty="0" smtClean="0"/>
              <a:t>את זמן הריצה של מיון בועות.</a:t>
            </a:r>
            <a:endParaRPr lang="he-IL" sz="3200" dirty="0"/>
          </a:p>
        </p:txBody>
      </p:sp>
      <p:sp>
        <p:nvSpPr>
          <p:cNvPr id="4" name="תרשים זרימה: מחבר מחוץ לעמוד 3"/>
          <p:cNvSpPr/>
          <p:nvPr/>
        </p:nvSpPr>
        <p:spPr>
          <a:xfrm rot="16200000">
            <a:off x="1947799" y="-1659700"/>
            <a:ext cx="1252604" cy="51482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-395286" y="622012"/>
            <a:ext cx="473049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b="1" dirty="0" smtClean="0">
                <a:solidFill>
                  <a:schemeClr val="bg1">
                    <a:lumMod val="85000"/>
                  </a:schemeClr>
                </a:solidFill>
              </a:rPr>
              <a:t>מיון </a:t>
            </a:r>
            <a:r>
              <a:rPr lang="he-IL" sz="3200" b="1" dirty="0">
                <a:solidFill>
                  <a:schemeClr val="bg1">
                    <a:lumMod val="85000"/>
                  </a:schemeClr>
                </a:solidFill>
              </a:rPr>
              <a:t>בועות ומיון מיזוג </a:t>
            </a:r>
          </a:p>
        </p:txBody>
      </p:sp>
      <p:sp>
        <p:nvSpPr>
          <p:cNvPr id="6" name="תרשים זרימה: מחבר מחוץ לעמוד 5"/>
          <p:cNvSpPr/>
          <p:nvPr/>
        </p:nvSpPr>
        <p:spPr>
          <a:xfrm rot="5400000">
            <a:off x="11528150" y="1915535"/>
            <a:ext cx="231648" cy="46329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7" name="תרשים זרימה: מחבר מחוץ לעמוד 6"/>
          <p:cNvSpPr/>
          <p:nvPr/>
        </p:nvSpPr>
        <p:spPr>
          <a:xfrm rot="5400000">
            <a:off x="11528150" y="4789363"/>
            <a:ext cx="231648" cy="46329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</p:spTree>
    <p:extLst>
      <p:ext uri="{BB962C8B-B14F-4D97-AF65-F5344CB8AC3E}">
        <p14:creationId xmlns:p14="http://schemas.microsoft.com/office/powerpoint/2010/main" val="305527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רשים זרימה: מחבר מחוץ לעמוד 1"/>
          <p:cNvSpPr/>
          <p:nvPr/>
        </p:nvSpPr>
        <p:spPr>
          <a:xfrm rot="16200000">
            <a:off x="1941535" y="-1260564"/>
            <a:ext cx="1503124" cy="538619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358845" y="970868"/>
            <a:ext cx="291532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b="1" dirty="0" smtClean="0">
                <a:solidFill>
                  <a:schemeClr val="bg1">
                    <a:lumMod val="85000"/>
                  </a:schemeClr>
                </a:solidFill>
              </a:rPr>
              <a:t>הניסוי</a:t>
            </a:r>
            <a:endParaRPr lang="he-IL" sz="4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5853" y="970868"/>
            <a:ext cx="8073412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b="1" u="sng" dirty="0" smtClean="0">
                <a:solidFill>
                  <a:srgbClr val="A53010"/>
                </a:solidFill>
                <a:latin typeface="Arial" panose="020B0604020202020204" pitchFamily="34" charset="0"/>
              </a:rPr>
              <a:t>שאלת המחקר</a:t>
            </a:r>
            <a:endParaRPr lang="he-IL" sz="4400" b="1" u="sng" dirty="0">
              <a:solidFill>
                <a:srgbClr val="A5301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261257" y="3001138"/>
                <a:ext cx="11800522" cy="177420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sz="4400" dirty="0" smtClean="0">
                    <a:latin typeface="Arial" panose="020B0604020202020204" pitchFamily="34" charset="0"/>
                  </a:rPr>
                  <a:t>האם ביצוע אלגוריתם מיון בועות באופן מקבילי </a:t>
                </a:r>
              </a:p>
              <a:p>
                <a:r>
                  <a:rPr lang="he-IL" sz="4400" dirty="0" smtClean="0">
                    <a:latin typeface="Arial" panose="020B0604020202020204" pitchFamily="34" charset="0"/>
                  </a:rPr>
                  <a:t>ישפר את זמן הריצה מ </a:t>
                </a:r>
                <a:r>
                  <a:rPr lang="he-IL" sz="4400" dirty="0" smtClean="0"/>
                  <a:t>(</a:t>
                </a:r>
                <a:r>
                  <a:rPr lang="en-US" sz="4400" dirty="0"/>
                  <a:t>O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e-IL" sz="4400" dirty="0"/>
                  <a:t> </a:t>
                </a:r>
                <a:r>
                  <a:rPr lang="he-IL" sz="4400" dirty="0" smtClean="0"/>
                  <a:t>   ל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e-IL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he-IL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he-IL" sz="4400" dirty="0"/>
                  <a:t>  </a:t>
                </a:r>
                <a:r>
                  <a:rPr lang="en-US" sz="4400" dirty="0"/>
                  <a:t>O</a:t>
                </a:r>
                <a:endParaRPr lang="he-IL" sz="4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1257" y="3001138"/>
                <a:ext cx="11800522" cy="1774204"/>
              </a:xfrm>
              <a:prstGeom prst="rect">
                <a:avLst/>
              </a:prstGeom>
              <a:blipFill>
                <a:blip r:embed="rId2"/>
                <a:stretch>
                  <a:fillRect t="-6873" r="-2118" b="-893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27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רשים זרימה: מחבר מחוץ לעמוד 2"/>
          <p:cNvSpPr/>
          <p:nvPr/>
        </p:nvSpPr>
        <p:spPr>
          <a:xfrm rot="16200000">
            <a:off x="1056791" y="-364463"/>
            <a:ext cx="1491767" cy="360535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110651" y="976547"/>
            <a:ext cx="265867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b="1" dirty="0" smtClean="0">
                <a:solidFill>
                  <a:schemeClr val="bg1">
                    <a:lumMod val="85000"/>
                  </a:schemeClr>
                </a:solidFill>
              </a:rPr>
              <a:t>הניסוי</a:t>
            </a:r>
            <a:endParaRPr lang="he-IL" sz="4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3989" y="1257157"/>
            <a:ext cx="97087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הניסוי מיושם באמצעות</a:t>
            </a:r>
            <a:r>
              <a:rPr lang="en-US" sz="2800" dirty="0"/>
              <a:t>  </a:t>
            </a:r>
            <a:r>
              <a:rPr lang="he-IL" sz="2800" dirty="0"/>
              <a:t>ממשק העברת </a:t>
            </a:r>
            <a:r>
              <a:rPr lang="he-IL" sz="2800" dirty="0" smtClean="0"/>
              <a:t>הודעות</a:t>
            </a:r>
            <a:r>
              <a:rPr lang="en-US" sz="2800" dirty="0" smtClean="0"/>
              <a:t> (MPI) </a:t>
            </a:r>
            <a:endParaRPr lang="he-IL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415556" y="2108470"/>
            <a:ext cx="794721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/>
              <a:t>מהו</a:t>
            </a:r>
            <a:r>
              <a:rPr lang="en-US" sz="2800" dirty="0" smtClean="0"/>
              <a:t>   ?MPI </a:t>
            </a:r>
            <a:endParaRPr lang="he-IL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688106" y="3880523"/>
            <a:ext cx="4356847" cy="8471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671196" y="5905259"/>
            <a:ext cx="1034079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MPI</a:t>
            </a:r>
            <a:r>
              <a:rPr lang="he-IL" sz="2800" dirty="0" smtClean="0"/>
              <a:t>  הוא אחד מהדרכים של תקשורת בין תהליכים הרצים במקביל. </a:t>
            </a:r>
            <a:endParaRPr lang="he-IL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45071" y="3765640"/>
            <a:ext cx="103930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/>
              <a:t> העיבוד מתבצע על ידי מספר</a:t>
            </a:r>
            <a:r>
              <a:rPr lang="he-IL" sz="2800" dirty="0"/>
              <a:t> </a:t>
            </a:r>
            <a:r>
              <a:rPr lang="he-IL" sz="2800" dirty="0" smtClean="0"/>
              <a:t>מעבדים</a:t>
            </a:r>
            <a:r>
              <a:rPr lang="he-IL" sz="2800" dirty="0"/>
              <a:t> או </a:t>
            </a:r>
            <a:r>
              <a:rPr lang="he-IL" sz="2800" dirty="0" smtClean="0"/>
              <a:t>מספר תהליכים.</a:t>
            </a:r>
          </a:p>
        </p:txBody>
      </p:sp>
      <p:sp>
        <p:nvSpPr>
          <p:cNvPr id="13" name="אליפסה 12"/>
          <p:cNvSpPr/>
          <p:nvPr/>
        </p:nvSpPr>
        <p:spPr>
          <a:xfrm>
            <a:off x="11153758" y="306257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extBox 1"/>
          <p:cNvSpPr txBox="1"/>
          <p:nvPr/>
        </p:nvSpPr>
        <p:spPr>
          <a:xfrm>
            <a:off x="3043647" y="2890969"/>
            <a:ext cx="792915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עיבוד מקבילי הוא עיבוד בו זמנית של מטלה </a:t>
            </a:r>
            <a:r>
              <a:rPr lang="he-IL" sz="2800" dirty="0" smtClean="0"/>
              <a:t>מסוימת.</a:t>
            </a:r>
            <a:endParaRPr lang="he-IL" sz="2800" dirty="0"/>
          </a:p>
        </p:txBody>
      </p:sp>
      <p:sp>
        <p:nvSpPr>
          <p:cNvPr id="14" name="אליפסה 13"/>
          <p:cNvSpPr/>
          <p:nvPr/>
        </p:nvSpPr>
        <p:spPr>
          <a:xfrm>
            <a:off x="11179885" y="392922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645071" y="4620006"/>
            <a:ext cx="1032773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המטרה העיקרית היא, קבלת תוצאות באופן מהיר יותר מאשר השיטה של עיבוד טורי.</a:t>
            </a:r>
          </a:p>
        </p:txBody>
      </p:sp>
      <p:sp>
        <p:nvSpPr>
          <p:cNvPr id="15" name="אליפסה 14"/>
          <p:cNvSpPr/>
          <p:nvPr/>
        </p:nvSpPr>
        <p:spPr>
          <a:xfrm>
            <a:off x="11179885" y="475545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/>
          <p:cNvSpPr/>
          <p:nvPr/>
        </p:nvSpPr>
        <p:spPr>
          <a:xfrm>
            <a:off x="11204088" y="602565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757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2" grpId="0"/>
      <p:bldP spid="13" grpId="0" animBg="1"/>
      <p:bldP spid="2" grpId="0"/>
      <p:bldP spid="14" grpId="0" animBg="1"/>
      <p:bldP spid="7" grpId="0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עשן מתפתל">
  <a:themeElements>
    <a:clrScheme name="עשן מתפתל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עשן מתפתל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1229</TotalTime>
  <Words>730</Words>
  <Application>Microsoft Office PowerPoint</Application>
  <PresentationFormat>מסך רחב</PresentationFormat>
  <Paragraphs>125</Paragraphs>
  <Slides>17</Slides>
  <Notes>4</Notes>
  <HiddenSlides>0</HiddenSlides>
  <MMClips>1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Century Gothic</vt:lpstr>
      <vt:lpstr>Gisha</vt:lpstr>
      <vt:lpstr>Wingdings 3</vt:lpstr>
      <vt:lpstr>עשן מתפתל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נדב</dc:creator>
  <cp:lastModifiedBy>RENT</cp:lastModifiedBy>
  <cp:revision>134</cp:revision>
  <dcterms:created xsi:type="dcterms:W3CDTF">2017-05-21T17:19:29Z</dcterms:created>
  <dcterms:modified xsi:type="dcterms:W3CDTF">2018-10-26T08:46:07Z</dcterms:modified>
</cp:coreProperties>
</file>