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ice"/>
      <p:regular r:id="rId15"/>
    </p:embeddedFont>
    <p:embeddedFont>
      <p:font typeface="Alice"/>
      <p:regular r:id="rId16"/>
    </p:embeddedFon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4748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מבוא לפרוטוקולי תקשורת: הבנת יחסי Master-Slave ב-SPI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0520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ברוכים הבאים למצגת על פרוטוקולי תקשורת, בדגש על SPI. נכיר את עולם התקשורת הדיגיטלית בין רכיבים אלקטרוניים.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8615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(Serial Peripheral Interface) הוא פרוטוקול תקשורת פשוט אך רב-עוצמה. הוא בנוי על יחסי מאסטר-סלייב.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671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במהלך המצגת נסביר כיצד SPI עובד ומדוע הוא כה נפוץ במערכות משובצות מחשב.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3473708" y="6102072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B3E54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3572173" y="6234708"/>
            <a:ext cx="16597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Lora Medium" pitchFamily="34" charset="0"/>
                <a:ea typeface="Lora Medium" pitchFamily="34" charset="-122"/>
                <a:cs typeface="Lora Medium" pitchFamily="34" charset="-120"/>
              </a:rPr>
              <a:t>nM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10909102" y="6085165"/>
            <a:ext cx="245125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על ידי noa MORAD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299" y="565547"/>
            <a:ext cx="7706201" cy="1925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505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אופני תקשורת: Simplex, Half-Duplex, ו-Full-Duplex והשפעתם על SPI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99" y="2799159"/>
            <a:ext cx="1026914" cy="123229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40228" y="3004542"/>
            <a:ext cx="2567464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Simplex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40228" y="3448645"/>
            <a:ext cx="6371273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תקשורת חד-כיוונית בלבד. מידע זורם רק בכיוון אחד, כמו שידור רדיו.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99" y="4031456"/>
            <a:ext cx="1026914" cy="123229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40228" y="4236839"/>
            <a:ext cx="2567464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Half-Duplex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40228" y="4680942"/>
            <a:ext cx="6371273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תקשורת דו-כיוונית מתחלפת. הצדדים מדברים לסירוגין, כמו מכשיר קשר.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99" y="5263753"/>
            <a:ext cx="1026914" cy="151209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0228" y="5469136"/>
            <a:ext cx="2567464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Full-Duplex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40228" y="5913239"/>
            <a:ext cx="6371273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תקשורת דו-כיוונית בו-זמנית. שני הצדדים שולחים ומקבלים במקביל, כמו שיחת טלפון.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6205299" y="7006828"/>
            <a:ext cx="7706201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פועל בשיטת Full-Duplex. המאסטר והסלייב יכולים להעביר מידע בו-זמנית, מה שמאפשר תקשורת מהירה ויעילה.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89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סריאלית מול מקבילית: איך SPI מעביר נתונים בשיטה סריאלית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001375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סריאלית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91901" y="39546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העברת ביטים בזה אחר זה.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1901" y="45216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דורשת פחות חוטים.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1901" y="50886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פשוטה ליישום.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1901" y="56555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משתמש בשיטה זו!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195643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מקבילית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86170" y="39546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העברת כמה ביטים במקביל.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6170" y="45216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דורשת יותר חוטים.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6170" y="50886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מהירה יותר באופן תיאורטי.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6170" y="56555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מורכבת יותר ליישום.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4777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מעביר מידע סריאלית. כל ביט עובר בתורו על אותו קו תקשורת. זו שיטה יעילה למערכות קטנות וזולות.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0559" y="963216"/>
            <a:ext cx="7822883" cy="117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סינכרונית ואסינכרונית: למה SPI הוא פרוטוקול סינכרוני וכיצד זה עובד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4666298" y="2425660"/>
            <a:ext cx="3817144" cy="1917859"/>
          </a:xfrm>
          <a:prstGeom prst="roundRect">
            <a:avLst>
              <a:gd name="adj" fmla="val 1476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5935385" y="2614374"/>
            <a:ext cx="2359343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סינכרונית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4855012" y="3022521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שולח אות שעון נפרד לסנכרון.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4855012" y="3437692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המאסטר מכתיב את קצב התקשורת.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4855012" y="3852863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הוא פרוטוקול סינכרוני!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660440" y="2425660"/>
            <a:ext cx="3817144" cy="1917859"/>
          </a:xfrm>
          <a:prstGeom prst="roundRect">
            <a:avLst>
              <a:gd name="adj" fmla="val 1476"/>
            </a:avLst>
          </a:prstGeom>
          <a:solidFill>
            <a:srgbClr val="F0EDE6"/>
          </a:solidFill>
          <a:ln/>
        </p:spPr>
      </p:sp>
      <p:sp>
        <p:nvSpPr>
          <p:cNvPr id="10" name="Text 7"/>
          <p:cNvSpPr/>
          <p:nvPr/>
        </p:nvSpPr>
        <p:spPr>
          <a:xfrm>
            <a:off x="1929527" y="2614374"/>
            <a:ext cx="2359343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אסינכרונית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849154" y="3022521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אין אות שעון נפרד.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849154" y="3437692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הצדדים מסכימים מראש על קצב התקשורת.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849154" y="3852863"/>
            <a:ext cx="343971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כל צד מסנכרן את עצמו.</a:t>
            </a:r>
            <a:endParaRPr lang="en-US" sz="1450" dirty="0"/>
          </a:p>
        </p:txBody>
      </p:sp>
      <p:sp>
        <p:nvSpPr>
          <p:cNvPr id="14" name="Shape 11"/>
          <p:cNvSpPr/>
          <p:nvPr/>
        </p:nvSpPr>
        <p:spPr>
          <a:xfrm>
            <a:off x="660559" y="4532233"/>
            <a:ext cx="7822883" cy="1917859"/>
          </a:xfrm>
          <a:prstGeom prst="roundRect">
            <a:avLst>
              <a:gd name="adj" fmla="val 1476"/>
            </a:avLst>
          </a:prstGeom>
          <a:solidFill>
            <a:srgbClr val="F0EDE6"/>
          </a:solidFill>
          <a:ln/>
        </p:spPr>
      </p:sp>
      <p:sp>
        <p:nvSpPr>
          <p:cNvPr id="15" name="Text 12"/>
          <p:cNvSpPr/>
          <p:nvPr/>
        </p:nvSpPr>
        <p:spPr>
          <a:xfrm>
            <a:off x="5935385" y="4720947"/>
            <a:ext cx="2359343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יתרונות הסינכרון ב-SPI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849273" y="5129093"/>
            <a:ext cx="74454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העברת נתונים יציבה ומהימנה.</a:t>
            </a:r>
            <a:endParaRPr lang="en-US" sz="1450" dirty="0"/>
          </a:p>
        </p:txBody>
      </p:sp>
      <p:sp>
        <p:nvSpPr>
          <p:cNvPr id="17" name="Text 14"/>
          <p:cNvSpPr/>
          <p:nvPr/>
        </p:nvSpPr>
        <p:spPr>
          <a:xfrm>
            <a:off x="849273" y="5544264"/>
            <a:ext cx="74454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אין צורך בביטי התחלה/סיום.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849273" y="5959435"/>
            <a:ext cx="74454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מהירות גבוהה יחסית.</a:t>
            </a:r>
            <a:endParaRPr lang="en-US" sz="1450" dirty="0"/>
          </a:p>
        </p:txBody>
      </p:sp>
      <p:sp>
        <p:nvSpPr>
          <p:cNvPr id="19" name="Text 16"/>
          <p:cNvSpPr/>
          <p:nvPr/>
        </p:nvSpPr>
        <p:spPr>
          <a:xfrm>
            <a:off x="660559" y="6662380"/>
            <a:ext cx="7822883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ב-SPI, המאסטר שולח אות שעון (CLK) שמסנכרן את העברת הנתונים. כל ביט מועבר בדיוק עם פעימת השעון.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1629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דיפרנציאלית מול Single-Ended: היתרונות והחסרונות ביישום SPI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326308" y="32827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379" y="332529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264259" y="33606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Single-Ended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00084" y="3851077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משתמשת בחוט אחד והארקה משותפת. SPI משתמש בשיטה זו באופן מסורתי. פשוטה וזולה ליישום, אך רגישה להפרעות חשמליות.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9406295" y="32827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65" y="332529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44245" y="33606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תקשורת דיפרנציאלית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280071" y="3851077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משתמשת בזוג חוטים להעברת אות אחד. עמידה יותר בפני הפרעות חשמליות. שימושית למרחקים ארוכים יותר או בסביבות רועשות.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13326308" y="61192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79" y="616172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280190" y="6197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SPI מודרני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280190" y="668750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קיימות גרסאות SPI מודרניות שמשלבות תקשורת דיפרנציאלית. משפרות את אמינות התקשורת בסביבות תעשייתיות מאתגרות.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23242" y="942023"/>
            <a:ext cx="11713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מבנה החיבור ב-SPI: פירוט הפינים והחיווט בין רכיבים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SCLK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Serial Clock. אות השעון שהמאסטר שולח לסלייב.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62" y="3356372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MOSI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042880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Master Out Slave In. קו להעברת נתונים מהמאסטר לסלייב.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3356372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MISO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495449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Master In Slave Out. קו להעברת נתונים מהסלייב למאסטר.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5018723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97418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SS/CS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495449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Slave Select/Chip Select. קו לבחירת הסלייב שהמאסטר רוצה לתקשר איתו.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362" y="5018723"/>
            <a:ext cx="318968" cy="398621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ב-SPI, מאסטר אחד יכול לתקשר עם כמה סלייבים. לכל סלייב יש קו SS/CS ייחודי, אך כולם חולקים את קווי SCLK, MOSI ו-MISO.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704" y="532448"/>
            <a:ext cx="7788593" cy="1210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מגבלות פיזיות: אורך כבל מקסימלי ופרמטרים טכניים חשובים ב-SPI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4717256" y="2129790"/>
            <a:ext cx="3749040" cy="63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10-15 cm</a:t>
            </a:r>
            <a:endParaRPr lang="en-US" sz="5000" dirty="0"/>
          </a:p>
        </p:txBody>
      </p:sp>
      <p:sp>
        <p:nvSpPr>
          <p:cNvPr id="5" name="Text 2"/>
          <p:cNvSpPr/>
          <p:nvPr/>
        </p:nvSpPr>
        <p:spPr>
          <a:xfrm>
            <a:off x="5381625" y="3010614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אורך כבל סטנדרטי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4717256" y="3429238"/>
            <a:ext cx="3749040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אידיאלי לחיבורים בתוך מעגל מודפס אחד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77704" y="2129790"/>
            <a:ext cx="3749159" cy="63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1-2 m</a:t>
            </a:r>
            <a:endParaRPr lang="en-US" sz="5000" dirty="0"/>
          </a:p>
        </p:txBody>
      </p:sp>
      <p:sp>
        <p:nvSpPr>
          <p:cNvPr id="8" name="Text 5"/>
          <p:cNvSpPr/>
          <p:nvPr/>
        </p:nvSpPr>
        <p:spPr>
          <a:xfrm>
            <a:off x="1342073" y="3010614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מקסימום מעשי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77704" y="3429238"/>
            <a:ext cx="3749159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עם תכנון מיוחד ובקצבי תקשורת נמוכים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2697480" y="4416504"/>
            <a:ext cx="3749159" cy="63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10+ MHz</a:t>
            </a:r>
            <a:endParaRPr lang="en-US" sz="5000" dirty="0"/>
          </a:p>
        </p:txBody>
      </p:sp>
      <p:sp>
        <p:nvSpPr>
          <p:cNvPr id="11" name="Text 8"/>
          <p:cNvSpPr/>
          <p:nvPr/>
        </p:nvSpPr>
        <p:spPr>
          <a:xfrm>
            <a:off x="3361849" y="5297329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קצבי תקשורת טיפוסיים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2697480" y="5715953"/>
            <a:ext cx="3749159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יכול להגיע עד 50 MHz במערכות מתקדמות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677704" y="6243399"/>
            <a:ext cx="778859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נועד לתקשורת בטווח קצר, בעיקר בין רכיבים על אותו מעגל מודפס. קצב התקשורת משפיע ישירות על אורך הכבל המקסימלי.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677704" y="7080528"/>
            <a:ext cx="778859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ככל שהמרחק גדל, האות נחלש ונוצרות הפרעות. לשימוש במרחקים ארוכים יותר נדרשים פתרונות מיוחדים.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612219"/>
            <a:ext cx="13073063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rtl="1" algn="r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יתרונות, חסרונות ושימושים נפוצים של SPI במערכות אלקטרוניות מודרניות</a:t>
            </a: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998" y="2447806"/>
            <a:ext cx="2157055" cy="1281946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256" y="3052048"/>
            <a:ext cx="312777" cy="391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01408" y="2670215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יתרונות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4892278" y="3151346"/>
            <a:ext cx="4390311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פשטות, מהירות, חסכון בפינים, תקשורת דו-כיוונית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4271" y="3742253"/>
            <a:ext cx="8615124" cy="15240"/>
          </a:xfrm>
          <a:prstGeom prst="roundRect">
            <a:avLst>
              <a:gd name="adj" fmla="val 218998"/>
            </a:avLst>
          </a:prstGeom>
          <a:solidFill>
            <a:srgbClr val="D6D3CC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10" y="3785354"/>
            <a:ext cx="4314111" cy="1281946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137" y="4230767"/>
            <a:ext cx="312777" cy="39100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422821" y="4007763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חסרונות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3143488" y="4488894"/>
            <a:ext cx="5060513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טווח קצר, מספר חוטים גדל עם הסלייבים, אין אישור קבלה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834271" y="5079802"/>
            <a:ext cx="7536537" cy="15240"/>
          </a:xfrm>
          <a:prstGeom prst="roundRect">
            <a:avLst>
              <a:gd name="adj" fmla="val 218998"/>
            </a:avLst>
          </a:prstGeom>
          <a:solidFill>
            <a:srgbClr val="D6D3CC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942" y="5122902"/>
            <a:ext cx="6471166" cy="1281946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137" y="5568315"/>
            <a:ext cx="312777" cy="39100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344353" y="5345311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שימושים נפוצים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2508409" y="5826443"/>
            <a:ext cx="4617125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חיישנים, זיכרונות, מסכים, ממירים אנלוגיים-דיגיטליים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78669" y="6655118"/>
            <a:ext cx="13073063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SPI הוא פרוטוקול מצוין למערכות משובצות מחשב בהן נדרשת תקשורת מהירה בין רכיבים קרובים.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778669" y="7261384"/>
            <a:ext cx="13073063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rtl="1" algn="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אנו רואים אותו בשימוש נרחב בארדואינו, רספברי פיי, כרטיסי SD, חיישנים מודרניים ועוד מוצרים רבים אחרים.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2025-05-08T11:09:29Z</dcterms:created>
  <dcterms:modified xsi:type="dcterms:W3CDTF">2025-05-08T11:09:29Z</dcterms:modified>
</cp:coreProperties>
</file>