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1522" r:id="rId2"/>
    <p:sldId id="280" r:id="rId3"/>
    <p:sldId id="1564" r:id="rId4"/>
    <p:sldId id="1542" r:id="rId5"/>
    <p:sldId id="1548" r:id="rId6"/>
    <p:sldId id="1565" r:id="rId7"/>
    <p:sldId id="1549" r:id="rId8"/>
    <p:sldId id="1552" r:id="rId9"/>
    <p:sldId id="1555" r:id="rId10"/>
    <p:sldId id="1553" r:id="rId11"/>
    <p:sldId id="1557" r:id="rId12"/>
    <p:sldId id="1554" r:id="rId13"/>
    <p:sldId id="1558" r:id="rId14"/>
    <p:sldId id="1563" r:id="rId15"/>
    <p:sldId id="1560" r:id="rId16"/>
    <p:sldId id="1561" r:id="rId17"/>
    <p:sldId id="1556" r:id="rId18"/>
    <p:sldId id="1562" r:id="rId19"/>
    <p:sldId id="1547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51595E"/>
    <a:srgbClr val="1E778B"/>
    <a:srgbClr val="57992B"/>
    <a:srgbClr val="6BC3A2"/>
    <a:srgbClr val="FFFFFF"/>
    <a:srgbClr val="62A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208" y="2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665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9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58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5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4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825007" y="736317"/>
            <a:ext cx="14716126" cy="464343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>
              <a:defRPr>
                <a:solidFill>
                  <a:schemeClr val="tx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lvl="0"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49414" y="5693387"/>
            <a:ext cx="14716126" cy="5718937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t">
            <a:spAutoFit/>
          </a:bodyPr>
          <a:lstStyle>
            <a:lvl1pPr>
              <a:defRPr kumimoji="0" sz="6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2pPr>
            <a:lvl3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3pPr>
            <a:lvl4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4pPr>
            <a:lvl5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5pPr>
          </a:lstStyle>
          <a:p>
            <a:pPr marL="0" lvl="0" indent="0" algn="ctr" fontAlgn="auto" hangingPunct="0">
              <a:lnSpc>
                <a:spcPct val="114000"/>
              </a:lnSpc>
              <a:spcBef>
                <a:spcPts val="0"/>
              </a:spcBef>
              <a:buSzTx/>
              <a:buNone/>
            </a:pPr>
            <a:r>
              <a:rPr dirty="0"/>
              <a:t>Body Level One</a:t>
            </a:r>
          </a:p>
          <a:p>
            <a:pPr marL="0" marR="0" lvl="0" indent="0" algn="ctr" defTabSz="821531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Two</a:t>
            </a:r>
          </a:p>
          <a:p>
            <a:pPr marL="0" marR="0" lvl="0" indent="0" algn="ctr" defTabSz="821531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Three</a:t>
            </a:r>
          </a:p>
          <a:p>
            <a:pPr marL="0" marR="0" lvl="0" indent="0" algn="ctr" defTabSz="821531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Four</a:t>
            </a:r>
          </a:p>
          <a:p>
            <a:pPr marL="0" marR="0" lvl="0" indent="0" algn="ctr" defTabSz="821531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71437" tIns="71437" rIns="71437" bIns="71437" anchor="ctr">
            <a:normAutofit/>
          </a:bodyPr>
          <a:lstStyle>
            <a:lvl1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1pPr>
            <a:lvl2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2pPr>
            <a:lvl3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3pPr>
            <a:lvl4pPr>
              <a:lnSpc>
                <a:spcPct val="114000"/>
              </a:lnSpc>
              <a:spcBef>
                <a:spcPts val="2000"/>
              </a:spcBef>
              <a:defRPr lang="en-US">
                <a:latin typeface="Avenir" panose="02000503020000020003" pitchFamily="2" charset="0"/>
                <a:cs typeface="+mj-cs"/>
              </a:defRPr>
            </a:lvl4pPr>
            <a:lvl5pPr>
              <a:lnSpc>
                <a:spcPct val="114000"/>
              </a:lnSpc>
              <a:spcBef>
                <a:spcPts val="2000"/>
              </a:spcBef>
              <a:defRPr lang="en-US" dirty="0">
                <a:latin typeface="Avenir" panose="02000503020000020003" pitchFamily="2" charset="0"/>
                <a:cs typeface="+mj-cs"/>
              </a:defRPr>
            </a:lvl5pPr>
          </a:lstStyle>
          <a:p>
            <a:pPr lvl="0"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lvl="4"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E473-B9AF-E34A-93C8-F0147216F4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04321" y="12798283"/>
            <a:ext cx="556242" cy="513601"/>
          </a:xfrm>
        </p:spPr>
        <p:txBody>
          <a:bodyPr/>
          <a:lstStyle/>
          <a:p>
            <a:fld id="{3B3DE6CC-E649-3D46-8C5F-AE62BC4828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5B8BF-25FB-0741-B714-0FAAC7A7A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14" y="12120034"/>
            <a:ext cx="5272314" cy="12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3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0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lvl="0"/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dirty="0"/>
              <a:t>Body Level One</a:t>
            </a:r>
          </a:p>
          <a:p>
            <a:pPr lvl="1">
              <a:buFont typeface="Wingdings" pitchFamily="2" charset="2"/>
              <a:buChar char="§"/>
            </a:pPr>
            <a:r>
              <a:rPr dirty="0"/>
              <a:t>Body Level Two</a:t>
            </a:r>
          </a:p>
          <a:p>
            <a:pPr lvl="2">
              <a:buFont typeface="Wingdings" pitchFamily="2" charset="2"/>
              <a:buChar char="§"/>
            </a:pPr>
            <a:r>
              <a:rPr dirty="0"/>
              <a:t>Body Level Three</a:t>
            </a:r>
          </a:p>
          <a:p>
            <a:pPr lvl="3">
              <a:buFont typeface="Wingdings" pitchFamily="2" charset="2"/>
              <a:buChar char="§"/>
            </a:pPr>
            <a:r>
              <a:rPr dirty="0"/>
              <a:t>Body Level Four</a:t>
            </a:r>
          </a:p>
          <a:p>
            <a:pPr lvl="4">
              <a:buFont typeface="Wingdings" pitchFamily="2" charset="2"/>
              <a:buChar char="§"/>
            </a:pPr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0180" y="12836701"/>
            <a:ext cx="569066" cy="57515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800" b="0" i="0" u="none" strike="noStrike" cap="none" spc="0" baseline="0">
                <a:solidFill>
                  <a:srgbClr val="51595E"/>
                </a:solidFill>
                <a:uFillTx/>
                <a:latin typeface="Avenir" panose="02000503020000020003" pitchFamily="2" charset="0"/>
                <a:ea typeface="+mn-ea"/>
                <a:cs typeface="+mj-cs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6" r:id="rId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chemeClr val="tx2"/>
          </a:solidFill>
          <a:uFillTx/>
          <a:latin typeface="Avenir Heavy"/>
          <a:ea typeface="+mj-ea"/>
          <a:cs typeface="+mj-cs"/>
          <a:sym typeface="Avenir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hyperlink" Target="https://www.dolthub.com/" TargetMode="External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jpg"/><Relationship Id="rId4" Type="http://schemas.openxmlformats.org/officeDocument/2006/relationships/image" Target="../media/image1.png"/><Relationship Id="rId9" Type="http://schemas.openxmlformats.org/officeDocument/2006/relationships/hyperlink" Target="https://avatars3.githubusercontent.com/u/91986?s=400&amp;v=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dolthub.com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hyperlink" Target="https://www.google.com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healthalliance/doltr/issu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github.com/dolthub/dolt/blob/main/docs/roadmap.md" TargetMode="Externa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pensci/targets/blob/main/man/figures/logo.pn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52A62-7FD2-5D41-9050-A56A8ED55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" r="69990" b="73433"/>
          <a:stretch/>
        </p:blipFill>
        <p:spPr>
          <a:xfrm>
            <a:off x="-3052015" y="-3161535"/>
            <a:ext cx="16967201" cy="17314436"/>
          </a:xfrm>
          <a:prstGeom prst="rect">
            <a:avLst/>
          </a:prstGeom>
        </p:spPr>
      </p:pic>
      <p:sp>
        <p:nvSpPr>
          <p:cNvPr id="153" name="The Modern Data Package"/>
          <p:cNvSpPr txBox="1">
            <a:spLocks noGrp="1"/>
          </p:cNvSpPr>
          <p:nvPr>
            <p:ph type="ctrTitle"/>
          </p:nvPr>
        </p:nvSpPr>
        <p:spPr>
          <a:xfrm>
            <a:off x="4064347" y="1037328"/>
            <a:ext cx="16255306" cy="46434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0600" dirty="0">
                <a:solidFill>
                  <a:schemeClr val="tx2"/>
                </a:solidFill>
              </a:rPr>
              <a:t>Data Versioning for Reproducibility with R and Dolt</a:t>
            </a:r>
            <a:endParaRPr sz="10600" dirty="0">
              <a:solidFill>
                <a:schemeClr val="tx2"/>
              </a:solidFill>
            </a:endParaRPr>
          </a:p>
        </p:txBody>
      </p:sp>
      <p:sp>
        <p:nvSpPr>
          <p:cNvPr id="158" name="@"/>
          <p:cNvSpPr txBox="1"/>
          <p:nvPr/>
        </p:nvSpPr>
        <p:spPr>
          <a:xfrm>
            <a:off x="11599270" y="10232587"/>
            <a:ext cx="14433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160" name="Noam Ross…"/>
          <p:cNvSpPr txBox="1"/>
          <p:nvPr/>
        </p:nvSpPr>
        <p:spPr>
          <a:xfrm>
            <a:off x="4701108" y="7516369"/>
            <a:ext cx="16742229" cy="347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Dr. </a:t>
            </a:r>
            <a:r>
              <a:rPr dirty="0">
                <a:solidFill>
                  <a:schemeClr val="tx2"/>
                </a:solidFill>
              </a:rPr>
              <a:t>Noam Ross</a:t>
            </a:r>
            <a:endParaRPr lang="en-US" dirty="0">
              <a:solidFill>
                <a:schemeClr val="tx2"/>
              </a:solidFill>
            </a:endParaRPr>
          </a:p>
          <a:p>
            <a:pPr algn="r"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   @</a:t>
            </a:r>
            <a:r>
              <a:rPr lang="en-US" dirty="0" err="1">
                <a:solidFill>
                  <a:schemeClr val="tx2"/>
                </a:solidFill>
              </a:rPr>
              <a:t>noamross</a:t>
            </a:r>
            <a:endParaRPr dirty="0">
              <a:solidFill>
                <a:schemeClr val="tx2"/>
              </a:solidFill>
            </a:endParaRPr>
          </a:p>
          <a:p>
            <a:pPr algn="r"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#</a:t>
            </a:r>
            <a:r>
              <a:rPr lang="en-US" dirty="0" err="1">
                <a:solidFill>
                  <a:schemeClr val="tx2"/>
                </a:solidFill>
              </a:rPr>
              <a:t>nyhackr</a:t>
            </a:r>
            <a:r>
              <a:rPr lang="en-US" dirty="0">
                <a:solidFill>
                  <a:schemeClr val="tx2"/>
                </a:solidFill>
              </a:rPr>
              <a:t>, 2022-05-19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C73BD-34B8-D133-9333-5780F1B7902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prstClr val="black"/>
              <a:srgbClr val="53585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6683" y="8666726"/>
            <a:ext cx="1172736" cy="1172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62F86A-4ED1-F889-3CC8-CCB0E5E94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196" y="12678672"/>
            <a:ext cx="1737141" cy="592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64BE32-E8B2-434B-806D-3777C36DA60D}"/>
              </a:ext>
            </a:extLst>
          </p:cNvPr>
          <p:cNvSpPr/>
          <p:nvPr/>
        </p:nvSpPr>
        <p:spPr>
          <a:xfrm>
            <a:off x="5870533" y="12713165"/>
            <a:ext cx="13835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This work is licensed under a </a:t>
            </a:r>
            <a:r>
              <a:rPr lang="en-US" sz="2800" i="1" dirty="0">
                <a:hlinkClick r:id="rId6"/>
              </a:rPr>
              <a:t>Creative Commons Attribution 4.0 International License</a:t>
            </a:r>
            <a:r>
              <a:rPr lang="en-US" sz="2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7190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What is “Git-Like”?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Change, Add, Commit workflow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Branch, Diff, and Merge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Push-pull database against remotes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Patch/Pull Request contribution across distributed repositories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Web Interface via </a:t>
            </a:r>
            <a:r>
              <a:rPr lang="en-US" sz="6600" dirty="0" err="1"/>
              <a:t>DoltHub</a:t>
            </a:r>
            <a:r>
              <a:rPr lang="en-US" sz="6600" dirty="0"/>
              <a:t>/</a:t>
            </a:r>
            <a:r>
              <a:rPr lang="en-US" sz="6600" dirty="0" err="1"/>
              <a:t>DoltLab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7676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What is </a:t>
            </a:r>
            <a:r>
              <a:rPr lang="en-US" sz="14200" dirty="0" err="1"/>
              <a:t>DoltHub</a:t>
            </a:r>
            <a:r>
              <a:rPr lang="en-US" sz="14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A central hosting service for Dolt repositories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Also serves data via REST API, CSV and ZIP exports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Some web-based editing capabilities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Self-Hostable as </a:t>
            </a:r>
            <a:r>
              <a:rPr lang="en-US" sz="6600" dirty="0" err="1"/>
              <a:t>DoltLab</a:t>
            </a:r>
            <a:endParaRPr lang="en-US" sz="66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DA8A56B-774F-E83C-A136-D0B993DC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24" y="8721867"/>
            <a:ext cx="5890437" cy="37796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3A3FD-6BED-762F-62D9-E070484D7C54}"/>
              </a:ext>
            </a:extLst>
          </p:cNvPr>
          <p:cNvSpPr/>
          <p:nvPr/>
        </p:nvSpPr>
        <p:spPr>
          <a:xfrm>
            <a:off x="17311444" y="12541382"/>
            <a:ext cx="387477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dolthub.com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8600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Dolt is </a:t>
            </a:r>
            <a:r>
              <a:rPr lang="en-US" sz="14200" i="1" dirty="0"/>
              <a:t>not</a:t>
            </a:r>
            <a:endParaRPr lang="en-US" sz="1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9600" dirty="0"/>
              <a:t>Your fastest option for data I/O</a:t>
            </a:r>
          </a:p>
          <a:p>
            <a:pPr>
              <a:buFont typeface="Wingdings" pitchFamily="2" charset="2"/>
              <a:buChar char="§"/>
            </a:pPr>
            <a:r>
              <a:rPr lang="en-US" sz="9600" dirty="0"/>
              <a:t>A “Big Data” product</a:t>
            </a:r>
          </a:p>
          <a:p>
            <a:pPr>
              <a:buFont typeface="Wingdings" pitchFamily="2" charset="2"/>
              <a:buChar char="§"/>
            </a:pPr>
            <a:r>
              <a:rPr lang="en-US" sz="9600" dirty="0"/>
              <a:t>Stable for critical systems</a:t>
            </a:r>
          </a:p>
        </p:txBody>
      </p:sp>
    </p:spTree>
    <p:extLst>
      <p:ext uri="{BB962C8B-B14F-4D97-AF65-F5344CB8AC3E}">
        <p14:creationId xmlns:p14="http://schemas.microsoft.com/office/powerpoint/2010/main" val="181784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{</a:t>
            </a:r>
            <a:r>
              <a:rPr lang="en-US" sz="14200" dirty="0" err="1"/>
              <a:t>doltr</a:t>
            </a:r>
            <a:r>
              <a:rPr lang="en-US" sz="14200" dirty="0"/>
              <a:t>} in a nutshell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313B51-B2C5-E3A9-D1C5-0C7F10F4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113" y="3660775"/>
            <a:ext cx="21613812" cy="88407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A {DBI}-style wrapper for dolt databases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 manager for dolt server processes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 {</a:t>
            </a:r>
            <a:r>
              <a:rPr lang="en-US" sz="6600" dirty="0" err="1"/>
              <a:t>gert</a:t>
            </a:r>
            <a:r>
              <a:rPr lang="en-US" sz="6600" dirty="0"/>
              <a:t>}/{git2r}-style interface for dolt versioning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An RStudio plugin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8EC4B82-0595-680C-4E87-815E7393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693" y="3281843"/>
            <a:ext cx="4148766" cy="47832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183CD6-1975-A061-EF8E-B4B02AE4ABB5}"/>
              </a:ext>
            </a:extLst>
          </p:cNvPr>
          <p:cNvSpPr/>
          <p:nvPr/>
        </p:nvSpPr>
        <p:spPr>
          <a:xfrm>
            <a:off x="12192000" y="12018721"/>
            <a:ext cx="96215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ecohealthalliance.github.io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doltr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404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SQL workflows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Commonly, R users interface with SQL databases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To pull data for analysis from an upstream/central hosted source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As internal storage or caches for data packages or Shiny apps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SQL </a:t>
            </a:r>
            <a:r>
              <a:rPr lang="en-US" sz="6600" i="1" dirty="0"/>
              <a:t>reading</a:t>
            </a:r>
            <a:r>
              <a:rPr lang="en-US" sz="6600" dirty="0"/>
              <a:t> tooling is very well developed (e.g., {</a:t>
            </a:r>
            <a:r>
              <a:rPr lang="en-US" sz="6600" dirty="0" err="1"/>
              <a:t>dbplyr</a:t>
            </a:r>
            <a:r>
              <a:rPr lang="en-US" sz="6600" dirty="0"/>
              <a:t>})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SQL </a:t>
            </a:r>
            <a:r>
              <a:rPr lang="en-US" sz="6600" i="1" dirty="0"/>
              <a:t>writing </a:t>
            </a:r>
            <a:r>
              <a:rPr lang="en-US" sz="6600" dirty="0"/>
              <a:t>tooling and workflows are less well supported, but…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📦 {DBI}, </a:t>
            </a:r>
            <a:r>
              <a:rPr lang="en-US" sz="5400" dirty="0" err="1">
                <a:latin typeface="Courier" pitchFamily="2" charset="0"/>
              </a:rPr>
              <a:t>dbWriteTable</a:t>
            </a:r>
            <a:r>
              <a:rPr lang="en-US" sz="5400" dirty="0">
                <a:latin typeface="Courier" pitchFamily="2" charset="0"/>
              </a:rPr>
              <a:t>(), </a:t>
            </a:r>
            <a:r>
              <a:rPr lang="en-US" sz="5400" dirty="0" err="1">
                <a:latin typeface="Courier" pitchFamily="2" charset="0"/>
              </a:rPr>
              <a:t>dbDropTable</a:t>
            </a:r>
            <a:r>
              <a:rPr lang="en-US" sz="5400" dirty="0">
                <a:latin typeface="Courier" pitchFamily="2" charset="0"/>
              </a:rPr>
              <a:t>()</a:t>
            </a:r>
            <a:endParaRPr lang="en-US" sz="6600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📦 {</a:t>
            </a:r>
            <a:r>
              <a:rPr lang="en-US" sz="6600" dirty="0" err="1"/>
              <a:t>dbx</a:t>
            </a:r>
            <a:r>
              <a:rPr lang="en-US" sz="6600" dirty="0"/>
              <a:t>}, built on DBI, has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dbInsert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5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5400" dirty="0" err="1">
                <a:latin typeface="Courier" pitchFamily="2" charset="0"/>
              </a:rPr>
              <a:t>dbUpsert</a:t>
            </a:r>
            <a:r>
              <a:rPr lang="en-US" sz="5400" dirty="0">
                <a:latin typeface="Courier" pitchFamily="2" charset="0"/>
              </a:rPr>
              <a:t>()</a:t>
            </a:r>
            <a:endParaRPr lang="en-US" sz="6600" dirty="0">
              <a:latin typeface="Courier" pitchFamily="2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📦 {</a:t>
            </a:r>
            <a:r>
              <a:rPr lang="en-US" sz="6600" dirty="0" err="1"/>
              <a:t>dbplyr</a:t>
            </a:r>
            <a:r>
              <a:rPr lang="en-US" sz="6600" dirty="0"/>
              <a:t>} </a:t>
            </a:r>
            <a:r>
              <a:rPr lang="en-US" sz="6600" b="1" i="1" dirty="0">
                <a:latin typeface="Avenir Black" panose="02000503020000020003" pitchFamily="2" charset="0"/>
              </a:rPr>
              <a:t>in dev </a:t>
            </a:r>
            <a:r>
              <a:rPr lang="en-US" sz="6600" dirty="0"/>
              <a:t>has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rows_insert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rows_append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rows_update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rows_patch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rows_upsert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(), and </a:t>
            </a:r>
            <a:r>
              <a:rPr lang="en-US" sz="5400" dirty="0" err="1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rows_delete</a:t>
            </a:r>
            <a:r>
              <a:rPr lang="en-US" sz="5400" dirty="0">
                <a:latin typeface="Courier" pitchFamily="2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endParaRPr lang="en-US" sz="6600" dirty="0">
              <a:latin typeface="Courier" pitchFamily="2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4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078"/>
            <a:ext cx="23880725" cy="1835274"/>
          </a:xfrm>
        </p:spPr>
        <p:txBody>
          <a:bodyPr>
            <a:noAutofit/>
          </a:bodyPr>
          <a:lstStyle/>
          <a:p>
            <a:r>
              <a:rPr lang="en-US" sz="9600" dirty="0"/>
              <a:t>Workflow: ML on a Moving Target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9604D84-D67D-61F1-8821-477336B3CB60}"/>
              </a:ext>
            </a:extLst>
          </p:cNvPr>
          <p:cNvGrpSpPr/>
          <p:nvPr/>
        </p:nvGrpSpPr>
        <p:grpSpPr>
          <a:xfrm>
            <a:off x="6437193" y="2804624"/>
            <a:ext cx="15157533" cy="7507011"/>
            <a:chOff x="6330867" y="3559143"/>
            <a:chExt cx="16970445" cy="8404885"/>
          </a:xfrm>
        </p:grpSpPr>
        <p:sp>
          <p:nvSpPr>
            <p:cNvPr id="13" name="AutoShape 2" descr="DoltHub">
              <a:hlinkClick r:id="rId3"/>
              <a:extLst>
                <a:ext uri="{FF2B5EF4-FFF2-40B4-BE49-F238E27FC236}">
                  <a16:creationId xmlns:a16="http://schemas.microsoft.com/office/drawing/2014/main" id="{83353AC7-24DC-B837-B0C7-708CF2849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23832" y="6902072"/>
              <a:ext cx="142240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09D062-519D-5E90-E0D1-9BF159297EF9}"/>
                </a:ext>
              </a:extLst>
            </p:cNvPr>
            <p:cNvSpPr/>
            <p:nvPr/>
          </p:nvSpPr>
          <p:spPr>
            <a:xfrm>
              <a:off x="10088398" y="5952853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E7E672-638F-6A76-F574-3178774E2D24}"/>
                </a:ext>
              </a:extLst>
            </p:cNvPr>
            <p:cNvSpPr/>
            <p:nvPr/>
          </p:nvSpPr>
          <p:spPr>
            <a:xfrm>
              <a:off x="11471149" y="5958662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A25B8DF-E75E-852C-B030-33AA78C4642D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11081321" y="6405610"/>
              <a:ext cx="389828" cy="0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A9A965-4020-1265-2523-CD4BDB202A16}"/>
                </a:ext>
              </a:extLst>
            </p:cNvPr>
            <p:cNvCxnSpPr/>
            <p:nvPr/>
          </p:nvCxnSpPr>
          <p:spPr>
            <a:xfrm flipV="1">
              <a:off x="12443939" y="6431886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AC7052-3810-924F-0275-42147930373C}"/>
                </a:ext>
              </a:extLst>
            </p:cNvPr>
            <p:cNvSpPr/>
            <p:nvPr/>
          </p:nvSpPr>
          <p:spPr>
            <a:xfrm>
              <a:off x="12850112" y="5952853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92A0821-67E7-4646-5A43-B2A31CCE8FF0}"/>
                </a:ext>
              </a:extLst>
            </p:cNvPr>
            <p:cNvCxnSpPr/>
            <p:nvPr/>
          </p:nvCxnSpPr>
          <p:spPr>
            <a:xfrm flipV="1">
              <a:off x="13822902" y="6426077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D95F78-D095-046B-A84F-7A6A00CC27DA}"/>
                </a:ext>
              </a:extLst>
            </p:cNvPr>
            <p:cNvSpPr/>
            <p:nvPr/>
          </p:nvSpPr>
          <p:spPr>
            <a:xfrm>
              <a:off x="14229075" y="5952853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BC5F24-076D-8E37-7029-51EADF4725F9}"/>
                </a:ext>
              </a:extLst>
            </p:cNvPr>
            <p:cNvCxnSpPr/>
            <p:nvPr/>
          </p:nvCxnSpPr>
          <p:spPr>
            <a:xfrm flipV="1">
              <a:off x="15201865" y="6426077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7396E66-42E6-DC34-4520-8F842A592ECC}"/>
                </a:ext>
              </a:extLst>
            </p:cNvPr>
            <p:cNvSpPr/>
            <p:nvPr/>
          </p:nvSpPr>
          <p:spPr>
            <a:xfrm>
              <a:off x="15608038" y="5938931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1D5888-FB6C-A8CF-7A04-2587866F3297}"/>
                </a:ext>
              </a:extLst>
            </p:cNvPr>
            <p:cNvCxnSpPr/>
            <p:nvPr/>
          </p:nvCxnSpPr>
          <p:spPr>
            <a:xfrm flipV="1">
              <a:off x="16580828" y="6412155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C28B360E-25E7-C411-9FC8-E8907476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3302" y="4186742"/>
              <a:ext cx="1537665" cy="1537665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955D7C2-8A39-A67D-25A0-2DEA4752F2BF}"/>
                </a:ext>
              </a:extLst>
            </p:cNvPr>
            <p:cNvSpPr/>
            <p:nvPr/>
          </p:nvSpPr>
          <p:spPr>
            <a:xfrm>
              <a:off x="17009639" y="5927679"/>
              <a:ext cx="992923" cy="905513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044A963-5BEF-CBA3-225C-8ED762FD6158}"/>
                </a:ext>
              </a:extLst>
            </p:cNvPr>
            <p:cNvSpPr/>
            <p:nvPr/>
          </p:nvSpPr>
          <p:spPr>
            <a:xfrm>
              <a:off x="16174111" y="4990761"/>
              <a:ext cx="1499191" cy="790019"/>
            </a:xfrm>
            <a:custGeom>
              <a:avLst/>
              <a:gdLst>
                <a:gd name="connsiteX0" fmla="*/ 1499191 w 1499191"/>
                <a:gd name="connsiteY0" fmla="*/ 3210 h 790019"/>
                <a:gd name="connsiteX1" fmla="*/ 552893 w 1499191"/>
                <a:gd name="connsiteY1" fmla="*/ 120168 h 790019"/>
                <a:gd name="connsiteX2" fmla="*/ 0 w 1499191"/>
                <a:gd name="connsiteY2" fmla="*/ 790019 h 790019"/>
                <a:gd name="connsiteX3" fmla="*/ 0 w 1499191"/>
                <a:gd name="connsiteY3" fmla="*/ 790019 h 7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191" h="790019">
                  <a:moveTo>
                    <a:pt x="1499191" y="3210"/>
                  </a:moveTo>
                  <a:cubicBezTo>
                    <a:pt x="1150974" y="-3879"/>
                    <a:pt x="802758" y="-10967"/>
                    <a:pt x="552893" y="120168"/>
                  </a:cubicBezTo>
                  <a:cubicBezTo>
                    <a:pt x="303028" y="251303"/>
                    <a:pt x="0" y="790019"/>
                    <a:pt x="0" y="790019"/>
                  </a:cubicBezTo>
                  <a:lnTo>
                    <a:pt x="0" y="790019"/>
                  </a:lnTo>
                </a:path>
              </a:pathLst>
            </a:custGeom>
            <a:noFill/>
            <a:ln w="63500" cap="flat">
              <a:solidFill>
                <a:srgbClr val="000000"/>
              </a:solidFill>
              <a:miter lim="400000"/>
              <a:headEnd type="triangle"/>
              <a:tailEnd type="none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58691F4-FD67-CABA-DD88-19144B73D300}"/>
                </a:ext>
              </a:extLst>
            </p:cNvPr>
            <p:cNvSpPr/>
            <p:nvPr/>
          </p:nvSpPr>
          <p:spPr>
            <a:xfrm>
              <a:off x="18162399" y="5865841"/>
              <a:ext cx="616689" cy="542260"/>
            </a:xfrm>
            <a:custGeom>
              <a:avLst/>
              <a:gdLst>
                <a:gd name="connsiteX0" fmla="*/ 616689 w 616689"/>
                <a:gd name="connsiteY0" fmla="*/ 0 h 542260"/>
                <a:gd name="connsiteX1" fmla="*/ 478466 w 616689"/>
                <a:gd name="connsiteY1" fmla="*/ 372139 h 542260"/>
                <a:gd name="connsiteX2" fmla="*/ 0 w 616689"/>
                <a:gd name="connsiteY2" fmla="*/ 542260 h 54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689" h="542260">
                  <a:moveTo>
                    <a:pt x="616689" y="0"/>
                  </a:moveTo>
                  <a:cubicBezTo>
                    <a:pt x="598968" y="140881"/>
                    <a:pt x="581247" y="281762"/>
                    <a:pt x="478466" y="372139"/>
                  </a:cubicBezTo>
                  <a:cubicBezTo>
                    <a:pt x="375685" y="462516"/>
                    <a:pt x="187842" y="502388"/>
                    <a:pt x="0" y="542260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miter lim="400000"/>
              <a:tailEnd type="triangle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B077DF5D-567B-F14E-405B-61B703B4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1995" y="8933529"/>
              <a:ext cx="1537665" cy="1537665"/>
            </a:xfrm>
            <a:prstGeom prst="rect">
              <a:avLst/>
            </a:prstGeom>
          </p:spPr>
        </p:pic>
        <p:sp>
          <p:nvSpPr>
            <p:cNvPr id="49" name="ropensci.org">
              <a:extLst>
                <a:ext uri="{FF2B5EF4-FFF2-40B4-BE49-F238E27FC236}">
                  <a16:creationId xmlns:a16="http://schemas.microsoft.com/office/drawing/2014/main" id="{E99697B3-5D17-FA7A-77FF-54AD9F1DF2C2}"/>
                </a:ext>
              </a:extLst>
            </p:cNvPr>
            <p:cNvSpPr txBox="1"/>
            <p:nvPr/>
          </p:nvSpPr>
          <p:spPr>
            <a:xfrm>
              <a:off x="19210967" y="4251516"/>
              <a:ext cx="4090345" cy="1806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Scheduled job updates data + commits</a:t>
              </a:r>
              <a:endParaRPr sz="3200" dirty="0"/>
            </a:p>
          </p:txBody>
        </p:sp>
        <p:sp>
          <p:nvSpPr>
            <p:cNvPr id="50" name="ropensci.org">
              <a:extLst>
                <a:ext uri="{FF2B5EF4-FFF2-40B4-BE49-F238E27FC236}">
                  <a16:creationId xmlns:a16="http://schemas.microsoft.com/office/drawing/2014/main" id="{2A4F0F26-4ADD-B51A-5576-29087E4E4942}"/>
                </a:ext>
              </a:extLst>
            </p:cNvPr>
            <p:cNvSpPr txBox="1"/>
            <p:nvPr/>
          </p:nvSpPr>
          <p:spPr>
            <a:xfrm>
              <a:off x="9039338" y="8460364"/>
              <a:ext cx="3442030" cy="1806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Develop model against fixed database state</a:t>
              </a:r>
              <a:endParaRPr sz="3200" dirty="0"/>
            </a:p>
          </p:txBody>
        </p:sp>
        <p:sp>
          <p:nvSpPr>
            <p:cNvPr id="51" name="ropensci.org">
              <a:extLst>
                <a:ext uri="{FF2B5EF4-FFF2-40B4-BE49-F238E27FC236}">
                  <a16:creationId xmlns:a16="http://schemas.microsoft.com/office/drawing/2014/main" id="{93F980F0-8E82-87D1-4128-D0EE74D72718}"/>
                </a:ext>
              </a:extLst>
            </p:cNvPr>
            <p:cNvSpPr txBox="1"/>
            <p:nvPr/>
          </p:nvSpPr>
          <p:spPr>
            <a:xfrm>
              <a:off x="6330867" y="5754302"/>
              <a:ext cx="3442030" cy="12522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DATA:</a:t>
              </a:r>
            </a:p>
            <a:p>
              <a:r>
                <a:rPr lang="en-US" sz="3200" dirty="0"/>
                <a:t>Dolt(Hub) Repo</a:t>
              </a:r>
              <a:endParaRPr sz="32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2CFF280-4040-49B0-3671-118707D3209F}"/>
                </a:ext>
              </a:extLst>
            </p:cNvPr>
            <p:cNvSpPr/>
            <p:nvPr/>
          </p:nvSpPr>
          <p:spPr>
            <a:xfrm>
              <a:off x="12794361" y="4538003"/>
              <a:ext cx="992923" cy="905513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86CFAF5-32F1-F8F1-B7E7-EB23EA4DC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86902" y="5320935"/>
              <a:ext cx="659422" cy="588213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522FFD6-CFE5-88A0-3C08-B17B401BA17F}"/>
                </a:ext>
              </a:extLst>
            </p:cNvPr>
            <p:cNvCxnSpPr>
              <a:cxnSpLocks/>
            </p:cNvCxnSpPr>
            <p:nvPr/>
          </p:nvCxnSpPr>
          <p:spPr>
            <a:xfrm>
              <a:off x="13756285" y="5266077"/>
              <a:ext cx="672338" cy="629149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ropensci.org">
              <a:extLst>
                <a:ext uri="{FF2B5EF4-FFF2-40B4-BE49-F238E27FC236}">
                  <a16:creationId xmlns:a16="http://schemas.microsoft.com/office/drawing/2014/main" id="{C598DB66-35BC-4A1B-139C-FD54E23B199E}"/>
                </a:ext>
              </a:extLst>
            </p:cNvPr>
            <p:cNvSpPr txBox="1"/>
            <p:nvPr/>
          </p:nvSpPr>
          <p:spPr>
            <a:xfrm>
              <a:off x="9712942" y="3559143"/>
              <a:ext cx="3012107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2800" dirty="0"/>
                <a:t>Fix schema as upstream data source changes</a:t>
              </a:r>
              <a:endParaRPr sz="28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7B99688-A101-ECB3-C7D7-8D3B4C2C7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04499" y="6956380"/>
              <a:ext cx="13076" cy="1868630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1CA3A27-E0C6-DF1E-4B0C-C180A1B67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3356" y="6956380"/>
              <a:ext cx="12481" cy="1783569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65" name="Graphic 64" descr="Laptop with solid fill">
              <a:extLst>
                <a:ext uri="{FF2B5EF4-FFF2-40B4-BE49-F238E27FC236}">
                  <a16:creationId xmlns:a16="http://schemas.microsoft.com/office/drawing/2014/main" id="{B16306EE-2640-5407-0FD1-9CAA3779D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618523" y="8493831"/>
              <a:ext cx="1456100" cy="1456100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9A46438-33EB-2394-C607-223BC14594C2}"/>
                </a:ext>
              </a:extLst>
            </p:cNvPr>
            <p:cNvSpPr/>
            <p:nvPr/>
          </p:nvSpPr>
          <p:spPr>
            <a:xfrm>
              <a:off x="11061188" y="10829035"/>
              <a:ext cx="992923" cy="905513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5A6D82B-6953-5AC7-2AF2-8CE317337ED9}"/>
                </a:ext>
              </a:extLst>
            </p:cNvPr>
            <p:cNvSpPr/>
            <p:nvPr/>
          </p:nvSpPr>
          <p:spPr>
            <a:xfrm>
              <a:off x="12443939" y="10834843"/>
              <a:ext cx="992923" cy="905513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1065117-B5AE-E78D-7EDD-AF4A81AF042E}"/>
                </a:ext>
              </a:extLst>
            </p:cNvPr>
            <p:cNvCxnSpPr>
              <a:stCxn id="66" idx="6"/>
            </p:cNvCxnSpPr>
            <p:nvPr/>
          </p:nvCxnSpPr>
          <p:spPr>
            <a:xfrm flipV="1">
              <a:off x="12054110" y="11281791"/>
              <a:ext cx="389830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65AFC4F-286C-3EDD-3451-869C91C6C68E}"/>
                </a:ext>
              </a:extLst>
            </p:cNvPr>
            <p:cNvCxnSpPr/>
            <p:nvPr/>
          </p:nvCxnSpPr>
          <p:spPr>
            <a:xfrm flipV="1">
              <a:off x="13416729" y="11308067"/>
              <a:ext cx="428811" cy="1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9C0B50F-8F11-B4D9-27D9-2F792137A42E}"/>
                </a:ext>
              </a:extLst>
            </p:cNvPr>
            <p:cNvSpPr/>
            <p:nvPr/>
          </p:nvSpPr>
          <p:spPr>
            <a:xfrm>
              <a:off x="13822902" y="10829034"/>
              <a:ext cx="992923" cy="905513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4A21733-150B-1563-5D8F-2F6FEF3F5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692" y="10309336"/>
              <a:ext cx="1153158" cy="992923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3" name="ropensci.org">
              <a:extLst>
                <a:ext uri="{FF2B5EF4-FFF2-40B4-BE49-F238E27FC236}">
                  <a16:creationId xmlns:a16="http://schemas.microsoft.com/office/drawing/2014/main" id="{ADF29C9C-F90D-518C-731C-49484F8F05C9}"/>
                </a:ext>
              </a:extLst>
            </p:cNvPr>
            <p:cNvSpPr txBox="1"/>
            <p:nvPr/>
          </p:nvSpPr>
          <p:spPr>
            <a:xfrm>
              <a:off x="7423667" y="10711763"/>
              <a:ext cx="3442030" cy="12522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CODE:</a:t>
              </a:r>
            </a:p>
            <a:p>
              <a:r>
                <a:rPr lang="en-US" sz="3200" dirty="0"/>
                <a:t>Git(Hub) Repo</a:t>
              </a:r>
              <a:endParaRPr sz="32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D18E0B9-1152-F46A-131C-821A5A208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5083" y="9737215"/>
              <a:ext cx="242954" cy="927897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887A657-8364-84AB-6B48-C0AD6A478D1B}"/>
                </a:ext>
              </a:extLst>
            </p:cNvPr>
            <p:cNvCxnSpPr>
              <a:cxnSpLocks/>
            </p:cNvCxnSpPr>
            <p:nvPr/>
          </p:nvCxnSpPr>
          <p:spPr>
            <a:xfrm>
              <a:off x="13444790" y="9778484"/>
              <a:ext cx="748098" cy="933279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0" name="ropensci.org">
              <a:extLst>
                <a:ext uri="{FF2B5EF4-FFF2-40B4-BE49-F238E27FC236}">
                  <a16:creationId xmlns:a16="http://schemas.microsoft.com/office/drawing/2014/main" id="{42033C6F-2BBE-5C29-0B0D-9EC9F62CA125}"/>
                </a:ext>
              </a:extLst>
            </p:cNvPr>
            <p:cNvSpPr txBox="1"/>
            <p:nvPr/>
          </p:nvSpPr>
          <p:spPr>
            <a:xfrm>
              <a:off x="17398409" y="8825010"/>
              <a:ext cx="3377245" cy="18062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6400">
                  <a:solidFill>
                    <a:srgbClr val="7A7A7A"/>
                  </a:solidFill>
                  <a:latin typeface="+mj-lt"/>
                  <a:ea typeface="+mj-ea"/>
                  <a:cs typeface="+mj-cs"/>
                  <a:sym typeface="Avenir Medium"/>
                </a:defRPr>
              </a:lvl1pPr>
            </a:lstStyle>
            <a:p>
              <a:r>
                <a:rPr lang="en-US" sz="3200" dirty="0"/>
                <a:t>CI job checks model against latest data</a:t>
              </a:r>
              <a:endParaRPr sz="3200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CEC37A3-8615-2B0E-93FA-58DC3E1807F2}"/>
                </a:ext>
              </a:extLst>
            </p:cNvPr>
            <p:cNvSpPr/>
            <p:nvPr/>
          </p:nvSpPr>
          <p:spPr>
            <a:xfrm>
              <a:off x="14874962" y="5709670"/>
              <a:ext cx="6927159" cy="5866868"/>
            </a:xfrm>
            <a:custGeom>
              <a:avLst/>
              <a:gdLst>
                <a:gd name="connsiteX0" fmla="*/ 0 w 6927159"/>
                <a:gd name="connsiteY0" fmla="*/ 5720316 h 5866868"/>
                <a:gd name="connsiteX1" fmla="*/ 5996763 w 6927159"/>
                <a:gd name="connsiteY1" fmla="*/ 5433237 h 5866868"/>
                <a:gd name="connsiteX2" fmla="*/ 6762307 w 6927159"/>
                <a:gd name="connsiteY2" fmla="*/ 2073349 h 5866868"/>
                <a:gd name="connsiteX3" fmla="*/ 4497572 w 6927159"/>
                <a:gd name="connsiteY3" fmla="*/ 0 h 586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159" h="5866868">
                  <a:moveTo>
                    <a:pt x="0" y="5720316"/>
                  </a:moveTo>
                  <a:cubicBezTo>
                    <a:pt x="2434856" y="5880690"/>
                    <a:pt x="4869712" y="6041065"/>
                    <a:pt x="5996763" y="5433237"/>
                  </a:cubicBezTo>
                  <a:cubicBezTo>
                    <a:pt x="7123814" y="4825409"/>
                    <a:pt x="7012172" y="2978888"/>
                    <a:pt x="6762307" y="2073349"/>
                  </a:cubicBezTo>
                  <a:cubicBezTo>
                    <a:pt x="6512442" y="1167810"/>
                    <a:pt x="5505007" y="583905"/>
                    <a:pt x="4497572" y="0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miter lim="400000"/>
              <a:tailEnd type="triangle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47E2CC2-0890-123D-9740-2AF5BA1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82" y="2804624"/>
            <a:ext cx="5598707" cy="88403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4400" dirty="0">
                <a:latin typeface="+mj-ea"/>
                <a:ea typeface="+mj-ea"/>
              </a:rPr>
              <a:t>Building models against data that are updated and scraped from possibly mutating upstream sources</a:t>
            </a:r>
          </a:p>
          <a:p>
            <a:pPr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4400" dirty="0">
                <a:latin typeface="+mj-ea"/>
                <a:ea typeface="+mj-ea"/>
              </a:rPr>
              <a:t>Regularly changing our own schema to better organize data for model structure</a:t>
            </a:r>
          </a:p>
        </p:txBody>
      </p:sp>
      <p:pic>
        <p:nvPicPr>
          <p:cNvPr id="89" name="images-2.jpg">
            <a:extLst>
              <a:ext uri="{FF2B5EF4-FFF2-40B4-BE49-F238E27FC236}">
                <a16:creationId xmlns:a16="http://schemas.microsoft.com/office/drawing/2014/main" id="{B15C2DD5-2EE9-CCB2-E3D4-CD4CE2A21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9313" y="11116418"/>
            <a:ext cx="2440809" cy="2440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3" y="1055"/>
                  <a:pt x="3164" y="3164"/>
                </a:cubicBezTo>
                <a:cubicBezTo>
                  <a:pt x="1055" y="5273"/>
                  <a:pt x="0" y="8036"/>
                  <a:pt x="0" y="10800"/>
                </a:cubicBezTo>
                <a:cubicBezTo>
                  <a:pt x="0" y="13564"/>
                  <a:pt x="1055" y="16329"/>
                  <a:pt x="3164" y="18438"/>
                </a:cubicBezTo>
                <a:cubicBezTo>
                  <a:pt x="5273" y="20547"/>
                  <a:pt x="8036" y="21600"/>
                  <a:pt x="10800" y="21600"/>
                </a:cubicBezTo>
                <a:cubicBezTo>
                  <a:pt x="13564" y="21600"/>
                  <a:pt x="16329" y="20547"/>
                  <a:pt x="18438" y="18438"/>
                </a:cubicBezTo>
                <a:cubicBezTo>
                  <a:pt x="20547" y="16329"/>
                  <a:pt x="21600" y="13564"/>
                  <a:pt x="21600" y="10800"/>
                </a:cubicBezTo>
                <a:cubicBezTo>
                  <a:pt x="21600" y="8036"/>
                  <a:pt x="20547" y="5273"/>
                  <a:pt x="18438" y="3164"/>
                </a:cubicBezTo>
                <a:cubicBezTo>
                  <a:pt x="16329" y="1055"/>
                  <a:pt x="13564" y="0"/>
                  <a:pt x="10800" y="0"/>
                </a:cubicBezTo>
                <a:close/>
              </a:path>
            </a:pathLst>
          </a:custGeom>
          <a:ln w="12700">
            <a:miter lim="400000"/>
          </a:ln>
          <a:effectLst>
            <a:outerShdw blurRad="50800" dist="50800" dir="5400000" algn="ctr" rotWithShape="0">
              <a:srgbClr val="000000">
                <a:alpha val="61000"/>
              </a:srgbClr>
            </a:outerShd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1E085BC0-9963-824E-B33C-526B207B4B1C}"/>
              </a:ext>
            </a:extLst>
          </p:cNvPr>
          <p:cNvSpPr/>
          <p:nvPr/>
        </p:nvSpPr>
        <p:spPr>
          <a:xfrm>
            <a:off x="15975177" y="12537576"/>
            <a:ext cx="4021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Emma Mendelsohn</a:t>
            </a:r>
          </a:p>
        </p:txBody>
      </p:sp>
      <p:pic>
        <p:nvPicPr>
          <p:cNvPr id="91" name="Picture 2">
            <a:hlinkClick r:id="rId9"/>
            <a:extLst>
              <a:ext uri="{FF2B5EF4-FFF2-40B4-BE49-F238E27FC236}">
                <a16:creationId xmlns:a16="http://schemas.microsoft.com/office/drawing/2014/main" id="{A8B1DCE8-84A5-F810-20F9-8726725D9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6" b="12186"/>
          <a:stretch/>
        </p:blipFill>
        <p:spPr bwMode="auto">
          <a:xfrm>
            <a:off x="20529265" y="9896013"/>
            <a:ext cx="2440809" cy="2440809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7F0637C-92D1-7735-C1D0-0D24F4693778}"/>
              </a:ext>
            </a:extLst>
          </p:cNvPr>
          <p:cNvSpPr/>
          <p:nvPr/>
        </p:nvSpPr>
        <p:spPr>
          <a:xfrm>
            <a:off x="21594726" y="12336822"/>
            <a:ext cx="2170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Nathan Layman</a:t>
            </a:r>
          </a:p>
        </p:txBody>
      </p:sp>
    </p:spTree>
    <p:extLst>
      <p:ext uri="{BB962C8B-B14F-4D97-AF65-F5344CB8AC3E}">
        <p14:creationId xmlns:p14="http://schemas.microsoft.com/office/powerpoint/2010/main" val="276066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078"/>
            <a:ext cx="23880725" cy="1835274"/>
          </a:xfrm>
        </p:spPr>
        <p:txBody>
          <a:bodyPr>
            <a:noAutofit/>
          </a:bodyPr>
          <a:lstStyle/>
          <a:p>
            <a:r>
              <a:rPr lang="en-US" sz="9600" dirty="0"/>
              <a:t>Workflow: Ongoing Field/Lab Projects</a:t>
            </a:r>
          </a:p>
        </p:txBody>
      </p:sp>
      <p:sp>
        <p:nvSpPr>
          <p:cNvPr id="13" name="AutoShape 2" descr="DoltHub">
            <a:hlinkClick r:id="rId3"/>
            <a:extLst>
              <a:ext uri="{FF2B5EF4-FFF2-40B4-BE49-F238E27FC236}">
                <a16:creationId xmlns:a16="http://schemas.microsoft.com/office/drawing/2014/main" id="{83353AC7-24DC-B837-B0C7-708CF28491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23832" y="6902072"/>
            <a:ext cx="14224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09D062-519D-5E90-E0D1-9BF159297EF9}"/>
              </a:ext>
            </a:extLst>
          </p:cNvPr>
          <p:cNvSpPr/>
          <p:nvPr/>
        </p:nvSpPr>
        <p:spPr>
          <a:xfrm>
            <a:off x="10088398" y="5909149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E7E672-638F-6A76-F574-3178774E2D24}"/>
              </a:ext>
            </a:extLst>
          </p:cNvPr>
          <p:cNvSpPr/>
          <p:nvPr/>
        </p:nvSpPr>
        <p:spPr>
          <a:xfrm>
            <a:off x="11471149" y="5914957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25B8DF-E75E-852C-B030-33AA78C4642D}"/>
              </a:ext>
            </a:extLst>
          </p:cNvPr>
          <p:cNvCxnSpPr>
            <a:stCxn id="14" idx="6"/>
          </p:cNvCxnSpPr>
          <p:nvPr/>
        </p:nvCxnSpPr>
        <p:spPr>
          <a:xfrm flipV="1">
            <a:off x="11081321" y="6405610"/>
            <a:ext cx="389828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A9A965-4020-1265-2523-CD4BDB202A16}"/>
              </a:ext>
            </a:extLst>
          </p:cNvPr>
          <p:cNvCxnSpPr/>
          <p:nvPr/>
        </p:nvCxnSpPr>
        <p:spPr>
          <a:xfrm flipV="1">
            <a:off x="12443939" y="6431886"/>
            <a:ext cx="428811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CAC7052-3810-924F-0275-42147930373C}"/>
              </a:ext>
            </a:extLst>
          </p:cNvPr>
          <p:cNvSpPr/>
          <p:nvPr/>
        </p:nvSpPr>
        <p:spPr>
          <a:xfrm>
            <a:off x="12850112" y="5909148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2A0821-67E7-4646-5A43-B2A31CCE8FF0}"/>
              </a:ext>
            </a:extLst>
          </p:cNvPr>
          <p:cNvCxnSpPr/>
          <p:nvPr/>
        </p:nvCxnSpPr>
        <p:spPr>
          <a:xfrm flipV="1">
            <a:off x="13822902" y="6426077"/>
            <a:ext cx="428811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BD95F78-D095-046B-A84F-7A6A00CC27DA}"/>
              </a:ext>
            </a:extLst>
          </p:cNvPr>
          <p:cNvSpPr/>
          <p:nvPr/>
        </p:nvSpPr>
        <p:spPr>
          <a:xfrm>
            <a:off x="14229075" y="5909148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BC5F24-076D-8E37-7029-51EADF4725F9}"/>
              </a:ext>
            </a:extLst>
          </p:cNvPr>
          <p:cNvCxnSpPr/>
          <p:nvPr/>
        </p:nvCxnSpPr>
        <p:spPr>
          <a:xfrm flipV="1">
            <a:off x="15201865" y="6426077"/>
            <a:ext cx="428811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7396E66-42E6-DC34-4520-8F842A592ECC}"/>
              </a:ext>
            </a:extLst>
          </p:cNvPr>
          <p:cNvSpPr/>
          <p:nvPr/>
        </p:nvSpPr>
        <p:spPr>
          <a:xfrm>
            <a:off x="15608038" y="5895226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158691F4-FD67-CABA-DD88-19144B73D300}"/>
              </a:ext>
            </a:extLst>
          </p:cNvPr>
          <p:cNvSpPr/>
          <p:nvPr/>
        </p:nvSpPr>
        <p:spPr>
          <a:xfrm>
            <a:off x="16600962" y="4789220"/>
            <a:ext cx="1309748" cy="1430739"/>
          </a:xfrm>
          <a:custGeom>
            <a:avLst/>
            <a:gdLst>
              <a:gd name="connsiteX0" fmla="*/ 616689 w 616689"/>
              <a:gd name="connsiteY0" fmla="*/ 0 h 542260"/>
              <a:gd name="connsiteX1" fmla="*/ 478466 w 616689"/>
              <a:gd name="connsiteY1" fmla="*/ 372139 h 542260"/>
              <a:gd name="connsiteX2" fmla="*/ 0 w 616689"/>
              <a:gd name="connsiteY2" fmla="*/ 542260 h 5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542260">
                <a:moveTo>
                  <a:pt x="616689" y="0"/>
                </a:moveTo>
                <a:cubicBezTo>
                  <a:pt x="598968" y="140881"/>
                  <a:pt x="581247" y="281762"/>
                  <a:pt x="478466" y="372139"/>
                </a:cubicBezTo>
                <a:cubicBezTo>
                  <a:pt x="375685" y="462516"/>
                  <a:pt x="187842" y="502388"/>
                  <a:pt x="0" y="542260"/>
                </a:cubicBezTo>
              </a:path>
            </a:pathLst>
          </a:custGeom>
          <a:noFill/>
          <a:ln w="63500" cap="flat">
            <a:solidFill>
              <a:srgbClr val="000000"/>
            </a:solidFill>
            <a:miter lim="400000"/>
            <a:tailEnd type="triangle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0" name="ropensci.org">
            <a:extLst>
              <a:ext uri="{FF2B5EF4-FFF2-40B4-BE49-F238E27FC236}">
                <a16:creationId xmlns:a16="http://schemas.microsoft.com/office/drawing/2014/main" id="{2A4F0F26-4ADD-B51A-5576-29087E4E4942}"/>
              </a:ext>
            </a:extLst>
          </p:cNvPr>
          <p:cNvSpPr txBox="1"/>
          <p:nvPr/>
        </p:nvSpPr>
        <p:spPr>
          <a:xfrm>
            <a:off x="9869331" y="8441519"/>
            <a:ext cx="2708471" cy="186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800" dirty="0"/>
              <a:t>Run analyses against data state at fixed dates/states</a:t>
            </a:r>
            <a:endParaRPr sz="2800" dirty="0"/>
          </a:p>
        </p:txBody>
      </p:sp>
      <p:sp>
        <p:nvSpPr>
          <p:cNvPr id="51" name="ropensci.org">
            <a:extLst>
              <a:ext uri="{FF2B5EF4-FFF2-40B4-BE49-F238E27FC236}">
                <a16:creationId xmlns:a16="http://schemas.microsoft.com/office/drawing/2014/main" id="{93F980F0-8E82-87D1-4128-D0EE74D72718}"/>
              </a:ext>
            </a:extLst>
          </p:cNvPr>
          <p:cNvSpPr txBox="1"/>
          <p:nvPr/>
        </p:nvSpPr>
        <p:spPr>
          <a:xfrm>
            <a:off x="6330867" y="5754302"/>
            <a:ext cx="344203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3600" dirty="0"/>
              <a:t>DATA:</a:t>
            </a:r>
          </a:p>
          <a:p>
            <a:r>
              <a:rPr lang="en-US" sz="3600" dirty="0"/>
              <a:t>Dolt(Hub) Repo</a:t>
            </a:r>
            <a:endParaRPr sz="3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2CFF280-4040-49B0-3671-118707D3209F}"/>
              </a:ext>
            </a:extLst>
          </p:cNvPr>
          <p:cNvSpPr/>
          <p:nvPr/>
        </p:nvSpPr>
        <p:spPr>
          <a:xfrm>
            <a:off x="12794361" y="4494299"/>
            <a:ext cx="992923" cy="992923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6CFAF5-32F1-F8F1-B7E7-EB23EA4DCFAD}"/>
              </a:ext>
            </a:extLst>
          </p:cNvPr>
          <p:cNvCxnSpPr>
            <a:cxnSpLocks/>
          </p:cNvCxnSpPr>
          <p:nvPr/>
        </p:nvCxnSpPr>
        <p:spPr>
          <a:xfrm flipV="1">
            <a:off x="12186902" y="5320935"/>
            <a:ext cx="659422" cy="5882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22FFD6-CFE5-88A0-3C08-B17B401BA17F}"/>
              </a:ext>
            </a:extLst>
          </p:cNvPr>
          <p:cNvCxnSpPr>
            <a:cxnSpLocks/>
          </p:cNvCxnSpPr>
          <p:nvPr/>
        </p:nvCxnSpPr>
        <p:spPr>
          <a:xfrm>
            <a:off x="13756285" y="5266077"/>
            <a:ext cx="672338" cy="6291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ropensci.org">
            <a:extLst>
              <a:ext uri="{FF2B5EF4-FFF2-40B4-BE49-F238E27FC236}">
                <a16:creationId xmlns:a16="http://schemas.microsoft.com/office/drawing/2014/main" id="{C598DB66-35BC-4A1B-139C-FD54E23B199E}"/>
              </a:ext>
            </a:extLst>
          </p:cNvPr>
          <p:cNvSpPr txBox="1"/>
          <p:nvPr/>
        </p:nvSpPr>
        <p:spPr>
          <a:xfrm>
            <a:off x="20377761" y="2449683"/>
            <a:ext cx="3012107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3200" dirty="0"/>
              <a:t>Field teams collect/enter data via GUIs with their own data storage</a:t>
            </a:r>
            <a:endParaRPr sz="3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CA3A27-E0C6-DF1E-4B0C-C180A1B6702D}"/>
              </a:ext>
            </a:extLst>
          </p:cNvPr>
          <p:cNvCxnSpPr>
            <a:cxnSpLocks/>
          </p:cNvCxnSpPr>
          <p:nvPr/>
        </p:nvCxnSpPr>
        <p:spPr>
          <a:xfrm>
            <a:off x="13353356" y="8090820"/>
            <a:ext cx="0" cy="64912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5" name="Graphic 64" descr="Laptop with solid fill">
            <a:extLst>
              <a:ext uri="{FF2B5EF4-FFF2-40B4-BE49-F238E27FC236}">
                <a16:creationId xmlns:a16="http://schemas.microsoft.com/office/drawing/2014/main" id="{B16306EE-2640-5407-0FD1-9CAA3779D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18523" y="8493831"/>
            <a:ext cx="1456100" cy="145610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E9A46438-33EB-2394-C607-223BC14594C2}"/>
              </a:ext>
            </a:extLst>
          </p:cNvPr>
          <p:cNvSpPr/>
          <p:nvPr/>
        </p:nvSpPr>
        <p:spPr>
          <a:xfrm>
            <a:off x="11061188" y="10785330"/>
            <a:ext cx="992923" cy="99292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A6D82B-6953-5AC7-2AF2-8CE317337ED9}"/>
              </a:ext>
            </a:extLst>
          </p:cNvPr>
          <p:cNvSpPr/>
          <p:nvPr/>
        </p:nvSpPr>
        <p:spPr>
          <a:xfrm>
            <a:off x="12443939" y="10791138"/>
            <a:ext cx="992923" cy="99292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065117-B5AE-E78D-7EDD-AF4A81AF042E}"/>
              </a:ext>
            </a:extLst>
          </p:cNvPr>
          <p:cNvCxnSpPr>
            <a:stCxn id="66" idx="6"/>
          </p:cNvCxnSpPr>
          <p:nvPr/>
        </p:nvCxnSpPr>
        <p:spPr>
          <a:xfrm flipV="1">
            <a:off x="12054111" y="11281791"/>
            <a:ext cx="389828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5AFC4F-286C-3EDD-3451-869C91C6C68E}"/>
              </a:ext>
            </a:extLst>
          </p:cNvPr>
          <p:cNvCxnSpPr/>
          <p:nvPr/>
        </p:nvCxnSpPr>
        <p:spPr>
          <a:xfrm flipV="1">
            <a:off x="13416729" y="11308067"/>
            <a:ext cx="428811" cy="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9C0B50F-8F11-B4D9-27D9-2F792137A42E}"/>
              </a:ext>
            </a:extLst>
          </p:cNvPr>
          <p:cNvSpPr/>
          <p:nvPr/>
        </p:nvSpPr>
        <p:spPr>
          <a:xfrm>
            <a:off x="13822902" y="10785329"/>
            <a:ext cx="992923" cy="99292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A21733-150B-1563-5D8F-2F6FEF3F5310}"/>
              </a:ext>
            </a:extLst>
          </p:cNvPr>
          <p:cNvCxnSpPr>
            <a:cxnSpLocks/>
          </p:cNvCxnSpPr>
          <p:nvPr/>
        </p:nvCxnSpPr>
        <p:spPr>
          <a:xfrm flipV="1">
            <a:off x="14795692" y="10785329"/>
            <a:ext cx="992923" cy="51693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pensci.org">
            <a:extLst>
              <a:ext uri="{FF2B5EF4-FFF2-40B4-BE49-F238E27FC236}">
                <a16:creationId xmlns:a16="http://schemas.microsoft.com/office/drawing/2014/main" id="{ADF29C9C-F90D-518C-731C-49484F8F05C9}"/>
              </a:ext>
            </a:extLst>
          </p:cNvPr>
          <p:cNvSpPr txBox="1"/>
          <p:nvPr/>
        </p:nvSpPr>
        <p:spPr>
          <a:xfrm>
            <a:off x="7423667" y="10711763"/>
            <a:ext cx="344203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3600" dirty="0"/>
              <a:t>CODE:</a:t>
            </a:r>
          </a:p>
          <a:p>
            <a:r>
              <a:rPr lang="en-US" sz="3600" dirty="0"/>
              <a:t>Git(Hub) Repo</a:t>
            </a:r>
            <a:endParaRPr sz="36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18E0B9-1152-F46A-131C-821A5A208F41}"/>
              </a:ext>
            </a:extLst>
          </p:cNvPr>
          <p:cNvCxnSpPr>
            <a:cxnSpLocks/>
          </p:cNvCxnSpPr>
          <p:nvPr/>
        </p:nvCxnSpPr>
        <p:spPr>
          <a:xfrm flipV="1">
            <a:off x="13035083" y="9737215"/>
            <a:ext cx="242954" cy="92789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887A657-8364-84AB-6B48-C0AD6A478D1B}"/>
              </a:ext>
            </a:extLst>
          </p:cNvPr>
          <p:cNvCxnSpPr>
            <a:cxnSpLocks/>
          </p:cNvCxnSpPr>
          <p:nvPr/>
        </p:nvCxnSpPr>
        <p:spPr>
          <a:xfrm>
            <a:off x="13444790" y="9778484"/>
            <a:ext cx="748098" cy="93327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47E2CC2-0890-123D-9740-2AF5BA1E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82" y="2804624"/>
            <a:ext cx="5598707" cy="88403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4400" dirty="0">
                <a:latin typeface="+mj-ea"/>
                <a:ea typeface="+mj-ea"/>
              </a:rPr>
              <a:t>Collecting field data across teams in a database serving multiple / changing goals</a:t>
            </a:r>
          </a:p>
          <a:p>
            <a:pPr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en-US" sz="4400" dirty="0">
                <a:latin typeface="+mj-ea"/>
                <a:ea typeface="+mj-ea"/>
              </a:rPr>
              <a:t>Running reproducible analyses for scientific publication and archival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62C8D9-568F-3F14-992E-5C96105641E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365" y="2643334"/>
            <a:ext cx="3495801" cy="17069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72061EA-59C5-C5F3-983F-65DD46D83E5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365" y="2659677"/>
            <a:ext cx="1292805" cy="1292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E33FAAA-E640-01E4-F510-4CA9CD1FCB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365" y="3950364"/>
            <a:ext cx="2784038" cy="613358"/>
          </a:xfrm>
          <a:prstGeom prst="rect">
            <a:avLst/>
          </a:prstGeom>
        </p:spPr>
      </p:pic>
      <p:sp>
        <p:nvSpPr>
          <p:cNvPr id="46" name="ropensci.org">
            <a:extLst>
              <a:ext uri="{FF2B5EF4-FFF2-40B4-BE49-F238E27FC236}">
                <a16:creationId xmlns:a16="http://schemas.microsoft.com/office/drawing/2014/main" id="{E48DE84F-842B-2166-31B5-FCA92F34C8A8}"/>
              </a:ext>
            </a:extLst>
          </p:cNvPr>
          <p:cNvSpPr txBox="1"/>
          <p:nvPr/>
        </p:nvSpPr>
        <p:spPr>
          <a:xfrm>
            <a:off x="14229075" y="2705513"/>
            <a:ext cx="2690494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Database and schema and GUI updates as scope of data collection evolves</a:t>
            </a:r>
            <a:endParaRPr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BC0869-1C1C-CEFD-7557-CFE966601E4D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6939281" y="3306080"/>
            <a:ext cx="663084" cy="80322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973AC7-1DBF-3F90-058C-03CA475AD914}"/>
              </a:ext>
            </a:extLst>
          </p:cNvPr>
          <p:cNvCxnSpPr>
            <a:cxnSpLocks/>
          </p:cNvCxnSpPr>
          <p:nvPr/>
        </p:nvCxnSpPr>
        <p:spPr>
          <a:xfrm flipH="1">
            <a:off x="13631134" y="3997803"/>
            <a:ext cx="620579" cy="49649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ropensci.org">
            <a:extLst>
              <a:ext uri="{FF2B5EF4-FFF2-40B4-BE49-F238E27FC236}">
                <a16:creationId xmlns:a16="http://schemas.microsoft.com/office/drawing/2014/main" id="{22E7A1CD-258B-05CA-6872-A0AD76C04D2D}"/>
              </a:ext>
            </a:extLst>
          </p:cNvPr>
          <p:cNvSpPr txBox="1"/>
          <p:nvPr/>
        </p:nvSpPr>
        <p:spPr>
          <a:xfrm>
            <a:off x="19150354" y="5772082"/>
            <a:ext cx="196634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Auto-commit new data to Dolt </a:t>
            </a:r>
            <a:endParaRPr sz="2400" dirty="0"/>
          </a:p>
        </p:txBody>
      </p:sp>
      <p:sp>
        <p:nvSpPr>
          <p:cNvPr id="55" name="ropensci.org">
            <a:extLst>
              <a:ext uri="{FF2B5EF4-FFF2-40B4-BE49-F238E27FC236}">
                <a16:creationId xmlns:a16="http://schemas.microsoft.com/office/drawing/2014/main" id="{25325F6D-222E-94B2-E009-AA5C843E772B}"/>
              </a:ext>
            </a:extLst>
          </p:cNvPr>
          <p:cNvSpPr txBox="1"/>
          <p:nvPr/>
        </p:nvSpPr>
        <p:spPr>
          <a:xfrm>
            <a:off x="15254400" y="7629175"/>
            <a:ext cx="277155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Create Dolt Releases (tags) at time of publication</a:t>
            </a:r>
            <a:endParaRPr sz="2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EA4936-1AB8-F201-A857-3D50B7DFBF92}"/>
              </a:ext>
            </a:extLst>
          </p:cNvPr>
          <p:cNvCxnSpPr>
            <a:cxnSpLocks/>
          </p:cNvCxnSpPr>
          <p:nvPr/>
        </p:nvCxnSpPr>
        <p:spPr>
          <a:xfrm>
            <a:off x="13353356" y="6955929"/>
            <a:ext cx="0" cy="42568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ropensci.org">
            <a:extLst>
              <a:ext uri="{FF2B5EF4-FFF2-40B4-BE49-F238E27FC236}">
                <a16:creationId xmlns:a16="http://schemas.microsoft.com/office/drawing/2014/main" id="{A6A810D4-BA14-4B5E-27D8-5BFCDD144AC0}"/>
              </a:ext>
            </a:extLst>
          </p:cNvPr>
          <p:cNvSpPr txBox="1"/>
          <p:nvPr/>
        </p:nvSpPr>
        <p:spPr>
          <a:xfrm>
            <a:off x="15870057" y="9974530"/>
            <a:ext cx="2353775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Create Git Releases (tags) at time of publication</a:t>
            </a:r>
            <a:endParaRPr sz="2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0B6EDB-9F53-37B1-D431-871D8BE779C1}"/>
              </a:ext>
            </a:extLst>
          </p:cNvPr>
          <p:cNvCxnSpPr>
            <a:cxnSpLocks/>
          </p:cNvCxnSpPr>
          <p:nvPr/>
        </p:nvCxnSpPr>
        <p:spPr>
          <a:xfrm>
            <a:off x="18255173" y="8626435"/>
            <a:ext cx="1095092" cy="74899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CDCC28-A5A3-6DB6-9C0D-BE4470078997}"/>
              </a:ext>
            </a:extLst>
          </p:cNvPr>
          <p:cNvCxnSpPr>
            <a:cxnSpLocks/>
          </p:cNvCxnSpPr>
          <p:nvPr/>
        </p:nvCxnSpPr>
        <p:spPr>
          <a:xfrm flipV="1">
            <a:off x="18098939" y="10201163"/>
            <a:ext cx="1251326" cy="89110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50" name="Picture 2" descr="Zenodo">
            <a:hlinkClick r:id="rId10"/>
            <a:extLst>
              <a:ext uri="{FF2B5EF4-FFF2-40B4-BE49-F238E27FC236}">
                <a16:creationId xmlns:a16="http://schemas.microsoft.com/office/drawing/2014/main" id="{127E5157-ECA9-F526-99AA-1A3DDBB65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265" y="10281050"/>
            <a:ext cx="2139880" cy="8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pensci.org">
            <a:extLst>
              <a:ext uri="{FF2B5EF4-FFF2-40B4-BE49-F238E27FC236}">
                <a16:creationId xmlns:a16="http://schemas.microsoft.com/office/drawing/2014/main" id="{C8C1A0DC-9BAB-EE11-708C-9447A2495913}"/>
              </a:ext>
            </a:extLst>
          </p:cNvPr>
          <p:cNvSpPr txBox="1"/>
          <p:nvPr/>
        </p:nvSpPr>
        <p:spPr>
          <a:xfrm>
            <a:off x="19200873" y="9206403"/>
            <a:ext cx="23537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400" dirty="0"/>
              <a:t>Scientific Publication and Archives</a:t>
            </a:r>
            <a:endParaRPr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25E038C-BF86-9DF9-C968-A1076E475687}"/>
              </a:ext>
            </a:extLst>
          </p:cNvPr>
          <p:cNvCxnSpPr>
            <a:cxnSpLocks/>
          </p:cNvCxnSpPr>
          <p:nvPr/>
        </p:nvCxnSpPr>
        <p:spPr>
          <a:xfrm>
            <a:off x="13697014" y="6865566"/>
            <a:ext cx="443489" cy="348638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E583DA-1BC8-1668-7F8D-09ECC7F5F034}"/>
              </a:ext>
            </a:extLst>
          </p:cNvPr>
          <p:cNvCxnSpPr>
            <a:cxnSpLocks/>
          </p:cNvCxnSpPr>
          <p:nvPr/>
        </p:nvCxnSpPr>
        <p:spPr>
          <a:xfrm>
            <a:off x="14725536" y="7629175"/>
            <a:ext cx="443489" cy="348638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ropensci.org">
            <a:extLst>
              <a:ext uri="{FF2B5EF4-FFF2-40B4-BE49-F238E27FC236}">
                <a16:creationId xmlns:a16="http://schemas.microsoft.com/office/drawing/2014/main" id="{C56BE444-F7F7-2C3E-E037-13300DD59901}"/>
              </a:ext>
            </a:extLst>
          </p:cNvPr>
          <p:cNvSpPr txBox="1"/>
          <p:nvPr/>
        </p:nvSpPr>
        <p:spPr>
          <a:xfrm rot="20700000">
            <a:off x="11870278" y="7554907"/>
            <a:ext cx="2708471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r>
              <a:rPr lang="en-US" sz="2800" dirty="0"/>
              <a:t>CSV Export!</a:t>
            </a:r>
            <a:endParaRPr sz="2800" dirty="0"/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690D8830-FEFB-E13C-A60B-CC22D8347B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710" y="5553365"/>
            <a:ext cx="1160558" cy="116055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1F405D-AE8F-38E3-13B8-CBC87D2FD81B}"/>
              </a:ext>
            </a:extLst>
          </p:cNvPr>
          <p:cNvCxnSpPr>
            <a:cxnSpLocks/>
          </p:cNvCxnSpPr>
          <p:nvPr/>
        </p:nvCxnSpPr>
        <p:spPr>
          <a:xfrm>
            <a:off x="12144441" y="7114032"/>
            <a:ext cx="372172" cy="658854"/>
          </a:xfrm>
          <a:prstGeom prst="straightConnector1">
            <a:avLst/>
          </a:prstGeom>
          <a:noFill/>
          <a:ln w="34925" cap="flat">
            <a:solidFill>
              <a:schemeClr val="tx2">
                <a:lumMod val="60000"/>
                <a:lumOff val="40000"/>
              </a:schemeClr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415EF3-48C2-C638-4FD2-18F9C0179AB7}"/>
              </a:ext>
            </a:extLst>
          </p:cNvPr>
          <p:cNvCxnSpPr>
            <a:cxnSpLocks/>
          </p:cNvCxnSpPr>
          <p:nvPr/>
        </p:nvCxnSpPr>
        <p:spPr>
          <a:xfrm>
            <a:off x="10889992" y="6984614"/>
            <a:ext cx="1254449" cy="954636"/>
          </a:xfrm>
          <a:prstGeom prst="straightConnector1">
            <a:avLst/>
          </a:prstGeom>
          <a:noFill/>
          <a:ln w="34925" cap="flat">
            <a:solidFill>
              <a:schemeClr val="tx2">
                <a:lumMod val="60000"/>
                <a:lumOff val="40000"/>
              </a:schemeClr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63E271-3294-47AA-8D62-E81B3F05C03C}"/>
              </a:ext>
            </a:extLst>
          </p:cNvPr>
          <p:cNvCxnSpPr>
            <a:cxnSpLocks/>
          </p:cNvCxnSpPr>
          <p:nvPr/>
        </p:nvCxnSpPr>
        <p:spPr>
          <a:xfrm>
            <a:off x="12522009" y="8305581"/>
            <a:ext cx="285009" cy="394775"/>
          </a:xfrm>
          <a:prstGeom prst="straightConnector1">
            <a:avLst/>
          </a:prstGeom>
          <a:noFill/>
          <a:ln w="34925" cap="flat">
            <a:solidFill>
              <a:schemeClr val="tx2">
                <a:lumMod val="60000"/>
                <a:lumOff val="40000"/>
              </a:schemeClr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C86057-87C0-7E3A-BED7-06A745733C9C}"/>
              </a:ext>
            </a:extLst>
          </p:cNvPr>
          <p:cNvCxnSpPr>
            <a:cxnSpLocks/>
          </p:cNvCxnSpPr>
          <p:nvPr/>
        </p:nvCxnSpPr>
        <p:spPr>
          <a:xfrm>
            <a:off x="12862684" y="8136344"/>
            <a:ext cx="187333" cy="490091"/>
          </a:xfrm>
          <a:prstGeom prst="straightConnector1">
            <a:avLst/>
          </a:prstGeom>
          <a:noFill/>
          <a:ln w="34925" cap="flat">
            <a:solidFill>
              <a:schemeClr val="tx2">
                <a:lumMod val="60000"/>
                <a:lumOff val="40000"/>
              </a:schemeClr>
            </a:solidFill>
            <a:prstDash val="sysDot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1275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Stuff to Come in {</a:t>
            </a:r>
            <a:r>
              <a:rPr lang="en-US" sz="14200" dirty="0" err="1"/>
              <a:t>doltr</a:t>
            </a:r>
            <a:r>
              <a:rPr lang="en-US" sz="14200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A </a:t>
            </a:r>
            <a:r>
              <a:rPr lang="en-US" sz="6600" dirty="0" err="1"/>
              <a:t>DoltHub</a:t>
            </a:r>
            <a:r>
              <a:rPr lang="en-US" sz="6600" dirty="0"/>
              <a:t> API interface 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Support for spatial data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New dolt versioning functions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Database writing convenience functions? </a:t>
            </a:r>
            <a:r>
              <a:rPr lang="en-US" sz="5400" dirty="0" err="1">
                <a:latin typeface="Courier" pitchFamily="2" charset="0"/>
              </a:rPr>
              <a:t>dbAddCol</a:t>
            </a:r>
            <a:r>
              <a:rPr lang="en-US" sz="5400" dirty="0">
                <a:latin typeface="Courier" pitchFamily="2" charset="0"/>
              </a:rPr>
              <a:t>() </a:t>
            </a:r>
            <a:r>
              <a:rPr lang="en-US" sz="5400" dirty="0" err="1">
                <a:latin typeface="Courier" pitchFamily="2" charset="0"/>
              </a:rPr>
              <a:t>dbAddData</a:t>
            </a:r>
            <a:r>
              <a:rPr lang="en-US" sz="5400" dirty="0">
                <a:latin typeface="Courier" pitchFamily="2" charset="0"/>
              </a:rPr>
              <a:t>()</a:t>
            </a:r>
            <a:endParaRPr lang="en-US" sz="6600" dirty="0">
              <a:latin typeface="Courier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More at </a:t>
            </a:r>
            <a:r>
              <a:rPr lang="en-US" sz="6600" dirty="0">
                <a:hlinkClick r:id="rId3"/>
              </a:rPr>
              <a:t>https://github.com/ecohealthalliance/doltr/issues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4388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625078"/>
            <a:ext cx="20741268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Stuff to Come in dolt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CD352CE-7B05-DE7E-922F-8831EC0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80" y="3333690"/>
            <a:ext cx="6743700" cy="82423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F0BCF2C-0B2B-BA03-8A9D-32B2B2E96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65" y="3486090"/>
            <a:ext cx="6299200" cy="7937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0B617C-6CA9-386E-12FE-8C2CFF31755F}"/>
              </a:ext>
            </a:extLst>
          </p:cNvPr>
          <p:cNvSpPr/>
          <p:nvPr/>
        </p:nvSpPr>
        <p:spPr>
          <a:xfrm>
            <a:off x="5812465" y="12321481"/>
            <a:ext cx="1828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hlinkClick r:id="rId5"/>
              </a:rPr>
              <a:t>https://github.com/dolthub/dolt/blob/main/docs/roadmap.md</a:t>
            </a:r>
            <a:endParaRPr lang="en-US" sz="4400" dirty="0">
              <a:latin typeface="+mj-lt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EAB97D7-FD05-15F4-683B-2D0B59859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08" y="4806890"/>
            <a:ext cx="6438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7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5F0E7E-BD38-6543-82E2-E264249C6915}"/>
              </a:ext>
            </a:extLst>
          </p:cNvPr>
          <p:cNvSpPr/>
          <p:nvPr/>
        </p:nvSpPr>
        <p:spPr>
          <a:xfrm>
            <a:off x="160020" y="11864340"/>
            <a:ext cx="7772400" cy="169164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FC0D3-497A-0E47-879A-E63A42108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" r="69990" b="73433"/>
          <a:stretch/>
        </p:blipFill>
        <p:spPr>
          <a:xfrm>
            <a:off x="-3341256" y="-3182800"/>
            <a:ext cx="14882389" cy="15186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813" y="617220"/>
            <a:ext cx="15295008" cy="3794760"/>
          </a:xfrm>
        </p:spPr>
        <p:txBody>
          <a:bodyPr>
            <a:normAutofit/>
          </a:bodyPr>
          <a:lstStyle/>
          <a:p>
            <a:r>
              <a:rPr lang="en-US" sz="22100" dirty="0">
                <a:latin typeface="+mj-ea"/>
              </a:rPr>
              <a:t>Thank You!</a:t>
            </a:r>
          </a:p>
        </p:txBody>
      </p:sp>
      <p:sp>
        <p:nvSpPr>
          <p:cNvPr id="7" name="Noam Ross…">
            <a:extLst>
              <a:ext uri="{FF2B5EF4-FFF2-40B4-BE49-F238E27FC236}">
                <a16:creationId xmlns:a16="http://schemas.microsoft.com/office/drawing/2014/main" id="{8B29002C-74B5-C345-9EA9-2942A886B6F1}"/>
              </a:ext>
            </a:extLst>
          </p:cNvPr>
          <p:cNvSpPr txBox="1"/>
          <p:nvPr/>
        </p:nvSpPr>
        <p:spPr>
          <a:xfrm>
            <a:off x="11121656" y="11277972"/>
            <a:ext cx="4496507" cy="1227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noamross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Join us at:…">
            <a:extLst>
              <a:ext uri="{FF2B5EF4-FFF2-40B4-BE49-F238E27FC236}">
                <a16:creationId xmlns:a16="http://schemas.microsoft.com/office/drawing/2014/main" id="{E1BA521F-D7B1-01F4-6EAD-2881C8D313D8}"/>
              </a:ext>
            </a:extLst>
          </p:cNvPr>
          <p:cNvSpPr txBox="1"/>
          <p:nvPr/>
        </p:nvSpPr>
        <p:spPr>
          <a:xfrm>
            <a:off x="12334650" y="5652967"/>
            <a:ext cx="11235511" cy="460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Avenir Medium"/>
              </a:rPr>
              <a:t>Check out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venir Heavy" panose="02000503020000020003" pitchFamily="2" charset="0"/>
                <a:sym typeface="Avenir Medium"/>
              </a:rPr>
              <a:t>dolt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sym typeface="Avenir Medium"/>
              </a:rPr>
              <a:t>(and join the Discord):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Avenir Medium"/>
              </a:rPr>
              <a:t> </a:t>
            </a:r>
          </a:p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www.dolthub.com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Avenir Medium"/>
            </a:endParaRPr>
          </a:p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Install and kick the tires on {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doltr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}:</a:t>
            </a:r>
          </a:p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ecohealthalliance.github.io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doltr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898FA-F7B6-C8AE-ACB6-81FFDD96EC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rgbClr val="53585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624" y="11305586"/>
            <a:ext cx="1172736" cy="1172736"/>
          </a:xfrm>
          <a:prstGeom prst="rect">
            <a:avLst/>
          </a:prstGeom>
        </p:spPr>
      </p:pic>
      <p:sp>
        <p:nvSpPr>
          <p:cNvPr id="11" name="Noam Ross…">
            <a:extLst>
              <a:ext uri="{FF2B5EF4-FFF2-40B4-BE49-F238E27FC236}">
                <a16:creationId xmlns:a16="http://schemas.microsoft.com/office/drawing/2014/main" id="{78684953-48A7-C819-80A4-611E7601DB2D}"/>
              </a:ext>
            </a:extLst>
          </p:cNvPr>
          <p:cNvSpPr txBox="1"/>
          <p:nvPr/>
        </p:nvSpPr>
        <p:spPr>
          <a:xfrm>
            <a:off x="18206484" y="11277972"/>
            <a:ext cx="4496507" cy="1227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DoltHub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D27984-C66C-BCE7-7074-A76D64D2EBF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rgbClr val="53585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73368" y="11305586"/>
            <a:ext cx="1172736" cy="11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830DD-F1B6-2A4B-9074-259DA127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780" y="5958348"/>
            <a:ext cx="12725400" cy="6985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15CE56-B049-DE46-8E18-D9FBC41900AC}"/>
              </a:ext>
            </a:extLst>
          </p:cNvPr>
          <p:cNvSpPr/>
          <p:nvPr/>
        </p:nvSpPr>
        <p:spPr>
          <a:xfrm>
            <a:off x="15892365" y="12140053"/>
            <a:ext cx="32656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@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rOpenSci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27C72-7DD7-CB4D-9EAF-9E75E677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6" y="778101"/>
            <a:ext cx="13955452" cy="4933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B0ABB9-1FF1-754A-B46A-7239C3606A5C}"/>
              </a:ext>
            </a:extLst>
          </p:cNvPr>
          <p:cNvSpPr/>
          <p:nvPr/>
        </p:nvSpPr>
        <p:spPr>
          <a:xfrm>
            <a:off x="5902521" y="5701312"/>
            <a:ext cx="5078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Avenir Medium" panose="02000503020000020003" pitchFamily="2" charset="0"/>
              </a:rPr>
              <a:t>@</a:t>
            </a:r>
            <a:r>
              <a:rPr lang="en-US" sz="4800" dirty="0" err="1">
                <a:solidFill>
                  <a:schemeClr val="tx2"/>
                </a:solidFill>
                <a:latin typeface="Avenir Medium" panose="02000503020000020003" pitchFamily="2" charset="0"/>
              </a:rPr>
              <a:t>EcoHealthNYC</a:t>
            </a:r>
            <a:endParaRPr lang="en-US" sz="4800" dirty="0">
              <a:solidFill>
                <a:schemeClr val="tx2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8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356" y="625078"/>
            <a:ext cx="21848280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Some musings on versioning data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An introduction to </a:t>
            </a:r>
            <a:r>
              <a:rPr lang="en-US" sz="6600" b="1" dirty="0"/>
              <a:t>dolt</a:t>
            </a:r>
            <a:r>
              <a:rPr lang="en-US" sz="6600" dirty="0"/>
              <a:t>, a git-like SQL database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{</a:t>
            </a:r>
            <a:r>
              <a:rPr lang="en-US" sz="6600" dirty="0" err="1"/>
              <a:t>doltr</a:t>
            </a:r>
            <a:r>
              <a:rPr lang="en-US" sz="6600" dirty="0"/>
              <a:t>}, an R client for dolt, with a live demo 😬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Some workflows with dolt and R and other stuff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The ✨ future✨ and Q &amp; A with special guests!</a:t>
            </a:r>
          </a:p>
        </p:txBody>
      </p:sp>
    </p:spTree>
    <p:extLst>
      <p:ext uri="{BB962C8B-B14F-4D97-AF65-F5344CB8AC3E}">
        <p14:creationId xmlns:p14="http://schemas.microsoft.com/office/powerpoint/2010/main" val="11330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356" y="625078"/>
            <a:ext cx="21848280" cy="3036094"/>
          </a:xfrm>
        </p:spPr>
        <p:txBody>
          <a:bodyPr>
            <a:normAutofit fontScale="90000"/>
          </a:bodyPr>
          <a:lstStyle/>
          <a:p>
            <a:r>
              <a:rPr lang="en-US" sz="14200" dirty="0"/>
              <a:t>Why Version Control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Lots of data is “live”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New and updated values tracking real-processes</a:t>
            </a:r>
          </a:p>
          <a:p>
            <a:pPr lvl="1">
              <a:buFont typeface="Wingdings" pitchFamily="2" charset="2"/>
              <a:buChar char="§"/>
            </a:pPr>
            <a:r>
              <a:rPr lang="en-US" sz="6600" dirty="0"/>
              <a:t>Revision, curation, and schema changes due to changing goals and QA processes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Reproducibility and auditability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Collaboration in database development and curation</a:t>
            </a:r>
          </a:p>
          <a:p>
            <a:pPr>
              <a:buFont typeface="Wingdings" pitchFamily="2" charset="2"/>
              <a:buChar char="§"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576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34" y="625078"/>
            <a:ext cx="18020371" cy="3036094"/>
          </a:xfrm>
        </p:spPr>
        <p:txBody>
          <a:bodyPr>
            <a:normAutofit fontScale="90000"/>
          </a:bodyPr>
          <a:lstStyle/>
          <a:p>
            <a:r>
              <a:rPr lang="en-US" sz="14200" dirty="0"/>
              <a:t>Storing Data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7" y="3661172"/>
            <a:ext cx="12861528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5400" dirty="0"/>
              <a:t>Not always a bad idea!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Couple code + data with same versioning (good? bad?)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Inefficient for lots of data structures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Git tools are built around </a:t>
            </a:r>
            <a:r>
              <a:rPr lang="en-US" sz="5400" i="1" dirty="0"/>
              <a:t>lines</a:t>
            </a:r>
            <a:r>
              <a:rPr lang="en-US" sz="5400" dirty="0"/>
              <a:t>, not fields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Some tools can help: 📦{git2rdata}, 📦{</a:t>
            </a:r>
            <a:r>
              <a:rPr lang="en-US" sz="5400" dirty="0" err="1"/>
              <a:t>diffObj</a:t>
            </a:r>
            <a:r>
              <a:rPr lang="en-US" sz="5400" dirty="0"/>
              <a:t>}, 📦{daff}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29DBB-D236-B3A0-890E-A8752BC232F1}"/>
              </a:ext>
            </a:extLst>
          </p:cNvPr>
          <p:cNvSpPr/>
          <p:nvPr/>
        </p:nvSpPr>
        <p:spPr>
          <a:xfrm>
            <a:off x="14991907" y="6714690"/>
            <a:ext cx="84616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docs.ropensci.org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/git2rdata</a:t>
            </a:r>
          </a:p>
        </p:txBody>
      </p:sp>
      <p:pic>
        <p:nvPicPr>
          <p:cNvPr id="9" name="Picture 8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7DB134-874A-379E-094A-354F58BAF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477" y="4369981"/>
            <a:ext cx="9361001" cy="220044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3E8126B-CD3C-EC77-A9E4-CA26EFD4E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502" y="8183673"/>
            <a:ext cx="8064500" cy="2197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151BCC-0F9B-5514-998E-FBB934181292}"/>
              </a:ext>
            </a:extLst>
          </p:cNvPr>
          <p:cNvSpPr/>
          <p:nvPr/>
        </p:nvSpPr>
        <p:spPr>
          <a:xfrm>
            <a:off x="14867860" y="10684178"/>
            <a:ext cx="84616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github.com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edwindj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/daff</a:t>
            </a:r>
          </a:p>
        </p:txBody>
      </p:sp>
    </p:spTree>
    <p:extLst>
      <p:ext uri="{BB962C8B-B14F-4D97-AF65-F5344CB8AC3E}">
        <p14:creationId xmlns:p14="http://schemas.microsoft.com/office/powerpoint/2010/main" val="12511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BB985B-C20A-8F9B-78DF-95B767D3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75" y="159487"/>
            <a:ext cx="13188802" cy="1217427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75EE04-9C4A-BA60-07A2-01F58650FD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9"/>
          <a:stretch/>
        </p:blipFill>
        <p:spPr>
          <a:xfrm>
            <a:off x="5017386" y="5935491"/>
            <a:ext cx="17703800" cy="412395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3822F5-995E-D8B8-0183-54CB61D9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2956" y="-1372707"/>
            <a:ext cx="8387316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5400" dirty="0"/>
              <a:t>This versions the data </a:t>
            </a:r>
            <a:r>
              <a:rPr lang="en-US" sz="5400" i="1" dirty="0"/>
              <a:t>format, </a:t>
            </a:r>
            <a:r>
              <a:rPr lang="en-US" sz="5400" dirty="0"/>
              <a:t>not contents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/>
              <a:t>Data types and interrelationships are not preserved</a:t>
            </a:r>
          </a:p>
        </p:txBody>
      </p:sp>
    </p:spTree>
    <p:extLst>
      <p:ext uri="{BB962C8B-B14F-4D97-AF65-F5344CB8AC3E}">
        <p14:creationId xmlns:p14="http://schemas.microsoft.com/office/powerpoint/2010/main" val="345020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diagram, bubble chart&#10;&#10;Description automatically generated">
            <a:extLst>
              <a:ext uri="{FF2B5EF4-FFF2-40B4-BE49-F238E27FC236}">
                <a16:creationId xmlns:a16="http://schemas.microsoft.com/office/drawing/2014/main" id="{B0560DA6-4766-1F3A-B970-C570091FB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986" y="8151446"/>
            <a:ext cx="6177194" cy="3847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 fontScale="90000"/>
          </a:bodyPr>
          <a:lstStyle/>
          <a:p>
            <a:r>
              <a:rPr lang="en-US" sz="14200" dirty="0"/>
              <a:t>Versioning in a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6" y="3661172"/>
            <a:ext cx="11851436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4000" dirty="0"/>
              <a:t>Data versions tightly linked to model 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Good for arbitrary or binary data in ML pipelines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Good for build efficiency (caching), auditability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Generally no diff, merge tools or structure/schema awareness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In R 📦 {</a:t>
            </a:r>
            <a:r>
              <a:rPr lang="en-US" sz="4000" b="1" dirty="0"/>
              <a:t>targets</a:t>
            </a:r>
            <a:r>
              <a:rPr lang="en-US" sz="4000" dirty="0"/>
              <a:t>} can take advantage of S3 or git binary versioning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General tools like </a:t>
            </a:r>
            <a:r>
              <a:rPr lang="en-US" sz="4000" b="1" dirty="0"/>
              <a:t>DVC </a:t>
            </a:r>
            <a:r>
              <a:rPr lang="en-US" sz="4000" dirty="0"/>
              <a:t>and </a:t>
            </a:r>
            <a:r>
              <a:rPr lang="en-US" sz="4000" b="1" dirty="0" err="1"/>
              <a:t>Pacyderm</a:t>
            </a:r>
            <a:r>
              <a:rPr lang="en-US" sz="4000" b="1" dirty="0"/>
              <a:t> </a:t>
            </a:r>
            <a:r>
              <a:rPr lang="en-US" sz="4000" dirty="0"/>
              <a:t>store arbitrary data as files </a:t>
            </a:r>
            <a:endParaRPr lang="en-US" sz="4000" b="1" dirty="0"/>
          </a:p>
        </p:txBody>
      </p:sp>
      <p:pic>
        <p:nvPicPr>
          <p:cNvPr id="3078" name="Picture 6" descr="Versioning Data and Models | Data Version Control · DVC">
            <a:extLst>
              <a:ext uri="{FF2B5EF4-FFF2-40B4-BE49-F238E27FC236}">
                <a16:creationId xmlns:a16="http://schemas.microsoft.com/office/drawing/2014/main" id="{84926250-D79A-3C65-D7BF-37EF12C4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484" y="3466214"/>
            <a:ext cx="5816010" cy="3674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ata Version Control · DVC">
            <a:extLst>
              <a:ext uri="{FF2B5EF4-FFF2-40B4-BE49-F238E27FC236}">
                <a16:creationId xmlns:a16="http://schemas.microsoft.com/office/drawing/2014/main" id="{CF261163-A310-DA47-CB34-AD8F6D609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880" y="3418888"/>
            <a:ext cx="1881207" cy="98915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C60D6D-E2F9-373F-D98F-7BF194469A5B}"/>
              </a:ext>
            </a:extLst>
          </p:cNvPr>
          <p:cNvSpPr/>
          <p:nvPr/>
        </p:nvSpPr>
        <p:spPr>
          <a:xfrm>
            <a:off x="19386698" y="7162800"/>
            <a:ext cx="32074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dvc.org</a:t>
            </a:r>
            <a:endParaRPr lang="en-US" b="1" dirty="0">
              <a:solidFill>
                <a:schemeClr val="accent1">
                  <a:lumMod val="50000"/>
                </a:schemeClr>
              </a:solidFill>
              <a:sym typeface="Avenir Medium"/>
            </a:endParaRPr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25D41D53-0F78-F59B-EF2E-8DD82768D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5558F18E-0996-DA0F-9B21-7E073A3BDB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0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8" name="Picture 16">
            <a:hlinkClick r:id="rId6"/>
            <a:extLst>
              <a:ext uri="{FF2B5EF4-FFF2-40B4-BE49-F238E27FC236}">
                <a16:creationId xmlns:a16="http://schemas.microsoft.com/office/drawing/2014/main" id="{376D533F-2F83-816C-DA51-F37534A8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162" y="10739403"/>
            <a:ext cx="1555146" cy="18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56CA4643-B7F5-2532-E966-4A9BFC68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308" y="10739403"/>
            <a:ext cx="1555146" cy="18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F429B3-2528-054C-77B3-B1FE88B47265}"/>
              </a:ext>
            </a:extLst>
          </p:cNvPr>
          <p:cNvSpPr/>
          <p:nvPr/>
        </p:nvSpPr>
        <p:spPr>
          <a:xfrm>
            <a:off x="14130670" y="12355890"/>
            <a:ext cx="86690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sym typeface="Avenir Medium"/>
              </a:rPr>
              <a:t>books.ropensci.org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Avenir Medium"/>
              </a:rPr>
              <a:t>/targets</a:t>
            </a:r>
          </a:p>
        </p:txBody>
      </p:sp>
    </p:spTree>
    <p:extLst>
      <p:ext uri="{BB962C8B-B14F-4D97-AF65-F5344CB8AC3E}">
        <p14:creationId xmlns:p14="http://schemas.microsoft.com/office/powerpoint/2010/main" val="404661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 fontScale="90000"/>
          </a:bodyPr>
          <a:lstStyle/>
          <a:p>
            <a:r>
              <a:rPr lang="en-US" sz="14200" dirty="0"/>
              <a:t>Versioning in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5" y="3661172"/>
            <a:ext cx="21613091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”Temporal Tables” can provide version-like capabilities for tightly-controlled databases with fixed fields</a:t>
            </a:r>
          </a:p>
          <a:p>
            <a:pPr>
              <a:buFont typeface="Wingdings" pitchFamily="2" charset="2"/>
              <a:buChar char="§"/>
            </a:pPr>
            <a:r>
              <a:rPr lang="en-US" sz="6600" b="1" dirty="0" err="1"/>
              <a:t>TerminusDB</a:t>
            </a:r>
            <a:r>
              <a:rPr lang="en-US" sz="6600" b="1" dirty="0"/>
              <a:t>: </a:t>
            </a:r>
            <a:r>
              <a:rPr lang="en-US" sz="6600" dirty="0"/>
              <a:t>git-like versioning for graph-like databases</a:t>
            </a:r>
            <a:endParaRPr lang="en-US" sz="6600" b="1" dirty="0"/>
          </a:p>
          <a:p>
            <a:pPr>
              <a:buFont typeface="Wingdings" pitchFamily="2" charset="2"/>
              <a:buChar char="§"/>
            </a:pPr>
            <a:r>
              <a:rPr lang="en-US" sz="6600" b="1" dirty="0"/>
              <a:t>dolt</a:t>
            </a:r>
            <a:r>
              <a:rPr lang="en-US" sz="6600" dirty="0"/>
              <a:t>: git-like versioning for SQL (relational) databases</a:t>
            </a:r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1142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8876-8DD5-BA45-B68E-FC3A0F06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7" y="312844"/>
            <a:ext cx="22933665" cy="3036094"/>
          </a:xfrm>
        </p:spPr>
        <p:txBody>
          <a:bodyPr>
            <a:normAutofit/>
          </a:bodyPr>
          <a:lstStyle/>
          <a:p>
            <a:r>
              <a:rPr lang="en-US" sz="14200" dirty="0"/>
              <a:t>What is Dolt?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F3DC-AA2C-A54D-8363-E2CD26B4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6" y="3661172"/>
            <a:ext cx="14977408" cy="8840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6600" dirty="0"/>
              <a:t>A relational (SQL) database with git-like versioning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Single binary program (written in Go)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On-disk storage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MySQL / MariaDB compatible</a:t>
            </a:r>
          </a:p>
          <a:p>
            <a:pPr>
              <a:buFont typeface="Wingdings" pitchFamily="2" charset="2"/>
              <a:buChar char="§"/>
            </a:pPr>
            <a:r>
              <a:rPr lang="en-US" sz="6600" dirty="0"/>
              <a:t>CLI and server-client SQL interfaces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7E693A9F-BEC9-B1D8-0D7B-E828F2A3D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556" y="6432698"/>
            <a:ext cx="7893173" cy="3498111"/>
          </a:xfrm>
          <a:prstGeom prst="rect">
            <a:avLst/>
          </a:prstGeom>
        </p:spPr>
      </p:pic>
      <p:sp>
        <p:nvSpPr>
          <p:cNvPr id="6" name="Noam Ross…">
            <a:extLst>
              <a:ext uri="{FF2B5EF4-FFF2-40B4-BE49-F238E27FC236}">
                <a16:creationId xmlns:a16="http://schemas.microsoft.com/office/drawing/2014/main" id="{EA022167-4715-8A5B-2FCE-77AE2C4FB7FF}"/>
              </a:ext>
            </a:extLst>
          </p:cNvPr>
          <p:cNvSpPr txBox="1"/>
          <p:nvPr/>
        </p:nvSpPr>
        <p:spPr>
          <a:xfrm>
            <a:off x="18323442" y="9587395"/>
            <a:ext cx="4496507" cy="1227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DoltHub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5F756-3152-BED5-A1EE-1124403DB82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prstClr val="black"/>
              <a:srgbClr val="53585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0326" y="9615009"/>
            <a:ext cx="1172736" cy="11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Medium"/>
        <a:ea typeface="Avenir Medium"/>
        <a:cs typeface="Avenir 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lIns="71437" tIns="71437" rIns="71437" bIns="71437" anchor="b">
        <a:normAutofit/>
      </a:bodyPr>
      <a:lstStyle>
        <a:defPPr algn="l" hangingPunct="1">
          <a:defRPr sz="6600" dirty="0">
            <a:solidFill>
              <a:srgbClr val="1E778B"/>
            </a:solidFill>
            <a:latin typeface="Avenir Medium" panose="02000503020000020003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Medium"/>
        <a:ea typeface="Avenir Medium"/>
        <a:cs typeface="Avenir 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12260</TotalTime>
  <Words>888</Words>
  <Application>Microsoft Macintosh PowerPoint</Application>
  <PresentationFormat>Custom</PresentationFormat>
  <Paragraphs>123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Avenir</vt:lpstr>
      <vt:lpstr>Avenir Black</vt:lpstr>
      <vt:lpstr>Avenir Heavy</vt:lpstr>
      <vt:lpstr>Avenir Medium</vt:lpstr>
      <vt:lpstr>Courier</vt:lpstr>
      <vt:lpstr>Hack</vt:lpstr>
      <vt:lpstr>Helvetica Light</vt:lpstr>
      <vt:lpstr>Helvetica Neue</vt:lpstr>
      <vt:lpstr>Wingdings</vt:lpstr>
      <vt:lpstr>White</vt:lpstr>
      <vt:lpstr>Data Versioning for Reproducibility with R and Dolt</vt:lpstr>
      <vt:lpstr>PowerPoint Presentation</vt:lpstr>
      <vt:lpstr>The Plan</vt:lpstr>
      <vt:lpstr>Why Version Control Data?</vt:lpstr>
      <vt:lpstr>Storing Data with Git</vt:lpstr>
      <vt:lpstr>PowerPoint Presentation</vt:lpstr>
      <vt:lpstr>Versioning in a Build System</vt:lpstr>
      <vt:lpstr>Versioning in the Database</vt:lpstr>
      <vt:lpstr>What is Dolt?</vt:lpstr>
      <vt:lpstr>What is “Git-Like”?</vt:lpstr>
      <vt:lpstr>What is DoltHub?</vt:lpstr>
      <vt:lpstr>Dolt is not</vt:lpstr>
      <vt:lpstr>{doltr} in a nutshell</vt:lpstr>
      <vt:lpstr>SQL workflows with R</vt:lpstr>
      <vt:lpstr>Workflow: ML on a Moving Target</vt:lpstr>
      <vt:lpstr>Workflow: Ongoing Field/Lab Projects</vt:lpstr>
      <vt:lpstr>Stuff to Come in {doltr}</vt:lpstr>
      <vt:lpstr>Stuff to Come in dolt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 Data Package</dc:title>
  <cp:lastModifiedBy>Noam Ross</cp:lastModifiedBy>
  <cp:revision>156</cp:revision>
  <cp:lastPrinted>2020-10-19T17:31:04Z</cp:lastPrinted>
  <dcterms:modified xsi:type="dcterms:W3CDTF">2022-05-20T12:22:39Z</dcterms:modified>
</cp:coreProperties>
</file>