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77" r:id="rId4"/>
    <p:sldId id="264" r:id="rId5"/>
    <p:sldId id="265" r:id="rId6"/>
    <p:sldId id="259" r:id="rId7"/>
    <p:sldId id="267" r:id="rId8"/>
    <p:sldId id="260" r:id="rId9"/>
    <p:sldId id="268" r:id="rId10"/>
    <p:sldId id="278" r:id="rId11"/>
    <p:sldId id="270" r:id="rId12"/>
    <p:sldId id="261" r:id="rId13"/>
    <p:sldId id="271" r:id="rId14"/>
    <p:sldId id="272" r:id="rId15"/>
    <p:sldId id="279" r:id="rId16"/>
    <p:sldId id="280" r:id="rId17"/>
    <p:sldId id="273" r:id="rId18"/>
    <p:sldId id="262" r:id="rId19"/>
    <p:sldId id="281" r:id="rId20"/>
    <p:sldId id="274" r:id="rId21"/>
    <p:sldId id="276" r:id="rId22"/>
    <p:sldId id="263" r:id="rId2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37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032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354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580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768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60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12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967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94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08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14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04368-F2E3-4227-9BC5-E56D9C270A35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64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clustering.html#dbscan" TargetMode="External"/><Relationship Id="rId3" Type="http://schemas.openxmlformats.org/officeDocument/2006/relationships/hyperlink" Target="http://scikit-learn.org/stable/modules/clustering.html#mini-batch-kmeans" TargetMode="External"/><Relationship Id="rId7" Type="http://schemas.openxmlformats.org/officeDocument/2006/relationships/hyperlink" Target="http://scikit-learn.org/stable/modules/clustering.html#hierarchical-clustering" TargetMode="External"/><Relationship Id="rId2" Type="http://schemas.openxmlformats.org/officeDocument/2006/relationships/hyperlink" Target="http://scikit-learn.org/stable/modules/clustering.html#k-me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kit-learn.org/stable/modules/clustering.html#spectral-clustering" TargetMode="External"/><Relationship Id="rId5" Type="http://schemas.openxmlformats.org/officeDocument/2006/relationships/hyperlink" Target="http://scikit-learn.org/stable/modules/clustering.html#mean-shift" TargetMode="External"/><Relationship Id="rId10" Type="http://schemas.openxmlformats.org/officeDocument/2006/relationships/hyperlink" Target="http://scikit-learn.org/stable/modules/clustering.html#birch" TargetMode="External"/><Relationship Id="rId4" Type="http://schemas.openxmlformats.org/officeDocument/2006/relationships/hyperlink" Target="http://scikit-learn.org/stable/modules/clustering.html#affinity-propagation" TargetMode="External"/><Relationship Id="rId9" Type="http://schemas.openxmlformats.org/officeDocument/2006/relationships/hyperlink" Target="http://scikit-learn.org/stable/modules/mixture.html#mixtur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Clustering</a:t>
            </a:r>
            <a:r>
              <a:rPr lang="he-IL" dirty="0" smtClean="0"/>
              <a:t>אשכול - 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err="1" smtClean="0"/>
              <a:t>Kmeans</a:t>
            </a:r>
            <a:r>
              <a:rPr lang="en-US" dirty="0" smtClean="0"/>
              <a:t> , </a:t>
            </a:r>
            <a:r>
              <a:rPr lang="en-US" dirty="0" err="1" smtClean="0"/>
              <a:t>Cmeans</a:t>
            </a:r>
            <a:r>
              <a:rPr lang="en-US" dirty="0" smtClean="0"/>
              <a:t>, Gap Statistics.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31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תיאור אלגוריתם ואופן פעולה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אופן הפעולה: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הגרל </a:t>
            </a:r>
            <a:r>
              <a:rPr lang="en-US" dirty="0" smtClean="0"/>
              <a:t>k</a:t>
            </a:r>
            <a:r>
              <a:rPr lang="he-IL" dirty="0" smtClean="0"/>
              <a:t> 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שייך כל אובייקט למרכז הקרוב ביותר.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חשב מחדש את כל המרכזים.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חזור על צעדים 2 ו 3 עד שהמרכזים אינם משתנים.</a:t>
            </a:r>
          </a:p>
          <a:p>
            <a:pPr marL="914400" lvl="1" indent="-457200">
              <a:buFont typeface="+mj-lt"/>
              <a:buAutoNum type="arabicPeriod"/>
            </a:pPr>
            <a:endParaRPr lang="he-IL" dirty="0" smtClean="0"/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464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להוסיף דוגמאות ריצה.</a:t>
            </a:r>
          </a:p>
          <a:p>
            <a:pPr marL="0" indent="0">
              <a:buNone/>
            </a:pPr>
            <a:r>
              <a:rPr lang="he-IL" dirty="0" smtClean="0"/>
              <a:t>גיף.</a:t>
            </a:r>
          </a:p>
          <a:p>
            <a:pPr marL="0" indent="0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78879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Gap Statistics.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 smtClean="0"/>
              <a:t>תיאור אלגוריתם ואופן פעולה.</a:t>
            </a:r>
          </a:p>
          <a:p>
            <a:pPr algn="r"/>
            <a:r>
              <a:rPr lang="he-IL" dirty="0" smtClean="0"/>
              <a:t>הוכחת היתכנות.</a:t>
            </a:r>
          </a:p>
          <a:p>
            <a:pPr algn="r"/>
            <a:r>
              <a:rPr lang="he-IL" dirty="0" smtClean="0"/>
              <a:t>דוגמאות.</a:t>
            </a:r>
          </a:p>
          <a:p>
            <a:pPr marL="0" indent="0" algn="r">
              <a:buNone/>
            </a:pPr>
            <a:r>
              <a:rPr lang="he-IL" dirty="0" smtClean="0"/>
              <a:t>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206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תיאור אלגוריתם ואופן פעולה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he-IL" dirty="0" smtClean="0"/>
                  <a:t>מציאת מספר האשכולות – </a:t>
                </a:r>
                <a:r>
                  <a:rPr lang="en-US" dirty="0" smtClean="0"/>
                  <a:t>k</a:t>
                </a:r>
                <a:r>
                  <a:rPr lang="he-IL" dirty="0" smtClean="0"/>
                  <a:t> אשר ימקסם את הפונקציה:</a:t>
                </a:r>
              </a:p>
              <a:p>
                <a:pPr marL="0" indent="0" algn="l" rtl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𝐸𝑥𝑝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 algn="l" rtl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he-IL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 smtClean="0"/>
                  <a:t> - נקבע ע"י שיטת מונטה קרלו.</a:t>
                </a:r>
              </a:p>
              <a:p>
                <a:pPr>
                  <a:lnSpc>
                    <a:spcPct val="200000"/>
                  </a:lnSpc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81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8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שיטת מונטה קרלו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שיערוך פתרון לבעיות חישוביות באמצעות מספרים </a:t>
            </a:r>
            <a:r>
              <a:rPr lang="he-IL" dirty="0" err="1" smtClean="0"/>
              <a:t>רנדומלים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2354693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שיטת מונטה קרלו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he-IL" dirty="0" smtClean="0"/>
              <a:t>על מנת לשערך את </a:t>
            </a:r>
            <a:r>
              <a:rPr lang="he-IL" dirty="0" smtClean="0"/>
              <a:t>סכום המשקלים הפנימיים ה"מצופה" של </a:t>
            </a:r>
            <a:r>
              <a:rPr lang="en-US" dirty="0" smtClean="0"/>
              <a:t>k</a:t>
            </a:r>
            <a:r>
              <a:rPr lang="he-IL" dirty="0" smtClean="0"/>
              <a:t> אשכולות על מרחב מסוים של נתונים נשתמש בשיטת מונטה קרלו.</a:t>
            </a:r>
          </a:p>
          <a:p>
            <a:pPr>
              <a:lnSpc>
                <a:spcPct val="150000"/>
              </a:lnSpc>
            </a:pPr>
            <a:r>
              <a:rPr lang="he-IL" dirty="0" smtClean="0"/>
              <a:t>אופן הפעולה: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/>
              <a:t>נגריל אובייקטים באופן אחיד בגבולות מרחב הנתונים.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/>
              <a:t>נריץ </a:t>
            </a:r>
            <a:r>
              <a:rPr lang="en-US" dirty="0" err="1" smtClean="0"/>
              <a:t>Kmeans</a:t>
            </a:r>
            <a:r>
              <a:rPr lang="he-IL" dirty="0" smtClean="0"/>
              <a:t> על הנתונים שהוגרלו.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/>
              <a:t>נחשב משקלים פנימיים עם האשכולות שקיבלנו.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/>
              <a:t>נבצע את 1-3 </a:t>
            </a:r>
            <a:r>
              <a:rPr lang="en-US" dirty="0" smtClean="0"/>
              <a:t>n</a:t>
            </a:r>
            <a:r>
              <a:rPr lang="he-IL" dirty="0" smtClean="0"/>
              <a:t> </a:t>
            </a:r>
            <a:r>
              <a:rPr lang="he-IL" dirty="0" err="1" smtClean="0"/>
              <a:t>איטרציות</a:t>
            </a:r>
            <a:r>
              <a:rPr lang="he-IL" dirty="0" smtClean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/>
              <a:t>נחזיר את ממוצע המשקלים הפנימיים.</a:t>
            </a:r>
          </a:p>
          <a:p>
            <a:pPr>
              <a:lnSpc>
                <a:spcPct val="150000"/>
              </a:lnSpc>
            </a:pPr>
            <a:r>
              <a:rPr lang="he-IL" dirty="0" smtClean="0"/>
              <a:t>את השלבים 1-5 נעשה לכל </a:t>
            </a:r>
            <a:r>
              <a:rPr lang="en-US" dirty="0" smtClean="0"/>
              <a:t>k</a:t>
            </a:r>
            <a:r>
              <a:rPr lang="he-IL" dirty="0" smtClean="0"/>
              <a:t> בטווח שנרצה לבדוק.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24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Gap Statistics.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 smtClean="0"/>
                  <a:t>אופן פעולה: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 smtClean="0"/>
                  <a:t>נגדיר טווח של </a:t>
                </a:r>
                <a:r>
                  <a:rPr lang="en-US" dirty="0" smtClean="0"/>
                  <a:t>k</a:t>
                </a:r>
                <a:r>
                  <a:rPr lang="he-IL" dirty="0" smtClean="0"/>
                  <a:t> חשודים.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 smtClean="0"/>
                  <a:t>לכל </a:t>
                </a:r>
                <a:r>
                  <a:rPr lang="en-US" dirty="0" smtClean="0"/>
                  <a:t>k</a:t>
                </a:r>
                <a:r>
                  <a:rPr lang="he-IL" dirty="0" smtClean="0"/>
                  <a:t> נחשב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 smtClean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 smtClean="0"/>
                  <a:t>לכל </a:t>
                </a:r>
                <a:r>
                  <a:rPr lang="en-US" dirty="0" smtClean="0"/>
                  <a:t>k</a:t>
                </a:r>
                <a:r>
                  <a:rPr lang="he-IL" dirty="0" smtClean="0"/>
                  <a:t> נחשב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 smtClean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 smtClean="0"/>
                  <a:t>נחזיר את ה </a:t>
                </a:r>
                <a:r>
                  <a:rPr lang="en-US" dirty="0" smtClean="0"/>
                  <a:t>k</a:t>
                </a:r>
                <a:r>
                  <a:rPr lang="he-IL" dirty="0" smtClean="0"/>
                  <a:t> עבור </a:t>
                </a:r>
                <a:r>
                  <a:rPr lang="en-US" dirty="0" smtClean="0"/>
                  <a:t>J</a:t>
                </a:r>
                <a:r>
                  <a:rPr lang="he-IL" dirty="0" smtClean="0"/>
                  <a:t> מקסימלי.</a:t>
                </a:r>
              </a:p>
              <a:p>
                <a:pPr marL="457200" lvl="1" indent="0">
                  <a:buNone/>
                </a:pPr>
                <a:endParaRPr lang="he-IL" dirty="0" smtClean="0"/>
              </a:p>
              <a:p>
                <a:endParaRPr lang="he-IL" dirty="0" smtClean="0"/>
              </a:p>
              <a:p>
                <a:endParaRPr lang="he-IL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1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תרשימים</a:t>
            </a:r>
          </a:p>
          <a:p>
            <a:r>
              <a:rPr lang="he-IL" dirty="0" smtClean="0"/>
              <a:t>גיף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78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Cmeans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לוגיקה עמומה - </a:t>
            </a:r>
            <a:r>
              <a:rPr lang="en-US" dirty="0" smtClean="0"/>
              <a:t>Fuzzy logic</a:t>
            </a:r>
          </a:p>
          <a:p>
            <a:r>
              <a:rPr lang="he-IL" dirty="0" smtClean="0"/>
              <a:t>תיאור אלגוריתם ואופן פעולה.</a:t>
            </a:r>
          </a:p>
          <a:p>
            <a:pPr algn="r"/>
            <a:r>
              <a:rPr lang="he-IL" dirty="0" smtClean="0"/>
              <a:t>דוגמאות.</a:t>
            </a:r>
          </a:p>
          <a:p>
            <a:pPr marL="0" indent="0" algn="r">
              <a:buNone/>
            </a:pPr>
            <a:r>
              <a:rPr lang="he-IL" dirty="0" smtClean="0"/>
              <a:t>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494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לוגיקה עמומה - </a:t>
            </a:r>
            <a:r>
              <a:rPr lang="en-US" dirty="0" smtClean="0"/>
              <a:t>Fuzzy logic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 smtClean="0"/>
                  <a:t>בלוגיקה עמומה ערך האמת יכול לקבל כל ערך בתחום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he-IL" dirty="0" smtClean="0"/>
                  <a:t>.</a:t>
                </a:r>
              </a:p>
              <a:p>
                <a:r>
                  <a:rPr lang="he-IL" dirty="0" smtClean="0"/>
                  <a:t>בעולם האמיתי,  הגדרת השייכות לקבוצה היא לא תמיד בינרית.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לדוגמא: בתיאור מזג האוויר לא מספקת התשובה חם או קר.</a:t>
                </a:r>
              </a:p>
              <a:p>
                <a:r>
                  <a:rPr lang="he-IL" dirty="0" smtClean="0"/>
                  <a:t>כאמור </a:t>
                </a:r>
                <a:r>
                  <a:rPr lang="en-US" dirty="0" err="1" smtClean="0"/>
                  <a:t>Kmeans</a:t>
                </a:r>
                <a:r>
                  <a:rPr lang="he-IL" dirty="0" smtClean="0"/>
                  <a:t> מחלק אשכולות בצורה "קשיחה" ובינרית.</a:t>
                </a:r>
              </a:p>
              <a:p>
                <a:r>
                  <a:rPr lang="he-IL" dirty="0" smtClean="0"/>
                  <a:t>נרצה דרכים ליצור חלוקה בה לאובייקט יש רמות שייכות לאשכול.</a:t>
                </a:r>
              </a:p>
              <a:p>
                <a:endParaRPr lang="he-IL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1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Clustering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רקע</a:t>
            </a:r>
          </a:p>
          <a:p>
            <a:r>
              <a:rPr lang="he-IL" dirty="0" smtClean="0"/>
              <a:t>קשיים</a:t>
            </a:r>
          </a:p>
          <a:p>
            <a:r>
              <a:rPr lang="he-IL" dirty="0" smtClean="0"/>
              <a:t>הגדרה</a:t>
            </a:r>
          </a:p>
          <a:p>
            <a:r>
              <a:rPr lang="he-IL" dirty="0" smtClean="0"/>
              <a:t>למה </a:t>
            </a:r>
            <a:r>
              <a:rPr lang="he-IL" dirty="0" err="1" smtClean="0"/>
              <a:t>קלסטרינג</a:t>
            </a:r>
            <a:endParaRPr lang="he-IL" dirty="0" smtClean="0"/>
          </a:p>
          <a:p>
            <a:r>
              <a:rPr lang="he-IL" dirty="0" smtClean="0"/>
              <a:t>אלגוריתמים שונים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443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תיאור אלגוריתם ואופן פעולה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אופן הפעולה: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הגרל </a:t>
            </a:r>
            <a:r>
              <a:rPr lang="en-US" dirty="0"/>
              <a:t>c</a:t>
            </a:r>
            <a:r>
              <a:rPr lang="he-IL" dirty="0" smtClean="0"/>
              <a:t> 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עבור כל אובייקט, חשב את מידת השייכות שלו עבור כל מרכז.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חשב מחדש את כל המרכזים.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חזור על צעדים 2 ו 3 עד שהמרכזים אינם משתנים.</a:t>
            </a:r>
          </a:p>
          <a:p>
            <a:pPr marL="914400" lvl="1" indent="-457200">
              <a:buFont typeface="+mj-lt"/>
              <a:buAutoNum type="arabicPeriod"/>
            </a:pPr>
            <a:endParaRPr lang="he-IL" dirty="0" smtClean="0"/>
          </a:p>
          <a:p>
            <a:pPr marL="457200" lvl="1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8648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8849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364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רקע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he-IL" dirty="0" smtClean="0"/>
              <a:t>בתחומים רבים כגון:</a:t>
            </a:r>
            <a:r>
              <a:rPr lang="en-US" dirty="0" smtClean="0"/>
              <a:t> </a:t>
            </a:r>
            <a:r>
              <a:rPr lang="he-IL" dirty="0" smtClean="0"/>
              <a:t>למידה חישובית, זיהוי תבניות, ניתוח תמונה, איסוף נתונים, ביו אינפורמטיקה ודחיסת מידע. יש כמות אדירה של מידע.</a:t>
            </a:r>
          </a:p>
          <a:p>
            <a:pPr>
              <a:lnSpc>
                <a:spcPct val="200000"/>
              </a:lnSpc>
            </a:pPr>
            <a:r>
              <a:rPr lang="he-IL" dirty="0" smtClean="0"/>
              <a:t>על מנת שנוכל לעבוד עם כמות כזו של מידע, עלינו לבצע עיבוד מקדים.</a:t>
            </a:r>
          </a:p>
          <a:p>
            <a:pPr>
              <a:lnSpc>
                <a:spcPct val="200000"/>
              </a:lnSpc>
            </a:pPr>
            <a:r>
              <a:rPr lang="he-IL" dirty="0" smtClean="0"/>
              <a:t>אחד הפתרונות הפופולריים הינו – ניתוח אשכולות באופן בלתי מונחה (</a:t>
            </a:r>
            <a:r>
              <a:rPr lang="en-US" dirty="0" smtClean="0"/>
              <a:t>unsupervised</a:t>
            </a:r>
            <a:r>
              <a:rPr lang="he-IL" dirty="0" smtClean="0"/>
              <a:t>).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758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הגדרה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ניתוח אשכולות היא המשימה של מציאת קבוצות של האיברים ה"דומים" ביותר.</a:t>
            </a:r>
          </a:p>
          <a:p>
            <a:r>
              <a:rPr lang="he-IL" dirty="0" smtClean="0"/>
              <a:t>*להוסיף תמונות*</a:t>
            </a:r>
          </a:p>
          <a:p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4070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קשיים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רבות הדרכים לקבוע דמיון בין אובייקטים. למשל:</a:t>
            </a:r>
          </a:p>
          <a:p>
            <a:r>
              <a:rPr lang="he-IL" dirty="0" smtClean="0"/>
              <a:t>מרכז משותף.</a:t>
            </a:r>
          </a:p>
          <a:p>
            <a:r>
              <a:rPr lang="he-IL" dirty="0" smtClean="0"/>
              <a:t>צפיפות.</a:t>
            </a:r>
          </a:p>
          <a:p>
            <a:r>
              <a:rPr lang="he-IL" dirty="0" smtClean="0"/>
              <a:t>להוסיף *דוגמאות לדמיון ותמונות*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36829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למה </a:t>
            </a:r>
            <a:r>
              <a:rPr lang="he-IL" dirty="0" err="1" smtClean="0"/>
              <a:t>קלסטרינג</a:t>
            </a:r>
            <a:r>
              <a:rPr lang="he-IL" dirty="0" smtClean="0"/>
              <a:t>	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 smtClean="0"/>
              <a:t>קלסטרינג</a:t>
            </a:r>
            <a:r>
              <a:rPr lang="he-IL" dirty="0" smtClean="0"/>
              <a:t> נותן לנו את האפשרות ללמוד על הנתונים שאספנו מבלי לדעת שום דבר מראש על הנתונים.</a:t>
            </a:r>
          </a:p>
          <a:p>
            <a:r>
              <a:rPr lang="he-IL" dirty="0"/>
              <a:t>נ</a:t>
            </a:r>
            <a:r>
              <a:rPr lang="he-IL" dirty="0" smtClean="0"/>
              <a:t>יתוח האשכולות מאפשר לנו למקד את המאמץ שלנו בקבוצה מסוימת ובכך להקטין את כמות הנתונים.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101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אלגוריתמים שונים	</a:t>
            </a:r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755503"/>
              </p:ext>
            </p:extLst>
          </p:nvPr>
        </p:nvGraphicFramePr>
        <p:xfrm>
          <a:off x="996411" y="1393371"/>
          <a:ext cx="10357390" cy="52063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71478">
                  <a:extLst>
                    <a:ext uri="{9D8B030D-6E8A-4147-A177-3AD203B41FA5}">
                      <a16:colId xmlns:a16="http://schemas.microsoft.com/office/drawing/2014/main" val="3289013345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2056103203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3404906725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4277669492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120378721"/>
                    </a:ext>
                  </a:extLst>
                </a:gridCol>
              </a:tblGrid>
              <a:tr h="334049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Method name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Parameters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Scalability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 err="1"/>
                        <a:t>Usecase</a:t>
                      </a:r>
                      <a:endParaRPr lang="en-US" sz="1200" b="1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Geometry (metric used)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808326969"/>
                  </a:ext>
                </a:extLst>
              </a:tr>
              <a:tr h="621102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hlinkClick r:id="rId2"/>
                        </a:rPr>
                        <a:t>K-Means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number of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Very large </a:t>
                      </a:r>
                      <a:r>
                        <a:rPr lang="en-US" sz="1200" dirty="0" err="1"/>
                        <a:t>n_samples</a:t>
                      </a:r>
                      <a:r>
                        <a:rPr lang="en-US" sz="1200" dirty="0"/>
                        <a:t>, medium </a:t>
                      </a:r>
                      <a:r>
                        <a:rPr lang="en-US" sz="1200" dirty="0" err="1"/>
                        <a:t>n_clusters</a:t>
                      </a:r>
                      <a:r>
                        <a:rPr lang="en-US" sz="1200" dirty="0"/>
                        <a:t> with </a:t>
                      </a:r>
                      <a:r>
                        <a:rPr lang="en-US" sz="1200" dirty="0" err="1">
                          <a:hlinkClick r:id="rId3"/>
                        </a:rPr>
                        <a:t>MiniBatch</a:t>
                      </a:r>
                      <a:r>
                        <a:rPr lang="en-US" sz="1200" dirty="0">
                          <a:hlinkClick r:id="rId3"/>
                        </a:rPr>
                        <a:t> code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General-purpose, even cluster size, flat geometry, not too many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Distances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59797740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hlinkClick r:id="rId4"/>
                        </a:rPr>
                        <a:t>Affinity propagation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damping, sample preference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Not scalable with </a:t>
                      </a:r>
                      <a:r>
                        <a:rPr lang="en-US" sz="1200" dirty="0" err="1"/>
                        <a:t>n_samples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Many clusters, uneven cluster size, non-flat geometry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Graph distance (e.g. nearest-neighbor graph)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546444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5"/>
                        </a:rPr>
                        <a:t>Mean-shift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bandwidth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Not scalable with </a:t>
                      </a:r>
                      <a:r>
                        <a:rPr lang="en-US" sz="1200" dirty="0" err="1"/>
                        <a:t>n_samples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Many clusters, uneven cluster size, non-flat geometry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Distances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677973166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6"/>
                        </a:rPr>
                        <a:t>Spectral clustering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number of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Medium </a:t>
                      </a:r>
                      <a:r>
                        <a:rPr lang="en-US" sz="1200" dirty="0" err="1"/>
                        <a:t>n_samples</a:t>
                      </a:r>
                      <a:r>
                        <a:rPr lang="en-US" sz="1200" dirty="0"/>
                        <a:t>, small </a:t>
                      </a:r>
                      <a:r>
                        <a:rPr lang="en-US" sz="1200" dirty="0" err="1"/>
                        <a:t>n_clusters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Few clusters, even cluster size, non-flat geometry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Graph distance (e.g. nearest-neighbor graph)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4034982502"/>
                  </a:ext>
                </a:extLst>
              </a:tr>
              <a:tr h="621102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7"/>
                        </a:rPr>
                        <a:t>Ward hierarchical clustering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number of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Large </a:t>
                      </a:r>
                      <a:r>
                        <a:rPr lang="en-US" sz="1200" dirty="0" err="1"/>
                        <a:t>n_samples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n_clusters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Many clusters, possibly connectivity constraints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Distances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2859301968"/>
                  </a:ext>
                </a:extLst>
              </a:tr>
              <a:tr h="764628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7"/>
                        </a:rPr>
                        <a:t>Agglomerative clustering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number of clusters, linkage type, distance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Large n_samples and n_clusters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Many clusters, possibly connectivity constraints, non Euclidean distances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Any pairwise distance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2639397045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8"/>
                        </a:rPr>
                        <a:t>DBSCAN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neighborhood size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Very large n_samples, medium n_clusters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Non-flat geometry, uneven cluster sizes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Distances between nearest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3571647580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9"/>
                        </a:rPr>
                        <a:t>Gaussian mixtures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many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Not scalable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Flat geometry, good for density estimation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Mahalanobis</a:t>
                      </a:r>
                      <a:r>
                        <a:rPr lang="en-US" sz="1200" dirty="0"/>
                        <a:t> distances to centers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044068796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10"/>
                        </a:rPr>
                        <a:t>Birch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branching factor, threshold, optional global clusterer.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Large n_clusters and n_samples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Large dataset, outlier removal, data reduction.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Euclidean distance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354308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51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Kmeans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 smtClean="0"/>
              <a:t>תיאור אלגוריתם ואופן פעולה.</a:t>
            </a:r>
          </a:p>
          <a:p>
            <a:pPr algn="r"/>
            <a:r>
              <a:rPr lang="he-IL" dirty="0" smtClean="0"/>
              <a:t>הוכחת היתכנות.</a:t>
            </a:r>
          </a:p>
          <a:p>
            <a:pPr algn="r"/>
            <a:r>
              <a:rPr lang="he-IL" dirty="0" smtClean="0"/>
              <a:t>דוגמאות.</a:t>
            </a:r>
          </a:p>
          <a:p>
            <a:pPr marL="0" indent="0" algn="r">
              <a:buNone/>
            </a:pPr>
            <a:r>
              <a:rPr lang="he-IL" dirty="0" smtClean="0"/>
              <a:t>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3037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תיאור אלגוריתם ואופן פעולה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 smtClean="0"/>
                  <a:t>מציאת </a:t>
                </a:r>
                <a:r>
                  <a:rPr lang="en-US" dirty="0" smtClean="0"/>
                  <a:t>k</a:t>
                </a:r>
                <a:r>
                  <a:rPr lang="he-IL" dirty="0" smtClean="0"/>
                  <a:t> אשכולות באופן </a:t>
                </a:r>
                <a:r>
                  <a:rPr lang="he-IL" dirty="0" err="1" smtClean="0"/>
                  <a:t>איטרטיבי</a:t>
                </a:r>
                <a:r>
                  <a:rPr lang="he-IL" dirty="0" smtClean="0"/>
                  <a:t> על פי מרחק </a:t>
                </a:r>
                <a:r>
                  <a:rPr lang="he-IL" dirty="0" err="1" smtClean="0"/>
                  <a:t>אוקלידי</a:t>
                </a:r>
                <a:r>
                  <a:rPr lang="he-IL" dirty="0"/>
                  <a:t> </a:t>
                </a:r>
                <a:r>
                  <a:rPr lang="he-IL" dirty="0" smtClean="0"/>
                  <a:t>וצמצום הפונקציה:</a:t>
                </a:r>
              </a:p>
              <a:p>
                <a:pPr marL="0" indent="0" algn="l" rtl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r>
                  <a:rPr lang="he-IL" dirty="0" smtClean="0"/>
                  <a:t>כאשר:</a:t>
                </a:r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,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,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he-IL" dirty="0" smtClean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2661" r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18486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646</Words>
  <Application>Microsoft Office PowerPoint</Application>
  <PresentationFormat>מסך רחב</PresentationFormat>
  <Paragraphs>148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ערכת נושא Office</vt:lpstr>
      <vt:lpstr>Clusteringאשכול - </vt:lpstr>
      <vt:lpstr>Clustering</vt:lpstr>
      <vt:lpstr>רקע</vt:lpstr>
      <vt:lpstr>הגדרה</vt:lpstr>
      <vt:lpstr>קשיים</vt:lpstr>
      <vt:lpstr>למה קלסטרינג  </vt:lpstr>
      <vt:lpstr>אלגוריתמים שונים </vt:lpstr>
      <vt:lpstr>Kmeans</vt:lpstr>
      <vt:lpstr>תיאור אלגוריתם ואופן פעולה</vt:lpstr>
      <vt:lpstr>תיאור אלגוריתם ואופן פעולה</vt:lpstr>
      <vt:lpstr>דוגמאות</vt:lpstr>
      <vt:lpstr>Gap Statistics.</vt:lpstr>
      <vt:lpstr>תיאור אלגוריתם ואופן פעולה</vt:lpstr>
      <vt:lpstr>שיטת מונטה קרלו</vt:lpstr>
      <vt:lpstr>שיטת מונטה קרלו</vt:lpstr>
      <vt:lpstr>Gap Statistics.</vt:lpstr>
      <vt:lpstr>דוגמאות</vt:lpstr>
      <vt:lpstr>Cmeans</vt:lpstr>
      <vt:lpstr>לוגיקה עמומה - Fuzzy logic</vt:lpstr>
      <vt:lpstr>תיאור אלגוריתם ואופן פעולה</vt:lpstr>
      <vt:lpstr>דוגמאות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Noam Stolero</dc:creator>
  <cp:lastModifiedBy>Noam Stolero</cp:lastModifiedBy>
  <cp:revision>35</cp:revision>
  <dcterms:created xsi:type="dcterms:W3CDTF">2018-05-21T11:36:16Z</dcterms:created>
  <dcterms:modified xsi:type="dcterms:W3CDTF">2018-05-21T15:34:48Z</dcterms:modified>
</cp:coreProperties>
</file>