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87" r:id="rId1"/>
  </p:sldMasterIdLst>
  <p:notesMasterIdLst>
    <p:notesMasterId r:id="rId45"/>
  </p:notesMasterIdLst>
  <p:sldIdLst>
    <p:sldId id="256" r:id="rId2"/>
    <p:sldId id="257" r:id="rId3"/>
    <p:sldId id="277" r:id="rId4"/>
    <p:sldId id="264" r:id="rId5"/>
    <p:sldId id="265" r:id="rId6"/>
    <p:sldId id="285" r:id="rId7"/>
    <p:sldId id="286" r:id="rId8"/>
    <p:sldId id="287" r:id="rId9"/>
    <p:sldId id="259" r:id="rId10"/>
    <p:sldId id="288" r:id="rId11"/>
    <p:sldId id="260" r:id="rId12"/>
    <p:sldId id="268" r:id="rId13"/>
    <p:sldId id="278" r:id="rId14"/>
    <p:sldId id="270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61" r:id="rId23"/>
    <p:sldId id="271" r:id="rId24"/>
    <p:sldId id="272" r:id="rId25"/>
    <p:sldId id="279" r:id="rId26"/>
    <p:sldId id="296" r:id="rId27"/>
    <p:sldId id="297" r:id="rId28"/>
    <p:sldId id="280" r:id="rId29"/>
    <p:sldId id="273" r:id="rId30"/>
    <p:sldId id="262" r:id="rId31"/>
    <p:sldId id="281" r:id="rId32"/>
    <p:sldId id="274" r:id="rId33"/>
    <p:sldId id="276" r:id="rId34"/>
    <p:sldId id="304" r:id="rId35"/>
    <p:sldId id="298" r:id="rId36"/>
    <p:sldId id="299" r:id="rId37"/>
    <p:sldId id="300" r:id="rId38"/>
    <p:sldId id="301" r:id="rId39"/>
    <p:sldId id="302" r:id="rId40"/>
    <p:sldId id="303" r:id="rId41"/>
    <p:sldId id="305" r:id="rId42"/>
    <p:sldId id="306" r:id="rId43"/>
    <p:sldId id="263" r:id="rId4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CF159934-6570-4943-B8FD-CB9BDB90D80F}">
          <p14:sldIdLst>
            <p14:sldId id="256"/>
            <p14:sldId id="257"/>
            <p14:sldId id="277"/>
            <p14:sldId id="264"/>
            <p14:sldId id="265"/>
            <p14:sldId id="285"/>
            <p14:sldId id="286"/>
            <p14:sldId id="287"/>
            <p14:sldId id="259"/>
            <p14:sldId id="288"/>
            <p14:sldId id="260"/>
            <p14:sldId id="268"/>
            <p14:sldId id="278"/>
            <p14:sldId id="270"/>
            <p14:sldId id="289"/>
            <p14:sldId id="290"/>
            <p14:sldId id="291"/>
            <p14:sldId id="292"/>
            <p14:sldId id="293"/>
            <p14:sldId id="294"/>
            <p14:sldId id="295"/>
            <p14:sldId id="261"/>
            <p14:sldId id="271"/>
            <p14:sldId id="272"/>
            <p14:sldId id="279"/>
            <p14:sldId id="296"/>
            <p14:sldId id="297"/>
            <p14:sldId id="280"/>
            <p14:sldId id="273"/>
            <p14:sldId id="262"/>
            <p14:sldId id="281"/>
            <p14:sldId id="274"/>
            <p14:sldId id="276"/>
            <p14:sldId id="304"/>
            <p14:sldId id="298"/>
            <p14:sldId id="299"/>
            <p14:sldId id="300"/>
            <p14:sldId id="301"/>
            <p14:sldId id="302"/>
            <p14:sldId id="303"/>
            <p14:sldId id="305"/>
            <p14:sldId id="30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379FA03-8AAC-48FC-B6D9-12B8EF5D5529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1435B08-888B-4F7B-B09D-EB2D2AF3BB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12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5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147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136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56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2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478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815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141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612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48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08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6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clustering.html#dbscan" TargetMode="External"/><Relationship Id="rId3" Type="http://schemas.openxmlformats.org/officeDocument/2006/relationships/hyperlink" Target="http://scikit-learn.org/stable/modules/clustering.html#mini-batch-kmeans" TargetMode="External"/><Relationship Id="rId7" Type="http://schemas.openxmlformats.org/officeDocument/2006/relationships/hyperlink" Target="http://scikit-learn.org/stable/modules/clustering.html#hierarchical-clustering" TargetMode="External"/><Relationship Id="rId2" Type="http://schemas.openxmlformats.org/officeDocument/2006/relationships/hyperlink" Target="http://scikit-learn.org/stable/modules/clustering.html#k-mean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cikit-learn.org/stable/modules/clustering.html#spectral-clustering" TargetMode="External"/><Relationship Id="rId5" Type="http://schemas.openxmlformats.org/officeDocument/2006/relationships/hyperlink" Target="http://scikit-learn.org/stable/modules/clustering.html#mean-shift" TargetMode="External"/><Relationship Id="rId10" Type="http://schemas.openxmlformats.org/officeDocument/2006/relationships/hyperlink" Target="http://scikit-learn.org/stable/modules/clustering.html#birch" TargetMode="External"/><Relationship Id="rId4" Type="http://schemas.openxmlformats.org/officeDocument/2006/relationships/hyperlink" Target="http://scikit-learn.org/stable/modules/clustering.html#affinity-propagation" TargetMode="External"/><Relationship Id="rId9" Type="http://schemas.openxmlformats.org/officeDocument/2006/relationships/hyperlink" Target="http://scikit-learn.org/stable/modules/mixture.html#mixtur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" y="1085006"/>
            <a:ext cx="6781789" cy="510824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89213" y="6525"/>
            <a:ext cx="8915399" cy="2262781"/>
          </a:xfrm>
        </p:spPr>
        <p:txBody>
          <a:bodyPr anchor="ctr"/>
          <a:lstStyle/>
          <a:p>
            <a:pPr algn="r"/>
            <a:r>
              <a:rPr lang="he-IL" sz="4800" dirty="0"/>
              <a:t>ניתוח אשכולות </a:t>
            </a:r>
            <a:r>
              <a:rPr lang="he-IL" sz="4800" dirty="0" smtClean="0"/>
              <a:t>- </a:t>
            </a:r>
            <a:r>
              <a:rPr lang="en-US" sz="4800" dirty="0" smtClean="0"/>
              <a:t>Clustering</a:t>
            </a:r>
            <a:r>
              <a:rPr lang="he-IL" sz="4800" dirty="0" smtClean="0"/>
              <a:t> </a:t>
            </a:r>
            <a:endParaRPr lang="he-IL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89213" y="2269304"/>
            <a:ext cx="8915399" cy="1126283"/>
          </a:xfrm>
        </p:spPr>
        <p:txBody>
          <a:bodyPr/>
          <a:lstStyle/>
          <a:p>
            <a:pPr algn="r" rtl="0"/>
            <a:r>
              <a:rPr lang="en-US" dirty="0" err="1" smtClean="0"/>
              <a:t>Kmeans</a:t>
            </a:r>
            <a:r>
              <a:rPr lang="en-US" dirty="0" smtClean="0"/>
              <a:t> , </a:t>
            </a:r>
            <a:r>
              <a:rPr lang="en-US" dirty="0" err="1" smtClean="0"/>
              <a:t>Cmeans</a:t>
            </a:r>
            <a:r>
              <a:rPr lang="en-US" dirty="0" smtClean="0"/>
              <a:t>, Gap Statistics.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383" y="3273262"/>
            <a:ext cx="2705100" cy="26913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631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04446"/>
              </p:ext>
            </p:extLst>
          </p:nvPr>
        </p:nvGraphicFramePr>
        <p:xfrm>
          <a:off x="947785" y="1079862"/>
          <a:ext cx="10357390" cy="52063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71478">
                  <a:extLst>
                    <a:ext uri="{9D8B030D-6E8A-4147-A177-3AD203B41FA5}">
                      <a16:colId xmlns:a16="http://schemas.microsoft.com/office/drawing/2014/main" val="3289013345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2056103203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3404906725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4277669492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120378721"/>
                    </a:ext>
                  </a:extLst>
                </a:gridCol>
              </a:tblGrid>
              <a:tr h="334049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Method name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Parameters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Scalability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 err="1"/>
                        <a:t>Usecase</a:t>
                      </a:r>
                      <a:endParaRPr lang="en-US" sz="1200" b="1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Geometry (metric used)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808326969"/>
                  </a:ext>
                </a:extLst>
              </a:tr>
              <a:tr h="621102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hlinkClick r:id="rId2"/>
                        </a:rPr>
                        <a:t>K-Means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number of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Very large </a:t>
                      </a:r>
                      <a:r>
                        <a:rPr lang="en-US" sz="1200" dirty="0" err="1"/>
                        <a:t>n_samples</a:t>
                      </a:r>
                      <a:r>
                        <a:rPr lang="en-US" sz="1200" dirty="0"/>
                        <a:t>, medium </a:t>
                      </a:r>
                      <a:r>
                        <a:rPr lang="en-US" sz="1200" dirty="0" err="1"/>
                        <a:t>n_clusters</a:t>
                      </a:r>
                      <a:r>
                        <a:rPr lang="en-US" sz="1200" dirty="0"/>
                        <a:t> with </a:t>
                      </a:r>
                      <a:r>
                        <a:rPr lang="en-US" sz="1200" dirty="0" err="1">
                          <a:hlinkClick r:id="rId3"/>
                        </a:rPr>
                        <a:t>MiniBatch</a:t>
                      </a:r>
                      <a:r>
                        <a:rPr lang="en-US" sz="1200" dirty="0">
                          <a:hlinkClick r:id="rId3"/>
                        </a:rPr>
                        <a:t> code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General-purpose, even cluster size, flat geometry, not too many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Distances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59797740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hlinkClick r:id="rId4"/>
                        </a:rPr>
                        <a:t>Affinity propagation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damping, sample preference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Not scalable with </a:t>
                      </a:r>
                      <a:r>
                        <a:rPr lang="en-US" sz="1200" dirty="0" err="1"/>
                        <a:t>n_samples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Many clusters, uneven cluster size, non-flat geometry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Graph distance (e.g. nearest-neighbor graph)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546444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5"/>
                        </a:rPr>
                        <a:t>Mean-shift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bandwidth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Not scalable with </a:t>
                      </a:r>
                      <a:r>
                        <a:rPr lang="en-US" sz="1200" dirty="0" err="1"/>
                        <a:t>n_samples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Many clusters, uneven cluster size, non-flat geometry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Distances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677973166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6"/>
                        </a:rPr>
                        <a:t>Spectral clustering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number of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Medium </a:t>
                      </a:r>
                      <a:r>
                        <a:rPr lang="en-US" sz="1200" dirty="0" err="1"/>
                        <a:t>n_samples</a:t>
                      </a:r>
                      <a:r>
                        <a:rPr lang="en-US" sz="1200" dirty="0"/>
                        <a:t>, small </a:t>
                      </a:r>
                      <a:r>
                        <a:rPr lang="en-US" sz="1200" dirty="0" err="1"/>
                        <a:t>n_clusters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Few clusters, even cluster size, non-flat geometry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Graph distance (e.g. nearest-neighbor graph)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4034982502"/>
                  </a:ext>
                </a:extLst>
              </a:tr>
              <a:tr h="621102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7"/>
                        </a:rPr>
                        <a:t>Ward hierarchical clustering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number of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Large </a:t>
                      </a:r>
                      <a:r>
                        <a:rPr lang="en-US" sz="1200" dirty="0" err="1"/>
                        <a:t>n_samples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n_clusters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Many clusters, possibly connectivity constraints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Distances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2859301968"/>
                  </a:ext>
                </a:extLst>
              </a:tr>
              <a:tr h="764628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7"/>
                        </a:rPr>
                        <a:t>Agglomerative clustering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number of clusters, linkage type, distance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Large n_samples and n_clusters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Many clusters, possibly connectivity constraints, non Euclidean distances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Any pairwise distance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2639397045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8"/>
                        </a:rPr>
                        <a:t>DBSCAN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neighborhood size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Very large n_samples, medium n_clusters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Non-flat geometry, uneven cluster sizes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Distances between nearest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3571647580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9"/>
                        </a:rPr>
                        <a:t>Gaussian mixtures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many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Not scalable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Flat geometry, good for density estimation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Mahalanobis</a:t>
                      </a:r>
                      <a:r>
                        <a:rPr lang="en-US" sz="1200" dirty="0"/>
                        <a:t> distances to centers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044068796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10"/>
                        </a:rPr>
                        <a:t>Birch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branching factor, threshold, optional global clusterer.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Large n_clusters and n_samples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Large dataset, outlier removal, data reduction.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Euclidean distance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3543080551"/>
                  </a:ext>
                </a:extLst>
              </a:tr>
            </a:tbl>
          </a:graphicData>
        </a:graphic>
      </p:graphicFrame>
      <p:sp>
        <p:nvSpPr>
          <p:cNvPr id="4" name="כותרת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dirty="0" smtClean="0"/>
              <a:t>אלגוריתמים שונים	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73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Kmeans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Font typeface="Arial" panose="020B0604020202020204" pitchFamily="34" charset="0"/>
              <a:buChar char="•"/>
            </a:pPr>
            <a:r>
              <a:rPr lang="he-IL" dirty="0" smtClean="0"/>
              <a:t>תיאור אלגוריתם ואופן פעולה.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he-IL" dirty="0" smtClean="0"/>
              <a:t>הוכחת היתכנות.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he-IL" dirty="0" smtClean="0"/>
              <a:t>דוגמאות.</a:t>
            </a:r>
          </a:p>
          <a:p>
            <a:pPr marL="0" indent="0" algn="r">
              <a:buNone/>
            </a:pPr>
            <a:r>
              <a:rPr lang="he-IL" dirty="0" smtClean="0"/>
              <a:t>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03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תיאור אלגוריתם ואופן פעולה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 smtClean="0"/>
                  <a:t>מציאת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אשכולות באופן איטרטיבי על פי מרחק אוקלידי</a:t>
                </a:r>
                <a:r>
                  <a:rPr lang="he-IL" dirty="0"/>
                  <a:t> </a:t>
                </a:r>
                <a:r>
                  <a:rPr lang="he-IL" dirty="0" smtClean="0"/>
                  <a:t>וצמצום הפונקציה:</a:t>
                </a:r>
              </a:p>
              <a:p>
                <a:pPr marL="0" indent="0" algn="l" rtl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he-IL" dirty="0" smtClean="0"/>
                  <a:t>כאשר:</a:t>
                </a:r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,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,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he-IL" dirty="0" smtClean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18" r="-15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1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תיאור אלגוריתם ואופן פעולה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אופן הפעולה: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הגרל </a:t>
            </a:r>
            <a:r>
              <a:rPr lang="en-US" dirty="0" smtClean="0"/>
              <a:t>k</a:t>
            </a:r>
            <a:r>
              <a:rPr lang="he-IL" dirty="0" smtClean="0"/>
              <a:t> 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שייך כל אובייקט למרכז הקרוב ביותר.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חשב מחדש את כל המרכזים.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חזור על צעדים 2 ו 3 עד שהמרכזים אינם משתנים.</a:t>
            </a:r>
          </a:p>
          <a:p>
            <a:pPr marL="914400" lvl="1" indent="-457200">
              <a:buFont typeface="+mj-lt"/>
              <a:buAutoNum type="arabicPeriod"/>
            </a:pPr>
            <a:endParaRPr lang="he-IL" dirty="0" smtClean="0"/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46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דוגמת ריצה	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מסד נתונים:</a:t>
            </a:r>
            <a:r>
              <a:rPr lang="he-IL" dirty="0"/>
              <a:t> </a:t>
            </a:r>
            <a:r>
              <a:rPr lang="he-IL" dirty="0" smtClean="0"/>
              <a:t>יין</a:t>
            </a:r>
            <a:endParaRPr lang="he-IL" dirty="0"/>
          </a:p>
          <a:p>
            <a:pPr marL="0" indent="0">
              <a:buNone/>
            </a:pPr>
            <a:r>
              <a:rPr lang="he-IL" dirty="0" smtClean="0"/>
              <a:t>תיאור: ניתוח כימי של יינות איטלקיים העשויים משלושה זנים.</a:t>
            </a:r>
          </a:p>
          <a:p>
            <a:pPr marL="0" indent="0">
              <a:buNone/>
            </a:pPr>
            <a:r>
              <a:rPr lang="he-IL" dirty="0" smtClean="0"/>
              <a:t>מאפיינים שונים: 13 (אחוז אלכוהול, חומצה </a:t>
            </a:r>
            <a:r>
              <a:rPr lang="he-IL" dirty="0" err="1" smtClean="0"/>
              <a:t>מאלית</a:t>
            </a:r>
            <a:r>
              <a:rPr lang="he-IL" dirty="0" smtClean="0"/>
              <a:t>, מגנזיום </a:t>
            </a:r>
            <a:r>
              <a:rPr lang="he-IL" dirty="0" err="1" smtClean="0"/>
              <a:t>וכו</a:t>
            </a:r>
            <a:r>
              <a:rPr lang="he-IL" dirty="0" smtClean="0"/>
              <a:t>'...)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מספר אשכולות צפוי:</a:t>
            </a:r>
            <a:r>
              <a:rPr lang="en-US" dirty="0" smtClean="0"/>
              <a:t> </a:t>
            </a:r>
            <a:r>
              <a:rPr lang="he-IL" dirty="0" smtClean="0"/>
              <a:t>3.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7887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אתחול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22" y="1859280"/>
            <a:ext cx="5799915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929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25438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3</a:t>
            </a:r>
          </a:p>
        </p:txBody>
      </p:sp>
    </p:spTree>
    <p:extLst>
      <p:ext uri="{BB962C8B-B14F-4D97-AF65-F5344CB8AC3E}">
        <p14:creationId xmlns:p14="http://schemas.microsoft.com/office/powerpoint/2010/main" val="37698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857" y="740229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4</a:t>
            </a:r>
          </a:p>
        </p:txBody>
      </p:sp>
    </p:spTree>
    <p:extLst>
      <p:ext uri="{BB962C8B-B14F-4D97-AF65-F5344CB8AC3E}">
        <p14:creationId xmlns:p14="http://schemas.microsoft.com/office/powerpoint/2010/main" val="36116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Clustering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רקע</a:t>
            </a:r>
          </a:p>
          <a:p>
            <a:r>
              <a:rPr lang="he-IL" dirty="0" smtClean="0"/>
              <a:t>קשיים</a:t>
            </a:r>
          </a:p>
          <a:p>
            <a:r>
              <a:rPr lang="he-IL" dirty="0" smtClean="0"/>
              <a:t>הגדרה</a:t>
            </a:r>
          </a:p>
          <a:p>
            <a:r>
              <a:rPr lang="he-IL" dirty="0" smtClean="0"/>
              <a:t>למה קלסטרינג</a:t>
            </a:r>
          </a:p>
          <a:p>
            <a:r>
              <a:rPr lang="he-IL" dirty="0" smtClean="0"/>
              <a:t>אלגוריתמים שונים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443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5</a:t>
            </a:r>
          </a:p>
        </p:txBody>
      </p:sp>
    </p:spTree>
    <p:extLst>
      <p:ext uri="{BB962C8B-B14F-4D97-AF65-F5344CB8AC3E}">
        <p14:creationId xmlns:p14="http://schemas.microsoft.com/office/powerpoint/2010/main" val="39707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6 – final</a:t>
            </a:r>
          </a:p>
        </p:txBody>
      </p:sp>
    </p:spTree>
    <p:extLst>
      <p:ext uri="{BB962C8B-B14F-4D97-AF65-F5344CB8AC3E}">
        <p14:creationId xmlns:p14="http://schemas.microsoft.com/office/powerpoint/2010/main" val="14890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Gap Statistics.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 smtClean="0"/>
              <a:t>תיאור אלגוריתם ואופן פעולה.</a:t>
            </a:r>
          </a:p>
          <a:p>
            <a:pPr algn="r"/>
            <a:r>
              <a:rPr lang="he-IL" dirty="0" smtClean="0"/>
              <a:t>הוכחת היתכנות.</a:t>
            </a:r>
          </a:p>
          <a:p>
            <a:pPr algn="r"/>
            <a:r>
              <a:rPr lang="he-IL" dirty="0" smtClean="0"/>
              <a:t>דוגמאות.</a:t>
            </a:r>
          </a:p>
          <a:p>
            <a:pPr marL="0" indent="0" algn="r">
              <a:buNone/>
            </a:pPr>
            <a:r>
              <a:rPr lang="he-IL" dirty="0" smtClean="0"/>
              <a:t>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206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תיאור אלגוריתם ואופן פעולה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he-IL" dirty="0" smtClean="0"/>
                  <a:t>מציאת מספר האשכולות –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אשר ימקסם את הפונקציה:</a:t>
                </a:r>
              </a:p>
              <a:p>
                <a:pPr marL="0" indent="0" algn="l" rtl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𝐸𝑥𝑝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 algn="l" rtl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he-IL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 smtClean="0"/>
                  <a:t> - נקבע ע"י שיטת מונטה קרלו.</a:t>
                </a:r>
              </a:p>
              <a:p>
                <a:pPr>
                  <a:lnSpc>
                    <a:spcPct val="200000"/>
                  </a:lnSpc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5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8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שיטת מונטה קרלו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שיערוך פתרון לבעיות חישוביות באמצעות מספרים </a:t>
            </a:r>
            <a:r>
              <a:rPr lang="he-IL" dirty="0" err="1" smtClean="0"/>
              <a:t>רנדומלים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2354693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שיטת מונטה קרלו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he-IL" dirty="0" smtClean="0"/>
              <a:t>על מנת לשערך את סכום המשקלים הפנימיים ה"מצופה" של </a:t>
            </a:r>
            <a:r>
              <a:rPr lang="en-US" dirty="0" smtClean="0"/>
              <a:t>k</a:t>
            </a:r>
            <a:r>
              <a:rPr lang="he-IL" dirty="0" smtClean="0"/>
              <a:t> אשכולות על מרחב מסוים של נתונים נשתמש בשיטת מונטה קרלו.</a:t>
            </a:r>
          </a:p>
          <a:p>
            <a:pPr>
              <a:lnSpc>
                <a:spcPct val="150000"/>
              </a:lnSpc>
            </a:pPr>
            <a:r>
              <a:rPr lang="he-IL" dirty="0" smtClean="0"/>
              <a:t>אופן הפעולה: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/>
              <a:t>נגריל אובייקטים באופן אחיד בגבולות מרחב הנתונים.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/>
              <a:t>נריץ </a:t>
            </a:r>
            <a:r>
              <a:rPr lang="en-US" dirty="0" err="1" smtClean="0"/>
              <a:t>Kmeans</a:t>
            </a:r>
            <a:r>
              <a:rPr lang="he-IL" dirty="0" smtClean="0"/>
              <a:t> על הנתונים שהוגרלו.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/>
              <a:t>נחשב משקלים פנימיים עם האשכולות שקיבלנו.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/>
              <a:t>נבצע את 1-3 </a:t>
            </a:r>
            <a:r>
              <a:rPr lang="en-US" dirty="0" smtClean="0"/>
              <a:t>n</a:t>
            </a:r>
            <a:r>
              <a:rPr lang="he-IL" dirty="0" smtClean="0"/>
              <a:t> </a:t>
            </a:r>
            <a:r>
              <a:rPr lang="he-IL" dirty="0" err="1" smtClean="0"/>
              <a:t>איטרציות</a:t>
            </a:r>
            <a:r>
              <a:rPr lang="he-IL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/>
              <a:t>נחזיר את ממוצע המשקלים הפנימיים.</a:t>
            </a:r>
          </a:p>
          <a:p>
            <a:pPr>
              <a:lnSpc>
                <a:spcPct val="150000"/>
              </a:lnSpc>
            </a:pPr>
            <a:r>
              <a:rPr lang="he-IL" dirty="0" smtClean="0"/>
              <a:t>את השלבים 1-5 נעשה לכל </a:t>
            </a:r>
            <a:r>
              <a:rPr lang="en-US" dirty="0" smtClean="0"/>
              <a:t>k</a:t>
            </a:r>
            <a:r>
              <a:rPr lang="he-IL" dirty="0" smtClean="0"/>
              <a:t> בטווח שנרצה לבדוק.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24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דוגמת ריצה - אתחול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40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דוגמת ריצה – אשכול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62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Gap Statistics.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 smtClean="0"/>
                  <a:t>אופן פעולה: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 smtClean="0"/>
                  <a:t>נגדיר טווח של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חשודים.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 smtClean="0"/>
                  <a:t>לכל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נחשב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 smtClean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 smtClean="0"/>
                  <a:t>לכל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נחשב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 smtClean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 smtClean="0"/>
                  <a:t>נחזיר את ה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עבור </a:t>
                </a:r>
                <a:r>
                  <a:rPr lang="en-US" dirty="0" smtClean="0"/>
                  <a:t>J</a:t>
                </a:r>
                <a:r>
                  <a:rPr lang="he-IL" dirty="0" smtClean="0"/>
                  <a:t> מקסימלי.</a:t>
                </a:r>
              </a:p>
              <a:p>
                <a:pPr marL="457200" lvl="1" indent="0">
                  <a:buNone/>
                </a:pPr>
                <a:endParaRPr lang="he-IL" dirty="0" smtClean="0"/>
              </a:p>
              <a:p>
                <a:endParaRPr lang="he-IL" dirty="0" smtClean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1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דוגמאות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תרשימים</a:t>
            </a:r>
          </a:p>
          <a:p>
            <a:r>
              <a:rPr lang="he-IL" dirty="0" smtClean="0"/>
              <a:t>גיף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78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רקע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e-IL" dirty="0" smtClean="0"/>
              <a:t>בתחומים רבים כגון:</a:t>
            </a:r>
            <a:r>
              <a:rPr lang="en-US" dirty="0" smtClean="0"/>
              <a:t> </a:t>
            </a:r>
            <a:r>
              <a:rPr lang="he-IL" dirty="0" smtClean="0"/>
              <a:t>למידה חישובית, זיהוי תבניות, ניתוח תמונה, איסוף נתונים, ביו אינפורמטיקה ודחיסת מידע. יש כמות אדירה של מידע.</a:t>
            </a:r>
          </a:p>
          <a:p>
            <a:pPr>
              <a:lnSpc>
                <a:spcPct val="200000"/>
              </a:lnSpc>
            </a:pPr>
            <a:r>
              <a:rPr lang="he-IL" dirty="0" smtClean="0"/>
              <a:t>על מנת שנוכל לעבוד עם כמות כזו של מידע, עלינו לבצע עיבוד מקדים.</a:t>
            </a:r>
          </a:p>
          <a:p>
            <a:pPr>
              <a:lnSpc>
                <a:spcPct val="200000"/>
              </a:lnSpc>
            </a:pPr>
            <a:r>
              <a:rPr lang="he-IL" dirty="0" smtClean="0"/>
              <a:t>אחד הפתרונות הפופולריים הינו – ניתוח אשכולות באופן בלתי מונחה (</a:t>
            </a:r>
            <a:r>
              <a:rPr lang="en-US" dirty="0" smtClean="0"/>
              <a:t>unsupervised</a:t>
            </a:r>
            <a:r>
              <a:rPr lang="he-IL" dirty="0" smtClean="0"/>
              <a:t>).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75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Cmeans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לוגיקה עמומה - </a:t>
            </a:r>
            <a:r>
              <a:rPr lang="en-US" dirty="0" smtClean="0"/>
              <a:t>Fuzzy logic</a:t>
            </a:r>
          </a:p>
          <a:p>
            <a:r>
              <a:rPr lang="he-IL" dirty="0" smtClean="0"/>
              <a:t>תיאור אלגוריתם ואופן פעולה.</a:t>
            </a:r>
          </a:p>
          <a:p>
            <a:pPr algn="r"/>
            <a:r>
              <a:rPr lang="he-IL" dirty="0" smtClean="0"/>
              <a:t>דוגמאות.</a:t>
            </a:r>
          </a:p>
          <a:p>
            <a:pPr marL="0" indent="0" algn="r">
              <a:buNone/>
            </a:pPr>
            <a:r>
              <a:rPr lang="he-IL" dirty="0" smtClean="0"/>
              <a:t>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494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לוגיקה עמומה - </a:t>
            </a:r>
            <a:r>
              <a:rPr lang="en-US" dirty="0" smtClean="0"/>
              <a:t>Fuzzy logic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 smtClean="0"/>
                  <a:t>בלוגיקה עמומה ערך האמת יכול לקבל כל ערך בתחום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dirty="0" smtClean="0"/>
                  <a:t>.</a:t>
                </a:r>
              </a:p>
              <a:p>
                <a:r>
                  <a:rPr lang="he-IL" dirty="0" smtClean="0"/>
                  <a:t>בעולם האמיתי,  הגדרת השייכות לקבוצה היא לא תמיד בינרית.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לדוגמא: בתיאור מזג האוויר לא מספקת התשובה חם או קר.</a:t>
                </a:r>
              </a:p>
              <a:p>
                <a:r>
                  <a:rPr lang="he-IL" dirty="0" smtClean="0"/>
                  <a:t>כאמור </a:t>
                </a:r>
                <a:r>
                  <a:rPr lang="en-US" dirty="0" err="1" smtClean="0"/>
                  <a:t>Kmeans</a:t>
                </a:r>
                <a:r>
                  <a:rPr lang="he-IL" dirty="0" smtClean="0"/>
                  <a:t> מחלק אשכולות בצורה "קשיחה" ובינרית.</a:t>
                </a:r>
              </a:p>
              <a:p>
                <a:r>
                  <a:rPr lang="he-IL" dirty="0" smtClean="0"/>
                  <a:t>נרצה דרכים ליצור חלוקה בה לאובייקט יש רמות שייכות לאשכול.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1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תיאור אלגוריתם ואופן פעולה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אופן הפעולה: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הגרל </a:t>
            </a:r>
            <a:r>
              <a:rPr lang="en-US" dirty="0"/>
              <a:t>c</a:t>
            </a:r>
            <a:r>
              <a:rPr lang="he-IL" dirty="0" smtClean="0"/>
              <a:t> 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עבור כל אובייקט, חשב את מידת השייכות שלו עבור כל מרכז.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חשב מחדש את כל המרכזים.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חזור על צעדים 2 ו 3 עד שהמרכזים אינם משתנים.</a:t>
            </a:r>
          </a:p>
          <a:p>
            <a:pPr marL="914400" lvl="1" indent="-457200">
              <a:buFont typeface="+mj-lt"/>
              <a:buAutoNum type="arabicPeriod"/>
            </a:pPr>
            <a:endParaRPr lang="he-IL" dirty="0" smtClean="0"/>
          </a:p>
          <a:p>
            <a:pPr marL="457200" lvl="1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86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דוגמאות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88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אתחול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71" y="190064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1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2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3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0857" y="740229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4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5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הגדרה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ניתוח אשכולות היא המשימה של מציאת קבוצות של האיברים ה"דומים" ביותר.</a:t>
            </a:r>
          </a:p>
          <a:p>
            <a:r>
              <a:rPr lang="he-IL" dirty="0" smtClean="0"/>
              <a:t>*להוסיף תמונות*</a:t>
            </a:r>
          </a:p>
          <a:p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407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6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7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8 - final</a:t>
            </a:r>
          </a:p>
        </p:txBody>
      </p:sp>
    </p:spTree>
    <p:extLst>
      <p:ext uri="{BB962C8B-B14F-4D97-AF65-F5344CB8AC3E}">
        <p14:creationId xmlns:p14="http://schemas.microsoft.com/office/powerpoint/2010/main" val="15248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סיכום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36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קשיים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רבות הדרכים לקבוע דמיון בין אובייקטים. למשל:</a:t>
            </a:r>
          </a:p>
          <a:p>
            <a:r>
              <a:rPr lang="he-IL" dirty="0" smtClean="0"/>
              <a:t>מרכז משותף.</a:t>
            </a:r>
          </a:p>
          <a:p>
            <a:r>
              <a:rPr lang="he-IL" dirty="0" smtClean="0"/>
              <a:t>צפיפות.</a:t>
            </a:r>
          </a:p>
          <a:p>
            <a:r>
              <a:rPr lang="he-IL" dirty="0" smtClean="0"/>
              <a:t>להוסיף *דוגמאות לדמיון ותמונות*</a:t>
            </a:r>
          </a:p>
        </p:txBody>
      </p:sp>
    </p:spTree>
    <p:extLst>
      <p:ext uri="{BB962C8B-B14F-4D97-AF65-F5344CB8AC3E}">
        <p14:creationId xmlns:p14="http://schemas.microsoft.com/office/powerpoint/2010/main" val="33682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err="1" smtClean="0"/>
              <a:t>הסימפסונים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86001"/>
            <a:ext cx="10058400" cy="314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מעוגל 25"/>
          <p:cNvSpPr/>
          <p:nvPr/>
        </p:nvSpPr>
        <p:spPr>
          <a:xfrm>
            <a:off x="8051452" y="2600414"/>
            <a:ext cx="3356777" cy="360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5" name="מלבן מעוגל 24"/>
          <p:cNvSpPr/>
          <p:nvPr/>
        </p:nvSpPr>
        <p:spPr>
          <a:xfrm>
            <a:off x="4206998" y="2924552"/>
            <a:ext cx="2925321" cy="3452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pic>
        <p:nvPicPr>
          <p:cNvPr id="20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3" t="16279" r="63106" b="25057"/>
          <a:stretch/>
        </p:blipFill>
        <p:spPr>
          <a:xfrm>
            <a:off x="5840268" y="3392115"/>
            <a:ext cx="1210491" cy="1741714"/>
          </a:xfrm>
          <a:prstGeom prst="rect">
            <a:avLst/>
          </a:prstGeom>
        </p:spPr>
      </p:pic>
      <p:sp>
        <p:nvSpPr>
          <p:cNvPr id="24" name="מלבן מעוגל 23"/>
          <p:cNvSpPr/>
          <p:nvPr/>
        </p:nvSpPr>
        <p:spPr>
          <a:xfrm>
            <a:off x="424851" y="1871578"/>
            <a:ext cx="2315263" cy="3370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3" name="מלבן מעוגל 22"/>
          <p:cNvSpPr/>
          <p:nvPr/>
        </p:nvSpPr>
        <p:spPr>
          <a:xfrm>
            <a:off x="3169920" y="618309"/>
            <a:ext cx="1811383" cy="2105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גווני הבגדים?</a:t>
            </a:r>
            <a:endParaRPr lang="he-IL" dirty="0"/>
          </a:p>
        </p:txBody>
      </p:sp>
      <p:pic>
        <p:nvPicPr>
          <p:cNvPr id="13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87717" b="20656"/>
          <a:stretch/>
        </p:blipFill>
        <p:spPr>
          <a:xfrm>
            <a:off x="1458145" y="3102846"/>
            <a:ext cx="1165935" cy="1966427"/>
          </a:xfrm>
          <a:prstGeom prst="rect">
            <a:avLst/>
          </a:prstGeom>
        </p:spPr>
      </p:pic>
      <p:pic>
        <p:nvPicPr>
          <p:cNvPr id="14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58" t="12173" r="1784" b="25936"/>
          <a:stretch/>
        </p:blipFill>
        <p:spPr>
          <a:xfrm>
            <a:off x="9182312" y="4215075"/>
            <a:ext cx="1088571" cy="1837508"/>
          </a:xfrm>
          <a:prstGeom prst="rect">
            <a:avLst/>
          </a:prstGeom>
        </p:spPr>
      </p:pic>
      <p:pic>
        <p:nvPicPr>
          <p:cNvPr id="15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1" t="30212" r="13196" b="26083"/>
          <a:stretch/>
        </p:blipFill>
        <p:spPr>
          <a:xfrm>
            <a:off x="5227322" y="4734838"/>
            <a:ext cx="787084" cy="1465946"/>
          </a:xfrm>
          <a:prstGeom prst="rect">
            <a:avLst/>
          </a:prstGeom>
        </p:spPr>
      </p:pic>
      <p:pic>
        <p:nvPicPr>
          <p:cNvPr id="16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4" t="20727" r="20942" b="27356"/>
          <a:stretch/>
        </p:blipFill>
        <p:spPr>
          <a:xfrm>
            <a:off x="10233756" y="2923455"/>
            <a:ext cx="1071154" cy="1541417"/>
          </a:xfrm>
          <a:prstGeom prst="rect">
            <a:avLst/>
          </a:prstGeom>
        </p:spPr>
      </p:pic>
      <p:pic>
        <p:nvPicPr>
          <p:cNvPr id="17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6" t="5573" r="31803" b="12004"/>
          <a:stretch/>
        </p:blipFill>
        <p:spPr>
          <a:xfrm>
            <a:off x="604437" y="2088246"/>
            <a:ext cx="922319" cy="2377723"/>
          </a:xfrm>
          <a:prstGeom prst="rect">
            <a:avLst/>
          </a:prstGeom>
        </p:spPr>
      </p:pic>
      <p:pic>
        <p:nvPicPr>
          <p:cNvPr id="18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9" t="15106" r="42207" b="14791"/>
          <a:stretch/>
        </p:blipFill>
        <p:spPr>
          <a:xfrm>
            <a:off x="8216554" y="2784125"/>
            <a:ext cx="966651" cy="2081348"/>
          </a:xfrm>
          <a:prstGeom prst="rect">
            <a:avLst/>
          </a:prstGeom>
        </p:spPr>
      </p:pic>
      <p:pic>
        <p:nvPicPr>
          <p:cNvPr id="19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5" t="29039" r="53162" b="23150"/>
          <a:stretch/>
        </p:blipFill>
        <p:spPr>
          <a:xfrm>
            <a:off x="4308189" y="4158603"/>
            <a:ext cx="939796" cy="1563130"/>
          </a:xfrm>
          <a:prstGeom prst="rect">
            <a:avLst/>
          </a:prstGeom>
        </p:spPr>
      </p:pic>
      <p:pic>
        <p:nvPicPr>
          <p:cNvPr id="21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1" t="13786" r="76718" b="24324"/>
          <a:stretch/>
        </p:blipFill>
        <p:spPr>
          <a:xfrm>
            <a:off x="3500769" y="752139"/>
            <a:ext cx="1050728" cy="18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מעוגל 25"/>
          <p:cNvSpPr/>
          <p:nvPr/>
        </p:nvSpPr>
        <p:spPr>
          <a:xfrm>
            <a:off x="5852160" y="2044701"/>
            <a:ext cx="5556070" cy="4184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5" name="מלבן מעוגל 24"/>
          <p:cNvSpPr/>
          <p:nvPr/>
        </p:nvSpPr>
        <p:spPr>
          <a:xfrm>
            <a:off x="632199" y="2324289"/>
            <a:ext cx="1914159" cy="24104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3" name="מלבן מעוגל 22"/>
          <p:cNvSpPr/>
          <p:nvPr/>
        </p:nvSpPr>
        <p:spPr>
          <a:xfrm>
            <a:off x="3434903" y="2702095"/>
            <a:ext cx="1811383" cy="2105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טווח גילאים?</a:t>
            </a:r>
            <a:endParaRPr lang="he-IL" dirty="0"/>
          </a:p>
        </p:txBody>
      </p:sp>
      <p:pic>
        <p:nvPicPr>
          <p:cNvPr id="13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87717" b="20656"/>
          <a:stretch/>
        </p:blipFill>
        <p:spPr>
          <a:xfrm>
            <a:off x="7708847" y="4227483"/>
            <a:ext cx="1165935" cy="1966427"/>
          </a:xfrm>
          <a:prstGeom prst="rect">
            <a:avLst/>
          </a:prstGeom>
        </p:spPr>
      </p:pic>
      <p:pic>
        <p:nvPicPr>
          <p:cNvPr id="14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58" t="12173" r="1784" b="25936"/>
          <a:stretch/>
        </p:blipFill>
        <p:spPr>
          <a:xfrm>
            <a:off x="3790356" y="2821331"/>
            <a:ext cx="1088571" cy="1837508"/>
          </a:xfrm>
          <a:prstGeom prst="rect">
            <a:avLst/>
          </a:prstGeom>
        </p:spPr>
      </p:pic>
      <p:pic>
        <p:nvPicPr>
          <p:cNvPr id="15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1" t="30212" r="13196" b="26083"/>
          <a:stretch/>
        </p:blipFill>
        <p:spPr>
          <a:xfrm>
            <a:off x="1690871" y="3065477"/>
            <a:ext cx="787084" cy="1465946"/>
          </a:xfrm>
          <a:prstGeom prst="rect">
            <a:avLst/>
          </a:prstGeom>
        </p:spPr>
      </p:pic>
      <p:pic>
        <p:nvPicPr>
          <p:cNvPr id="16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4" t="20727" r="20942" b="27356"/>
          <a:stretch/>
        </p:blipFill>
        <p:spPr>
          <a:xfrm>
            <a:off x="10233756" y="2879910"/>
            <a:ext cx="1071154" cy="1541417"/>
          </a:xfrm>
          <a:prstGeom prst="rect">
            <a:avLst/>
          </a:prstGeom>
        </p:spPr>
      </p:pic>
      <p:pic>
        <p:nvPicPr>
          <p:cNvPr id="17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6" t="5573" r="31803" b="12004"/>
          <a:stretch/>
        </p:blipFill>
        <p:spPr>
          <a:xfrm>
            <a:off x="6944531" y="2281116"/>
            <a:ext cx="922319" cy="2377723"/>
          </a:xfrm>
          <a:prstGeom prst="rect">
            <a:avLst/>
          </a:prstGeom>
        </p:spPr>
      </p:pic>
      <p:pic>
        <p:nvPicPr>
          <p:cNvPr id="18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9" t="15106" r="42207" b="14791"/>
          <a:stretch/>
        </p:blipFill>
        <p:spPr>
          <a:xfrm>
            <a:off x="8313931" y="2324289"/>
            <a:ext cx="966651" cy="2081348"/>
          </a:xfrm>
          <a:prstGeom prst="rect">
            <a:avLst/>
          </a:prstGeom>
        </p:spPr>
      </p:pic>
      <p:pic>
        <p:nvPicPr>
          <p:cNvPr id="19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5" t="29039" r="53162" b="23150"/>
          <a:stretch/>
        </p:blipFill>
        <p:spPr>
          <a:xfrm>
            <a:off x="771738" y="2489242"/>
            <a:ext cx="939796" cy="1563130"/>
          </a:xfrm>
          <a:prstGeom prst="rect">
            <a:avLst/>
          </a:prstGeom>
        </p:spPr>
      </p:pic>
      <p:pic>
        <p:nvPicPr>
          <p:cNvPr id="21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1" t="13786" r="76718" b="24324"/>
          <a:stretch/>
        </p:blipFill>
        <p:spPr>
          <a:xfrm>
            <a:off x="9244989" y="4218330"/>
            <a:ext cx="1050728" cy="1832261"/>
          </a:xfrm>
          <a:prstGeom prst="rect">
            <a:avLst/>
          </a:prstGeom>
        </p:spPr>
      </p:pic>
      <p:pic>
        <p:nvPicPr>
          <p:cNvPr id="22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3" t="16279" r="63106" b="25057"/>
          <a:stretch/>
        </p:blipFill>
        <p:spPr>
          <a:xfrm>
            <a:off x="6126480" y="4317653"/>
            <a:ext cx="1210491" cy="1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2" y="3087965"/>
            <a:ext cx="8388260" cy="3581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למה </a:t>
            </a:r>
            <a:r>
              <a:rPr lang="he-IL" dirty="0" smtClean="0"/>
              <a:t>קלסטרינג</a:t>
            </a:r>
            <a:r>
              <a:rPr lang="he-IL" dirty="0" smtClean="0"/>
              <a:t>	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837509"/>
            <a:ext cx="8915400" cy="3777622"/>
          </a:xfrm>
        </p:spPr>
        <p:txBody>
          <a:bodyPr/>
          <a:lstStyle/>
          <a:p>
            <a:r>
              <a:rPr lang="he-IL" dirty="0" smtClean="0"/>
              <a:t>קלסטרינג נותן לנו את האפשרות ללמוד על הנתונים שאספנו מבלי לדעת שום דבר מראש על הנתונים.</a:t>
            </a:r>
          </a:p>
          <a:p>
            <a:r>
              <a:rPr lang="he-IL" dirty="0"/>
              <a:t>נ</a:t>
            </a:r>
            <a:r>
              <a:rPr lang="he-IL" dirty="0" smtClean="0"/>
              <a:t>יתוח האשכולות מאפשר לנו למקד את המאמץ שלנו בקבוצה מסוימת ובכך להקטין את כמות הנתונים.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10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מבט לאחור">
  <a:themeElements>
    <a:clrScheme name="מבט לאחור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473</TotalTime>
  <Words>726</Words>
  <Application>Microsoft Office PowerPoint</Application>
  <PresentationFormat>מסך רחב</PresentationFormat>
  <Paragraphs>171</Paragraphs>
  <Slides>43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Times New Roman</vt:lpstr>
      <vt:lpstr>מבט לאחור</vt:lpstr>
      <vt:lpstr>ניתוח אשכולות - Clustering </vt:lpstr>
      <vt:lpstr>Clustering</vt:lpstr>
      <vt:lpstr>רקע</vt:lpstr>
      <vt:lpstr>הגדרה</vt:lpstr>
      <vt:lpstr>קשיים</vt:lpstr>
      <vt:lpstr>הסימפסונים</vt:lpstr>
      <vt:lpstr>גווני הבגדים?</vt:lpstr>
      <vt:lpstr>טווח גילאים?</vt:lpstr>
      <vt:lpstr>למה קלסטרינג  </vt:lpstr>
      <vt:lpstr>מצגת של PowerPoint‏</vt:lpstr>
      <vt:lpstr>Kmeans</vt:lpstr>
      <vt:lpstr>תיאור אלגוריתם ואופן פעולה</vt:lpstr>
      <vt:lpstr>תיאור אלגוריתם ואופן פעולה</vt:lpstr>
      <vt:lpstr>דוגמת ריצה </vt:lpstr>
      <vt:lpstr>אתחול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Gap Statistics.</vt:lpstr>
      <vt:lpstr>תיאור אלגוריתם ואופן פעולה</vt:lpstr>
      <vt:lpstr>שיטת מונטה קרלו</vt:lpstr>
      <vt:lpstr>שיטת מונטה קרלו</vt:lpstr>
      <vt:lpstr>דוגמת ריצה - אתחול</vt:lpstr>
      <vt:lpstr>דוגמת ריצה – אשכול</vt:lpstr>
      <vt:lpstr>Gap Statistics.</vt:lpstr>
      <vt:lpstr>דוגמאות</vt:lpstr>
      <vt:lpstr>Cmeans</vt:lpstr>
      <vt:lpstr>לוגיקה עמומה - Fuzzy logic</vt:lpstr>
      <vt:lpstr>תיאור אלגוריתם ואופן פעולה</vt:lpstr>
      <vt:lpstr>דוגמאות</vt:lpstr>
      <vt:lpstr>אתחול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Noam Stolero</dc:creator>
  <cp:lastModifiedBy>Noam Stolero</cp:lastModifiedBy>
  <cp:revision>51</cp:revision>
  <dcterms:created xsi:type="dcterms:W3CDTF">2018-05-21T11:36:16Z</dcterms:created>
  <dcterms:modified xsi:type="dcterms:W3CDTF">2018-05-26T09:43:54Z</dcterms:modified>
</cp:coreProperties>
</file>