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2" r:id="rId4"/>
    <p:sldId id="258" r:id="rId5"/>
    <p:sldId id="261" r:id="rId6"/>
    <p:sldId id="260" r:id="rId7"/>
    <p:sldId id="259" r:id="rId8"/>
    <p:sldId id="264" r:id="rId9"/>
    <p:sldId id="265" r:id="rId10"/>
    <p:sldId id="266" r:id="rId11"/>
    <p:sldId id="268" r:id="rId12"/>
    <p:sldId id="278" r:id="rId13"/>
    <p:sldId id="275" r:id="rId14"/>
    <p:sldId id="277" r:id="rId15"/>
    <p:sldId id="269" r:id="rId16"/>
    <p:sldId id="270" r:id="rId17"/>
    <p:sldId id="271" r:id="rId18"/>
    <p:sldId id="263" r:id="rId19"/>
    <p:sldId id="274" r:id="rId20"/>
    <p:sldId id="272" r:id="rId21"/>
    <p:sldId id="273" r:id="rId22"/>
    <p:sldId id="279" r:id="rId23"/>
    <p:sldId id="280" r:id="rId24"/>
    <p:sldId id="281" r:id="rId25"/>
    <p:sldId id="282" r:id="rId26"/>
    <p:sldId id="283" r:id="rId27"/>
    <p:sldId id="284" r:id="rId28"/>
    <p:sldId id="285" r:id="rId29"/>
    <p:sldId id="287" r:id="rId30"/>
    <p:sldId id="286" r:id="rId31"/>
    <p:sldId id="288" r:id="rId32"/>
    <p:sldId id="289" r:id="rId33"/>
    <p:sldId id="290" r:id="rId34"/>
    <p:sldId id="291"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12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592AA-64B8-4A7C-9D6A-F2A0FC345C37}" type="datetimeFigureOut">
              <a:rPr lang="en-GB" smtClean="0"/>
              <a:t>11/05/2024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43421-C1F1-4C91-B466-EC305C88A676}" type="slidenum">
              <a:rPr lang="en-GB" smtClean="0"/>
              <a:t>‹#›</a:t>
            </a:fld>
            <a:endParaRPr lang="en-GB"/>
          </a:p>
        </p:txBody>
      </p:sp>
    </p:spTree>
    <p:extLst>
      <p:ext uri="{BB962C8B-B14F-4D97-AF65-F5344CB8AC3E}">
        <p14:creationId xmlns:p14="http://schemas.microsoft.com/office/powerpoint/2010/main" val="148083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4FD4-8D9C-56EF-EDCA-213733ED46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40721E-A602-34CF-6E74-08099E4E2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00EA5E-3DDB-8814-D72F-885E47999BFC}"/>
              </a:ext>
            </a:extLst>
          </p:cNvPr>
          <p:cNvSpPr>
            <a:spLocks noGrp="1"/>
          </p:cNvSpPr>
          <p:nvPr>
            <p:ph type="dt" sz="half" idx="10"/>
          </p:nvPr>
        </p:nvSpPr>
        <p:spPr/>
        <p:txBody>
          <a:bodyPr/>
          <a:lstStyle/>
          <a:p>
            <a:fld id="{A475DA09-4F4F-494D-8103-BC2927ECC8CB}" type="datetime1">
              <a:rPr lang="en-GB" smtClean="0"/>
              <a:t>11/05/2024</a:t>
            </a:fld>
            <a:endParaRPr lang="en-GB"/>
          </a:p>
        </p:txBody>
      </p:sp>
      <p:sp>
        <p:nvSpPr>
          <p:cNvPr id="5" name="Footer Placeholder 4">
            <a:extLst>
              <a:ext uri="{FF2B5EF4-FFF2-40B4-BE49-F238E27FC236}">
                <a16:creationId xmlns:a16="http://schemas.microsoft.com/office/drawing/2014/main" id="{8822A047-C7B8-548C-8B5C-2747D3A88F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5C8824-0CF7-3EA6-19D4-CDE09D710265}"/>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326706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8D78-434E-7928-5F81-022F814D21B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786A3D1-242D-D34A-F96D-0BAC0FB23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474EB5-C6FB-05B1-B811-628F612E5AA3}"/>
              </a:ext>
            </a:extLst>
          </p:cNvPr>
          <p:cNvSpPr>
            <a:spLocks noGrp="1"/>
          </p:cNvSpPr>
          <p:nvPr>
            <p:ph type="dt" sz="half" idx="10"/>
          </p:nvPr>
        </p:nvSpPr>
        <p:spPr/>
        <p:txBody>
          <a:bodyPr/>
          <a:lstStyle/>
          <a:p>
            <a:fld id="{1AA606C3-CBE7-45E4-A23F-D07B09E7FD39}" type="datetime1">
              <a:rPr lang="en-GB" smtClean="0"/>
              <a:t>11/05/2024</a:t>
            </a:fld>
            <a:endParaRPr lang="en-GB"/>
          </a:p>
        </p:txBody>
      </p:sp>
      <p:sp>
        <p:nvSpPr>
          <p:cNvPr id="5" name="Footer Placeholder 4">
            <a:extLst>
              <a:ext uri="{FF2B5EF4-FFF2-40B4-BE49-F238E27FC236}">
                <a16:creationId xmlns:a16="http://schemas.microsoft.com/office/drawing/2014/main" id="{BDB58645-490A-9DCC-F3A2-CC38F3BE53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30B5BC-92A8-DF5C-18BC-9D723B15FBCC}"/>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283492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2BDCA7-CEAF-444D-0A20-5C79502AAC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A95BA6-CA8E-94D0-522B-0F9425776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5BB9E9-FCEC-5D7E-BAA7-2E28BDBC4BCC}"/>
              </a:ext>
            </a:extLst>
          </p:cNvPr>
          <p:cNvSpPr>
            <a:spLocks noGrp="1"/>
          </p:cNvSpPr>
          <p:nvPr>
            <p:ph type="dt" sz="half" idx="10"/>
          </p:nvPr>
        </p:nvSpPr>
        <p:spPr/>
        <p:txBody>
          <a:bodyPr/>
          <a:lstStyle/>
          <a:p>
            <a:fld id="{BA0212E7-76A4-4291-8BF8-0A12F7F9343B}" type="datetime1">
              <a:rPr lang="en-GB" smtClean="0"/>
              <a:t>11/05/2024</a:t>
            </a:fld>
            <a:endParaRPr lang="en-GB"/>
          </a:p>
        </p:txBody>
      </p:sp>
      <p:sp>
        <p:nvSpPr>
          <p:cNvPr id="5" name="Footer Placeholder 4">
            <a:extLst>
              <a:ext uri="{FF2B5EF4-FFF2-40B4-BE49-F238E27FC236}">
                <a16:creationId xmlns:a16="http://schemas.microsoft.com/office/drawing/2014/main" id="{6A152485-BA2E-0E6A-5100-02598768AA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883E0A-80BE-4166-D907-92728384A49D}"/>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282902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7BA2C-65A7-C0AB-0BD7-A180049818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D8323D-65AC-A279-420A-1F69607890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00497D-836B-049C-DC8C-1227914DC732}"/>
              </a:ext>
            </a:extLst>
          </p:cNvPr>
          <p:cNvSpPr>
            <a:spLocks noGrp="1"/>
          </p:cNvSpPr>
          <p:nvPr>
            <p:ph type="dt" sz="half" idx="10"/>
          </p:nvPr>
        </p:nvSpPr>
        <p:spPr/>
        <p:txBody>
          <a:bodyPr/>
          <a:lstStyle/>
          <a:p>
            <a:fld id="{D6DC51AD-B774-40E9-A289-389EF292E456}" type="datetime1">
              <a:rPr lang="en-GB" smtClean="0"/>
              <a:t>11/05/2024</a:t>
            </a:fld>
            <a:endParaRPr lang="en-GB"/>
          </a:p>
        </p:txBody>
      </p:sp>
      <p:sp>
        <p:nvSpPr>
          <p:cNvPr id="5" name="Footer Placeholder 4">
            <a:extLst>
              <a:ext uri="{FF2B5EF4-FFF2-40B4-BE49-F238E27FC236}">
                <a16:creationId xmlns:a16="http://schemas.microsoft.com/office/drawing/2014/main" id="{CF0523CD-6FDB-4563-BCAF-BF4800DF93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52ADFF-382F-2E4B-D1E7-F2841997C3E6}"/>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155201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4E52-C23A-89F8-C24E-3F159B2CE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BEBF-89B3-DED2-E44A-240A81DFC9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C66A02-D060-E7B9-D457-9EC2A1FDD6C8}"/>
              </a:ext>
            </a:extLst>
          </p:cNvPr>
          <p:cNvSpPr>
            <a:spLocks noGrp="1"/>
          </p:cNvSpPr>
          <p:nvPr>
            <p:ph type="dt" sz="half" idx="10"/>
          </p:nvPr>
        </p:nvSpPr>
        <p:spPr/>
        <p:txBody>
          <a:bodyPr/>
          <a:lstStyle/>
          <a:p>
            <a:fld id="{2F121FEA-F5CC-48AB-8DC3-F9A48258EEA1}" type="datetime1">
              <a:rPr lang="en-GB" smtClean="0"/>
              <a:t>11/05/2024</a:t>
            </a:fld>
            <a:endParaRPr lang="en-GB"/>
          </a:p>
        </p:txBody>
      </p:sp>
      <p:sp>
        <p:nvSpPr>
          <p:cNvPr id="5" name="Footer Placeholder 4">
            <a:extLst>
              <a:ext uri="{FF2B5EF4-FFF2-40B4-BE49-F238E27FC236}">
                <a16:creationId xmlns:a16="http://schemas.microsoft.com/office/drawing/2014/main" id="{51914D8F-723C-E0CD-6DAB-97589E2D14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424B2A-852F-B4CE-76BF-27C18EFF8B3A}"/>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3997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5FED-4EB7-2B35-AE27-6C9C82775E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A3EE48F-98A1-710E-CCBF-C9E2332EFF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574C108-26CC-6D7D-2FE1-BAC543959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5592AC-B5B6-4304-1781-176110DF6A47}"/>
              </a:ext>
            </a:extLst>
          </p:cNvPr>
          <p:cNvSpPr>
            <a:spLocks noGrp="1"/>
          </p:cNvSpPr>
          <p:nvPr>
            <p:ph type="dt" sz="half" idx="10"/>
          </p:nvPr>
        </p:nvSpPr>
        <p:spPr/>
        <p:txBody>
          <a:bodyPr/>
          <a:lstStyle/>
          <a:p>
            <a:fld id="{FAC90560-5126-4595-98FD-9B63942AD2E0}" type="datetime1">
              <a:rPr lang="en-GB" smtClean="0"/>
              <a:t>11/05/2024</a:t>
            </a:fld>
            <a:endParaRPr lang="en-GB"/>
          </a:p>
        </p:txBody>
      </p:sp>
      <p:sp>
        <p:nvSpPr>
          <p:cNvPr id="6" name="Footer Placeholder 5">
            <a:extLst>
              <a:ext uri="{FF2B5EF4-FFF2-40B4-BE49-F238E27FC236}">
                <a16:creationId xmlns:a16="http://schemas.microsoft.com/office/drawing/2014/main" id="{CB773F52-9FD2-6FC3-9501-1E836CFACE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B4E7CD-3557-A00F-ED3C-D7805F7E4CC4}"/>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139360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7F31-E8E0-431B-8C0C-F0AFED49FA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000E38-4750-0EC6-DA4C-9F6200543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3336F5-B56E-8C99-3D8E-08563EB927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E18240F-7B8B-6E45-D052-971C1089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2E9354-89AF-73AC-01E1-E1418CDB0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C3245B6-E83B-CDC1-EC84-B8EC6A9213A4}"/>
              </a:ext>
            </a:extLst>
          </p:cNvPr>
          <p:cNvSpPr>
            <a:spLocks noGrp="1"/>
          </p:cNvSpPr>
          <p:nvPr>
            <p:ph type="dt" sz="half" idx="10"/>
          </p:nvPr>
        </p:nvSpPr>
        <p:spPr/>
        <p:txBody>
          <a:bodyPr/>
          <a:lstStyle/>
          <a:p>
            <a:fld id="{687C0DE6-6F39-4CDD-91C6-4A6EFAF2DB53}" type="datetime1">
              <a:rPr lang="en-GB" smtClean="0"/>
              <a:t>11/05/2024</a:t>
            </a:fld>
            <a:endParaRPr lang="en-GB"/>
          </a:p>
        </p:txBody>
      </p:sp>
      <p:sp>
        <p:nvSpPr>
          <p:cNvPr id="8" name="Footer Placeholder 7">
            <a:extLst>
              <a:ext uri="{FF2B5EF4-FFF2-40B4-BE49-F238E27FC236}">
                <a16:creationId xmlns:a16="http://schemas.microsoft.com/office/drawing/2014/main" id="{B64B5761-AC08-BF56-68B2-C9A62DC3C4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8DC36D-78B4-77FA-5EC6-7BA23090D2F9}"/>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383823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2FFD-19D1-4173-EF42-900E763DE5B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A05FA0-B134-8031-1833-A7AA1EE28C7A}"/>
              </a:ext>
            </a:extLst>
          </p:cNvPr>
          <p:cNvSpPr>
            <a:spLocks noGrp="1"/>
          </p:cNvSpPr>
          <p:nvPr>
            <p:ph type="dt" sz="half" idx="10"/>
          </p:nvPr>
        </p:nvSpPr>
        <p:spPr/>
        <p:txBody>
          <a:bodyPr/>
          <a:lstStyle/>
          <a:p>
            <a:fld id="{6E5550CC-3A72-4B44-9BDC-23D8971FBBDE}" type="datetime1">
              <a:rPr lang="en-GB" smtClean="0"/>
              <a:t>11/05/2024</a:t>
            </a:fld>
            <a:endParaRPr lang="en-GB"/>
          </a:p>
        </p:txBody>
      </p:sp>
      <p:sp>
        <p:nvSpPr>
          <p:cNvPr id="4" name="Footer Placeholder 3">
            <a:extLst>
              <a:ext uri="{FF2B5EF4-FFF2-40B4-BE49-F238E27FC236}">
                <a16:creationId xmlns:a16="http://schemas.microsoft.com/office/drawing/2014/main" id="{874F587E-3E7C-B2EC-2106-C7F440041B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73DAC5-E809-ABEC-F4FF-938023025431}"/>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289124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D4311-D862-3A8C-C1E1-F56F99AEA8CE}"/>
              </a:ext>
            </a:extLst>
          </p:cNvPr>
          <p:cNvSpPr>
            <a:spLocks noGrp="1"/>
          </p:cNvSpPr>
          <p:nvPr>
            <p:ph type="dt" sz="half" idx="10"/>
          </p:nvPr>
        </p:nvSpPr>
        <p:spPr/>
        <p:txBody>
          <a:bodyPr/>
          <a:lstStyle/>
          <a:p>
            <a:fld id="{8DA39703-0DAC-4146-9894-294DD694D704}" type="datetime1">
              <a:rPr lang="en-GB" smtClean="0"/>
              <a:t>11/05/2024</a:t>
            </a:fld>
            <a:endParaRPr lang="en-GB"/>
          </a:p>
        </p:txBody>
      </p:sp>
      <p:sp>
        <p:nvSpPr>
          <p:cNvPr id="3" name="Footer Placeholder 2">
            <a:extLst>
              <a:ext uri="{FF2B5EF4-FFF2-40B4-BE49-F238E27FC236}">
                <a16:creationId xmlns:a16="http://schemas.microsoft.com/office/drawing/2014/main" id="{694FC0D2-C274-B028-E8F7-F6A24BEEFAB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4B952E-5B6F-018B-9C2C-7C5A0E471895}"/>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141202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A1DD-F1DE-67D6-2C2F-973797ADC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8D81F8-1AB6-6E1B-5539-6812C1481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9D6C2A1-F782-D8B2-03B9-E702C3B12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5E6D1-ECF2-85CA-3D4A-3D8940081058}"/>
              </a:ext>
            </a:extLst>
          </p:cNvPr>
          <p:cNvSpPr>
            <a:spLocks noGrp="1"/>
          </p:cNvSpPr>
          <p:nvPr>
            <p:ph type="dt" sz="half" idx="10"/>
          </p:nvPr>
        </p:nvSpPr>
        <p:spPr/>
        <p:txBody>
          <a:bodyPr/>
          <a:lstStyle/>
          <a:p>
            <a:fld id="{39D326C9-16EA-4AE3-AACF-7BBA26C97505}" type="datetime1">
              <a:rPr lang="en-GB" smtClean="0"/>
              <a:t>11/05/2024</a:t>
            </a:fld>
            <a:endParaRPr lang="en-GB"/>
          </a:p>
        </p:txBody>
      </p:sp>
      <p:sp>
        <p:nvSpPr>
          <p:cNvPr id="6" name="Footer Placeholder 5">
            <a:extLst>
              <a:ext uri="{FF2B5EF4-FFF2-40B4-BE49-F238E27FC236}">
                <a16:creationId xmlns:a16="http://schemas.microsoft.com/office/drawing/2014/main" id="{1297EF9E-CD8E-2F74-55C2-03F5BEE616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86E8E-BF5A-364B-ECCF-6D80584D5AD7}"/>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36025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95DD-D216-4E65-759B-A762BFA0E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C0666-E698-1AA2-FB43-392A8F9FE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D892F06-4741-4222-FF94-BC216B262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4D06E3-EADE-0528-FBF9-E1706DAA2D6D}"/>
              </a:ext>
            </a:extLst>
          </p:cNvPr>
          <p:cNvSpPr>
            <a:spLocks noGrp="1"/>
          </p:cNvSpPr>
          <p:nvPr>
            <p:ph type="dt" sz="half" idx="10"/>
          </p:nvPr>
        </p:nvSpPr>
        <p:spPr/>
        <p:txBody>
          <a:bodyPr/>
          <a:lstStyle/>
          <a:p>
            <a:fld id="{EB4CB62D-BA8E-4690-A476-462E74BBA4AB}" type="datetime1">
              <a:rPr lang="en-GB" smtClean="0"/>
              <a:t>11/05/2024</a:t>
            </a:fld>
            <a:endParaRPr lang="en-GB"/>
          </a:p>
        </p:txBody>
      </p:sp>
      <p:sp>
        <p:nvSpPr>
          <p:cNvPr id="6" name="Footer Placeholder 5">
            <a:extLst>
              <a:ext uri="{FF2B5EF4-FFF2-40B4-BE49-F238E27FC236}">
                <a16:creationId xmlns:a16="http://schemas.microsoft.com/office/drawing/2014/main" id="{0A242CE9-60E6-A6DD-5197-12336548D6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5AEAAA-6612-DBAE-26FC-68804B26301E}"/>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417419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C7DFD-DF86-EEDA-6AD9-6DE489CD5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2F309C-F0FD-93BE-8BE3-5D1B877A3C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45EF71-E503-2374-8337-57AD1165E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95DEF0-2EA8-40B6-99E0-D4E2FFDF1719}" type="datetime1">
              <a:rPr lang="en-GB" smtClean="0"/>
              <a:t>11/05/2024</a:t>
            </a:fld>
            <a:endParaRPr lang="en-GB"/>
          </a:p>
        </p:txBody>
      </p:sp>
      <p:sp>
        <p:nvSpPr>
          <p:cNvPr id="5" name="Footer Placeholder 4">
            <a:extLst>
              <a:ext uri="{FF2B5EF4-FFF2-40B4-BE49-F238E27FC236}">
                <a16:creationId xmlns:a16="http://schemas.microsoft.com/office/drawing/2014/main" id="{6F72ACE7-6077-1398-9501-665F6A8A1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5E3AC7B-CB80-5E2C-D12E-E53E5551C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257A71-BE1F-48C4-B575-04C4C495D3B1}" type="slidenum">
              <a:rPr lang="en-GB" smtClean="0"/>
              <a:t>‹#›</a:t>
            </a:fld>
            <a:endParaRPr lang="en-GB"/>
          </a:p>
        </p:txBody>
      </p:sp>
    </p:spTree>
    <p:extLst>
      <p:ext uri="{BB962C8B-B14F-4D97-AF65-F5344CB8AC3E}">
        <p14:creationId xmlns:p14="http://schemas.microsoft.com/office/powerpoint/2010/main" val="130053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noamtitelman/ConjointWorkShop"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4CEA-2451-2604-7F08-B5FBB1563A42}"/>
              </a:ext>
            </a:extLst>
          </p:cNvPr>
          <p:cNvSpPr>
            <a:spLocks noGrp="1"/>
          </p:cNvSpPr>
          <p:nvPr>
            <p:ph type="ctrTitle"/>
          </p:nvPr>
        </p:nvSpPr>
        <p:spPr/>
        <p:txBody>
          <a:bodyPr/>
          <a:lstStyle/>
          <a:p>
            <a:r>
              <a:rPr lang="en-GB" dirty="0"/>
              <a:t>Conjoint Survey Experiments</a:t>
            </a:r>
          </a:p>
        </p:txBody>
      </p:sp>
      <p:sp>
        <p:nvSpPr>
          <p:cNvPr id="3" name="Subtitle 2">
            <a:extLst>
              <a:ext uri="{FF2B5EF4-FFF2-40B4-BE49-F238E27FC236}">
                <a16:creationId xmlns:a16="http://schemas.microsoft.com/office/drawing/2014/main" id="{2FAA2E7B-1108-D567-88BB-9F154844F569}"/>
              </a:ext>
            </a:extLst>
          </p:cNvPr>
          <p:cNvSpPr>
            <a:spLocks noGrp="1"/>
          </p:cNvSpPr>
          <p:nvPr>
            <p:ph type="subTitle" idx="1"/>
          </p:nvPr>
        </p:nvSpPr>
        <p:spPr/>
        <p:txBody>
          <a:bodyPr>
            <a:normAutofit lnSpcReduction="10000"/>
          </a:bodyPr>
          <a:lstStyle/>
          <a:p>
            <a:r>
              <a:rPr lang="en-GB" dirty="0"/>
              <a:t>MY560 Methodology Workshop</a:t>
            </a:r>
          </a:p>
          <a:p>
            <a:endParaRPr lang="en-GB" dirty="0"/>
          </a:p>
          <a:p>
            <a:r>
              <a:rPr lang="en-GB" dirty="0"/>
              <a:t>Noam Titelman (</a:t>
            </a:r>
            <a:r>
              <a:rPr lang="en-GB" dirty="0" err="1"/>
              <a:t>AxPo</a:t>
            </a:r>
            <a:r>
              <a:rPr lang="en-GB" dirty="0"/>
              <a:t>, Sciences Po; LSE, Methodology)</a:t>
            </a:r>
          </a:p>
          <a:p>
            <a:r>
              <a:rPr lang="en-GB" dirty="0"/>
              <a:t>noam.titelman@sciencespo.fr</a:t>
            </a:r>
          </a:p>
        </p:txBody>
      </p:sp>
      <p:sp>
        <p:nvSpPr>
          <p:cNvPr id="4" name="Slide Number Placeholder 3">
            <a:extLst>
              <a:ext uri="{FF2B5EF4-FFF2-40B4-BE49-F238E27FC236}">
                <a16:creationId xmlns:a16="http://schemas.microsoft.com/office/drawing/2014/main" id="{B60B0A61-7B9F-4C81-CE52-7C399D615739}"/>
              </a:ext>
            </a:extLst>
          </p:cNvPr>
          <p:cNvSpPr>
            <a:spLocks noGrp="1"/>
          </p:cNvSpPr>
          <p:nvPr>
            <p:ph type="sldNum" sz="quarter" idx="12"/>
          </p:nvPr>
        </p:nvSpPr>
        <p:spPr/>
        <p:txBody>
          <a:bodyPr/>
          <a:lstStyle/>
          <a:p>
            <a:fld id="{3D257A71-BE1F-48C4-B575-04C4C495D3B1}" type="slidenum">
              <a:rPr lang="en-GB" smtClean="0"/>
              <a:t>1</a:t>
            </a:fld>
            <a:endParaRPr lang="en-GB"/>
          </a:p>
        </p:txBody>
      </p:sp>
      <p:pic>
        <p:nvPicPr>
          <p:cNvPr id="1026" name="Picture 2" descr="Department of Methodology, London School of Economics and Political ...">
            <a:extLst>
              <a:ext uri="{FF2B5EF4-FFF2-40B4-BE49-F238E27FC236}">
                <a16:creationId xmlns:a16="http://schemas.microsoft.com/office/drawing/2014/main" id="{A98EE52A-6BDB-A0A5-D8D6-EC3F4A68F5D0}"/>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897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6DCD-8651-41DC-2B7F-8911CD04932E}"/>
              </a:ext>
            </a:extLst>
          </p:cNvPr>
          <p:cNvSpPr>
            <a:spLocks noGrp="1"/>
          </p:cNvSpPr>
          <p:nvPr>
            <p:ph type="title"/>
          </p:nvPr>
        </p:nvSpPr>
        <p:spPr/>
        <p:txBody>
          <a:bodyPr/>
          <a:lstStyle/>
          <a:p>
            <a:r>
              <a:rPr lang="en-GB" dirty="0"/>
              <a:t>Assumptions</a:t>
            </a:r>
          </a:p>
        </p:txBody>
      </p:sp>
      <p:sp>
        <p:nvSpPr>
          <p:cNvPr id="3" name="Content Placeholder 2">
            <a:extLst>
              <a:ext uri="{FF2B5EF4-FFF2-40B4-BE49-F238E27FC236}">
                <a16:creationId xmlns:a16="http://schemas.microsoft.com/office/drawing/2014/main" id="{E35356F5-D1AF-297E-53B2-5DD990962464}"/>
              </a:ext>
            </a:extLst>
          </p:cNvPr>
          <p:cNvSpPr>
            <a:spLocks noGrp="1"/>
          </p:cNvSpPr>
          <p:nvPr>
            <p:ph idx="1"/>
          </p:nvPr>
        </p:nvSpPr>
        <p:spPr/>
        <p:txBody>
          <a:bodyPr>
            <a:normAutofit fontScale="92500" lnSpcReduction="10000"/>
          </a:bodyPr>
          <a:lstStyle/>
          <a:p>
            <a:r>
              <a:rPr lang="en-GB" dirty="0"/>
              <a:t>All of the assumptions can be partially guaranteed or tested</a:t>
            </a:r>
          </a:p>
          <a:p>
            <a:pPr marL="514350" indent="-514350">
              <a:buFont typeface="+mj-lt"/>
              <a:buAutoNum type="arabicPeriod"/>
            </a:pPr>
            <a:r>
              <a:rPr lang="en-GB" b="1" dirty="0"/>
              <a:t>No Carry Over Assumption</a:t>
            </a:r>
            <a:r>
              <a:rPr lang="en-GB" dirty="0"/>
              <a:t>. First, we assume stability and no carryover effects for the potential outcomes. For example, in the candidate conjoint experiment above, respondents would choose the same candidate as long as the two candidates in the same choice task had identical attributes, regardless of what kinds of candidates they had seen or would see in the rest of the experiment</a:t>
            </a:r>
          </a:p>
          <a:p>
            <a:pPr marL="514350" indent="-514350">
              <a:buFont typeface="+mj-lt"/>
              <a:buAutoNum type="arabicPeriod"/>
            </a:pPr>
            <a:r>
              <a:rPr lang="en-GB" b="1" dirty="0"/>
              <a:t>No Profile-Order Effects</a:t>
            </a:r>
            <a:r>
              <a:rPr lang="en-GB" dirty="0"/>
              <a:t>. It possible for researchers to ignore the order in which the profiles’ attributes happen to be presented</a:t>
            </a:r>
          </a:p>
          <a:p>
            <a:pPr marL="514350" indent="-514350">
              <a:buFont typeface="+mj-lt"/>
              <a:buAutoNum type="arabicPeriod"/>
            </a:pPr>
            <a:r>
              <a:rPr lang="en-GB" b="1" dirty="0"/>
              <a:t>Randomization of the Profiles</a:t>
            </a:r>
            <a:r>
              <a:rPr lang="en-GB" dirty="0"/>
              <a:t>. Potential outcomes are statistically independent of the profiles (the experimental setting guaranteed through randomisation)</a:t>
            </a:r>
          </a:p>
          <a:p>
            <a:pPr marL="514350" indent="-514350">
              <a:buFont typeface="+mj-lt"/>
              <a:buAutoNum type="arabicPeriod"/>
            </a:pPr>
            <a:endParaRPr lang="en-GB" dirty="0"/>
          </a:p>
        </p:txBody>
      </p:sp>
      <p:sp>
        <p:nvSpPr>
          <p:cNvPr id="4" name="Slide Number Placeholder 3">
            <a:extLst>
              <a:ext uri="{FF2B5EF4-FFF2-40B4-BE49-F238E27FC236}">
                <a16:creationId xmlns:a16="http://schemas.microsoft.com/office/drawing/2014/main" id="{132CEB0E-DDCE-B0A0-60DD-EA03A88D5B90}"/>
              </a:ext>
            </a:extLst>
          </p:cNvPr>
          <p:cNvSpPr>
            <a:spLocks noGrp="1"/>
          </p:cNvSpPr>
          <p:nvPr>
            <p:ph type="sldNum" sz="quarter" idx="12"/>
          </p:nvPr>
        </p:nvSpPr>
        <p:spPr/>
        <p:txBody>
          <a:bodyPr/>
          <a:lstStyle/>
          <a:p>
            <a:fld id="{3D257A71-BE1F-48C4-B575-04C4C495D3B1}" type="slidenum">
              <a:rPr lang="en-GB" smtClean="0"/>
              <a:t>10</a:t>
            </a:fld>
            <a:endParaRPr lang="en-GB"/>
          </a:p>
        </p:txBody>
      </p:sp>
      <p:pic>
        <p:nvPicPr>
          <p:cNvPr id="5" name="Picture 2" descr="Department of Methodology, London School of Economics and Political ...">
            <a:extLst>
              <a:ext uri="{FF2B5EF4-FFF2-40B4-BE49-F238E27FC236}">
                <a16:creationId xmlns:a16="http://schemas.microsoft.com/office/drawing/2014/main" id="{AF8C781E-9CD9-64A7-805D-7DF168E578CC}"/>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48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267A-8B42-CD60-3301-36146EC1AE38}"/>
              </a:ext>
            </a:extLst>
          </p:cNvPr>
          <p:cNvSpPr>
            <a:spLocks noGrp="1"/>
          </p:cNvSpPr>
          <p:nvPr>
            <p:ph type="title"/>
          </p:nvPr>
        </p:nvSpPr>
        <p:spPr/>
        <p:txBody>
          <a:bodyPr/>
          <a:lstStyle/>
          <a:p>
            <a:r>
              <a:rPr lang="en-GB" dirty="0"/>
              <a:t>Causal Quantities of Interest and Identification</a:t>
            </a:r>
          </a:p>
        </p:txBody>
      </p:sp>
      <p:sp>
        <p:nvSpPr>
          <p:cNvPr id="3" name="Content Placeholder 2">
            <a:extLst>
              <a:ext uri="{FF2B5EF4-FFF2-40B4-BE49-F238E27FC236}">
                <a16:creationId xmlns:a16="http://schemas.microsoft.com/office/drawing/2014/main" id="{F3499E2F-33FD-1F13-7589-314172086383}"/>
              </a:ext>
            </a:extLst>
          </p:cNvPr>
          <p:cNvSpPr>
            <a:spLocks noGrp="1"/>
          </p:cNvSpPr>
          <p:nvPr>
            <p:ph idx="1"/>
          </p:nvPr>
        </p:nvSpPr>
        <p:spPr/>
        <p:txBody>
          <a:bodyPr>
            <a:normAutofit fontScale="85000" lnSpcReduction="10000"/>
          </a:bodyPr>
          <a:lstStyle/>
          <a:p>
            <a:r>
              <a:rPr lang="en-GB" dirty="0"/>
              <a:t>Average Treatment Effect (ATE). Whole profile effect (rarely of interest, but sometimes it is).  Also, number of potential profiles can be too large.</a:t>
            </a:r>
          </a:p>
          <a:p>
            <a:r>
              <a:rPr lang="en-GB" dirty="0"/>
              <a:t>Average Marginal Component Effect (AMCE). This quantity equals the increase in the probability that a profile would be chosen if the value of its lth component were changed from t0 to t1, </a:t>
            </a:r>
            <a:r>
              <a:rPr lang="en-GB" b="1" dirty="0"/>
              <a:t>averaged over all the possible values of the other components given the joint distribution of the profile attributes p(t)</a:t>
            </a:r>
          </a:p>
          <a:p>
            <a:pPr lvl="1"/>
            <a:r>
              <a:rPr lang="en-GB" dirty="0"/>
              <a:t>In some applied settings, it is not necessarily clear what distribution of the treatment components analysts should use to anchor inferences. In the worst-case scenario, researchers may intentionally or unintentionally misrepresent their empirical findings </a:t>
            </a:r>
          </a:p>
          <a:p>
            <a:pPr lvl="1"/>
            <a:r>
              <a:rPr lang="en-GB" dirty="0"/>
              <a:t>In practice, we suggest that the uniform distribution over all possible attribute combinations be used as a default, unless there is a strong substantive reason to prefer other distributions. (</a:t>
            </a:r>
            <a:r>
              <a:rPr lang="en-GB" b="1" dirty="0">
                <a:effectLst/>
                <a:latin typeface="Calibri" panose="020F0502020204030204" pitchFamily="34" charset="0"/>
                <a:ea typeface="Calibri" panose="020F0502020204030204" pitchFamily="34" charset="0"/>
                <a:cs typeface="Times New Roman" panose="02020603050405020304" pitchFamily="18" charset="0"/>
              </a:rPr>
              <a:t>orthogonal fractional array </a:t>
            </a:r>
            <a:r>
              <a:rPr lang="en-GB" dirty="0"/>
              <a:t>)</a:t>
            </a:r>
          </a:p>
          <a:p>
            <a:r>
              <a:rPr lang="en-GB" dirty="0"/>
              <a:t>Conditional Average Marginal Component Effect (AMCE). </a:t>
            </a:r>
          </a:p>
        </p:txBody>
      </p:sp>
      <p:sp>
        <p:nvSpPr>
          <p:cNvPr id="4" name="Slide Number Placeholder 3">
            <a:extLst>
              <a:ext uri="{FF2B5EF4-FFF2-40B4-BE49-F238E27FC236}">
                <a16:creationId xmlns:a16="http://schemas.microsoft.com/office/drawing/2014/main" id="{62D829BC-1C93-F97F-BD60-5305B799987A}"/>
              </a:ext>
            </a:extLst>
          </p:cNvPr>
          <p:cNvSpPr>
            <a:spLocks noGrp="1"/>
          </p:cNvSpPr>
          <p:nvPr>
            <p:ph type="sldNum" sz="quarter" idx="12"/>
          </p:nvPr>
        </p:nvSpPr>
        <p:spPr/>
        <p:txBody>
          <a:bodyPr/>
          <a:lstStyle/>
          <a:p>
            <a:fld id="{3D257A71-BE1F-48C4-B575-04C4C495D3B1}" type="slidenum">
              <a:rPr lang="en-GB" smtClean="0"/>
              <a:t>11</a:t>
            </a:fld>
            <a:endParaRPr lang="en-GB"/>
          </a:p>
        </p:txBody>
      </p:sp>
      <p:pic>
        <p:nvPicPr>
          <p:cNvPr id="5" name="Picture 2" descr="Department of Methodology, London School of Economics and Political ...">
            <a:extLst>
              <a:ext uri="{FF2B5EF4-FFF2-40B4-BE49-F238E27FC236}">
                <a16:creationId xmlns:a16="http://schemas.microsoft.com/office/drawing/2014/main" id="{5172A1E3-9A08-24C2-1032-7B1B6E839003}"/>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73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5E91-381E-0E97-0DB6-76FF27B19AB4}"/>
              </a:ext>
            </a:extLst>
          </p:cNvPr>
          <p:cNvSpPr>
            <a:spLocks noGrp="1"/>
          </p:cNvSpPr>
          <p:nvPr>
            <p:ph type="title"/>
          </p:nvPr>
        </p:nvSpPr>
        <p:spPr/>
        <p:txBody>
          <a:bodyPr/>
          <a:lstStyle/>
          <a:p>
            <a:r>
              <a:rPr lang="en-GB" dirty="0"/>
              <a:t>A few notes on AMCE</a:t>
            </a:r>
          </a:p>
        </p:txBody>
      </p:sp>
      <p:sp>
        <p:nvSpPr>
          <p:cNvPr id="3" name="Content Placeholder 2">
            <a:extLst>
              <a:ext uri="{FF2B5EF4-FFF2-40B4-BE49-F238E27FC236}">
                <a16:creationId xmlns:a16="http://schemas.microsoft.com/office/drawing/2014/main" id="{4FB9340C-D40D-316C-4636-6A430DA3047F}"/>
              </a:ext>
            </a:extLst>
          </p:cNvPr>
          <p:cNvSpPr>
            <a:spLocks noGrp="1"/>
          </p:cNvSpPr>
          <p:nvPr>
            <p:ph idx="1"/>
          </p:nvPr>
        </p:nvSpPr>
        <p:spPr/>
        <p:txBody>
          <a:bodyPr/>
          <a:lstStyle/>
          <a:p>
            <a:r>
              <a:rPr lang="en-GB" dirty="0"/>
              <a:t>AMCE of an attribute value is always defined with respect to reference level</a:t>
            </a:r>
          </a:p>
          <a:p>
            <a:r>
              <a:rPr lang="en-GB" dirty="0"/>
              <a:t>Defined with respect to the joint distribution of profiles (of their levels and attributes)</a:t>
            </a:r>
          </a:p>
          <a:p>
            <a:r>
              <a:rPr lang="en-GB" dirty="0"/>
              <a:t>AMCE hide heterogeneity (it is an average) and combines size and frequency (in electoral context, a positive AMCE does not imply that most respondents prefer the attribute (Abramson et al. 2019))</a:t>
            </a:r>
          </a:p>
          <a:p>
            <a:r>
              <a:rPr lang="en-GB" dirty="0"/>
              <a:t>Real-world empirical validation that it recovers the value of interest in Swiss citizenship elections (</a:t>
            </a:r>
            <a:r>
              <a:rPr lang="en-GB" dirty="0" err="1"/>
              <a:t>Hainmueller</a:t>
            </a:r>
            <a:r>
              <a:rPr lang="en-GB" dirty="0"/>
              <a:t> et al. 2015)</a:t>
            </a:r>
          </a:p>
          <a:p>
            <a:endParaRPr lang="en-GB" dirty="0"/>
          </a:p>
        </p:txBody>
      </p:sp>
      <p:sp>
        <p:nvSpPr>
          <p:cNvPr id="4" name="Slide Number Placeholder 3">
            <a:extLst>
              <a:ext uri="{FF2B5EF4-FFF2-40B4-BE49-F238E27FC236}">
                <a16:creationId xmlns:a16="http://schemas.microsoft.com/office/drawing/2014/main" id="{6C9DAC20-AA6F-2F9E-BC66-651BCEC69C1C}"/>
              </a:ext>
            </a:extLst>
          </p:cNvPr>
          <p:cNvSpPr>
            <a:spLocks noGrp="1"/>
          </p:cNvSpPr>
          <p:nvPr>
            <p:ph type="sldNum" sz="quarter" idx="12"/>
          </p:nvPr>
        </p:nvSpPr>
        <p:spPr/>
        <p:txBody>
          <a:bodyPr/>
          <a:lstStyle/>
          <a:p>
            <a:fld id="{3D257A71-BE1F-48C4-B575-04C4C495D3B1}" type="slidenum">
              <a:rPr lang="en-GB" smtClean="0"/>
              <a:t>12</a:t>
            </a:fld>
            <a:endParaRPr lang="en-GB"/>
          </a:p>
        </p:txBody>
      </p:sp>
      <p:pic>
        <p:nvPicPr>
          <p:cNvPr id="5" name="Picture 2" descr="Department of Methodology, London School of Economics and Political ...">
            <a:extLst>
              <a:ext uri="{FF2B5EF4-FFF2-40B4-BE49-F238E27FC236}">
                <a16:creationId xmlns:a16="http://schemas.microsoft.com/office/drawing/2014/main" id="{0CA3BCDB-70C9-4776-84D8-2D12E357FE0E}"/>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56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77D1-5C2D-B649-4E07-C7C0AB3DC768}"/>
              </a:ext>
            </a:extLst>
          </p:cNvPr>
          <p:cNvSpPr>
            <a:spLocks noGrp="1"/>
          </p:cNvSpPr>
          <p:nvPr>
            <p:ph type="title"/>
          </p:nvPr>
        </p:nvSpPr>
        <p:spPr/>
        <p:txBody>
          <a:bodyPr/>
          <a:lstStyle/>
          <a:p>
            <a:r>
              <a:rPr lang="en-GB" dirty="0"/>
              <a:t>Sample: online panels (mostly)</a:t>
            </a:r>
          </a:p>
        </p:txBody>
      </p:sp>
      <p:sp>
        <p:nvSpPr>
          <p:cNvPr id="3" name="Content Placeholder 2">
            <a:extLst>
              <a:ext uri="{FF2B5EF4-FFF2-40B4-BE49-F238E27FC236}">
                <a16:creationId xmlns:a16="http://schemas.microsoft.com/office/drawing/2014/main" id="{F82EF534-7786-C487-A71F-AD2C4C445051}"/>
              </a:ext>
            </a:extLst>
          </p:cNvPr>
          <p:cNvSpPr>
            <a:spLocks noGrp="1"/>
          </p:cNvSpPr>
          <p:nvPr>
            <p:ph idx="1"/>
          </p:nvPr>
        </p:nvSpPr>
        <p:spPr/>
        <p:txBody>
          <a:bodyPr/>
          <a:lstStyle/>
          <a:p>
            <a:r>
              <a:rPr lang="en-GB" dirty="0"/>
              <a:t>Few face-to-face (for an exception see </a:t>
            </a:r>
            <a:r>
              <a:rPr lang="en-GB" dirty="0" err="1"/>
              <a:t>Lupu</a:t>
            </a:r>
            <a:r>
              <a:rPr lang="en-GB" dirty="0"/>
              <a:t>, 2013)</a:t>
            </a:r>
          </a:p>
          <a:p>
            <a:r>
              <a:rPr lang="en-GB" dirty="0"/>
              <a:t>Representative, benchmarked, online</a:t>
            </a:r>
          </a:p>
          <a:p>
            <a:pPr lvl="1"/>
            <a:r>
              <a:rPr lang="en-GB" dirty="0"/>
              <a:t>Companies that design the instrument (YouGov, Delta Poll, etc.)</a:t>
            </a:r>
          </a:p>
          <a:p>
            <a:pPr lvl="1"/>
            <a:r>
              <a:rPr lang="en-GB" dirty="0"/>
              <a:t>Companies offer a pool of respondents, and one has to design the experiment (Qualtrics)</a:t>
            </a:r>
          </a:p>
        </p:txBody>
      </p:sp>
      <p:sp>
        <p:nvSpPr>
          <p:cNvPr id="4" name="Slide Number Placeholder 3">
            <a:extLst>
              <a:ext uri="{FF2B5EF4-FFF2-40B4-BE49-F238E27FC236}">
                <a16:creationId xmlns:a16="http://schemas.microsoft.com/office/drawing/2014/main" id="{7E93BAA7-C99B-D71B-4A95-63164E24E52F}"/>
              </a:ext>
            </a:extLst>
          </p:cNvPr>
          <p:cNvSpPr>
            <a:spLocks noGrp="1"/>
          </p:cNvSpPr>
          <p:nvPr>
            <p:ph type="sldNum" sz="quarter" idx="12"/>
          </p:nvPr>
        </p:nvSpPr>
        <p:spPr/>
        <p:txBody>
          <a:bodyPr/>
          <a:lstStyle/>
          <a:p>
            <a:fld id="{3D257A71-BE1F-48C4-B575-04C4C495D3B1}" type="slidenum">
              <a:rPr lang="en-GB" smtClean="0"/>
              <a:t>13</a:t>
            </a:fld>
            <a:endParaRPr lang="en-GB"/>
          </a:p>
        </p:txBody>
      </p:sp>
      <p:pic>
        <p:nvPicPr>
          <p:cNvPr id="5" name="Picture 2" descr="Department of Methodology, London School of Economics and Political ...">
            <a:extLst>
              <a:ext uri="{FF2B5EF4-FFF2-40B4-BE49-F238E27FC236}">
                <a16:creationId xmlns:a16="http://schemas.microsoft.com/office/drawing/2014/main" id="{58681D4E-ABE8-ACE8-DB52-14C8DC5F5920}"/>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8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B84A-EEE8-DB98-D06A-531CF8F5845C}"/>
              </a:ext>
            </a:extLst>
          </p:cNvPr>
          <p:cNvSpPr>
            <a:spLocks noGrp="1"/>
          </p:cNvSpPr>
          <p:nvPr>
            <p:ph type="title"/>
          </p:nvPr>
        </p:nvSpPr>
        <p:spPr/>
        <p:txBody>
          <a:bodyPr/>
          <a:lstStyle/>
          <a:p>
            <a:r>
              <a:rPr lang="en-GB" dirty="0"/>
              <a:t>Analysis of conjoint data</a:t>
            </a:r>
          </a:p>
        </p:txBody>
      </p:sp>
      <p:sp>
        <p:nvSpPr>
          <p:cNvPr id="3" name="Content Placeholder 2">
            <a:extLst>
              <a:ext uri="{FF2B5EF4-FFF2-40B4-BE49-F238E27FC236}">
                <a16:creationId xmlns:a16="http://schemas.microsoft.com/office/drawing/2014/main" id="{92244D77-A318-484B-A3FF-02E65A0D31A5}"/>
              </a:ext>
            </a:extLst>
          </p:cNvPr>
          <p:cNvSpPr>
            <a:spLocks noGrp="1"/>
          </p:cNvSpPr>
          <p:nvPr>
            <p:ph idx="1"/>
          </p:nvPr>
        </p:nvSpPr>
        <p:spPr/>
        <p:txBody>
          <a:bodyPr/>
          <a:lstStyle/>
          <a:p>
            <a:r>
              <a:rPr lang="en-GB" dirty="0"/>
              <a:t>Difference of means or linear regression</a:t>
            </a:r>
          </a:p>
          <a:p>
            <a:pPr lvl="1"/>
            <a:r>
              <a:rPr lang="en-GB" dirty="0"/>
              <a:t>In complete independent randomization of attributes estimates should be the same</a:t>
            </a:r>
          </a:p>
          <a:p>
            <a:pPr lvl="1"/>
            <a:r>
              <a:rPr lang="en-GB" dirty="0"/>
              <a:t>Linear regression allows to increase efficiency. This can be done “</a:t>
            </a:r>
            <a:r>
              <a:rPr lang="en-GB" dirty="0" err="1"/>
              <a:t>dumming</a:t>
            </a:r>
            <a:r>
              <a:rPr lang="en-GB" dirty="0"/>
              <a:t>” the variables. Thanks to the randomization we do not need to worry about functional form</a:t>
            </a:r>
          </a:p>
          <a:p>
            <a:pPr lvl="1"/>
            <a:r>
              <a:rPr lang="en-GB" dirty="0"/>
              <a:t>When using a different distribution of randomization; including dependencies between attributes, we need to make model assumptions.</a:t>
            </a:r>
          </a:p>
        </p:txBody>
      </p:sp>
      <p:sp>
        <p:nvSpPr>
          <p:cNvPr id="4" name="Slide Number Placeholder 3">
            <a:extLst>
              <a:ext uri="{FF2B5EF4-FFF2-40B4-BE49-F238E27FC236}">
                <a16:creationId xmlns:a16="http://schemas.microsoft.com/office/drawing/2014/main" id="{5BFE1A6F-F810-2583-2310-BF743BBA8B18}"/>
              </a:ext>
            </a:extLst>
          </p:cNvPr>
          <p:cNvSpPr>
            <a:spLocks noGrp="1"/>
          </p:cNvSpPr>
          <p:nvPr>
            <p:ph type="sldNum" sz="quarter" idx="12"/>
          </p:nvPr>
        </p:nvSpPr>
        <p:spPr/>
        <p:txBody>
          <a:bodyPr/>
          <a:lstStyle/>
          <a:p>
            <a:fld id="{3D257A71-BE1F-48C4-B575-04C4C495D3B1}" type="slidenum">
              <a:rPr lang="en-GB" smtClean="0"/>
              <a:t>14</a:t>
            </a:fld>
            <a:endParaRPr lang="en-GB"/>
          </a:p>
        </p:txBody>
      </p:sp>
      <p:pic>
        <p:nvPicPr>
          <p:cNvPr id="5" name="Picture 2" descr="Department of Methodology, London School of Economics and Political ...">
            <a:extLst>
              <a:ext uri="{FF2B5EF4-FFF2-40B4-BE49-F238E27FC236}">
                <a16:creationId xmlns:a16="http://schemas.microsoft.com/office/drawing/2014/main" id="{49BEA637-4AC6-A147-4595-DE330AD4986A}"/>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23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5F8A-47B7-3495-CCCB-9E9BCD349145}"/>
              </a:ext>
            </a:extLst>
          </p:cNvPr>
          <p:cNvSpPr>
            <a:spLocks noGrp="1"/>
          </p:cNvSpPr>
          <p:nvPr>
            <p:ph type="title"/>
          </p:nvPr>
        </p:nvSpPr>
        <p:spPr/>
        <p:txBody>
          <a:bodyPr>
            <a:normAutofit/>
          </a:bodyPr>
          <a:lstStyle/>
          <a:p>
            <a:r>
              <a:rPr lang="en-GB" dirty="0"/>
              <a:t>Example of employing a different distribution: AMCE with benchmark </a:t>
            </a:r>
            <a:r>
              <a:rPr lang="en-GB" sz="1400" dirty="0"/>
              <a:t>(Titelman and Lauderdale, 2023)</a:t>
            </a:r>
          </a:p>
        </p:txBody>
      </p:sp>
      <p:pic>
        <p:nvPicPr>
          <p:cNvPr id="3074" name="Picture 2">
            <a:extLst>
              <a:ext uri="{FF2B5EF4-FFF2-40B4-BE49-F238E27FC236}">
                <a16:creationId xmlns:a16="http://schemas.microsoft.com/office/drawing/2014/main" id="{0B0BA241-9E76-0595-CAF0-AE95A481E7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3687" y="1782147"/>
            <a:ext cx="9284144" cy="425475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62357CA-4BCD-7E0B-ACB3-217BC8796D2E}"/>
              </a:ext>
            </a:extLst>
          </p:cNvPr>
          <p:cNvSpPr>
            <a:spLocks noGrp="1"/>
          </p:cNvSpPr>
          <p:nvPr>
            <p:ph type="sldNum" sz="quarter" idx="12"/>
          </p:nvPr>
        </p:nvSpPr>
        <p:spPr/>
        <p:txBody>
          <a:bodyPr/>
          <a:lstStyle/>
          <a:p>
            <a:fld id="{3D257A71-BE1F-48C4-B575-04C4C495D3B1}" type="slidenum">
              <a:rPr lang="en-GB" smtClean="0"/>
              <a:t>15</a:t>
            </a:fld>
            <a:endParaRPr lang="en-GB"/>
          </a:p>
        </p:txBody>
      </p:sp>
      <p:pic>
        <p:nvPicPr>
          <p:cNvPr id="3" name="Picture 2" descr="Department of Methodology, London School of Economics and Political ...">
            <a:extLst>
              <a:ext uri="{FF2B5EF4-FFF2-40B4-BE49-F238E27FC236}">
                <a16:creationId xmlns:a16="http://schemas.microsoft.com/office/drawing/2014/main" id="{B5E06F5E-D36D-161D-7161-42C013AA5413}"/>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27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5F8A-47B7-3495-CCCB-9E9BCD349145}"/>
              </a:ext>
            </a:extLst>
          </p:cNvPr>
          <p:cNvSpPr>
            <a:spLocks noGrp="1"/>
          </p:cNvSpPr>
          <p:nvPr>
            <p:ph type="title"/>
          </p:nvPr>
        </p:nvSpPr>
        <p:spPr/>
        <p:txBody>
          <a:bodyPr/>
          <a:lstStyle/>
          <a:p>
            <a:r>
              <a:rPr lang="en-GB" dirty="0"/>
              <a:t>Example of employing a different distribution: AMCE with benchmark</a:t>
            </a:r>
          </a:p>
        </p:txBody>
      </p:sp>
      <p:pic>
        <p:nvPicPr>
          <p:cNvPr id="4098" name="Picture 2">
            <a:extLst>
              <a:ext uri="{FF2B5EF4-FFF2-40B4-BE49-F238E27FC236}">
                <a16:creationId xmlns:a16="http://schemas.microsoft.com/office/drawing/2014/main" id="{215CFEEC-8731-AB77-FCDD-CA8D66EBA3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71389" y="1253331"/>
            <a:ext cx="3861010" cy="522008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6270574-FB3C-D2DB-B6C7-014B9F430414}"/>
              </a:ext>
            </a:extLst>
          </p:cNvPr>
          <p:cNvSpPr>
            <a:spLocks noGrp="1"/>
          </p:cNvSpPr>
          <p:nvPr>
            <p:ph type="sldNum" sz="quarter" idx="12"/>
          </p:nvPr>
        </p:nvSpPr>
        <p:spPr/>
        <p:txBody>
          <a:bodyPr/>
          <a:lstStyle/>
          <a:p>
            <a:fld id="{3D257A71-BE1F-48C4-B575-04C4C495D3B1}" type="slidenum">
              <a:rPr lang="en-GB" smtClean="0"/>
              <a:t>16</a:t>
            </a:fld>
            <a:endParaRPr lang="en-GB"/>
          </a:p>
        </p:txBody>
      </p:sp>
      <p:pic>
        <p:nvPicPr>
          <p:cNvPr id="3" name="Picture 2" descr="Department of Methodology, London School of Economics and Political ...">
            <a:extLst>
              <a:ext uri="{FF2B5EF4-FFF2-40B4-BE49-F238E27FC236}">
                <a16:creationId xmlns:a16="http://schemas.microsoft.com/office/drawing/2014/main" id="{DDE39B4E-1D3C-B65D-A554-6FC15857EFE7}"/>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676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97B9-F06F-E3A0-59AB-283E05080599}"/>
              </a:ext>
            </a:extLst>
          </p:cNvPr>
          <p:cNvSpPr>
            <a:spLocks noGrp="1"/>
          </p:cNvSpPr>
          <p:nvPr>
            <p:ph type="title"/>
          </p:nvPr>
        </p:nvSpPr>
        <p:spPr/>
        <p:txBody>
          <a:bodyPr>
            <a:normAutofit/>
          </a:bodyPr>
          <a:lstStyle/>
          <a:p>
            <a:r>
              <a:rPr lang="en-GB" dirty="0"/>
              <a:t>Example of employing a different distribution: ATE with benchmark </a:t>
            </a:r>
            <a:r>
              <a:rPr lang="en-GB" sz="1600" dirty="0"/>
              <a:t>(Titelman and Lauderdale, forthcoming)</a:t>
            </a:r>
          </a:p>
        </p:txBody>
      </p:sp>
      <p:pic>
        <p:nvPicPr>
          <p:cNvPr id="5" name="Content Placeholder 4">
            <a:extLst>
              <a:ext uri="{FF2B5EF4-FFF2-40B4-BE49-F238E27FC236}">
                <a16:creationId xmlns:a16="http://schemas.microsoft.com/office/drawing/2014/main" id="{2B7520F7-1496-8327-ED36-978D7BB33AD2}"/>
              </a:ext>
            </a:extLst>
          </p:cNvPr>
          <p:cNvPicPr>
            <a:picLocks noGrp="1" noChangeAspect="1"/>
          </p:cNvPicPr>
          <p:nvPr>
            <p:ph idx="1"/>
          </p:nvPr>
        </p:nvPicPr>
        <p:blipFill rotWithShape="1">
          <a:blip r:embed="rId2"/>
          <a:srcRect t="2727"/>
          <a:stretch/>
        </p:blipFill>
        <p:spPr>
          <a:xfrm>
            <a:off x="6690049" y="1586204"/>
            <a:ext cx="4663751" cy="4866281"/>
          </a:xfrm>
        </p:spPr>
      </p:pic>
      <p:sp>
        <p:nvSpPr>
          <p:cNvPr id="6" name="Slide Number Placeholder 5">
            <a:extLst>
              <a:ext uri="{FF2B5EF4-FFF2-40B4-BE49-F238E27FC236}">
                <a16:creationId xmlns:a16="http://schemas.microsoft.com/office/drawing/2014/main" id="{43FABAF3-D0E0-B372-0AB1-DDA1DD91358F}"/>
              </a:ext>
            </a:extLst>
          </p:cNvPr>
          <p:cNvSpPr>
            <a:spLocks noGrp="1"/>
          </p:cNvSpPr>
          <p:nvPr>
            <p:ph type="sldNum" sz="quarter" idx="12"/>
          </p:nvPr>
        </p:nvSpPr>
        <p:spPr/>
        <p:txBody>
          <a:bodyPr/>
          <a:lstStyle/>
          <a:p>
            <a:fld id="{3D257A71-BE1F-48C4-B575-04C4C495D3B1}" type="slidenum">
              <a:rPr lang="en-GB" smtClean="0"/>
              <a:t>17</a:t>
            </a:fld>
            <a:endParaRPr lang="en-GB"/>
          </a:p>
        </p:txBody>
      </p:sp>
      <p:pic>
        <p:nvPicPr>
          <p:cNvPr id="3" name="Picture 2" descr="Department of Methodology, London School of Economics and Political ...">
            <a:extLst>
              <a:ext uri="{FF2B5EF4-FFF2-40B4-BE49-F238E27FC236}">
                <a16:creationId xmlns:a16="http://schemas.microsoft.com/office/drawing/2014/main" id="{F81FA88E-5049-A070-402C-FE602828392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83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2B83-C43A-D389-404C-5501A8F6E277}"/>
              </a:ext>
            </a:extLst>
          </p:cNvPr>
          <p:cNvSpPr>
            <a:spLocks noGrp="1"/>
          </p:cNvSpPr>
          <p:nvPr>
            <p:ph type="title"/>
          </p:nvPr>
        </p:nvSpPr>
        <p:spPr/>
        <p:txBody>
          <a:bodyPr/>
          <a:lstStyle/>
          <a:p>
            <a:r>
              <a:rPr lang="en-GB" dirty="0"/>
              <a:t>Risks of satisficing to conjoint experiments</a:t>
            </a:r>
          </a:p>
        </p:txBody>
      </p:sp>
      <p:sp>
        <p:nvSpPr>
          <p:cNvPr id="3" name="Content Placeholder 2">
            <a:extLst>
              <a:ext uri="{FF2B5EF4-FFF2-40B4-BE49-F238E27FC236}">
                <a16:creationId xmlns:a16="http://schemas.microsoft.com/office/drawing/2014/main" id="{05C41979-E8CA-F325-115C-F9FDF9D5E3A6}"/>
              </a:ext>
            </a:extLst>
          </p:cNvPr>
          <p:cNvSpPr>
            <a:spLocks noGrp="1"/>
          </p:cNvSpPr>
          <p:nvPr>
            <p:ph idx="1"/>
          </p:nvPr>
        </p:nvSpPr>
        <p:spPr/>
        <p:txBody>
          <a:bodyPr>
            <a:normAutofit fontScale="85000" lnSpcReduction="20000"/>
          </a:bodyPr>
          <a:lstStyle/>
          <a:p>
            <a:r>
              <a:rPr lang="en-GB" sz="2800" dirty="0">
                <a:effectLst/>
                <a:latin typeface="Calibri" panose="020F0502020204030204" pitchFamily="34" charset="0"/>
                <a:ea typeface="Calibri" panose="020F0502020204030204" pitchFamily="34" charset="0"/>
                <a:cs typeface="Times New Roman" panose="02020603050405020304" pitchFamily="18" charset="0"/>
              </a:rPr>
              <a:t>In particular, because of their multi-dimensional nature, conjoint surveys imply relatively large number of pieces of information given to the respondents which increases the risk that the respondents’ use “short-cuts” or effort-saving heuristics (Berinsky et al. 2014).  </a:t>
            </a:r>
          </a:p>
          <a:p>
            <a:r>
              <a:rPr lang="en-GB" sz="2800" dirty="0">
                <a:effectLst/>
                <a:latin typeface="Calibri" panose="020F0502020204030204" pitchFamily="34" charset="0"/>
                <a:ea typeface="Calibri" panose="020F0502020204030204" pitchFamily="34" charset="0"/>
                <a:cs typeface="Times New Roman" panose="02020603050405020304" pitchFamily="18" charset="0"/>
              </a:rPr>
              <a:t>Simon’s (1957) concept of satisficing lies behind this phenomenon. According to this notion when people are faced with a demanding task, in terms of the amount of information required they only exert the minimum effort required to take an acceptable (or satisfactory) answer.</a:t>
            </a:r>
          </a:p>
          <a:p>
            <a:r>
              <a:rPr lang="en-GB" sz="2800" dirty="0">
                <a:effectLst/>
                <a:latin typeface="Calibri" panose="020F0502020204030204" pitchFamily="34" charset="0"/>
                <a:ea typeface="Calibri" panose="020F0502020204030204" pitchFamily="34" charset="0"/>
                <a:cs typeface="Times New Roman" panose="02020603050405020304" pitchFamily="18" charset="0"/>
              </a:rPr>
              <a:t> Additionally, in the case of surveys, in general, and conjoint surveys, in particular, there is an important risk of such strategies because there is little reason to believe that the respondents are particularly motivated. </a:t>
            </a:r>
          </a:p>
          <a:p>
            <a:r>
              <a:rPr lang="en-GB" sz="2800" dirty="0">
                <a:effectLst/>
                <a:latin typeface="Calibri" panose="020F0502020204030204" pitchFamily="34" charset="0"/>
                <a:ea typeface="Calibri" panose="020F0502020204030204" pitchFamily="34" charset="0"/>
                <a:cs typeface="Times New Roman" panose="02020603050405020304" pitchFamily="18" charset="0"/>
              </a:rPr>
              <a:t>The high difficulty, in terms of information processing, that characterizes conjoint surveys, and the low motivation, that characterizes surveys in general, increase the probability of satisficing (Krosnick et al. 1996). </a:t>
            </a:r>
          </a:p>
          <a:p>
            <a:endParaRPr lang="en-GB" dirty="0"/>
          </a:p>
        </p:txBody>
      </p:sp>
      <p:sp>
        <p:nvSpPr>
          <p:cNvPr id="4" name="Slide Number Placeholder 3">
            <a:extLst>
              <a:ext uri="{FF2B5EF4-FFF2-40B4-BE49-F238E27FC236}">
                <a16:creationId xmlns:a16="http://schemas.microsoft.com/office/drawing/2014/main" id="{6E2913B6-32A7-E9F6-8214-1485E18C8D3B}"/>
              </a:ext>
            </a:extLst>
          </p:cNvPr>
          <p:cNvSpPr>
            <a:spLocks noGrp="1"/>
          </p:cNvSpPr>
          <p:nvPr>
            <p:ph type="sldNum" sz="quarter" idx="12"/>
          </p:nvPr>
        </p:nvSpPr>
        <p:spPr/>
        <p:txBody>
          <a:bodyPr/>
          <a:lstStyle/>
          <a:p>
            <a:fld id="{3D257A71-BE1F-48C4-B575-04C4C495D3B1}" type="slidenum">
              <a:rPr lang="en-GB" smtClean="0"/>
              <a:t>18</a:t>
            </a:fld>
            <a:endParaRPr lang="en-GB"/>
          </a:p>
        </p:txBody>
      </p:sp>
      <p:pic>
        <p:nvPicPr>
          <p:cNvPr id="5" name="Picture 2" descr="Department of Methodology, London School of Economics and Political ...">
            <a:extLst>
              <a:ext uri="{FF2B5EF4-FFF2-40B4-BE49-F238E27FC236}">
                <a16:creationId xmlns:a16="http://schemas.microsoft.com/office/drawing/2014/main" id="{42BA8CE6-17EF-3F2B-4164-E282EFD5F2B3}"/>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799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2B83-C43A-D389-404C-5501A8F6E277}"/>
              </a:ext>
            </a:extLst>
          </p:cNvPr>
          <p:cNvSpPr>
            <a:spLocks noGrp="1"/>
          </p:cNvSpPr>
          <p:nvPr>
            <p:ph type="title"/>
          </p:nvPr>
        </p:nvSpPr>
        <p:spPr/>
        <p:txBody>
          <a:bodyPr/>
          <a:lstStyle/>
          <a:p>
            <a:r>
              <a:rPr lang="en-GB" dirty="0"/>
              <a:t>Risks of satisficing to conjoint experiments</a:t>
            </a:r>
          </a:p>
        </p:txBody>
      </p:sp>
      <p:sp>
        <p:nvSpPr>
          <p:cNvPr id="3" name="Content Placeholder 2">
            <a:extLst>
              <a:ext uri="{FF2B5EF4-FFF2-40B4-BE49-F238E27FC236}">
                <a16:creationId xmlns:a16="http://schemas.microsoft.com/office/drawing/2014/main" id="{05C41979-E8CA-F325-115C-F9FDF9D5E3A6}"/>
              </a:ext>
            </a:extLst>
          </p:cNvPr>
          <p:cNvSpPr>
            <a:spLocks noGrp="1"/>
          </p:cNvSpPr>
          <p:nvPr>
            <p:ph idx="1"/>
          </p:nvPr>
        </p:nvSpPr>
        <p:spPr/>
        <p:txBody>
          <a:bodyPr>
            <a:normAutofit fontScale="25000" lnSpcReduction="20000"/>
          </a:bodyPr>
          <a:lstStyle/>
          <a:p>
            <a:r>
              <a:rPr lang="en-GB" sz="8600" b="1" dirty="0">
                <a:latin typeface="Calibri" panose="020F0502020204030204" pitchFamily="34" charset="0"/>
                <a:cs typeface="Times New Roman" panose="02020603050405020304" pitchFamily="18" charset="0"/>
              </a:rPr>
              <a:t>Internal validity question</a:t>
            </a:r>
            <a:r>
              <a:rPr lang="en-GB" sz="8600" dirty="0">
                <a:latin typeface="Calibri" panose="020F0502020204030204" pitchFamily="34" charset="0"/>
                <a:cs typeface="Times New Roman" panose="02020603050405020304" pitchFamily="18" charset="0"/>
              </a:rPr>
              <a:t>: Many attributes do not affect needed sample size and power analysis (For AMCE estimator and uncorrelated attributes). </a:t>
            </a:r>
          </a:p>
          <a:p>
            <a:pPr lvl="1"/>
            <a:r>
              <a:rPr lang="en-GB" sz="8600" dirty="0">
                <a:latin typeface="Calibri" panose="020F0502020204030204" pitchFamily="34" charset="0"/>
                <a:cs typeface="Times New Roman" panose="02020603050405020304" pitchFamily="18" charset="0"/>
              </a:rPr>
              <a:t>Orme (1998) rule of thumb N &gt; 500c/(t × a)</a:t>
            </a:r>
          </a:p>
          <a:p>
            <a:pPr marL="0" indent="0">
              <a:buNone/>
            </a:pPr>
            <a:r>
              <a:rPr lang="en-GB" sz="8600" dirty="0">
                <a:latin typeface="Calibri" panose="020F0502020204030204" pitchFamily="34" charset="0"/>
                <a:cs typeface="Times New Roman" panose="02020603050405020304" pitchFamily="18" charset="0"/>
              </a:rPr>
              <a:t>The number of choice tasks (t), the number of alternatives (a), and the largest number of levels for any of the attributes (c)</a:t>
            </a:r>
          </a:p>
          <a:p>
            <a:pPr marL="0" indent="0">
              <a:buNone/>
            </a:pPr>
            <a:r>
              <a:rPr lang="en-GB" sz="8600" dirty="0">
                <a:latin typeface="Calibri" panose="020F0502020204030204" pitchFamily="34" charset="0"/>
                <a:cs typeface="Times New Roman" panose="02020603050405020304" pitchFamily="18" charset="0"/>
              </a:rPr>
              <a:t>(If you are interested, Martin </a:t>
            </a:r>
            <a:r>
              <a:rPr lang="en-GB" sz="8600" dirty="0" err="1">
                <a:latin typeface="Calibri" panose="020F0502020204030204" pitchFamily="34" charset="0"/>
                <a:cs typeface="Times New Roman" panose="02020603050405020304" pitchFamily="18" charset="0"/>
              </a:rPr>
              <a:t>Lukac</a:t>
            </a:r>
            <a:r>
              <a:rPr lang="en-GB" sz="8600" dirty="0">
                <a:latin typeface="Calibri" panose="020F0502020204030204" pitchFamily="34" charset="0"/>
                <a:cs typeface="Times New Roman" panose="02020603050405020304" pitchFamily="18" charset="0"/>
              </a:rPr>
              <a:t>, in our Department, has done some amazing work on power analysis for conjoins and knows a lot more than I do)</a:t>
            </a:r>
          </a:p>
          <a:p>
            <a:endParaRPr lang="en-GB" sz="8600" dirty="0">
              <a:latin typeface="Calibri" panose="020F0502020204030204" pitchFamily="34" charset="0"/>
              <a:cs typeface="Times New Roman" panose="02020603050405020304" pitchFamily="18" charset="0"/>
            </a:endParaRPr>
          </a:p>
          <a:p>
            <a:r>
              <a:rPr lang="en-GB" sz="8600" b="1" dirty="0">
                <a:latin typeface="Calibri" panose="020F0502020204030204" pitchFamily="34" charset="0"/>
                <a:cs typeface="Times New Roman" panose="02020603050405020304" pitchFamily="18" charset="0"/>
              </a:rPr>
              <a:t>External validity question</a:t>
            </a:r>
            <a:r>
              <a:rPr lang="en-GB" sz="8600" dirty="0">
                <a:latin typeface="Calibri" panose="020F0502020204030204" pitchFamily="34" charset="0"/>
                <a:cs typeface="Times New Roman" panose="02020603050405020304" pitchFamily="18" charset="0"/>
              </a:rPr>
              <a:t>: Masking versus Satisficing </a:t>
            </a:r>
            <a:r>
              <a:rPr lang="en-GB" sz="8600" dirty="0" err="1">
                <a:latin typeface="Calibri" panose="020F0502020204030204" pitchFamily="34" charset="0"/>
                <a:cs typeface="Times New Roman" panose="02020603050405020304" pitchFamily="18" charset="0"/>
              </a:rPr>
              <a:t>Bansank</a:t>
            </a:r>
            <a:r>
              <a:rPr lang="en-GB" sz="8600" dirty="0">
                <a:latin typeface="Calibri" panose="020F0502020204030204" pitchFamily="34" charset="0"/>
                <a:cs typeface="Times New Roman" panose="02020603050405020304" pitchFamily="18" charset="0"/>
              </a:rPr>
              <a:t> et al. (2021)</a:t>
            </a:r>
          </a:p>
          <a:p>
            <a:pPr lvl="1"/>
            <a:r>
              <a:rPr lang="en-GB" sz="8200" dirty="0">
                <a:latin typeface="Calibri" panose="020F0502020204030204" pitchFamily="34" charset="0"/>
                <a:cs typeface="Times New Roman" panose="02020603050405020304" pitchFamily="18" charset="0"/>
              </a:rPr>
              <a:t>Masking: If there are too few attributes, their quantities of interest could mask the effects of other omitted attributes.</a:t>
            </a:r>
          </a:p>
          <a:p>
            <a:pPr lvl="1"/>
            <a:r>
              <a:rPr lang="en-GB" sz="8600" dirty="0">
                <a:latin typeface="Calibri" panose="020F0502020204030204" pitchFamily="34" charset="0"/>
                <a:cs typeface="Times New Roman" panose="02020603050405020304" pitchFamily="18" charset="0"/>
              </a:rPr>
              <a:t>Satisficing: If researchers include too many attributes, they may encourage survey respondents to develop time-saving shortcuts that reduce the thoughtfulness of their responses. (think of an absurdly extreme case)</a:t>
            </a:r>
            <a:endParaRPr lang="en-GB" dirty="0">
              <a:latin typeface="Calibri" panose="020F0502020204030204" pitchFamily="34"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2F9D0BA0-BCED-1BAE-6098-4A6BAED0334C}"/>
              </a:ext>
            </a:extLst>
          </p:cNvPr>
          <p:cNvSpPr>
            <a:spLocks noGrp="1"/>
          </p:cNvSpPr>
          <p:nvPr>
            <p:ph type="sldNum" sz="quarter" idx="12"/>
          </p:nvPr>
        </p:nvSpPr>
        <p:spPr/>
        <p:txBody>
          <a:bodyPr/>
          <a:lstStyle/>
          <a:p>
            <a:fld id="{3D257A71-BE1F-48C4-B575-04C4C495D3B1}" type="slidenum">
              <a:rPr lang="en-GB" smtClean="0"/>
              <a:t>19</a:t>
            </a:fld>
            <a:endParaRPr lang="en-GB"/>
          </a:p>
        </p:txBody>
      </p:sp>
      <p:pic>
        <p:nvPicPr>
          <p:cNvPr id="5" name="Picture 2" descr="Department of Methodology, London School of Economics and Political ...">
            <a:extLst>
              <a:ext uri="{FF2B5EF4-FFF2-40B4-BE49-F238E27FC236}">
                <a16:creationId xmlns:a16="http://schemas.microsoft.com/office/drawing/2014/main" id="{F7190B39-F892-FC27-4D0E-234AD4AB9366}"/>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0017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18ED-0351-F26F-5DBA-11926205CAF6}"/>
              </a:ext>
            </a:extLst>
          </p:cNvPr>
          <p:cNvSpPr>
            <a:spLocks noGrp="1"/>
          </p:cNvSpPr>
          <p:nvPr>
            <p:ph type="title"/>
          </p:nvPr>
        </p:nvSpPr>
        <p:spPr/>
        <p:txBody>
          <a:bodyPr/>
          <a:lstStyle/>
          <a:p>
            <a:r>
              <a:rPr lang="en-GB" dirty="0"/>
              <a:t>Which one do you prefer</a:t>
            </a:r>
          </a:p>
        </p:txBody>
      </p:sp>
      <p:sp>
        <p:nvSpPr>
          <p:cNvPr id="3" name="Content Placeholder 2">
            <a:extLst>
              <a:ext uri="{FF2B5EF4-FFF2-40B4-BE49-F238E27FC236}">
                <a16:creationId xmlns:a16="http://schemas.microsoft.com/office/drawing/2014/main" id="{AE4885BC-1B33-080B-A070-4FE995214DC1}"/>
              </a:ext>
            </a:extLst>
          </p:cNvPr>
          <p:cNvSpPr>
            <a:spLocks noGrp="1"/>
          </p:cNvSpPr>
          <p:nvPr>
            <p:ph idx="1"/>
          </p:nvPr>
        </p:nvSpPr>
        <p:spPr/>
        <p:txBody>
          <a:bodyPr/>
          <a:lstStyle/>
          <a:p>
            <a:endParaRPr lang="en-GB" dirty="0"/>
          </a:p>
        </p:txBody>
      </p:sp>
      <p:pic>
        <p:nvPicPr>
          <p:cNvPr id="1026" name="Picture 2" descr="STAKE CHOPHOUSE &amp; BAR - Updated May 2024 - 1032 Photos &amp; 582 Reviews - 1309  Orange Ave, Coronado, California - Steakhouses - Restaurant Reviews - Phone  Number - Yelp">
            <a:extLst>
              <a:ext uri="{FF2B5EF4-FFF2-40B4-BE49-F238E27FC236}">
                <a16:creationId xmlns:a16="http://schemas.microsoft.com/office/drawing/2014/main" id="{26ABA257-66A8-A496-7E3F-D32512191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944" y="2415463"/>
            <a:ext cx="3460362" cy="34603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sta Alfredo">
            <a:extLst>
              <a:ext uri="{FF2B5EF4-FFF2-40B4-BE49-F238E27FC236}">
                <a16:creationId xmlns:a16="http://schemas.microsoft.com/office/drawing/2014/main" id="{D1037EF0-1F25-4A4E-8703-6DBE32A30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041" y="2415463"/>
            <a:ext cx="4527759" cy="35634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41FBD8D-E202-801A-4E90-0B061852890C}"/>
              </a:ext>
            </a:extLst>
          </p:cNvPr>
          <p:cNvSpPr>
            <a:spLocks noGrp="1"/>
          </p:cNvSpPr>
          <p:nvPr>
            <p:ph type="sldNum" sz="quarter" idx="12"/>
          </p:nvPr>
        </p:nvSpPr>
        <p:spPr/>
        <p:txBody>
          <a:bodyPr/>
          <a:lstStyle/>
          <a:p>
            <a:fld id="{3D257A71-BE1F-48C4-B575-04C4C495D3B1}" type="slidenum">
              <a:rPr lang="en-GB" smtClean="0"/>
              <a:t>2</a:t>
            </a:fld>
            <a:endParaRPr lang="en-GB"/>
          </a:p>
        </p:txBody>
      </p:sp>
      <p:pic>
        <p:nvPicPr>
          <p:cNvPr id="5" name="Picture 2" descr="Department of Methodology, London School of Economics and Political ...">
            <a:extLst>
              <a:ext uri="{FF2B5EF4-FFF2-40B4-BE49-F238E27FC236}">
                <a16:creationId xmlns:a16="http://schemas.microsoft.com/office/drawing/2014/main" id="{965AA8FB-3B59-7749-524B-027FFCECFAFD}"/>
              </a:ext>
            </a:extLst>
          </p:cNvPr>
          <p:cNvPicPr>
            <a:picLocks noChangeAspect="1" noChangeArrowheads="1"/>
          </p:cNvPicPr>
          <p:nvPr/>
        </p:nvPicPr>
        <p:blipFill>
          <a:blip r:embed="rId4">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42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2B83-C43A-D389-404C-5501A8F6E277}"/>
              </a:ext>
            </a:extLst>
          </p:cNvPr>
          <p:cNvSpPr>
            <a:spLocks noGrp="1"/>
          </p:cNvSpPr>
          <p:nvPr>
            <p:ph type="title"/>
          </p:nvPr>
        </p:nvSpPr>
        <p:spPr/>
        <p:txBody>
          <a:bodyPr/>
          <a:lstStyle/>
          <a:p>
            <a:r>
              <a:rPr lang="en-GB" dirty="0"/>
              <a:t>Risks of satisficing to conjoint experiments</a:t>
            </a:r>
          </a:p>
        </p:txBody>
      </p:sp>
      <p:sp>
        <p:nvSpPr>
          <p:cNvPr id="3" name="Content Placeholder 2">
            <a:extLst>
              <a:ext uri="{FF2B5EF4-FFF2-40B4-BE49-F238E27FC236}">
                <a16:creationId xmlns:a16="http://schemas.microsoft.com/office/drawing/2014/main" id="{05C41979-E8CA-F325-115C-F9FDF9D5E3A6}"/>
              </a:ext>
            </a:extLst>
          </p:cNvPr>
          <p:cNvSpPr>
            <a:spLocks noGrp="1"/>
          </p:cNvSpPr>
          <p:nvPr>
            <p:ph idx="1"/>
          </p:nvPr>
        </p:nvSpPr>
        <p:spPr/>
        <p:txBody>
          <a:bodyPr>
            <a:normAutofit/>
          </a:bodyPr>
          <a:lstStyle/>
          <a:p>
            <a:r>
              <a:rPr lang="en-GB" dirty="0">
                <a:latin typeface="Calibri" panose="020F0502020204030204" pitchFamily="34" charset="0"/>
                <a:cs typeface="Times New Roman" panose="02020603050405020304" pitchFamily="18" charset="0"/>
              </a:rPr>
              <a:t>Beyond the “breaking point”</a:t>
            </a:r>
          </a:p>
          <a:p>
            <a:r>
              <a:rPr lang="en-GB" dirty="0">
                <a:latin typeface="Calibri" panose="020F0502020204030204" pitchFamily="34" charset="0"/>
                <a:cs typeface="Times New Roman" panose="02020603050405020304" pitchFamily="18" charset="0"/>
              </a:rPr>
              <a:t>The “power temptation”. What is the power of the statistical test of a conjoint with n+1 attributes compared to n attributes? And n+1000?</a:t>
            </a:r>
          </a:p>
          <a:p>
            <a:r>
              <a:rPr lang="en-GB" dirty="0">
                <a:latin typeface="Calibri" panose="020F0502020204030204" pitchFamily="34" charset="0"/>
                <a:cs typeface="Times New Roman" panose="02020603050405020304" pitchFamily="18" charset="0"/>
              </a:rPr>
              <a:t>How many levels is too many levels?</a:t>
            </a:r>
          </a:p>
          <a:p>
            <a:pPr lvl="1"/>
            <a:r>
              <a:rPr lang="en-GB" sz="2400" dirty="0" err="1">
                <a:latin typeface="Calibri" panose="020F0502020204030204" pitchFamily="34" charset="0"/>
                <a:cs typeface="Times New Roman" panose="02020603050405020304" pitchFamily="18" charset="0"/>
              </a:rPr>
              <a:t>Bansank</a:t>
            </a:r>
            <a:r>
              <a:rPr lang="en-GB" sz="2400" dirty="0">
                <a:latin typeface="Calibri" panose="020F0502020204030204" pitchFamily="34" charset="0"/>
                <a:cs typeface="Times New Roman" panose="02020603050405020304" pitchFamily="18" charset="0"/>
              </a:rPr>
              <a:t> et al. (2021) find surprisingly little satisficing (even </a:t>
            </a:r>
            <a:r>
              <a:rPr lang="en-GB" dirty="0">
                <a:latin typeface="Calibri" panose="020F0502020204030204" pitchFamily="34" charset="0"/>
                <a:cs typeface="Times New Roman" panose="02020603050405020304" pitchFamily="18" charset="0"/>
              </a:rPr>
              <a:t>with 35 “filler” attributes respondents’ answers do not change)</a:t>
            </a:r>
          </a:p>
          <a:p>
            <a:pPr lvl="1"/>
            <a:r>
              <a:rPr lang="en-GB" dirty="0">
                <a:latin typeface="Calibri" panose="020F0502020204030204" pitchFamily="34" charset="0"/>
                <a:cs typeface="Times New Roman" panose="02020603050405020304" pitchFamily="18" charset="0"/>
              </a:rPr>
              <a:t>S</a:t>
            </a:r>
            <a:r>
              <a:rPr lang="en-GB" sz="2400" dirty="0">
                <a:latin typeface="Calibri" panose="020F0502020204030204" pitchFamily="34" charset="0"/>
                <a:cs typeface="Times New Roman" panose="02020603050405020304" pitchFamily="18" charset="0"/>
              </a:rPr>
              <a:t>imilar conclusions using eye-tracking (</a:t>
            </a:r>
            <a:r>
              <a:rPr lang="en-GB" sz="2400" dirty="0" err="1">
                <a:latin typeface="Calibri" panose="020F0502020204030204" pitchFamily="34" charset="0"/>
                <a:cs typeface="Times New Roman" panose="02020603050405020304" pitchFamily="18" charset="0"/>
              </a:rPr>
              <a:t>Jenke</a:t>
            </a:r>
            <a:r>
              <a:rPr lang="en-GB" sz="2400" dirty="0">
                <a:latin typeface="Calibri" panose="020F0502020204030204" pitchFamily="34" charset="0"/>
                <a:cs typeface="Times New Roman" panose="02020603050405020304" pitchFamily="18" charset="0"/>
              </a:rPr>
              <a:t> et al. 2021)</a:t>
            </a:r>
          </a:p>
          <a:p>
            <a:pPr lvl="1"/>
            <a:endParaRPr lang="en-GB" dirty="0">
              <a:latin typeface="Calibri" panose="020F0502020204030204" pitchFamily="34" charset="0"/>
              <a:cs typeface="Times New Roman" panose="02020603050405020304" pitchFamily="18" charset="0"/>
            </a:endParaRPr>
          </a:p>
          <a:p>
            <a:endParaRPr lang="en-GB" dirty="0">
              <a:latin typeface="Calibri" panose="020F0502020204030204" pitchFamily="34"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2F9D0BA0-BCED-1BAE-6098-4A6BAED0334C}"/>
              </a:ext>
            </a:extLst>
          </p:cNvPr>
          <p:cNvSpPr>
            <a:spLocks noGrp="1"/>
          </p:cNvSpPr>
          <p:nvPr>
            <p:ph type="sldNum" sz="quarter" idx="12"/>
          </p:nvPr>
        </p:nvSpPr>
        <p:spPr/>
        <p:txBody>
          <a:bodyPr/>
          <a:lstStyle/>
          <a:p>
            <a:fld id="{3D257A71-BE1F-48C4-B575-04C4C495D3B1}" type="slidenum">
              <a:rPr lang="en-GB" smtClean="0"/>
              <a:t>20</a:t>
            </a:fld>
            <a:endParaRPr lang="en-GB"/>
          </a:p>
        </p:txBody>
      </p:sp>
      <p:pic>
        <p:nvPicPr>
          <p:cNvPr id="5" name="Picture 2" descr="Department of Methodology, London School of Economics and Political ...">
            <a:extLst>
              <a:ext uri="{FF2B5EF4-FFF2-40B4-BE49-F238E27FC236}">
                <a16:creationId xmlns:a16="http://schemas.microsoft.com/office/drawing/2014/main" id="{20FF05FD-FCE4-891F-7860-FE1E8FA42CF5}"/>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718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2B83-C43A-D389-404C-5501A8F6E277}"/>
              </a:ext>
            </a:extLst>
          </p:cNvPr>
          <p:cNvSpPr>
            <a:spLocks noGrp="1"/>
          </p:cNvSpPr>
          <p:nvPr>
            <p:ph type="title"/>
          </p:nvPr>
        </p:nvSpPr>
        <p:spPr/>
        <p:txBody>
          <a:bodyPr/>
          <a:lstStyle/>
          <a:p>
            <a:r>
              <a:rPr lang="en-GB" dirty="0"/>
              <a:t>Risks of satisficing to conjoint experiments</a:t>
            </a:r>
          </a:p>
        </p:txBody>
      </p:sp>
      <p:sp>
        <p:nvSpPr>
          <p:cNvPr id="3" name="Content Placeholder 2">
            <a:extLst>
              <a:ext uri="{FF2B5EF4-FFF2-40B4-BE49-F238E27FC236}">
                <a16:creationId xmlns:a16="http://schemas.microsoft.com/office/drawing/2014/main" id="{05C41979-E8CA-F325-115C-F9FDF9D5E3A6}"/>
              </a:ext>
            </a:extLst>
          </p:cNvPr>
          <p:cNvSpPr>
            <a:spLocks noGrp="1"/>
          </p:cNvSpPr>
          <p:nvPr>
            <p:ph idx="1"/>
          </p:nvPr>
        </p:nvSpPr>
        <p:spPr/>
        <p:txBody>
          <a:bodyPr>
            <a:normAutofit/>
          </a:bodyPr>
          <a:lstStyle/>
          <a:p>
            <a:pPr algn="l"/>
            <a:r>
              <a:rPr lang="en-GB" sz="1800" b="1" i="0" u="none" strike="noStrike" baseline="0" dirty="0">
                <a:latin typeface="LMSans10-Bold-Identity-H"/>
              </a:rPr>
              <a:t>“Talk is cheap”</a:t>
            </a:r>
            <a:r>
              <a:rPr lang="en-GB" sz="1800" b="0" i="0" u="none" strike="noStrike" baseline="0" dirty="0">
                <a:latin typeface="LMSans10-Regular-Identity-H"/>
              </a:rPr>
              <a:t>: There is an increasingly relevant question on the capacity of survey experiments to predict the way public opinion actually changes in the real world (e.g. Gaines et al., 2007; Kinder, 2007; </a:t>
            </a:r>
            <a:r>
              <a:rPr lang="en-GB" sz="1800" b="0" i="0" u="none" strike="noStrike" baseline="0" dirty="0" err="1">
                <a:latin typeface="LMSans10-Regular-Identity-H"/>
              </a:rPr>
              <a:t>Barabas</a:t>
            </a:r>
            <a:r>
              <a:rPr lang="en-GB" sz="1800" dirty="0">
                <a:latin typeface="LMSans10-Regular-Identity-H"/>
              </a:rPr>
              <a:t> </a:t>
            </a:r>
            <a:r>
              <a:rPr lang="en-GB" sz="1800" b="0" i="0" u="none" strike="noStrike" baseline="0" dirty="0">
                <a:latin typeface="LMSans10-Regular-Identity-H"/>
              </a:rPr>
              <a:t>and </a:t>
            </a:r>
            <a:r>
              <a:rPr lang="en-GB" sz="1800" b="0" i="0" u="none" strike="noStrike" baseline="0" dirty="0" err="1">
                <a:latin typeface="LMSans10-Regular-Identity-H"/>
              </a:rPr>
              <a:t>Jerit</a:t>
            </a:r>
            <a:r>
              <a:rPr lang="en-GB" sz="1800" b="0" i="0" u="none" strike="noStrike" baseline="0" dirty="0">
                <a:latin typeface="LMSans10-Regular-Identity-H"/>
              </a:rPr>
              <a:t>, 2010).</a:t>
            </a:r>
          </a:p>
          <a:p>
            <a:pPr algn="l"/>
            <a:r>
              <a:rPr lang="en-GB" sz="1800" dirty="0">
                <a:latin typeface="LMSans10-Regular-Identity-H"/>
                <a:cs typeface="Times New Roman" panose="02020603050405020304" pitchFamily="18" charset="0"/>
              </a:rPr>
              <a:t>A wider problem for survey methods (and other like interviews)</a:t>
            </a:r>
            <a:endParaRPr lang="en-GB" dirty="0">
              <a:latin typeface="Calibri" panose="020F0502020204030204" pitchFamily="34"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3A4B1267-085C-28E4-C513-942F874D34A1}"/>
              </a:ext>
            </a:extLst>
          </p:cNvPr>
          <p:cNvSpPr>
            <a:spLocks noGrp="1"/>
          </p:cNvSpPr>
          <p:nvPr>
            <p:ph type="sldNum" sz="quarter" idx="12"/>
          </p:nvPr>
        </p:nvSpPr>
        <p:spPr/>
        <p:txBody>
          <a:bodyPr/>
          <a:lstStyle/>
          <a:p>
            <a:fld id="{3D257A71-BE1F-48C4-B575-04C4C495D3B1}" type="slidenum">
              <a:rPr lang="en-GB" smtClean="0"/>
              <a:t>21</a:t>
            </a:fld>
            <a:endParaRPr lang="en-GB"/>
          </a:p>
        </p:txBody>
      </p:sp>
      <p:pic>
        <p:nvPicPr>
          <p:cNvPr id="5" name="Picture 2" descr="Department of Methodology, London School of Economics and Political ...">
            <a:extLst>
              <a:ext uri="{FF2B5EF4-FFF2-40B4-BE49-F238E27FC236}">
                <a16:creationId xmlns:a16="http://schemas.microsoft.com/office/drawing/2014/main" id="{E634B7F9-7816-DE84-C882-ED3C920000B1}"/>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5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D542E7-DBFC-D1AF-B8E0-C8EB0322608C}"/>
              </a:ext>
            </a:extLst>
          </p:cNvPr>
          <p:cNvSpPr>
            <a:spLocks noGrp="1"/>
          </p:cNvSpPr>
          <p:nvPr>
            <p:ph type="ctrTitle"/>
          </p:nvPr>
        </p:nvSpPr>
        <p:spPr>
          <a:xfrm>
            <a:off x="1523999" y="3465053"/>
            <a:ext cx="9144000" cy="1006475"/>
          </a:xfrm>
        </p:spPr>
        <p:txBody>
          <a:bodyPr/>
          <a:lstStyle/>
          <a:p>
            <a:r>
              <a:rPr lang="en-GB" dirty="0"/>
              <a:t>Application</a:t>
            </a:r>
          </a:p>
        </p:txBody>
      </p:sp>
      <p:sp>
        <p:nvSpPr>
          <p:cNvPr id="6" name="Subtitle 5">
            <a:extLst>
              <a:ext uri="{FF2B5EF4-FFF2-40B4-BE49-F238E27FC236}">
                <a16:creationId xmlns:a16="http://schemas.microsoft.com/office/drawing/2014/main" id="{4888CCF1-A411-9C10-11F5-00ACEC416891}"/>
              </a:ext>
            </a:extLst>
          </p:cNvPr>
          <p:cNvSpPr>
            <a:spLocks noGrp="1"/>
          </p:cNvSpPr>
          <p:nvPr>
            <p:ph type="subTitle" idx="1"/>
          </p:nvPr>
        </p:nvSpPr>
        <p:spPr>
          <a:xfrm>
            <a:off x="1523999" y="4689319"/>
            <a:ext cx="9144000" cy="1655762"/>
          </a:xfrm>
        </p:spPr>
        <p:txBody>
          <a:bodyPr>
            <a:normAutofit/>
          </a:bodyPr>
          <a:lstStyle/>
          <a:p>
            <a:r>
              <a:rPr lang="en-GB" dirty="0"/>
              <a:t>Create your own conjoint</a:t>
            </a:r>
          </a:p>
          <a:p>
            <a:endParaRPr lang="en-GB" dirty="0"/>
          </a:p>
          <a:p>
            <a:r>
              <a:rPr lang="en-GB" sz="1600" dirty="0" err="1">
                <a:hlinkClick r:id="rId2"/>
              </a:rPr>
              <a:t>noamtitelman</a:t>
            </a:r>
            <a:r>
              <a:rPr lang="en-GB" sz="1600" dirty="0">
                <a:hlinkClick r:id="rId2"/>
              </a:rPr>
              <a:t>/</a:t>
            </a:r>
            <a:r>
              <a:rPr lang="en-GB" sz="1600" dirty="0" err="1">
                <a:hlinkClick r:id="rId2"/>
              </a:rPr>
              <a:t>ConjointWorkShop</a:t>
            </a:r>
            <a:r>
              <a:rPr lang="en-GB" sz="1600" dirty="0">
                <a:hlinkClick r:id="rId2"/>
              </a:rPr>
              <a:t>: MY560 LSE Methods Workshop (github.com)</a:t>
            </a:r>
            <a:endParaRPr lang="en-GB" sz="1600" dirty="0"/>
          </a:p>
        </p:txBody>
      </p:sp>
      <p:sp>
        <p:nvSpPr>
          <p:cNvPr id="4" name="Slide Number Placeholder 3">
            <a:extLst>
              <a:ext uri="{FF2B5EF4-FFF2-40B4-BE49-F238E27FC236}">
                <a16:creationId xmlns:a16="http://schemas.microsoft.com/office/drawing/2014/main" id="{2410E033-F65C-83AA-F204-A0DC45E4B9C2}"/>
              </a:ext>
            </a:extLst>
          </p:cNvPr>
          <p:cNvSpPr>
            <a:spLocks noGrp="1"/>
          </p:cNvSpPr>
          <p:nvPr>
            <p:ph type="sldNum" sz="quarter" idx="12"/>
          </p:nvPr>
        </p:nvSpPr>
        <p:spPr/>
        <p:txBody>
          <a:bodyPr/>
          <a:lstStyle/>
          <a:p>
            <a:fld id="{3D257A71-BE1F-48C4-B575-04C4C495D3B1}" type="slidenum">
              <a:rPr lang="en-GB" smtClean="0"/>
              <a:t>22</a:t>
            </a:fld>
            <a:endParaRPr lang="en-GB"/>
          </a:p>
        </p:txBody>
      </p:sp>
      <p:pic>
        <p:nvPicPr>
          <p:cNvPr id="7" name="Picture 2" descr="Department of Methodology, London School of Economics and Political ...">
            <a:extLst>
              <a:ext uri="{FF2B5EF4-FFF2-40B4-BE49-F238E27FC236}">
                <a16:creationId xmlns:a16="http://schemas.microsoft.com/office/drawing/2014/main" id="{F94B58F1-DC21-CB4E-5915-07FF35B3936E}"/>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qr code with a cat logo&#10;&#10;Description automatically generated">
            <a:extLst>
              <a:ext uri="{FF2B5EF4-FFF2-40B4-BE49-F238E27FC236}">
                <a16:creationId xmlns:a16="http://schemas.microsoft.com/office/drawing/2014/main" id="{71E04F95-6CEF-32FF-1E3A-3B70CC1B5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427" y="512919"/>
            <a:ext cx="2857143" cy="2857143"/>
          </a:xfrm>
          <a:prstGeom prst="rect">
            <a:avLst/>
          </a:prstGeom>
        </p:spPr>
      </p:pic>
    </p:spTree>
    <p:extLst>
      <p:ext uri="{BB962C8B-B14F-4D97-AF65-F5344CB8AC3E}">
        <p14:creationId xmlns:p14="http://schemas.microsoft.com/office/powerpoint/2010/main" val="2740994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6D28-C4DC-71F6-EE26-D1A73026DFEB}"/>
              </a:ext>
            </a:extLst>
          </p:cNvPr>
          <p:cNvSpPr>
            <a:spLocks noGrp="1"/>
          </p:cNvSpPr>
          <p:nvPr>
            <p:ph type="title"/>
          </p:nvPr>
        </p:nvSpPr>
        <p:spPr/>
        <p:txBody>
          <a:bodyPr/>
          <a:lstStyle/>
          <a:p>
            <a:r>
              <a:rPr lang="en-GB" dirty="0"/>
              <a:t>Programming Choice Experiments in Qualtrics </a:t>
            </a:r>
          </a:p>
        </p:txBody>
      </p:sp>
      <p:sp>
        <p:nvSpPr>
          <p:cNvPr id="3" name="Content Placeholder 2">
            <a:extLst>
              <a:ext uri="{FF2B5EF4-FFF2-40B4-BE49-F238E27FC236}">
                <a16:creationId xmlns:a16="http://schemas.microsoft.com/office/drawing/2014/main" id="{D21EC382-5F01-82C4-1B28-7FA7BFB72E34}"/>
              </a:ext>
            </a:extLst>
          </p:cNvPr>
          <p:cNvSpPr>
            <a:spLocks noGrp="1"/>
          </p:cNvSpPr>
          <p:nvPr>
            <p:ph idx="1"/>
          </p:nvPr>
        </p:nvSpPr>
        <p:spPr/>
        <p:txBody>
          <a:bodyPr/>
          <a:lstStyle/>
          <a:p>
            <a:r>
              <a:rPr lang="en-GB" dirty="0"/>
              <a:t>The following example was developed by Matthew H. Graham (2020)</a:t>
            </a:r>
          </a:p>
        </p:txBody>
      </p:sp>
      <p:sp>
        <p:nvSpPr>
          <p:cNvPr id="4" name="Slide Number Placeholder 3">
            <a:extLst>
              <a:ext uri="{FF2B5EF4-FFF2-40B4-BE49-F238E27FC236}">
                <a16:creationId xmlns:a16="http://schemas.microsoft.com/office/drawing/2014/main" id="{A2B946BD-2722-3AF9-A225-F283CB43D9D8}"/>
              </a:ext>
            </a:extLst>
          </p:cNvPr>
          <p:cNvSpPr>
            <a:spLocks noGrp="1"/>
          </p:cNvSpPr>
          <p:nvPr>
            <p:ph type="sldNum" sz="quarter" idx="12"/>
          </p:nvPr>
        </p:nvSpPr>
        <p:spPr/>
        <p:txBody>
          <a:bodyPr/>
          <a:lstStyle/>
          <a:p>
            <a:fld id="{3D257A71-BE1F-48C4-B575-04C4C495D3B1}" type="slidenum">
              <a:rPr lang="en-GB" smtClean="0"/>
              <a:t>23</a:t>
            </a:fld>
            <a:endParaRPr lang="en-GB"/>
          </a:p>
        </p:txBody>
      </p:sp>
      <p:pic>
        <p:nvPicPr>
          <p:cNvPr id="6" name="Picture 5">
            <a:extLst>
              <a:ext uri="{FF2B5EF4-FFF2-40B4-BE49-F238E27FC236}">
                <a16:creationId xmlns:a16="http://schemas.microsoft.com/office/drawing/2014/main" id="{543767FC-76DE-6E30-B7C4-1141BD34C5D3}"/>
              </a:ext>
            </a:extLst>
          </p:cNvPr>
          <p:cNvPicPr>
            <a:picLocks noChangeAspect="1"/>
          </p:cNvPicPr>
          <p:nvPr/>
        </p:nvPicPr>
        <p:blipFill>
          <a:blip r:embed="rId2"/>
          <a:stretch>
            <a:fillRect/>
          </a:stretch>
        </p:blipFill>
        <p:spPr>
          <a:xfrm>
            <a:off x="2946651" y="2653764"/>
            <a:ext cx="5506218" cy="3839111"/>
          </a:xfrm>
          <a:prstGeom prst="rect">
            <a:avLst/>
          </a:prstGeom>
        </p:spPr>
      </p:pic>
      <p:pic>
        <p:nvPicPr>
          <p:cNvPr id="7" name="Picture 2" descr="Department of Methodology, London School of Economics and Political ...">
            <a:extLst>
              <a:ext uri="{FF2B5EF4-FFF2-40B4-BE49-F238E27FC236}">
                <a16:creationId xmlns:a16="http://schemas.microsoft.com/office/drawing/2014/main" id="{EBA4B353-6BC0-C6CA-B755-74AB0597552E}"/>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129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22CF9-942A-E439-226D-9DDF2B63DBE6}"/>
              </a:ext>
            </a:extLst>
          </p:cNvPr>
          <p:cNvSpPr>
            <a:spLocks noGrp="1"/>
          </p:cNvSpPr>
          <p:nvPr>
            <p:ph type="title"/>
          </p:nvPr>
        </p:nvSpPr>
        <p:spPr>
          <a:xfrm>
            <a:off x="589560" y="856180"/>
            <a:ext cx="4560584" cy="1128068"/>
          </a:xfrm>
        </p:spPr>
        <p:txBody>
          <a:bodyPr anchor="ctr">
            <a:normAutofit/>
          </a:bodyPr>
          <a:lstStyle/>
          <a:p>
            <a:r>
              <a:rPr lang="en-GB" sz="4000" dirty="0"/>
              <a:t>Qualtrics</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264965-62A1-1410-9093-93940103C9B7}"/>
              </a:ext>
            </a:extLst>
          </p:cNvPr>
          <p:cNvSpPr>
            <a:spLocks noGrp="1"/>
          </p:cNvSpPr>
          <p:nvPr>
            <p:ph idx="1"/>
          </p:nvPr>
        </p:nvSpPr>
        <p:spPr>
          <a:xfrm>
            <a:off x="590719" y="2330505"/>
            <a:ext cx="4559425" cy="3979585"/>
          </a:xfrm>
        </p:spPr>
        <p:txBody>
          <a:bodyPr anchor="ctr">
            <a:normAutofit/>
          </a:bodyPr>
          <a:lstStyle/>
          <a:p>
            <a:r>
              <a:rPr lang="en-GB" sz="2000" dirty="0"/>
              <a:t>Create new project</a:t>
            </a:r>
          </a:p>
          <a:p>
            <a:r>
              <a:rPr lang="en-GB" sz="2000" dirty="0"/>
              <a:t>Access the JavaScript editor</a:t>
            </a:r>
          </a:p>
          <a:p>
            <a:r>
              <a:rPr lang="en-GB" sz="2000" dirty="0"/>
              <a:t>Be careful when copy-pasting (sensitive to space)</a:t>
            </a:r>
          </a:p>
          <a:p>
            <a:endParaRPr lang="en-GB"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6B46BD6-7778-F061-6CFB-39A29EC0A45B}"/>
              </a:ext>
            </a:extLst>
          </p:cNvPr>
          <p:cNvPicPr>
            <a:picLocks noChangeAspect="1"/>
          </p:cNvPicPr>
          <p:nvPr/>
        </p:nvPicPr>
        <p:blipFill rotWithShape="1">
          <a:blip r:embed="rId2"/>
          <a:srcRect t="321" r="4" b="4"/>
          <a:stretch/>
        </p:blipFill>
        <p:spPr>
          <a:xfrm>
            <a:off x="4775437" y="941592"/>
            <a:ext cx="5425410" cy="5259296"/>
          </a:xfrm>
          <a:prstGeom prst="rect">
            <a:avLst/>
          </a:prstGeom>
        </p:spPr>
      </p:pic>
      <p:sp>
        <p:nvSpPr>
          <p:cNvPr id="4" name="Slide Number Placeholder 3">
            <a:extLst>
              <a:ext uri="{FF2B5EF4-FFF2-40B4-BE49-F238E27FC236}">
                <a16:creationId xmlns:a16="http://schemas.microsoft.com/office/drawing/2014/main" id="{B3838C2F-4DCC-0E07-E6E2-0F7411AADB22}"/>
              </a:ext>
            </a:extLst>
          </p:cNvPr>
          <p:cNvSpPr>
            <a:spLocks noGrp="1"/>
          </p:cNvSpPr>
          <p:nvPr>
            <p:ph type="sldNum" sz="quarter" idx="12"/>
          </p:nvPr>
        </p:nvSpPr>
        <p:spPr>
          <a:xfrm>
            <a:off x="9385070" y="6492240"/>
            <a:ext cx="1055716" cy="365125"/>
          </a:xfrm>
        </p:spPr>
        <p:txBody>
          <a:bodyPr>
            <a:normAutofit/>
          </a:bodyPr>
          <a:lstStyle/>
          <a:p>
            <a:pPr>
              <a:spcAft>
                <a:spcPts val="600"/>
              </a:spcAft>
            </a:pPr>
            <a:fld id="{3D257A71-BE1F-48C4-B575-04C4C495D3B1}" type="slidenum">
              <a:rPr lang="en-GB" smtClean="0"/>
              <a:pPr>
                <a:spcAft>
                  <a:spcPts val="600"/>
                </a:spcAft>
              </a:pPr>
              <a:t>24</a:t>
            </a:fld>
            <a:endParaRPr lang="en-GB"/>
          </a:p>
        </p:txBody>
      </p:sp>
      <p:pic>
        <p:nvPicPr>
          <p:cNvPr id="7" name="Picture 2" descr="Department of Methodology, London School of Economics and Political ...">
            <a:extLst>
              <a:ext uri="{FF2B5EF4-FFF2-40B4-BE49-F238E27FC236}">
                <a16:creationId xmlns:a16="http://schemas.microsoft.com/office/drawing/2014/main" id="{27FEAFEC-4AC6-87A3-1FE3-54B799990D2B}"/>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1E09CD26-3386-EC47-173C-92F1F607DBE1}"/>
              </a:ext>
            </a:extLst>
          </p:cNvPr>
          <p:cNvCxnSpPr/>
          <p:nvPr/>
        </p:nvCxnSpPr>
        <p:spPr>
          <a:xfrm>
            <a:off x="4775437" y="2468880"/>
            <a:ext cx="5280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2824510-9715-D0D8-3DFB-30A1ADC64262}"/>
              </a:ext>
            </a:extLst>
          </p:cNvPr>
          <p:cNvCxnSpPr/>
          <p:nvPr/>
        </p:nvCxnSpPr>
        <p:spPr>
          <a:xfrm flipH="1">
            <a:off x="7680960" y="2854960"/>
            <a:ext cx="4165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033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675D-2AD4-4FE1-7101-A07A2EF7716A}"/>
              </a:ext>
            </a:extLst>
          </p:cNvPr>
          <p:cNvSpPr>
            <a:spLocks noGrp="1"/>
          </p:cNvSpPr>
          <p:nvPr>
            <p:ph type="title"/>
          </p:nvPr>
        </p:nvSpPr>
        <p:spPr/>
        <p:txBody>
          <a:bodyPr/>
          <a:lstStyle/>
          <a:p>
            <a:r>
              <a:rPr lang="en-GB" dirty="0"/>
              <a:t>Adapt the code to your application</a:t>
            </a:r>
          </a:p>
        </p:txBody>
      </p:sp>
      <p:sp>
        <p:nvSpPr>
          <p:cNvPr id="3" name="Content Placeholder 2">
            <a:extLst>
              <a:ext uri="{FF2B5EF4-FFF2-40B4-BE49-F238E27FC236}">
                <a16:creationId xmlns:a16="http://schemas.microsoft.com/office/drawing/2014/main" id="{01CD81D4-2F9C-6788-2E0A-D68AA4D86A9C}"/>
              </a:ext>
            </a:extLst>
          </p:cNvPr>
          <p:cNvSpPr>
            <a:spLocks noGrp="1"/>
          </p:cNvSpPr>
          <p:nvPr>
            <p:ph idx="1"/>
          </p:nvPr>
        </p:nvSpPr>
        <p:spPr/>
        <p:txBody>
          <a:bodyPr>
            <a:normAutofit fontScale="85000" lnSpcReduction="10000"/>
          </a:bodyPr>
          <a:lstStyle/>
          <a:p>
            <a:r>
              <a:rPr lang="en-GB" dirty="0"/>
              <a:t>To adapt the code to your own purpose, begin by setting the number of choice tasks (line 3) and the changing the attribute levels (lines 6-11).</a:t>
            </a:r>
          </a:p>
          <a:p>
            <a:r>
              <a:rPr lang="en-GB" dirty="0"/>
              <a:t>There is no requirement that each attribute have the same number of levels, or limit on the number of levels. If you change the names of the arrays — you probably should — don’t forget to make corresponding changes in lines 33-44. The shuffle functions on lines 14-29 do not need to be edited, unless you want to change the randomization scheme.</a:t>
            </a:r>
          </a:p>
          <a:p>
            <a:r>
              <a:rPr lang="en-GB" dirty="0"/>
              <a:t> The names of the embedded variables that you set in lines 33-44 will eventually appear in your data. For example, in line 33, the text "choice"+</a:t>
            </a:r>
            <a:r>
              <a:rPr lang="en-GB" dirty="0" err="1"/>
              <a:t>i</a:t>
            </a:r>
            <a:r>
              <a:rPr lang="en-GB" dirty="0"/>
              <a:t>+" bread1" means that the variables choice1 bread1, choice2 bread1, ..., choice5 bread1 will be created. </a:t>
            </a:r>
          </a:p>
          <a:p>
            <a:r>
              <a:rPr lang="en-GB" dirty="0"/>
              <a:t>You can change this format to match your preferences. Just remember to carry it all the way through in subsequent steps. </a:t>
            </a:r>
          </a:p>
        </p:txBody>
      </p:sp>
      <p:sp>
        <p:nvSpPr>
          <p:cNvPr id="4" name="Slide Number Placeholder 3">
            <a:extLst>
              <a:ext uri="{FF2B5EF4-FFF2-40B4-BE49-F238E27FC236}">
                <a16:creationId xmlns:a16="http://schemas.microsoft.com/office/drawing/2014/main" id="{E0C25BD8-76D8-D938-7209-4878809BF046}"/>
              </a:ext>
            </a:extLst>
          </p:cNvPr>
          <p:cNvSpPr>
            <a:spLocks noGrp="1"/>
          </p:cNvSpPr>
          <p:nvPr>
            <p:ph type="sldNum" sz="quarter" idx="12"/>
          </p:nvPr>
        </p:nvSpPr>
        <p:spPr/>
        <p:txBody>
          <a:bodyPr/>
          <a:lstStyle/>
          <a:p>
            <a:fld id="{3D257A71-BE1F-48C4-B575-04C4C495D3B1}" type="slidenum">
              <a:rPr lang="en-GB" smtClean="0"/>
              <a:t>25</a:t>
            </a:fld>
            <a:endParaRPr lang="en-GB"/>
          </a:p>
        </p:txBody>
      </p:sp>
      <p:pic>
        <p:nvPicPr>
          <p:cNvPr id="5" name="Picture 2" descr="Department of Methodology, London School of Economics and Political ...">
            <a:extLst>
              <a:ext uri="{FF2B5EF4-FFF2-40B4-BE49-F238E27FC236}">
                <a16:creationId xmlns:a16="http://schemas.microsoft.com/office/drawing/2014/main" id="{5F4A5A65-5F21-1AC2-CB03-4E6B7AED61CA}"/>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262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CBA2-E451-E40F-1C28-4400D2478170}"/>
              </a:ext>
            </a:extLst>
          </p:cNvPr>
          <p:cNvSpPr>
            <a:spLocks noGrp="1"/>
          </p:cNvSpPr>
          <p:nvPr>
            <p:ph type="title"/>
          </p:nvPr>
        </p:nvSpPr>
        <p:spPr/>
        <p:txBody>
          <a:bodyPr/>
          <a:lstStyle/>
          <a:p>
            <a:r>
              <a:rPr lang="en-GB" dirty="0"/>
              <a:t>Store the results of your randomization</a:t>
            </a:r>
          </a:p>
        </p:txBody>
      </p:sp>
      <p:pic>
        <p:nvPicPr>
          <p:cNvPr id="6" name="Content Placeholder 5">
            <a:extLst>
              <a:ext uri="{FF2B5EF4-FFF2-40B4-BE49-F238E27FC236}">
                <a16:creationId xmlns:a16="http://schemas.microsoft.com/office/drawing/2014/main" id="{33F585FE-AB44-BD14-34EE-FFFD32BCC9C8}"/>
              </a:ext>
            </a:extLst>
          </p:cNvPr>
          <p:cNvPicPr>
            <a:picLocks noGrp="1" noChangeAspect="1"/>
          </p:cNvPicPr>
          <p:nvPr>
            <p:ph idx="1"/>
          </p:nvPr>
        </p:nvPicPr>
        <p:blipFill>
          <a:blip r:embed="rId2"/>
          <a:stretch>
            <a:fillRect/>
          </a:stretch>
        </p:blipFill>
        <p:spPr>
          <a:xfrm>
            <a:off x="3852549" y="1876922"/>
            <a:ext cx="4486901" cy="4248743"/>
          </a:xfrm>
        </p:spPr>
      </p:pic>
      <p:sp>
        <p:nvSpPr>
          <p:cNvPr id="4" name="Slide Number Placeholder 3">
            <a:extLst>
              <a:ext uri="{FF2B5EF4-FFF2-40B4-BE49-F238E27FC236}">
                <a16:creationId xmlns:a16="http://schemas.microsoft.com/office/drawing/2014/main" id="{3174F8E8-192F-3681-1BA3-F1A7989C9077}"/>
              </a:ext>
            </a:extLst>
          </p:cNvPr>
          <p:cNvSpPr>
            <a:spLocks noGrp="1"/>
          </p:cNvSpPr>
          <p:nvPr>
            <p:ph type="sldNum" sz="quarter" idx="12"/>
          </p:nvPr>
        </p:nvSpPr>
        <p:spPr/>
        <p:txBody>
          <a:bodyPr/>
          <a:lstStyle/>
          <a:p>
            <a:fld id="{3D257A71-BE1F-48C4-B575-04C4C495D3B1}" type="slidenum">
              <a:rPr lang="en-GB" smtClean="0"/>
              <a:t>26</a:t>
            </a:fld>
            <a:endParaRPr lang="en-GB"/>
          </a:p>
        </p:txBody>
      </p:sp>
      <p:pic>
        <p:nvPicPr>
          <p:cNvPr id="7" name="Picture 2" descr="Department of Methodology, London School of Economics and Political ...">
            <a:extLst>
              <a:ext uri="{FF2B5EF4-FFF2-40B4-BE49-F238E27FC236}">
                <a16:creationId xmlns:a16="http://schemas.microsoft.com/office/drawing/2014/main" id="{EC4304CA-5D0F-E25E-0196-AE8FCD318171}"/>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6423BF-30C0-D536-E0DA-AD8B24B00099}"/>
              </a:ext>
            </a:extLst>
          </p:cNvPr>
          <p:cNvSpPr txBox="1"/>
          <p:nvPr/>
        </p:nvSpPr>
        <p:spPr>
          <a:xfrm>
            <a:off x="975360" y="2641600"/>
            <a:ext cx="2611120" cy="1477328"/>
          </a:xfrm>
          <a:prstGeom prst="rect">
            <a:avLst/>
          </a:prstGeom>
          <a:noFill/>
        </p:spPr>
        <p:txBody>
          <a:bodyPr wrap="square" rtlCol="0">
            <a:spAutoFit/>
          </a:bodyPr>
          <a:lstStyle/>
          <a:p>
            <a:r>
              <a:rPr lang="en-GB" dirty="0"/>
              <a:t>It must be </a:t>
            </a:r>
            <a:r>
              <a:rPr lang="en-GB" b="1" dirty="0"/>
              <a:t>above</a:t>
            </a:r>
            <a:r>
              <a:rPr lang="en-GB" dirty="0"/>
              <a:t> the question block that includes your randomization JavaScript</a:t>
            </a:r>
          </a:p>
        </p:txBody>
      </p:sp>
    </p:spTree>
    <p:extLst>
      <p:ext uri="{BB962C8B-B14F-4D97-AF65-F5344CB8AC3E}">
        <p14:creationId xmlns:p14="http://schemas.microsoft.com/office/powerpoint/2010/main" val="1730182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FE5C1-2F13-2BC4-70B1-5602AF82B5F7}"/>
              </a:ext>
            </a:extLst>
          </p:cNvPr>
          <p:cNvSpPr>
            <a:spLocks noGrp="1"/>
          </p:cNvSpPr>
          <p:nvPr>
            <p:ph type="title"/>
          </p:nvPr>
        </p:nvSpPr>
        <p:spPr>
          <a:xfrm>
            <a:off x="793662" y="386930"/>
            <a:ext cx="10066122" cy="1298448"/>
          </a:xfrm>
        </p:spPr>
        <p:txBody>
          <a:bodyPr anchor="b">
            <a:normAutofit/>
          </a:bodyPr>
          <a:lstStyle/>
          <a:p>
            <a:r>
              <a:rPr lang="en-GB" sz="4800" dirty="0"/>
              <a:t>Create a loop and merge block</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501A6F-1714-2BCF-1506-846F0C236DAA}"/>
              </a:ext>
            </a:extLst>
          </p:cNvPr>
          <p:cNvSpPr>
            <a:spLocks noGrp="1"/>
          </p:cNvSpPr>
          <p:nvPr>
            <p:ph idx="1"/>
          </p:nvPr>
        </p:nvSpPr>
        <p:spPr>
          <a:xfrm>
            <a:off x="793661" y="2599509"/>
            <a:ext cx="4530898" cy="3639450"/>
          </a:xfrm>
        </p:spPr>
        <p:txBody>
          <a:bodyPr anchor="ctr">
            <a:normAutofit/>
          </a:bodyPr>
          <a:lstStyle/>
          <a:p>
            <a:r>
              <a:rPr lang="en-GB" sz="2000"/>
              <a:t>A pop-up containing the loop and merge table will appear (Figure 7). Fill in the names of your embedded variables using the following syntax: ${e://Field/variable}. In place of variable, you’ll use whatever syntax you used in lines 33-44 of the JavaScript</a:t>
            </a:r>
          </a:p>
          <a:p>
            <a:r>
              <a:rPr lang="en-GB" sz="2000"/>
              <a:t>Might be worth doing it in Excel</a:t>
            </a:r>
          </a:p>
        </p:txBody>
      </p:sp>
      <p:pic>
        <p:nvPicPr>
          <p:cNvPr id="6" name="Picture 5">
            <a:extLst>
              <a:ext uri="{FF2B5EF4-FFF2-40B4-BE49-F238E27FC236}">
                <a16:creationId xmlns:a16="http://schemas.microsoft.com/office/drawing/2014/main" id="{AD096C79-4C7D-51A3-6248-BE70F1B15E21}"/>
              </a:ext>
            </a:extLst>
          </p:cNvPr>
          <p:cNvPicPr>
            <a:picLocks noChangeAspect="1"/>
          </p:cNvPicPr>
          <p:nvPr/>
        </p:nvPicPr>
        <p:blipFill>
          <a:blip r:embed="rId2"/>
          <a:stretch>
            <a:fillRect/>
          </a:stretch>
        </p:blipFill>
        <p:spPr>
          <a:xfrm>
            <a:off x="5324559" y="2801714"/>
            <a:ext cx="5150277" cy="2948532"/>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8CEF017-0323-DE18-F079-39D1F7836983}"/>
              </a:ext>
            </a:extLst>
          </p:cNvPr>
          <p:cNvSpPr>
            <a:spLocks noGrp="1"/>
          </p:cNvSpPr>
          <p:nvPr>
            <p:ph type="sldNum" sz="quarter" idx="12"/>
          </p:nvPr>
        </p:nvSpPr>
        <p:spPr>
          <a:xfrm>
            <a:off x="8610600" y="6492240"/>
            <a:ext cx="2743200" cy="365125"/>
          </a:xfrm>
        </p:spPr>
        <p:txBody>
          <a:bodyPr>
            <a:normAutofit/>
          </a:bodyPr>
          <a:lstStyle/>
          <a:p>
            <a:pPr>
              <a:spcAft>
                <a:spcPts val="600"/>
              </a:spcAft>
            </a:pPr>
            <a:fld id="{3D257A71-BE1F-48C4-B575-04C4C495D3B1}" type="slidenum">
              <a:rPr lang="en-GB" smtClean="0"/>
              <a:pPr>
                <a:spcAft>
                  <a:spcPts val="600"/>
                </a:spcAft>
              </a:pPr>
              <a:t>27</a:t>
            </a:fld>
            <a:endParaRPr lang="en-GB"/>
          </a:p>
        </p:txBody>
      </p:sp>
      <p:pic>
        <p:nvPicPr>
          <p:cNvPr id="7" name="Picture 2" descr="Department of Methodology, London School of Economics and Political ...">
            <a:extLst>
              <a:ext uri="{FF2B5EF4-FFF2-40B4-BE49-F238E27FC236}">
                <a16:creationId xmlns:a16="http://schemas.microsoft.com/office/drawing/2014/main" id="{8F7D1E32-DBC3-7FBD-DFB4-6D744930281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95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F46A6-A590-69B0-C71B-483EFA8B0338}"/>
              </a:ext>
            </a:extLst>
          </p:cNvPr>
          <p:cNvSpPr>
            <a:spLocks noGrp="1"/>
          </p:cNvSpPr>
          <p:nvPr>
            <p:ph type="title"/>
          </p:nvPr>
        </p:nvSpPr>
        <p:spPr>
          <a:xfrm>
            <a:off x="793662" y="386930"/>
            <a:ext cx="10066122" cy="1298448"/>
          </a:xfrm>
        </p:spPr>
        <p:txBody>
          <a:bodyPr anchor="b">
            <a:normAutofit/>
          </a:bodyPr>
          <a:lstStyle/>
          <a:p>
            <a:r>
              <a:rPr lang="en-GB" sz="4800" dirty="0"/>
              <a:t>Create the question (HTML)</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D08F54-5408-F46D-FB0A-3F1A2EAFFC53}"/>
              </a:ext>
            </a:extLst>
          </p:cNvPr>
          <p:cNvSpPr>
            <a:spLocks noGrp="1"/>
          </p:cNvSpPr>
          <p:nvPr>
            <p:ph idx="1"/>
          </p:nvPr>
        </p:nvSpPr>
        <p:spPr>
          <a:xfrm>
            <a:off x="613396" y="2539789"/>
            <a:ext cx="4530898" cy="3128793"/>
          </a:xfrm>
        </p:spPr>
        <p:txBody>
          <a:bodyPr anchor="ctr">
            <a:normAutofit/>
          </a:bodyPr>
          <a:lstStyle/>
          <a:p>
            <a:pPr marL="0" indent="0">
              <a:buNone/>
            </a:pPr>
            <a:r>
              <a:rPr lang="en-GB" sz="2000" dirty="0"/>
              <a:t>Table that displays the choices, and a question that records the choices. The formatting of the table behaves better when the table and the question are programmed as two separate questions on the same page</a:t>
            </a:r>
          </a:p>
          <a:p>
            <a:pPr marL="0" indent="0">
              <a:buNone/>
            </a:pPr>
            <a:r>
              <a:rPr lang="en-GB" sz="1400" dirty="0"/>
              <a:t>It’s better to edit your HTML in a separate program like </a:t>
            </a:r>
            <a:r>
              <a:rPr lang="en-GB" sz="1400" dirty="0" err="1"/>
              <a:t>NotePad</a:t>
            </a:r>
            <a:r>
              <a:rPr lang="en-GB" sz="1400" dirty="0"/>
              <a:t>, then paste it into the HTML view tab each time you want to make a change. This is because Qualtrics automatically adds a bunch of unnecessary tags that will clutter up your code</a:t>
            </a:r>
            <a:endParaRPr lang="en-GB" sz="2000" dirty="0"/>
          </a:p>
        </p:txBody>
      </p:sp>
      <p:pic>
        <p:nvPicPr>
          <p:cNvPr id="7" name="Picture 6">
            <a:extLst>
              <a:ext uri="{FF2B5EF4-FFF2-40B4-BE49-F238E27FC236}">
                <a16:creationId xmlns:a16="http://schemas.microsoft.com/office/drawing/2014/main" id="{F5CEA55A-A1F1-9BD2-F0F5-2A920F591B93}"/>
              </a:ext>
            </a:extLst>
          </p:cNvPr>
          <p:cNvPicPr>
            <a:picLocks noChangeAspect="1"/>
          </p:cNvPicPr>
          <p:nvPr/>
        </p:nvPicPr>
        <p:blipFill rotWithShape="1">
          <a:blip r:embed="rId2"/>
          <a:srcRect l="1762"/>
          <a:stretch/>
        </p:blipFill>
        <p:spPr>
          <a:xfrm>
            <a:off x="5232400" y="2505748"/>
            <a:ext cx="5059556" cy="3128793"/>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E9C2B54-3BF5-8C29-F6A8-288AAB735478}"/>
              </a:ext>
            </a:extLst>
          </p:cNvPr>
          <p:cNvSpPr>
            <a:spLocks noGrp="1"/>
          </p:cNvSpPr>
          <p:nvPr>
            <p:ph type="sldNum" sz="quarter" idx="12"/>
          </p:nvPr>
        </p:nvSpPr>
        <p:spPr>
          <a:xfrm>
            <a:off x="8610600" y="6492240"/>
            <a:ext cx="2743200" cy="365125"/>
          </a:xfrm>
        </p:spPr>
        <p:txBody>
          <a:bodyPr>
            <a:normAutofit/>
          </a:bodyPr>
          <a:lstStyle/>
          <a:p>
            <a:pPr>
              <a:spcAft>
                <a:spcPts val="600"/>
              </a:spcAft>
            </a:pPr>
            <a:fld id="{3D257A71-BE1F-48C4-B575-04C4C495D3B1}" type="slidenum">
              <a:rPr lang="en-GB" smtClean="0"/>
              <a:pPr>
                <a:spcAft>
                  <a:spcPts val="600"/>
                </a:spcAft>
              </a:pPr>
              <a:t>28</a:t>
            </a:fld>
            <a:endParaRPr lang="en-GB"/>
          </a:p>
        </p:txBody>
      </p:sp>
      <p:pic>
        <p:nvPicPr>
          <p:cNvPr id="8" name="Picture 2" descr="Department of Methodology, London School of Economics and Political ...">
            <a:extLst>
              <a:ext uri="{FF2B5EF4-FFF2-40B4-BE49-F238E27FC236}">
                <a16:creationId xmlns:a16="http://schemas.microsoft.com/office/drawing/2014/main" id="{05BC5162-2466-76A7-5DFC-17F1A08CA88A}"/>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164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764E39-DBF5-11DA-8E05-9C345496D5C0}"/>
              </a:ext>
            </a:extLst>
          </p:cNvPr>
          <p:cNvSpPr>
            <a:spLocks noGrp="1"/>
          </p:cNvSpPr>
          <p:nvPr>
            <p:ph type="title"/>
          </p:nvPr>
        </p:nvSpPr>
        <p:spPr>
          <a:xfrm>
            <a:off x="793662" y="386930"/>
            <a:ext cx="10066122" cy="1298448"/>
          </a:xfrm>
        </p:spPr>
        <p:txBody>
          <a:bodyPr anchor="b">
            <a:normAutofit/>
          </a:bodyPr>
          <a:lstStyle/>
          <a:p>
            <a:r>
              <a:rPr lang="en-GB" sz="4800"/>
              <a:t>HTML table</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1AF544-0B1D-5CE5-0099-5D5E097BF434}"/>
              </a:ext>
            </a:extLst>
          </p:cNvPr>
          <p:cNvSpPr>
            <a:spLocks noGrp="1"/>
          </p:cNvSpPr>
          <p:nvPr>
            <p:ph idx="1"/>
          </p:nvPr>
        </p:nvSpPr>
        <p:spPr>
          <a:xfrm>
            <a:off x="793661" y="2599509"/>
            <a:ext cx="4530898" cy="3639450"/>
          </a:xfrm>
        </p:spPr>
        <p:txBody>
          <a:bodyPr anchor="ctr">
            <a:normAutofit/>
          </a:bodyPr>
          <a:lstStyle/>
          <a:p>
            <a:r>
              <a:rPr lang="en-GB" sz="2000"/>
              <a:t>To make the table look more professional, we’ll take advantage of cascading style sheets (CSS)</a:t>
            </a:r>
          </a:p>
        </p:txBody>
      </p:sp>
      <p:pic>
        <p:nvPicPr>
          <p:cNvPr id="6" name="Picture 5">
            <a:extLst>
              <a:ext uri="{FF2B5EF4-FFF2-40B4-BE49-F238E27FC236}">
                <a16:creationId xmlns:a16="http://schemas.microsoft.com/office/drawing/2014/main" id="{A8DEA708-4DF3-C27A-B7F2-289F5AE2E106}"/>
              </a:ext>
            </a:extLst>
          </p:cNvPr>
          <p:cNvPicPr>
            <a:picLocks noChangeAspect="1"/>
          </p:cNvPicPr>
          <p:nvPr/>
        </p:nvPicPr>
        <p:blipFill>
          <a:blip r:embed="rId2"/>
          <a:stretch>
            <a:fillRect/>
          </a:stretch>
        </p:blipFill>
        <p:spPr>
          <a:xfrm>
            <a:off x="5911532" y="3440079"/>
            <a:ext cx="5150277" cy="1802596"/>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EF3E9A-DAA1-A520-5198-78D74F07CA6F}"/>
              </a:ext>
            </a:extLst>
          </p:cNvPr>
          <p:cNvSpPr>
            <a:spLocks noGrp="1"/>
          </p:cNvSpPr>
          <p:nvPr>
            <p:ph type="sldNum" sz="quarter" idx="12"/>
          </p:nvPr>
        </p:nvSpPr>
        <p:spPr>
          <a:xfrm>
            <a:off x="8610600" y="6492240"/>
            <a:ext cx="2743200" cy="365125"/>
          </a:xfrm>
        </p:spPr>
        <p:txBody>
          <a:bodyPr>
            <a:normAutofit/>
          </a:bodyPr>
          <a:lstStyle/>
          <a:p>
            <a:pPr>
              <a:spcAft>
                <a:spcPts val="600"/>
              </a:spcAft>
            </a:pPr>
            <a:fld id="{3D257A71-BE1F-48C4-B575-04C4C495D3B1}" type="slidenum">
              <a:rPr lang="en-GB" smtClean="0"/>
              <a:pPr>
                <a:spcAft>
                  <a:spcPts val="600"/>
                </a:spcAft>
              </a:pPr>
              <a:t>29</a:t>
            </a:fld>
            <a:endParaRPr lang="en-GB"/>
          </a:p>
        </p:txBody>
      </p:sp>
      <p:pic>
        <p:nvPicPr>
          <p:cNvPr id="7" name="Picture 2" descr="Department of Methodology, London School of Economics and Political ...">
            <a:extLst>
              <a:ext uri="{FF2B5EF4-FFF2-40B4-BE49-F238E27FC236}">
                <a16:creationId xmlns:a16="http://schemas.microsoft.com/office/drawing/2014/main" id="{C732C401-9DB7-4588-CAED-559ED9BAEFCF}"/>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71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9493-EE1B-FFDC-79C4-600C70B2AFE0}"/>
              </a:ext>
            </a:extLst>
          </p:cNvPr>
          <p:cNvSpPr>
            <a:spLocks noGrp="1"/>
          </p:cNvSpPr>
          <p:nvPr>
            <p:ph type="title"/>
          </p:nvPr>
        </p:nvSpPr>
        <p:spPr/>
        <p:txBody>
          <a:bodyPr/>
          <a:lstStyle/>
          <a:p>
            <a:r>
              <a:rPr lang="en-GB" dirty="0"/>
              <a:t>Which one do you prefer</a:t>
            </a:r>
          </a:p>
        </p:txBody>
      </p:sp>
      <p:pic>
        <p:nvPicPr>
          <p:cNvPr id="5" name="Content Placeholder 4" descr="A close-up of a questionnaire&#10;&#10;Description automatically generated">
            <a:extLst>
              <a:ext uri="{FF2B5EF4-FFF2-40B4-BE49-F238E27FC236}">
                <a16:creationId xmlns:a16="http://schemas.microsoft.com/office/drawing/2014/main" id="{0F05FBB6-59B1-F0D5-8466-EB6442A527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567" t="23377" r="1" b="13993"/>
          <a:stretch/>
        </p:blipFill>
        <p:spPr>
          <a:xfrm>
            <a:off x="4889241" y="1296056"/>
            <a:ext cx="4637138" cy="5300688"/>
          </a:xfrm>
        </p:spPr>
      </p:pic>
      <p:sp>
        <p:nvSpPr>
          <p:cNvPr id="6" name="Slide Number Placeholder 5">
            <a:extLst>
              <a:ext uri="{FF2B5EF4-FFF2-40B4-BE49-F238E27FC236}">
                <a16:creationId xmlns:a16="http://schemas.microsoft.com/office/drawing/2014/main" id="{730A511A-7BF0-EE7D-3E28-3CE7E4D2CEBE}"/>
              </a:ext>
            </a:extLst>
          </p:cNvPr>
          <p:cNvSpPr>
            <a:spLocks noGrp="1"/>
          </p:cNvSpPr>
          <p:nvPr>
            <p:ph type="sldNum" sz="quarter" idx="12"/>
          </p:nvPr>
        </p:nvSpPr>
        <p:spPr/>
        <p:txBody>
          <a:bodyPr/>
          <a:lstStyle/>
          <a:p>
            <a:fld id="{3D257A71-BE1F-48C4-B575-04C4C495D3B1}" type="slidenum">
              <a:rPr lang="en-GB" smtClean="0"/>
              <a:t>3</a:t>
            </a:fld>
            <a:endParaRPr lang="en-GB"/>
          </a:p>
        </p:txBody>
      </p:sp>
      <p:pic>
        <p:nvPicPr>
          <p:cNvPr id="3" name="Picture 2" descr="Department of Methodology, London School of Economics and Political ...">
            <a:extLst>
              <a:ext uri="{FF2B5EF4-FFF2-40B4-BE49-F238E27FC236}">
                <a16:creationId xmlns:a16="http://schemas.microsoft.com/office/drawing/2014/main" id="{B8DB193E-6646-827F-1A40-2B0CB08EFD2A}"/>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5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4F8F7-A374-7D6B-54B5-C27E1461A718}"/>
              </a:ext>
            </a:extLst>
          </p:cNvPr>
          <p:cNvSpPr>
            <a:spLocks noGrp="1"/>
          </p:cNvSpPr>
          <p:nvPr>
            <p:ph type="title"/>
          </p:nvPr>
        </p:nvSpPr>
        <p:spPr>
          <a:xfrm>
            <a:off x="1137034" y="609597"/>
            <a:ext cx="9392421" cy="1330841"/>
          </a:xfrm>
        </p:spPr>
        <p:txBody>
          <a:bodyPr>
            <a:normAutofit/>
          </a:bodyPr>
          <a:lstStyle/>
          <a:p>
            <a:r>
              <a:rPr lang="en-GB"/>
              <a:t>Costumize: randomization</a:t>
            </a:r>
            <a:endParaRPr lang="en-GB" dirty="0"/>
          </a:p>
        </p:txBody>
      </p:sp>
      <p:sp>
        <p:nvSpPr>
          <p:cNvPr id="3" name="Content Placeholder 2">
            <a:extLst>
              <a:ext uri="{FF2B5EF4-FFF2-40B4-BE49-F238E27FC236}">
                <a16:creationId xmlns:a16="http://schemas.microsoft.com/office/drawing/2014/main" id="{3C78297E-AF48-931C-C7B8-566D32F4488C}"/>
              </a:ext>
            </a:extLst>
          </p:cNvPr>
          <p:cNvSpPr>
            <a:spLocks noGrp="1"/>
          </p:cNvSpPr>
          <p:nvPr>
            <p:ph idx="1"/>
          </p:nvPr>
        </p:nvSpPr>
        <p:spPr>
          <a:xfrm>
            <a:off x="422658" y="2170243"/>
            <a:ext cx="4958966" cy="3917773"/>
          </a:xfrm>
        </p:spPr>
        <p:txBody>
          <a:bodyPr>
            <a:normAutofit/>
          </a:bodyPr>
          <a:lstStyle/>
          <a:p>
            <a:r>
              <a:rPr lang="en-GB" sz="2000" dirty="0"/>
              <a:t>Doing this requires two key steps: modifying lines 30-45 of the randomization JavaScript displayed in Figure 4, and adopting a new naming convention for the embedded variables</a:t>
            </a:r>
          </a:p>
          <a:p>
            <a:r>
              <a:rPr lang="en-GB" sz="1400" dirty="0"/>
              <a:t>To account for the fact that the attributes (bread, meat, cheese, etc.) are going to appear in random order, we need to modify the naming convention for the attributes, which had previously hard-coded bread, cheese, etc.</a:t>
            </a:r>
          </a:p>
          <a:p>
            <a:r>
              <a:rPr lang="en-GB" sz="1400" dirty="0"/>
              <a:t>You’ll also need to use this variable naming convention in your survey flow (Figure 5) and your loop and merge table (Figure 7). </a:t>
            </a:r>
            <a:endParaRPr lang="en-GB" sz="2000" dirty="0"/>
          </a:p>
        </p:txBody>
      </p:sp>
      <p:pic>
        <p:nvPicPr>
          <p:cNvPr id="7" name="Picture 6">
            <a:extLst>
              <a:ext uri="{FF2B5EF4-FFF2-40B4-BE49-F238E27FC236}">
                <a16:creationId xmlns:a16="http://schemas.microsoft.com/office/drawing/2014/main" id="{5C18A56C-D2C7-3CA9-DCCE-7D5056D3EF73}"/>
              </a:ext>
            </a:extLst>
          </p:cNvPr>
          <p:cNvPicPr>
            <a:picLocks noChangeAspect="1"/>
          </p:cNvPicPr>
          <p:nvPr/>
        </p:nvPicPr>
        <p:blipFill>
          <a:blip r:embed="rId2"/>
          <a:stretch>
            <a:fillRect/>
          </a:stretch>
        </p:blipFill>
        <p:spPr>
          <a:xfrm>
            <a:off x="5381624" y="1823090"/>
            <a:ext cx="4788505" cy="2525936"/>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E4D5ED45-7C97-F4EF-6929-AAF9F7E7DC11}"/>
              </a:ext>
            </a:extLst>
          </p:cNvPr>
          <p:cNvSpPr>
            <a:spLocks noGrp="1"/>
          </p:cNvSpPr>
          <p:nvPr>
            <p:ph type="sldNum" sz="quarter" idx="12"/>
          </p:nvPr>
        </p:nvSpPr>
        <p:spPr>
          <a:xfrm>
            <a:off x="8610600" y="6356350"/>
            <a:ext cx="2743200" cy="365125"/>
          </a:xfrm>
        </p:spPr>
        <p:txBody>
          <a:bodyPr>
            <a:normAutofit/>
          </a:bodyPr>
          <a:lstStyle/>
          <a:p>
            <a:pPr>
              <a:spcAft>
                <a:spcPts val="600"/>
              </a:spcAft>
            </a:pPr>
            <a:fld id="{3D257A71-BE1F-48C4-B575-04C4C495D3B1}" type="slidenum">
              <a:rPr lang="en-GB" sz="1000"/>
              <a:pPr>
                <a:spcAft>
                  <a:spcPts val="600"/>
                </a:spcAft>
              </a:pPr>
              <a:t>30</a:t>
            </a:fld>
            <a:endParaRPr lang="en-GB" sz="1000"/>
          </a:p>
        </p:txBody>
      </p:sp>
      <p:pic>
        <p:nvPicPr>
          <p:cNvPr id="9" name="Picture 8">
            <a:extLst>
              <a:ext uri="{FF2B5EF4-FFF2-40B4-BE49-F238E27FC236}">
                <a16:creationId xmlns:a16="http://schemas.microsoft.com/office/drawing/2014/main" id="{F8995FA2-FC1F-F351-6CB4-DAFD2668B55F}"/>
              </a:ext>
            </a:extLst>
          </p:cNvPr>
          <p:cNvPicPr>
            <a:picLocks noChangeAspect="1"/>
          </p:cNvPicPr>
          <p:nvPr/>
        </p:nvPicPr>
        <p:blipFill rotWithShape="1">
          <a:blip r:embed="rId3"/>
          <a:srcRect l="2493"/>
          <a:stretch/>
        </p:blipFill>
        <p:spPr>
          <a:xfrm>
            <a:off x="5242560" y="4828067"/>
            <a:ext cx="5192450" cy="1609950"/>
          </a:xfrm>
          <a:prstGeom prst="rect">
            <a:avLst/>
          </a:prstGeom>
        </p:spPr>
      </p:pic>
      <p:pic>
        <p:nvPicPr>
          <p:cNvPr id="10" name="Picture 2" descr="Department of Methodology, London School of Economics and Political ...">
            <a:extLst>
              <a:ext uri="{FF2B5EF4-FFF2-40B4-BE49-F238E27FC236}">
                <a16:creationId xmlns:a16="http://schemas.microsoft.com/office/drawing/2014/main" id="{5649783B-788F-D798-819E-F3A0B23E9D55}"/>
              </a:ext>
            </a:extLst>
          </p:cNvPr>
          <p:cNvPicPr>
            <a:picLocks noChangeAspect="1" noChangeArrowheads="1"/>
          </p:cNvPicPr>
          <p:nvPr/>
        </p:nvPicPr>
        <p:blipFill>
          <a:blip r:embed="rId4">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22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8EF6-45E6-85A0-8B89-55B9D74D30A8}"/>
              </a:ext>
            </a:extLst>
          </p:cNvPr>
          <p:cNvSpPr>
            <a:spLocks noGrp="1"/>
          </p:cNvSpPr>
          <p:nvPr>
            <p:ph type="title"/>
          </p:nvPr>
        </p:nvSpPr>
        <p:spPr/>
        <p:txBody>
          <a:bodyPr/>
          <a:lstStyle/>
          <a:p>
            <a:r>
              <a:rPr lang="en-GB" dirty="0"/>
              <a:t>Format and Analysis</a:t>
            </a:r>
          </a:p>
        </p:txBody>
      </p:sp>
      <p:sp>
        <p:nvSpPr>
          <p:cNvPr id="3" name="Content Placeholder 2">
            <a:extLst>
              <a:ext uri="{FF2B5EF4-FFF2-40B4-BE49-F238E27FC236}">
                <a16:creationId xmlns:a16="http://schemas.microsoft.com/office/drawing/2014/main" id="{A604591A-2637-DD16-C653-A27DC906CBFF}"/>
              </a:ext>
            </a:extLst>
          </p:cNvPr>
          <p:cNvSpPr>
            <a:spLocks noGrp="1"/>
          </p:cNvSpPr>
          <p:nvPr>
            <p:ph idx="1"/>
          </p:nvPr>
        </p:nvSpPr>
        <p:spPr/>
        <p:txBody>
          <a:bodyPr/>
          <a:lstStyle/>
          <a:p>
            <a:r>
              <a:rPr lang="en-GB" dirty="0"/>
              <a:t>Answer the survey 10 or 15 times</a:t>
            </a:r>
          </a:p>
          <a:p>
            <a:r>
              <a:rPr lang="en-GB" dirty="0"/>
              <a:t>When you download your data from Qualtrics, each row will represent a respondent.</a:t>
            </a:r>
          </a:p>
          <a:p>
            <a:r>
              <a:rPr lang="en-GB" dirty="0"/>
              <a:t>. It requires the </a:t>
            </a:r>
            <a:r>
              <a:rPr lang="en-GB" dirty="0" err="1"/>
              <a:t>dplyr</a:t>
            </a:r>
            <a:r>
              <a:rPr lang="en-GB" dirty="0"/>
              <a:t> and </a:t>
            </a:r>
            <a:r>
              <a:rPr lang="en-GB" dirty="0" err="1"/>
              <a:t>magrittr</a:t>
            </a:r>
            <a:r>
              <a:rPr lang="en-GB" dirty="0"/>
              <a:t> packages, both of which are installed as part of the </a:t>
            </a:r>
            <a:r>
              <a:rPr lang="en-GB" dirty="0" err="1"/>
              <a:t>tidyverse</a:t>
            </a:r>
            <a:r>
              <a:rPr lang="en-GB" dirty="0"/>
              <a:t> package</a:t>
            </a:r>
          </a:p>
          <a:p>
            <a:endParaRPr lang="en-GB" dirty="0"/>
          </a:p>
        </p:txBody>
      </p:sp>
      <p:sp>
        <p:nvSpPr>
          <p:cNvPr id="4" name="Slide Number Placeholder 3">
            <a:extLst>
              <a:ext uri="{FF2B5EF4-FFF2-40B4-BE49-F238E27FC236}">
                <a16:creationId xmlns:a16="http://schemas.microsoft.com/office/drawing/2014/main" id="{473212CC-A9A9-5F74-C09F-6A06FAF6A9C8}"/>
              </a:ext>
            </a:extLst>
          </p:cNvPr>
          <p:cNvSpPr>
            <a:spLocks noGrp="1"/>
          </p:cNvSpPr>
          <p:nvPr>
            <p:ph type="sldNum" sz="quarter" idx="12"/>
          </p:nvPr>
        </p:nvSpPr>
        <p:spPr/>
        <p:txBody>
          <a:bodyPr/>
          <a:lstStyle/>
          <a:p>
            <a:fld id="{3D257A71-BE1F-48C4-B575-04C4C495D3B1}" type="slidenum">
              <a:rPr lang="en-GB" smtClean="0"/>
              <a:t>31</a:t>
            </a:fld>
            <a:endParaRPr lang="en-GB"/>
          </a:p>
        </p:txBody>
      </p:sp>
      <p:pic>
        <p:nvPicPr>
          <p:cNvPr id="6" name="Picture 5">
            <a:extLst>
              <a:ext uri="{FF2B5EF4-FFF2-40B4-BE49-F238E27FC236}">
                <a16:creationId xmlns:a16="http://schemas.microsoft.com/office/drawing/2014/main" id="{3E13A668-00D9-DEE9-59F7-F9CFFADF2704}"/>
              </a:ext>
            </a:extLst>
          </p:cNvPr>
          <p:cNvPicPr>
            <a:picLocks noChangeAspect="1"/>
          </p:cNvPicPr>
          <p:nvPr/>
        </p:nvPicPr>
        <p:blipFill>
          <a:blip r:embed="rId2"/>
          <a:stretch>
            <a:fillRect/>
          </a:stretch>
        </p:blipFill>
        <p:spPr>
          <a:xfrm>
            <a:off x="2313696" y="4001294"/>
            <a:ext cx="6296904" cy="1752845"/>
          </a:xfrm>
          <a:prstGeom prst="rect">
            <a:avLst/>
          </a:prstGeom>
        </p:spPr>
      </p:pic>
      <p:pic>
        <p:nvPicPr>
          <p:cNvPr id="7" name="Picture 2" descr="Department of Methodology, London School of Economics and Political ...">
            <a:extLst>
              <a:ext uri="{FF2B5EF4-FFF2-40B4-BE49-F238E27FC236}">
                <a16:creationId xmlns:a16="http://schemas.microsoft.com/office/drawing/2014/main" id="{7DE14BA0-E014-9EAD-E54A-21747CC05069}"/>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373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0417-0249-002D-6997-0549CB909EED}"/>
              </a:ext>
            </a:extLst>
          </p:cNvPr>
          <p:cNvSpPr>
            <a:spLocks noGrp="1"/>
          </p:cNvSpPr>
          <p:nvPr>
            <p:ph type="title"/>
          </p:nvPr>
        </p:nvSpPr>
        <p:spPr/>
        <p:txBody>
          <a:bodyPr/>
          <a:lstStyle/>
          <a:p>
            <a:r>
              <a:rPr lang="en-GB" dirty="0"/>
              <a:t>One possible coding</a:t>
            </a:r>
          </a:p>
        </p:txBody>
      </p:sp>
      <p:sp>
        <p:nvSpPr>
          <p:cNvPr id="3" name="Content Placeholder 2">
            <a:extLst>
              <a:ext uri="{FF2B5EF4-FFF2-40B4-BE49-F238E27FC236}">
                <a16:creationId xmlns:a16="http://schemas.microsoft.com/office/drawing/2014/main" id="{440BFFAE-9428-76C4-BDEE-1A82AC1ED683}"/>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35C32193-9936-8D7B-5F12-B2AC92DA27C2}"/>
              </a:ext>
            </a:extLst>
          </p:cNvPr>
          <p:cNvSpPr>
            <a:spLocks noGrp="1"/>
          </p:cNvSpPr>
          <p:nvPr>
            <p:ph type="sldNum" sz="quarter" idx="12"/>
          </p:nvPr>
        </p:nvSpPr>
        <p:spPr/>
        <p:txBody>
          <a:bodyPr/>
          <a:lstStyle/>
          <a:p>
            <a:fld id="{3D257A71-BE1F-48C4-B575-04C4C495D3B1}" type="slidenum">
              <a:rPr lang="en-GB" smtClean="0"/>
              <a:t>32</a:t>
            </a:fld>
            <a:endParaRPr lang="en-GB"/>
          </a:p>
        </p:txBody>
      </p:sp>
      <p:pic>
        <p:nvPicPr>
          <p:cNvPr id="6" name="Picture 5">
            <a:extLst>
              <a:ext uri="{FF2B5EF4-FFF2-40B4-BE49-F238E27FC236}">
                <a16:creationId xmlns:a16="http://schemas.microsoft.com/office/drawing/2014/main" id="{03D5ABBF-0A04-238D-5A95-2E252D747D7B}"/>
              </a:ext>
            </a:extLst>
          </p:cNvPr>
          <p:cNvPicPr>
            <a:picLocks noChangeAspect="1"/>
          </p:cNvPicPr>
          <p:nvPr/>
        </p:nvPicPr>
        <p:blipFill>
          <a:blip r:embed="rId2"/>
          <a:stretch>
            <a:fillRect/>
          </a:stretch>
        </p:blipFill>
        <p:spPr>
          <a:xfrm>
            <a:off x="6096000" y="799732"/>
            <a:ext cx="5313950" cy="4018626"/>
          </a:xfrm>
          <a:prstGeom prst="rect">
            <a:avLst/>
          </a:prstGeom>
        </p:spPr>
      </p:pic>
      <p:pic>
        <p:nvPicPr>
          <p:cNvPr id="8" name="Picture 7">
            <a:extLst>
              <a:ext uri="{FF2B5EF4-FFF2-40B4-BE49-F238E27FC236}">
                <a16:creationId xmlns:a16="http://schemas.microsoft.com/office/drawing/2014/main" id="{DBF8343F-EE44-7BA0-5004-7055221D6ACD}"/>
              </a:ext>
            </a:extLst>
          </p:cNvPr>
          <p:cNvPicPr>
            <a:picLocks noChangeAspect="1"/>
          </p:cNvPicPr>
          <p:nvPr/>
        </p:nvPicPr>
        <p:blipFill>
          <a:blip r:embed="rId3"/>
          <a:stretch>
            <a:fillRect/>
          </a:stretch>
        </p:blipFill>
        <p:spPr>
          <a:xfrm>
            <a:off x="2379861" y="5119540"/>
            <a:ext cx="6373114" cy="1057423"/>
          </a:xfrm>
          <a:prstGeom prst="rect">
            <a:avLst/>
          </a:prstGeom>
        </p:spPr>
      </p:pic>
      <p:pic>
        <p:nvPicPr>
          <p:cNvPr id="9" name="Picture 2" descr="Department of Methodology, London School of Economics and Political ...">
            <a:extLst>
              <a:ext uri="{FF2B5EF4-FFF2-40B4-BE49-F238E27FC236}">
                <a16:creationId xmlns:a16="http://schemas.microsoft.com/office/drawing/2014/main" id="{9073CDF9-0EC7-D964-0950-15234819EFC8}"/>
              </a:ext>
            </a:extLst>
          </p:cNvPr>
          <p:cNvPicPr>
            <a:picLocks noChangeAspect="1" noChangeArrowheads="1"/>
          </p:cNvPicPr>
          <p:nvPr/>
        </p:nvPicPr>
        <p:blipFill>
          <a:blip r:embed="rId4">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060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CD34-11A9-4F29-A6A2-C3A90D46711F}"/>
              </a:ext>
            </a:extLst>
          </p:cNvPr>
          <p:cNvSpPr>
            <a:spLocks noGrp="1"/>
          </p:cNvSpPr>
          <p:nvPr>
            <p:ph type="title"/>
          </p:nvPr>
        </p:nvSpPr>
        <p:spPr/>
        <p:txBody>
          <a:bodyPr/>
          <a:lstStyle/>
          <a:p>
            <a:r>
              <a:rPr lang="en-GB" dirty="0"/>
              <a:t>Analysis</a:t>
            </a:r>
          </a:p>
        </p:txBody>
      </p:sp>
      <p:pic>
        <p:nvPicPr>
          <p:cNvPr id="6" name="Content Placeholder 5">
            <a:extLst>
              <a:ext uri="{FF2B5EF4-FFF2-40B4-BE49-F238E27FC236}">
                <a16:creationId xmlns:a16="http://schemas.microsoft.com/office/drawing/2014/main" id="{397AA54D-3261-D8E9-1138-165634A45022}"/>
              </a:ext>
            </a:extLst>
          </p:cNvPr>
          <p:cNvPicPr>
            <a:picLocks noGrp="1" noChangeAspect="1"/>
          </p:cNvPicPr>
          <p:nvPr>
            <p:ph idx="1"/>
          </p:nvPr>
        </p:nvPicPr>
        <p:blipFill>
          <a:blip r:embed="rId2"/>
          <a:stretch>
            <a:fillRect/>
          </a:stretch>
        </p:blipFill>
        <p:spPr>
          <a:xfrm>
            <a:off x="2933258" y="2929582"/>
            <a:ext cx="6325483" cy="2143424"/>
          </a:xfrm>
        </p:spPr>
      </p:pic>
      <p:sp>
        <p:nvSpPr>
          <p:cNvPr id="4" name="Slide Number Placeholder 3">
            <a:extLst>
              <a:ext uri="{FF2B5EF4-FFF2-40B4-BE49-F238E27FC236}">
                <a16:creationId xmlns:a16="http://schemas.microsoft.com/office/drawing/2014/main" id="{5FCBC246-3659-D80C-EB56-F61AED0462EA}"/>
              </a:ext>
            </a:extLst>
          </p:cNvPr>
          <p:cNvSpPr>
            <a:spLocks noGrp="1"/>
          </p:cNvSpPr>
          <p:nvPr>
            <p:ph type="sldNum" sz="quarter" idx="12"/>
          </p:nvPr>
        </p:nvSpPr>
        <p:spPr/>
        <p:txBody>
          <a:bodyPr/>
          <a:lstStyle/>
          <a:p>
            <a:fld id="{3D257A71-BE1F-48C4-B575-04C4C495D3B1}" type="slidenum">
              <a:rPr lang="en-GB" smtClean="0"/>
              <a:t>33</a:t>
            </a:fld>
            <a:endParaRPr lang="en-GB"/>
          </a:p>
        </p:txBody>
      </p:sp>
      <p:pic>
        <p:nvPicPr>
          <p:cNvPr id="7" name="Picture 2" descr="Department of Methodology, London School of Economics and Political ...">
            <a:extLst>
              <a:ext uri="{FF2B5EF4-FFF2-40B4-BE49-F238E27FC236}">
                <a16:creationId xmlns:a16="http://schemas.microsoft.com/office/drawing/2014/main" id="{43D707B5-67C3-582E-9940-0F32C39660A4}"/>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0B47C4-FBE3-5C01-A4EE-C41622B746E5}"/>
              </a:ext>
            </a:extLst>
          </p:cNvPr>
          <p:cNvSpPr txBox="1"/>
          <p:nvPr/>
        </p:nvSpPr>
        <p:spPr>
          <a:xfrm>
            <a:off x="1793289" y="1979720"/>
            <a:ext cx="6923370" cy="646331"/>
          </a:xfrm>
          <a:prstGeom prst="rect">
            <a:avLst/>
          </a:prstGeom>
          <a:noFill/>
        </p:spPr>
        <p:txBody>
          <a:bodyPr wrap="none" rtlCol="0">
            <a:spAutoFit/>
          </a:bodyPr>
          <a:lstStyle/>
          <a:p>
            <a:r>
              <a:rPr lang="en-GB" dirty="0"/>
              <a:t>Because of full independent randomization you can run the analysis </a:t>
            </a:r>
          </a:p>
          <a:p>
            <a:r>
              <a:rPr lang="en-GB" dirty="0"/>
              <a:t>as linear regression or means difference</a:t>
            </a:r>
          </a:p>
        </p:txBody>
      </p:sp>
    </p:spTree>
    <p:extLst>
      <p:ext uri="{BB962C8B-B14F-4D97-AF65-F5344CB8AC3E}">
        <p14:creationId xmlns:p14="http://schemas.microsoft.com/office/powerpoint/2010/main" val="3062101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67FA-3140-BE6A-EE1E-7AB68881B2B9}"/>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D34B2B37-A48F-FA6C-E857-39D184F59B3C}"/>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0DE56CBC-9717-3A94-B340-700E40631051}"/>
              </a:ext>
            </a:extLst>
          </p:cNvPr>
          <p:cNvSpPr>
            <a:spLocks noGrp="1"/>
          </p:cNvSpPr>
          <p:nvPr>
            <p:ph type="sldNum" sz="quarter" idx="12"/>
          </p:nvPr>
        </p:nvSpPr>
        <p:spPr/>
        <p:txBody>
          <a:bodyPr/>
          <a:lstStyle/>
          <a:p>
            <a:fld id="{3D257A71-BE1F-48C4-B575-04C4C495D3B1}" type="slidenum">
              <a:rPr lang="en-GB" smtClean="0"/>
              <a:t>34</a:t>
            </a:fld>
            <a:endParaRPr lang="en-GB"/>
          </a:p>
        </p:txBody>
      </p:sp>
      <p:pic>
        <p:nvPicPr>
          <p:cNvPr id="5" name="Picture 2" descr="Department of Methodology, London School of Economics and Political ...">
            <a:extLst>
              <a:ext uri="{FF2B5EF4-FFF2-40B4-BE49-F238E27FC236}">
                <a16:creationId xmlns:a16="http://schemas.microsoft.com/office/drawing/2014/main" id="{58F28B56-9CD6-74D7-0BD5-2106EA46836B}"/>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477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50C0-3FBC-AF74-87D1-E6C2A74AA99D}"/>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0BFF17E6-A934-1F38-8760-328561CD0C71}"/>
              </a:ext>
            </a:extLst>
          </p:cNvPr>
          <p:cNvSpPr>
            <a:spLocks noGrp="1"/>
          </p:cNvSpPr>
          <p:nvPr>
            <p:ph idx="1"/>
          </p:nvPr>
        </p:nvSpPr>
        <p:spPr/>
        <p:txBody>
          <a:bodyPr/>
          <a:lstStyle/>
          <a:p>
            <a:r>
              <a:rPr lang="en-GB" b="0" i="0" dirty="0" err="1">
                <a:solidFill>
                  <a:srgbClr val="222222"/>
                </a:solidFill>
                <a:effectLst/>
                <a:highlight>
                  <a:srgbClr val="FFFFFF"/>
                </a:highlight>
                <a:latin typeface="Arial" panose="020B0604020202020204" pitchFamily="34" charset="0"/>
              </a:rPr>
              <a:t>Lupu</a:t>
            </a:r>
            <a:r>
              <a:rPr lang="en-GB" b="0" i="0" dirty="0">
                <a:solidFill>
                  <a:srgbClr val="222222"/>
                </a:solidFill>
                <a:effectLst/>
                <a:highlight>
                  <a:srgbClr val="FFFFFF"/>
                </a:highlight>
                <a:latin typeface="Arial" panose="020B0604020202020204" pitchFamily="34" charset="0"/>
              </a:rPr>
              <a:t>, N. (2013). Party brands and partisanship: Theory with evidence from a survey experiment in Argentina. </a:t>
            </a:r>
            <a:r>
              <a:rPr lang="en-GB" b="0" i="1" dirty="0">
                <a:solidFill>
                  <a:srgbClr val="222222"/>
                </a:solidFill>
                <a:effectLst/>
                <a:highlight>
                  <a:srgbClr val="FFFFFF"/>
                </a:highlight>
                <a:latin typeface="Arial" panose="020B0604020202020204" pitchFamily="34" charset="0"/>
              </a:rPr>
              <a:t>American Journal of Political Science</a:t>
            </a:r>
            <a:r>
              <a:rPr lang="en-GB" b="0" i="0" dirty="0">
                <a:solidFill>
                  <a:srgbClr val="222222"/>
                </a:solidFill>
                <a:effectLst/>
                <a:highlight>
                  <a:srgbClr val="FFFFFF"/>
                </a:highlight>
                <a:latin typeface="Arial" panose="020B0604020202020204" pitchFamily="34" charset="0"/>
              </a:rPr>
              <a:t>, </a:t>
            </a:r>
            <a:r>
              <a:rPr lang="en-GB" b="0" i="1" dirty="0">
                <a:solidFill>
                  <a:srgbClr val="222222"/>
                </a:solidFill>
                <a:effectLst/>
                <a:highlight>
                  <a:srgbClr val="FFFFFF"/>
                </a:highlight>
                <a:latin typeface="Arial" panose="020B0604020202020204" pitchFamily="34" charset="0"/>
              </a:rPr>
              <a:t>57</a:t>
            </a:r>
            <a:r>
              <a:rPr lang="en-GB" b="0" i="0" dirty="0">
                <a:solidFill>
                  <a:srgbClr val="222222"/>
                </a:solidFill>
                <a:effectLst/>
                <a:highlight>
                  <a:srgbClr val="FFFFFF"/>
                </a:highlight>
                <a:latin typeface="Arial" panose="020B0604020202020204" pitchFamily="34" charset="0"/>
              </a:rPr>
              <a:t>(1), 49-64.</a:t>
            </a:r>
            <a:endParaRPr lang="en-GB" dirty="0"/>
          </a:p>
        </p:txBody>
      </p:sp>
      <p:sp>
        <p:nvSpPr>
          <p:cNvPr id="4" name="Slide Number Placeholder 3">
            <a:extLst>
              <a:ext uri="{FF2B5EF4-FFF2-40B4-BE49-F238E27FC236}">
                <a16:creationId xmlns:a16="http://schemas.microsoft.com/office/drawing/2014/main" id="{798F6C8F-213E-32FE-5B04-6977E107D335}"/>
              </a:ext>
            </a:extLst>
          </p:cNvPr>
          <p:cNvSpPr>
            <a:spLocks noGrp="1"/>
          </p:cNvSpPr>
          <p:nvPr>
            <p:ph type="sldNum" sz="quarter" idx="12"/>
          </p:nvPr>
        </p:nvSpPr>
        <p:spPr/>
        <p:txBody>
          <a:bodyPr/>
          <a:lstStyle/>
          <a:p>
            <a:fld id="{3D257A71-BE1F-48C4-B575-04C4C495D3B1}" type="slidenum">
              <a:rPr lang="en-GB" smtClean="0"/>
              <a:t>35</a:t>
            </a:fld>
            <a:endParaRPr lang="en-GB"/>
          </a:p>
        </p:txBody>
      </p:sp>
    </p:spTree>
    <p:extLst>
      <p:ext uri="{BB962C8B-B14F-4D97-AF65-F5344CB8AC3E}">
        <p14:creationId xmlns:p14="http://schemas.microsoft.com/office/powerpoint/2010/main" val="29341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8D92-0918-451B-243A-F73D2047C995}"/>
              </a:ext>
            </a:extLst>
          </p:cNvPr>
          <p:cNvSpPr>
            <a:spLocks noGrp="1"/>
          </p:cNvSpPr>
          <p:nvPr>
            <p:ph type="title"/>
          </p:nvPr>
        </p:nvSpPr>
        <p:spPr/>
        <p:txBody>
          <a:bodyPr/>
          <a:lstStyle/>
          <a:p>
            <a:r>
              <a:rPr lang="en-GB" dirty="0"/>
              <a:t>Dichotomic decisions with multifactorial elements</a:t>
            </a:r>
          </a:p>
        </p:txBody>
      </p:sp>
      <p:sp>
        <p:nvSpPr>
          <p:cNvPr id="3" name="Content Placeholder 2">
            <a:extLst>
              <a:ext uri="{FF2B5EF4-FFF2-40B4-BE49-F238E27FC236}">
                <a16:creationId xmlns:a16="http://schemas.microsoft.com/office/drawing/2014/main" id="{28C6003A-489E-1DD0-575E-895FB6874F3A}"/>
              </a:ext>
            </a:extLst>
          </p:cNvPr>
          <p:cNvSpPr>
            <a:spLocks noGrp="1"/>
          </p:cNvSpPr>
          <p:nvPr>
            <p:ph idx="1"/>
          </p:nvPr>
        </p:nvSpPr>
        <p:spPr/>
        <p:txBody>
          <a:bodyPr/>
          <a:lstStyle/>
          <a:p>
            <a:r>
              <a:rPr lang="en-GB" dirty="0"/>
              <a:t>Tourism packages</a:t>
            </a:r>
          </a:p>
          <a:p>
            <a:r>
              <a:rPr lang="en-GB" dirty="0"/>
              <a:t>Schools</a:t>
            </a:r>
          </a:p>
          <a:p>
            <a:r>
              <a:rPr lang="en-GB" dirty="0"/>
              <a:t>Policy preferences</a:t>
            </a:r>
          </a:p>
          <a:p>
            <a:r>
              <a:rPr lang="en-GB" dirty="0"/>
              <a:t>Immigration attitudes</a:t>
            </a:r>
          </a:p>
          <a:p>
            <a:r>
              <a:rPr lang="en-GB" dirty="0"/>
              <a:t>Partners</a:t>
            </a:r>
          </a:p>
          <a:p>
            <a:r>
              <a:rPr lang="en-GB" dirty="0"/>
              <a:t>Jobs</a:t>
            </a:r>
          </a:p>
          <a:p>
            <a:r>
              <a:rPr lang="en-GB" dirty="0"/>
              <a:t>Candidates</a:t>
            </a:r>
          </a:p>
          <a:p>
            <a:r>
              <a:rPr lang="en-GB" dirty="0"/>
              <a:t>Etc.</a:t>
            </a:r>
          </a:p>
        </p:txBody>
      </p:sp>
      <p:sp>
        <p:nvSpPr>
          <p:cNvPr id="4" name="Slide Number Placeholder 3">
            <a:extLst>
              <a:ext uri="{FF2B5EF4-FFF2-40B4-BE49-F238E27FC236}">
                <a16:creationId xmlns:a16="http://schemas.microsoft.com/office/drawing/2014/main" id="{6AECC82F-C2D6-8AA6-9B60-5BD3235CFA4C}"/>
              </a:ext>
            </a:extLst>
          </p:cNvPr>
          <p:cNvSpPr>
            <a:spLocks noGrp="1"/>
          </p:cNvSpPr>
          <p:nvPr>
            <p:ph type="sldNum" sz="quarter" idx="12"/>
          </p:nvPr>
        </p:nvSpPr>
        <p:spPr/>
        <p:txBody>
          <a:bodyPr/>
          <a:lstStyle/>
          <a:p>
            <a:fld id="{3D257A71-BE1F-48C4-B575-04C4C495D3B1}" type="slidenum">
              <a:rPr lang="en-GB" smtClean="0"/>
              <a:t>4</a:t>
            </a:fld>
            <a:endParaRPr lang="en-GB"/>
          </a:p>
        </p:txBody>
      </p:sp>
      <p:pic>
        <p:nvPicPr>
          <p:cNvPr id="5" name="Picture 2" descr="Department of Methodology, London School of Economics and Political ...">
            <a:extLst>
              <a:ext uri="{FF2B5EF4-FFF2-40B4-BE49-F238E27FC236}">
                <a16:creationId xmlns:a16="http://schemas.microsoft.com/office/drawing/2014/main" id="{CA02B54A-C514-6F00-A219-FFF6E492B9E0}"/>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3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D525-7840-91F6-5754-5BB1281C4A6B}"/>
              </a:ext>
            </a:extLst>
          </p:cNvPr>
          <p:cNvSpPr>
            <a:spLocks noGrp="1"/>
          </p:cNvSpPr>
          <p:nvPr>
            <p:ph type="title"/>
          </p:nvPr>
        </p:nvSpPr>
        <p:spPr/>
        <p:txBody>
          <a:bodyPr/>
          <a:lstStyle/>
          <a:p>
            <a:r>
              <a:rPr lang="en-GB" dirty="0"/>
              <a:t>Conjoint experiments</a:t>
            </a:r>
          </a:p>
        </p:txBody>
      </p:sp>
      <p:sp>
        <p:nvSpPr>
          <p:cNvPr id="3" name="Content Placeholder 2">
            <a:extLst>
              <a:ext uri="{FF2B5EF4-FFF2-40B4-BE49-F238E27FC236}">
                <a16:creationId xmlns:a16="http://schemas.microsoft.com/office/drawing/2014/main" id="{D361AC83-C3D9-172A-3D16-0797D8C53A91}"/>
              </a:ext>
            </a:extLst>
          </p:cNvPr>
          <p:cNvSpPr>
            <a:spLocks noGrp="1"/>
          </p:cNvSpPr>
          <p:nvPr>
            <p:ph idx="1"/>
          </p:nvPr>
        </p:nvSpPr>
        <p:spPr/>
        <p:txBody>
          <a:bodyPr>
            <a:normAutofit fontScale="85000" lnSpcReduction="10000"/>
          </a:bodyPr>
          <a:lstStyle/>
          <a:p>
            <a:r>
              <a:rPr lang="en-GB" sz="2800" dirty="0">
                <a:effectLst/>
                <a:latin typeface="Calibri" panose="020F0502020204030204" pitchFamily="34" charset="0"/>
                <a:ea typeface="Calibri" panose="020F0502020204030204" pitchFamily="34" charset="0"/>
                <a:cs typeface="Times New Roman" panose="02020603050405020304" pitchFamily="18" charset="0"/>
              </a:rPr>
              <a:t>Specifically, these method is operationalized with the following four steps (Louviere et al. 2007).</a:t>
            </a:r>
          </a:p>
          <a:p>
            <a:pPr marL="514350" indent="-514350">
              <a:buFont typeface="+mj-lt"/>
              <a:buAutoNum type="arabicPeriod"/>
            </a:pPr>
            <a:r>
              <a:rPr lang="en-GB" sz="2800" dirty="0">
                <a:effectLst/>
                <a:latin typeface="Calibri" panose="020F0502020204030204" pitchFamily="34" charset="0"/>
                <a:ea typeface="Calibri" panose="020F0502020204030204" pitchFamily="34" charset="0"/>
                <a:cs typeface="Times New Roman" panose="02020603050405020304" pitchFamily="18" charset="0"/>
              </a:rPr>
              <a:t> First, </a:t>
            </a:r>
            <a:r>
              <a:rPr lang="en-GB" sz="2800" b="1" dirty="0">
                <a:effectLst/>
                <a:latin typeface="Calibri" panose="020F0502020204030204" pitchFamily="34" charset="0"/>
                <a:ea typeface="Calibri" panose="020F0502020204030204" pitchFamily="34" charset="0"/>
                <a:cs typeface="Times New Roman" panose="02020603050405020304" pitchFamily="18" charset="0"/>
              </a:rPr>
              <a:t>attributes</a:t>
            </a:r>
            <a:r>
              <a:rPr lang="en-GB" sz="2800" dirty="0">
                <a:effectLst/>
                <a:latin typeface="Calibri" panose="020F0502020204030204" pitchFamily="34" charset="0"/>
                <a:ea typeface="Calibri" panose="020F0502020204030204" pitchFamily="34" charset="0"/>
                <a:cs typeface="Times New Roman" panose="02020603050405020304" pitchFamily="18" charset="0"/>
              </a:rPr>
              <a:t> are identified in “ad hoc and research specific ways” (p.60).</a:t>
            </a:r>
          </a:p>
          <a:p>
            <a:pPr marL="514350" indent="-514350">
              <a:buFont typeface="+mj-lt"/>
              <a:buAutoNum type="arabicPeriod"/>
            </a:pPr>
            <a:r>
              <a:rPr lang="en-GB" sz="2800" dirty="0">
                <a:effectLst/>
                <a:latin typeface="Calibri" panose="020F0502020204030204" pitchFamily="34" charset="0"/>
                <a:ea typeface="Calibri" panose="020F0502020204030204" pitchFamily="34" charset="0"/>
                <a:cs typeface="Times New Roman" panose="02020603050405020304" pitchFamily="18" charset="0"/>
              </a:rPr>
              <a:t> Second, </a:t>
            </a:r>
            <a:r>
              <a:rPr lang="en-GB" sz="2800" b="1" dirty="0">
                <a:effectLst/>
                <a:latin typeface="Calibri" panose="020F0502020204030204" pitchFamily="34" charset="0"/>
                <a:ea typeface="Calibri" panose="020F0502020204030204" pitchFamily="34" charset="0"/>
                <a:cs typeface="Times New Roman" panose="02020603050405020304" pitchFamily="18" charset="0"/>
              </a:rPr>
              <a:t>levels</a:t>
            </a:r>
            <a:r>
              <a:rPr lang="en-GB" sz="2800" dirty="0">
                <a:effectLst/>
                <a:latin typeface="Calibri" panose="020F0502020204030204" pitchFamily="34" charset="0"/>
                <a:ea typeface="Calibri" panose="020F0502020204030204" pitchFamily="34" charset="0"/>
                <a:cs typeface="Times New Roman" panose="02020603050405020304" pitchFamily="18" charset="0"/>
              </a:rPr>
              <a:t> of the attribute are defined (again in an ad hoc fashion) and the attribute level combinations are defined in some </a:t>
            </a:r>
            <a:r>
              <a:rPr lang="en-GB" sz="2800" b="1" dirty="0">
                <a:effectLst/>
                <a:latin typeface="Calibri" panose="020F0502020204030204" pitchFamily="34" charset="0"/>
                <a:ea typeface="Calibri" panose="020F0502020204030204" pitchFamily="34" charset="0"/>
                <a:cs typeface="Times New Roman" panose="02020603050405020304" pitchFamily="18" charset="0"/>
              </a:rPr>
              <a:t>experimental form</a:t>
            </a:r>
            <a:r>
              <a:rPr lang="en-GB" sz="28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n-GB" dirty="0">
                <a:effectLst/>
                <a:latin typeface="Calibri" panose="020F0502020204030204" pitchFamily="34" charset="0"/>
                <a:ea typeface="Calibri" panose="020F0502020204030204" pitchFamily="34" charset="0"/>
                <a:cs typeface="Times New Roman" panose="02020603050405020304" pitchFamily="18" charset="0"/>
              </a:rPr>
              <a:t>The simplest of theses designs is an </a:t>
            </a:r>
            <a:r>
              <a:rPr lang="en-GB" b="1" dirty="0">
                <a:effectLst/>
                <a:latin typeface="Calibri" panose="020F0502020204030204" pitchFamily="34" charset="0"/>
                <a:ea typeface="Calibri" panose="020F0502020204030204" pitchFamily="34" charset="0"/>
                <a:cs typeface="Times New Roman" panose="02020603050405020304" pitchFamily="18" charset="0"/>
              </a:rPr>
              <a:t>orthogonal fractional array </a:t>
            </a:r>
            <a:r>
              <a:rPr lang="en-GB" dirty="0">
                <a:effectLst/>
                <a:latin typeface="Calibri" panose="020F0502020204030204" pitchFamily="34" charset="0"/>
                <a:ea typeface="Calibri" panose="020F0502020204030204" pitchFamily="34" charset="0"/>
                <a:cs typeface="Times New Roman" panose="02020603050405020304" pitchFamily="18" charset="0"/>
              </a:rPr>
              <a:t>(every level appears randomly and the probabilities of the different levels of one attribute are independent from other attributes). </a:t>
            </a:r>
          </a:p>
          <a:p>
            <a:pPr marL="514350" indent="-514350">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Third, once this experimental design is determined, the </a:t>
            </a:r>
            <a:r>
              <a:rPr lang="en-GB" b="1" dirty="0">
                <a:effectLst/>
                <a:latin typeface="Calibri" panose="020F0502020204030204" pitchFamily="34" charset="0"/>
                <a:ea typeface="Calibri" panose="020F0502020204030204" pitchFamily="34" charset="0"/>
                <a:cs typeface="Times New Roman" panose="02020603050405020304" pitchFamily="18" charset="0"/>
              </a:rPr>
              <a:t>elicitation task </a:t>
            </a:r>
            <a:r>
              <a:rPr lang="en-GB" dirty="0">
                <a:effectLst/>
                <a:latin typeface="Calibri" panose="020F0502020204030204" pitchFamily="34" charset="0"/>
                <a:ea typeface="Calibri" panose="020F0502020204030204" pitchFamily="34" charset="0"/>
                <a:cs typeface="Times New Roman" panose="02020603050405020304" pitchFamily="18" charset="0"/>
              </a:rPr>
              <a:t>is designed, usually some form of preference elicitation. </a:t>
            </a:r>
          </a:p>
          <a:p>
            <a:pPr marL="514350" indent="-514350">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Finally, the responses are collected from a </a:t>
            </a:r>
            <a:r>
              <a:rPr lang="en-GB" b="1" dirty="0">
                <a:effectLst/>
                <a:latin typeface="Calibri" panose="020F0502020204030204" pitchFamily="34" charset="0"/>
                <a:ea typeface="Calibri" panose="020F0502020204030204" pitchFamily="34" charset="0"/>
                <a:cs typeface="Times New Roman" panose="02020603050405020304" pitchFamily="18" charset="0"/>
              </a:rPr>
              <a:t>sample</a:t>
            </a:r>
            <a:r>
              <a:rPr lang="en-GB" dirty="0">
                <a:effectLst/>
                <a:latin typeface="Calibri" panose="020F0502020204030204" pitchFamily="34" charset="0"/>
                <a:ea typeface="Calibri" panose="020F0502020204030204" pitchFamily="34" charset="0"/>
                <a:cs typeface="Times New Roman" panose="02020603050405020304" pitchFamily="18" charset="0"/>
              </a:rPr>
              <a:t>, and the </a:t>
            </a:r>
            <a:r>
              <a:rPr lang="en-GB" b="1" dirty="0">
                <a:effectLst/>
                <a:latin typeface="Calibri" panose="020F0502020204030204" pitchFamily="34" charset="0"/>
                <a:ea typeface="Calibri" panose="020F0502020204030204" pitchFamily="34" charset="0"/>
                <a:cs typeface="Times New Roman" panose="02020603050405020304" pitchFamily="18" charset="0"/>
              </a:rPr>
              <a:t>data analysed</a:t>
            </a:r>
            <a:r>
              <a:rPr lang="en-GB" dirty="0">
                <a:effectLst/>
                <a:latin typeface="Calibri" panose="020F0502020204030204" pitchFamily="34" charset="0"/>
                <a:ea typeface="Calibri" panose="020F0502020204030204" pitchFamily="34" charset="0"/>
                <a:cs typeface="Times New Roman" panose="02020603050405020304" pitchFamily="18" charset="0"/>
              </a:rPr>
              <a:t>. </a:t>
            </a:r>
            <a:endParaRPr lang="en-GB" dirty="0"/>
          </a:p>
        </p:txBody>
      </p:sp>
      <p:sp>
        <p:nvSpPr>
          <p:cNvPr id="4" name="Slide Number Placeholder 3">
            <a:extLst>
              <a:ext uri="{FF2B5EF4-FFF2-40B4-BE49-F238E27FC236}">
                <a16:creationId xmlns:a16="http://schemas.microsoft.com/office/drawing/2014/main" id="{656D9A87-D9CB-9223-172B-F8B087E474E8}"/>
              </a:ext>
            </a:extLst>
          </p:cNvPr>
          <p:cNvSpPr>
            <a:spLocks noGrp="1"/>
          </p:cNvSpPr>
          <p:nvPr>
            <p:ph type="sldNum" sz="quarter" idx="12"/>
          </p:nvPr>
        </p:nvSpPr>
        <p:spPr/>
        <p:txBody>
          <a:bodyPr/>
          <a:lstStyle/>
          <a:p>
            <a:fld id="{3D257A71-BE1F-48C4-B575-04C4C495D3B1}" type="slidenum">
              <a:rPr lang="en-GB" smtClean="0"/>
              <a:t>5</a:t>
            </a:fld>
            <a:endParaRPr lang="en-GB"/>
          </a:p>
        </p:txBody>
      </p:sp>
      <p:pic>
        <p:nvPicPr>
          <p:cNvPr id="5" name="Picture 2" descr="Department of Methodology, London School of Economics and Political ...">
            <a:extLst>
              <a:ext uri="{FF2B5EF4-FFF2-40B4-BE49-F238E27FC236}">
                <a16:creationId xmlns:a16="http://schemas.microsoft.com/office/drawing/2014/main" id="{0DC98960-70DE-D053-26A7-E340C84E35EB}"/>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70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9336-9462-2E71-E6C5-5FD532D082C4}"/>
              </a:ext>
            </a:extLst>
          </p:cNvPr>
          <p:cNvSpPr>
            <a:spLocks noGrp="1"/>
          </p:cNvSpPr>
          <p:nvPr>
            <p:ph type="title"/>
          </p:nvPr>
        </p:nvSpPr>
        <p:spPr/>
        <p:txBody>
          <a:bodyPr/>
          <a:lstStyle/>
          <a:p>
            <a:r>
              <a:rPr lang="en-GB" dirty="0"/>
              <a:t>Conjoint experiments</a:t>
            </a:r>
          </a:p>
        </p:txBody>
      </p:sp>
      <p:sp>
        <p:nvSpPr>
          <p:cNvPr id="3" name="Content Placeholder 2">
            <a:extLst>
              <a:ext uri="{FF2B5EF4-FFF2-40B4-BE49-F238E27FC236}">
                <a16:creationId xmlns:a16="http://schemas.microsoft.com/office/drawing/2014/main" id="{376E5721-AE63-53C0-8EF4-B1CE9BE49B8E}"/>
              </a:ext>
            </a:extLst>
          </p:cNvPr>
          <p:cNvSpPr>
            <a:spLocks noGrp="1"/>
          </p:cNvSpPr>
          <p:nvPr>
            <p:ph idx="1"/>
          </p:nvPr>
        </p:nvSpPr>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potential benefits of this method are reflected in the fact that since their original introduction in the 1970s (Green and Rao, 1971; Krantz and Tversky, 1971) they have become widely used in different fields as marketing (e.g. Green, Krieger, and Wind, 2001;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Raghavarao</a:t>
            </a:r>
            <a:r>
              <a:rPr lang="en-GB" sz="1800" dirty="0">
                <a:effectLst/>
                <a:latin typeface="Calibri" panose="020F0502020204030204" pitchFamily="34" charset="0"/>
                <a:ea typeface="Calibri" panose="020F0502020204030204" pitchFamily="34" charset="0"/>
                <a:cs typeface="Times New Roman" panose="02020603050405020304" pitchFamily="18" charset="0"/>
              </a:rPr>
              <a:t>, Wiley, and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Chitturi</a:t>
            </a:r>
            <a:r>
              <a:rPr lang="en-GB" sz="1800" dirty="0">
                <a:effectLst/>
                <a:latin typeface="Calibri" panose="020F0502020204030204" pitchFamily="34" charset="0"/>
                <a:ea typeface="Calibri" panose="020F0502020204030204" pitchFamily="34" charset="0"/>
                <a:cs typeface="Times New Roman" panose="02020603050405020304" pitchFamily="18" charset="0"/>
              </a:rPr>
              <a:t>, 2010), economics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e.g</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Adamowicz</a:t>
            </a:r>
            <a:r>
              <a:rPr lang="en-GB" sz="1800" dirty="0">
                <a:effectLst/>
                <a:latin typeface="Calibri" panose="020F0502020204030204" pitchFamily="34" charset="0"/>
                <a:ea typeface="Calibri" panose="020F0502020204030204" pitchFamily="34" charset="0"/>
                <a:cs typeface="Times New Roman" panose="02020603050405020304" pitchFamily="18" charset="0"/>
              </a:rPr>
              <a:t> et al., 1998), and health services (Bridges et al. 2008; Ryan and Gerard, 2003). </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Finally, in recent years this method has had an especially important prevalence in political science (e.g.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Hainmueller</a:t>
            </a:r>
            <a:r>
              <a:rPr lang="en-GB" sz="1800" dirty="0">
                <a:effectLst/>
                <a:latin typeface="Calibri" panose="020F0502020204030204" pitchFamily="34" charset="0"/>
                <a:ea typeface="Calibri" panose="020F0502020204030204" pitchFamily="34" charset="0"/>
                <a:cs typeface="Times New Roman" panose="02020603050405020304" pitchFamily="18" charset="0"/>
              </a:rPr>
              <a:t> et al., 2014; Carnes and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Lupu</a:t>
            </a:r>
            <a:r>
              <a:rPr lang="en-GB" sz="1800" dirty="0">
                <a:effectLst/>
                <a:latin typeface="Calibri" panose="020F0502020204030204" pitchFamily="34" charset="0"/>
                <a:ea typeface="Calibri" panose="020F0502020204030204" pitchFamily="34" charset="0"/>
                <a:cs typeface="Times New Roman" panose="02020603050405020304" pitchFamily="18" charset="0"/>
              </a:rPr>
              <a:t>, 2015;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Bansak</a:t>
            </a:r>
            <a:r>
              <a:rPr lang="en-GB" sz="1800" dirty="0">
                <a:effectLst/>
                <a:latin typeface="Calibri" panose="020F0502020204030204" pitchFamily="34" charset="0"/>
                <a:ea typeface="Calibri" panose="020F0502020204030204" pitchFamily="34" charset="0"/>
                <a:cs typeface="Times New Roman" panose="02020603050405020304" pitchFamily="18" charset="0"/>
              </a:rPr>
              <a:t> et al., 2016).</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Despite the growing importance of this technique: “researchers have paid little attention to questions about how to optimally design conjoint surveys given well-known challenges in survey research”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Bansak</a:t>
            </a:r>
            <a:r>
              <a:rPr lang="en-GB" sz="1800" dirty="0">
                <a:effectLst/>
                <a:latin typeface="Calibri" panose="020F0502020204030204" pitchFamily="34" charset="0"/>
                <a:ea typeface="Calibri" panose="020F0502020204030204" pitchFamily="34" charset="0"/>
                <a:cs typeface="Times New Roman" panose="02020603050405020304" pitchFamily="18" charset="0"/>
              </a:rPr>
              <a:t>, et al. 2018</a:t>
            </a:r>
            <a:endParaRPr lang="en-GB" dirty="0"/>
          </a:p>
        </p:txBody>
      </p:sp>
      <p:sp>
        <p:nvSpPr>
          <p:cNvPr id="4" name="Slide Number Placeholder 3">
            <a:extLst>
              <a:ext uri="{FF2B5EF4-FFF2-40B4-BE49-F238E27FC236}">
                <a16:creationId xmlns:a16="http://schemas.microsoft.com/office/drawing/2014/main" id="{0211C205-3CAB-99E6-BE42-813B833A3660}"/>
              </a:ext>
            </a:extLst>
          </p:cNvPr>
          <p:cNvSpPr>
            <a:spLocks noGrp="1"/>
          </p:cNvSpPr>
          <p:nvPr>
            <p:ph type="sldNum" sz="quarter" idx="12"/>
          </p:nvPr>
        </p:nvSpPr>
        <p:spPr/>
        <p:txBody>
          <a:bodyPr/>
          <a:lstStyle/>
          <a:p>
            <a:fld id="{3D257A71-BE1F-48C4-B575-04C4C495D3B1}" type="slidenum">
              <a:rPr lang="en-GB" smtClean="0"/>
              <a:t>6</a:t>
            </a:fld>
            <a:endParaRPr lang="en-GB"/>
          </a:p>
        </p:txBody>
      </p:sp>
      <p:pic>
        <p:nvPicPr>
          <p:cNvPr id="5" name="Picture 2" descr="Department of Methodology, London School of Economics and Political ...">
            <a:extLst>
              <a:ext uri="{FF2B5EF4-FFF2-40B4-BE49-F238E27FC236}">
                <a16:creationId xmlns:a16="http://schemas.microsoft.com/office/drawing/2014/main" id="{83949631-050A-6F50-2F1E-A8F65B8ABAC1}"/>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77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4A07-9A1A-0740-62B2-CB525E64478E}"/>
              </a:ext>
            </a:extLst>
          </p:cNvPr>
          <p:cNvSpPr>
            <a:spLocks noGrp="1"/>
          </p:cNvSpPr>
          <p:nvPr>
            <p:ph type="title"/>
          </p:nvPr>
        </p:nvSpPr>
        <p:spPr/>
        <p:txBody>
          <a:bodyPr/>
          <a:lstStyle/>
          <a:p>
            <a:r>
              <a:rPr lang="en-GB" dirty="0"/>
              <a:t>Conjoint experiments in Political Science</a:t>
            </a:r>
          </a:p>
        </p:txBody>
      </p:sp>
      <p:pic>
        <p:nvPicPr>
          <p:cNvPr id="9" name="Content Placeholder 8">
            <a:extLst>
              <a:ext uri="{FF2B5EF4-FFF2-40B4-BE49-F238E27FC236}">
                <a16:creationId xmlns:a16="http://schemas.microsoft.com/office/drawing/2014/main" id="{CC62A0C5-65B1-3414-420F-AE67D55147A9}"/>
              </a:ext>
            </a:extLst>
          </p:cNvPr>
          <p:cNvPicPr>
            <a:picLocks noGrp="1" noChangeAspect="1"/>
          </p:cNvPicPr>
          <p:nvPr>
            <p:ph idx="1"/>
          </p:nvPr>
        </p:nvPicPr>
        <p:blipFill>
          <a:blip r:embed="rId2"/>
          <a:stretch>
            <a:fillRect/>
          </a:stretch>
        </p:blipFill>
        <p:spPr>
          <a:xfrm>
            <a:off x="1742464" y="2640562"/>
            <a:ext cx="9184032" cy="3013789"/>
          </a:xfrm>
        </p:spPr>
      </p:pic>
      <p:sp>
        <p:nvSpPr>
          <p:cNvPr id="10" name="TextBox 9">
            <a:extLst>
              <a:ext uri="{FF2B5EF4-FFF2-40B4-BE49-F238E27FC236}">
                <a16:creationId xmlns:a16="http://schemas.microsoft.com/office/drawing/2014/main" id="{B350B628-3BC0-3CE5-7B71-A9674699282D}"/>
              </a:ext>
            </a:extLst>
          </p:cNvPr>
          <p:cNvSpPr txBox="1"/>
          <p:nvPr/>
        </p:nvSpPr>
        <p:spPr>
          <a:xfrm>
            <a:off x="1058888" y="1609576"/>
            <a:ext cx="9461241" cy="923330"/>
          </a:xfrm>
          <a:prstGeom prst="rect">
            <a:avLst/>
          </a:prstGeom>
          <a:noFill/>
        </p:spPr>
        <p:txBody>
          <a:bodyPr wrap="square" rtlCol="0">
            <a:spAutoFit/>
          </a:bodyPr>
          <a:lstStyle/>
          <a:p>
            <a:r>
              <a:rPr lang="en-GB" sz="1800" dirty="0" err="1">
                <a:solidFill>
                  <a:srgbClr val="222222"/>
                </a:solidFill>
                <a:effectLst/>
                <a:highlight>
                  <a:srgbClr val="FFFFFF"/>
                </a:highlight>
                <a:latin typeface="Arial" panose="020B0604020202020204" pitchFamily="34" charset="0"/>
                <a:ea typeface="Calibri" panose="020F0502020204030204" pitchFamily="34" charset="0"/>
              </a:rPr>
              <a:t>Hainmueller</a:t>
            </a:r>
            <a:r>
              <a:rPr lang="en-GB" sz="1800" dirty="0">
                <a:solidFill>
                  <a:srgbClr val="222222"/>
                </a:solidFill>
                <a:effectLst/>
                <a:highlight>
                  <a:srgbClr val="FFFFFF"/>
                </a:highlight>
                <a:latin typeface="Arial" panose="020B0604020202020204" pitchFamily="34" charset="0"/>
                <a:ea typeface="Calibri" panose="020F0502020204030204" pitchFamily="34" charset="0"/>
              </a:rPr>
              <a:t>, J., Hopkins, D. J., &amp; Yamamoto, T. (2014). Causal inference in conjoint analysis: Understanding multidimensional choices via stated preference experiments. </a:t>
            </a:r>
            <a:r>
              <a:rPr lang="en-GB" sz="1800" i="1" dirty="0">
                <a:solidFill>
                  <a:srgbClr val="222222"/>
                </a:solidFill>
                <a:effectLst/>
                <a:highlight>
                  <a:srgbClr val="FFFFFF"/>
                </a:highlight>
                <a:latin typeface="Arial" panose="020B0604020202020204" pitchFamily="34" charset="0"/>
                <a:ea typeface="Calibri" panose="020F0502020204030204" pitchFamily="34" charset="0"/>
              </a:rPr>
              <a:t>Political Analysis</a:t>
            </a:r>
            <a:r>
              <a:rPr lang="en-GB" sz="1800" dirty="0">
                <a:solidFill>
                  <a:srgbClr val="222222"/>
                </a:solidFill>
                <a:effectLst/>
                <a:highlight>
                  <a:srgbClr val="FFFFFF"/>
                </a:highlight>
                <a:latin typeface="Arial" panose="020B0604020202020204" pitchFamily="34" charset="0"/>
                <a:ea typeface="Calibri" panose="020F0502020204030204" pitchFamily="34" charset="0"/>
              </a:rPr>
              <a:t>, </a:t>
            </a:r>
            <a:r>
              <a:rPr lang="en-GB" sz="1800" i="1" dirty="0">
                <a:solidFill>
                  <a:srgbClr val="222222"/>
                </a:solidFill>
                <a:effectLst/>
                <a:highlight>
                  <a:srgbClr val="FFFFFF"/>
                </a:highlight>
                <a:latin typeface="Arial" panose="020B0604020202020204" pitchFamily="34" charset="0"/>
                <a:ea typeface="Calibri" panose="020F0502020204030204" pitchFamily="34" charset="0"/>
              </a:rPr>
              <a:t>22</a:t>
            </a:r>
            <a:r>
              <a:rPr lang="en-GB" sz="1800" dirty="0">
                <a:solidFill>
                  <a:srgbClr val="222222"/>
                </a:solidFill>
                <a:effectLst/>
                <a:highlight>
                  <a:srgbClr val="FFFFFF"/>
                </a:highlight>
                <a:latin typeface="Arial" panose="020B0604020202020204" pitchFamily="34" charset="0"/>
                <a:ea typeface="Calibri" panose="020F0502020204030204" pitchFamily="34" charset="0"/>
              </a:rPr>
              <a:t>(1), 1-30.</a:t>
            </a:r>
            <a:endParaRPr lang="en-GB" dirty="0"/>
          </a:p>
        </p:txBody>
      </p:sp>
      <p:sp>
        <p:nvSpPr>
          <p:cNvPr id="11" name="Slide Number Placeholder 10">
            <a:extLst>
              <a:ext uri="{FF2B5EF4-FFF2-40B4-BE49-F238E27FC236}">
                <a16:creationId xmlns:a16="http://schemas.microsoft.com/office/drawing/2014/main" id="{C5EA26F8-0467-F661-DFA3-8BA99B0DD942}"/>
              </a:ext>
            </a:extLst>
          </p:cNvPr>
          <p:cNvSpPr>
            <a:spLocks noGrp="1"/>
          </p:cNvSpPr>
          <p:nvPr>
            <p:ph type="sldNum" sz="quarter" idx="12"/>
          </p:nvPr>
        </p:nvSpPr>
        <p:spPr/>
        <p:txBody>
          <a:bodyPr/>
          <a:lstStyle/>
          <a:p>
            <a:fld id="{3D257A71-BE1F-48C4-B575-04C4C495D3B1}" type="slidenum">
              <a:rPr lang="en-GB" smtClean="0"/>
              <a:t>7</a:t>
            </a:fld>
            <a:endParaRPr lang="en-GB"/>
          </a:p>
        </p:txBody>
      </p:sp>
      <p:pic>
        <p:nvPicPr>
          <p:cNvPr id="3" name="Picture 2" descr="Department of Methodology, London School of Economics and Political ...">
            <a:extLst>
              <a:ext uri="{FF2B5EF4-FFF2-40B4-BE49-F238E27FC236}">
                <a16:creationId xmlns:a16="http://schemas.microsoft.com/office/drawing/2014/main" id="{B5BBB1CF-CE91-05F1-FD8F-8AD8DB976FC4}"/>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26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0E18-6B74-BF88-1D0F-1EA474C8C775}"/>
              </a:ext>
            </a:extLst>
          </p:cNvPr>
          <p:cNvSpPr>
            <a:spLocks noGrp="1"/>
          </p:cNvSpPr>
          <p:nvPr>
            <p:ph type="title"/>
          </p:nvPr>
        </p:nvSpPr>
        <p:spPr/>
        <p:txBody>
          <a:bodyPr/>
          <a:lstStyle/>
          <a:p>
            <a:r>
              <a:rPr lang="en-GB" dirty="0"/>
              <a:t>Conjoint experiments in political science</a:t>
            </a:r>
          </a:p>
        </p:txBody>
      </p:sp>
      <p:sp>
        <p:nvSpPr>
          <p:cNvPr id="3" name="Content Placeholder 2">
            <a:extLst>
              <a:ext uri="{FF2B5EF4-FFF2-40B4-BE49-F238E27FC236}">
                <a16:creationId xmlns:a16="http://schemas.microsoft.com/office/drawing/2014/main" id="{40BC705C-7C46-946C-6187-7D0CDB790DB9}"/>
              </a:ext>
            </a:extLst>
          </p:cNvPr>
          <p:cNvSpPr>
            <a:spLocks noGrp="1"/>
          </p:cNvSpPr>
          <p:nvPr>
            <p:ph idx="1"/>
          </p:nvPr>
        </p:nvSpPr>
        <p:spPr/>
        <p:txBody>
          <a:bodyPr/>
          <a:lstStyle/>
          <a:p>
            <a:r>
              <a:rPr lang="en-GB" dirty="0"/>
              <a:t>Survey experiments had become ubiquitous. </a:t>
            </a:r>
          </a:p>
          <a:p>
            <a:pPr lvl="1"/>
            <a:r>
              <a:rPr lang="en-GB" sz="1400" dirty="0">
                <a:effectLst/>
                <a:latin typeface="Calibri" panose="020F0502020204030204" pitchFamily="34" charset="0"/>
                <a:ea typeface="Calibri" panose="020F0502020204030204" pitchFamily="34" charset="0"/>
                <a:cs typeface="Times New Roman" panose="02020603050405020304" pitchFamily="18" charset="0"/>
              </a:rPr>
              <a:t>For example, three leading political science journals, the </a:t>
            </a:r>
            <a:r>
              <a:rPr lang="en-GB" sz="1400" i="1" dirty="0">
                <a:effectLst/>
                <a:latin typeface="Calibri" panose="020F0502020204030204" pitchFamily="34" charset="0"/>
                <a:ea typeface="Calibri" panose="020F0502020204030204" pitchFamily="34" charset="0"/>
                <a:cs typeface="Times New Roman" panose="02020603050405020304" pitchFamily="18" charset="0"/>
              </a:rPr>
              <a:t>American Journal of Political Science</a:t>
            </a:r>
            <a:r>
              <a:rPr lang="en-GB" sz="1400" dirty="0">
                <a:effectLst/>
                <a:latin typeface="Calibri" panose="020F0502020204030204" pitchFamily="34" charset="0"/>
                <a:ea typeface="Calibri" panose="020F0502020204030204" pitchFamily="34" charset="0"/>
                <a:cs typeface="Times New Roman" panose="02020603050405020304" pitchFamily="18" charset="0"/>
              </a:rPr>
              <a:t>, the </a:t>
            </a:r>
            <a:r>
              <a:rPr lang="en-GB" sz="1400" i="1" dirty="0">
                <a:effectLst/>
                <a:latin typeface="Calibri" panose="020F0502020204030204" pitchFamily="34" charset="0"/>
                <a:ea typeface="Calibri" panose="020F0502020204030204" pitchFamily="34" charset="0"/>
                <a:cs typeface="Times New Roman" panose="02020603050405020304" pitchFamily="18" charset="0"/>
              </a:rPr>
              <a:t>American Political Science Review</a:t>
            </a:r>
            <a:r>
              <a:rPr lang="en-GB" sz="1400" dirty="0">
                <a:effectLst/>
                <a:latin typeface="Calibri" panose="020F0502020204030204" pitchFamily="34" charset="0"/>
                <a:ea typeface="Calibri" panose="020F0502020204030204" pitchFamily="34" charset="0"/>
                <a:cs typeface="Times New Roman" panose="02020603050405020304" pitchFamily="18" charset="0"/>
              </a:rPr>
              <a:t>, and the </a:t>
            </a:r>
            <a:r>
              <a:rPr lang="en-GB" sz="1400" i="1" dirty="0">
                <a:effectLst/>
                <a:latin typeface="Calibri" panose="020F0502020204030204" pitchFamily="34" charset="0"/>
                <a:ea typeface="Calibri" panose="020F0502020204030204" pitchFamily="34" charset="0"/>
                <a:cs typeface="Times New Roman" panose="02020603050405020304" pitchFamily="18" charset="0"/>
              </a:rPr>
              <a:t>Journal of Politics </a:t>
            </a:r>
            <a:r>
              <a:rPr lang="en-GB" sz="1400" dirty="0">
                <a:effectLst/>
                <a:latin typeface="Calibri" panose="020F0502020204030204" pitchFamily="34" charset="0"/>
                <a:ea typeface="Calibri" panose="020F0502020204030204" pitchFamily="34" charset="0"/>
                <a:cs typeface="Times New Roman" panose="02020603050405020304" pitchFamily="18" charset="0"/>
              </a:rPr>
              <a:t>published seventy-two papers employing survey experiments, between 2006 and 2010 (</a:t>
            </a:r>
            <a:r>
              <a:rPr lang="en-GB" sz="1400" dirty="0" err="1">
                <a:effectLst/>
                <a:latin typeface="Calibri" panose="020F0502020204030204" pitchFamily="34" charset="0"/>
                <a:ea typeface="Calibri" panose="020F0502020204030204" pitchFamily="34" charset="0"/>
                <a:cs typeface="Times New Roman" panose="02020603050405020304" pitchFamily="18" charset="0"/>
              </a:rPr>
              <a:t>Hainmueller</a:t>
            </a:r>
            <a:r>
              <a:rPr lang="en-GB" sz="1400" dirty="0">
                <a:effectLst/>
                <a:latin typeface="Calibri" panose="020F0502020204030204" pitchFamily="34" charset="0"/>
                <a:ea typeface="Calibri" panose="020F0502020204030204" pitchFamily="34" charset="0"/>
                <a:cs typeface="Times New Roman" panose="02020603050405020304" pitchFamily="18" charset="0"/>
              </a:rPr>
              <a:t> et al. 2014).</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As survey experiments have become more frequent so have become the questions on the external validity of their findings. External validity refers to the “extent to which causal relationship holds over variations in persons, settings, treatments, and outcomes”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Shadish</a:t>
            </a:r>
            <a:r>
              <a:rPr lang="en-GB" sz="1800" dirty="0">
                <a:effectLst/>
                <a:latin typeface="Calibri" panose="020F0502020204030204" pitchFamily="34" charset="0"/>
                <a:ea typeface="Calibri" panose="020F0502020204030204" pitchFamily="34" charset="0"/>
                <a:cs typeface="Times New Roman" panose="02020603050405020304" pitchFamily="18" charset="0"/>
              </a:rPr>
              <a:t>, 2002, p.83).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“conjoint survey experiments” have been claimed to mimic more truthfully real decision tasks (e.g. Louviere et al 2000;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Hainmueller</a:t>
            </a:r>
            <a:r>
              <a:rPr lang="en-GB" sz="1800" dirty="0">
                <a:effectLst/>
                <a:latin typeface="Calibri" panose="020F0502020204030204" pitchFamily="34" charset="0"/>
                <a:ea typeface="Calibri" panose="020F0502020204030204" pitchFamily="34" charset="0"/>
                <a:cs typeface="Times New Roman" panose="02020603050405020304" pitchFamily="18" charset="0"/>
              </a:rPr>
              <a:t> et al. 2015). </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endParaRPr lang="en-GB" dirty="0"/>
          </a:p>
        </p:txBody>
      </p:sp>
      <p:sp>
        <p:nvSpPr>
          <p:cNvPr id="4" name="Rectangle 1">
            <a:extLst>
              <a:ext uri="{FF2B5EF4-FFF2-40B4-BE49-F238E27FC236}">
                <a16:creationId xmlns:a16="http://schemas.microsoft.com/office/drawing/2014/main" id="{B3C81299-8455-3D80-015B-742333CE2002}"/>
              </a:ext>
            </a:extLst>
          </p:cNvPr>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202124"/>
                </a:solidFill>
                <a:effectLst/>
                <a:latin typeface="inherit"/>
              </a:rPr>
              <a:t>ubiquitous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2AB35D23-DF8D-A2A1-6B1D-5FA00AB2C131}"/>
              </a:ext>
            </a:extLst>
          </p:cNvPr>
          <p:cNvSpPr>
            <a:spLocks noGrp="1"/>
          </p:cNvSpPr>
          <p:nvPr>
            <p:ph type="sldNum" sz="quarter" idx="12"/>
          </p:nvPr>
        </p:nvSpPr>
        <p:spPr/>
        <p:txBody>
          <a:bodyPr/>
          <a:lstStyle/>
          <a:p>
            <a:fld id="{3D257A71-BE1F-48C4-B575-04C4C495D3B1}" type="slidenum">
              <a:rPr lang="en-GB" smtClean="0"/>
              <a:t>8</a:t>
            </a:fld>
            <a:endParaRPr lang="en-GB"/>
          </a:p>
        </p:txBody>
      </p:sp>
      <p:pic>
        <p:nvPicPr>
          <p:cNvPr id="6" name="Picture 2" descr="Department of Methodology, London School of Economics and Political ...">
            <a:extLst>
              <a:ext uri="{FF2B5EF4-FFF2-40B4-BE49-F238E27FC236}">
                <a16:creationId xmlns:a16="http://schemas.microsoft.com/office/drawing/2014/main" id="{C6120948-49BB-2E61-3B45-E70D0D7103D1}"/>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76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0E18-6B74-BF88-1D0F-1EA474C8C775}"/>
              </a:ext>
            </a:extLst>
          </p:cNvPr>
          <p:cNvSpPr>
            <a:spLocks noGrp="1"/>
          </p:cNvSpPr>
          <p:nvPr>
            <p:ph type="title"/>
          </p:nvPr>
        </p:nvSpPr>
        <p:spPr/>
        <p:txBody>
          <a:bodyPr/>
          <a:lstStyle/>
          <a:p>
            <a:r>
              <a:rPr lang="en-GB" dirty="0"/>
              <a:t>Conjoint experiments in political science</a:t>
            </a:r>
          </a:p>
        </p:txBody>
      </p:sp>
      <p:sp>
        <p:nvSpPr>
          <p:cNvPr id="3" name="Content Placeholder 2">
            <a:extLst>
              <a:ext uri="{FF2B5EF4-FFF2-40B4-BE49-F238E27FC236}">
                <a16:creationId xmlns:a16="http://schemas.microsoft.com/office/drawing/2014/main" id="{40BC705C-7C46-946C-6187-7D0CDB790DB9}"/>
              </a:ext>
            </a:extLst>
          </p:cNvPr>
          <p:cNvSpPr>
            <a:spLocks noGrp="1"/>
          </p:cNvSpPr>
          <p:nvPr>
            <p:ph idx="1"/>
          </p:nvPr>
        </p:nvSpPr>
        <p:spPr/>
        <p:txBody>
          <a:bodyPr/>
          <a:lstStyle/>
          <a:p>
            <a:r>
              <a:rPr lang="en-GB" sz="2400" dirty="0">
                <a:effectLst/>
                <a:latin typeface="Calibri" panose="020F0502020204030204" pitchFamily="34" charset="0"/>
                <a:ea typeface="Calibri" panose="020F0502020204030204" pitchFamily="34" charset="0"/>
                <a:cs typeface="Times New Roman" panose="02020603050405020304" pitchFamily="18" charset="0"/>
              </a:rPr>
              <a:t>The advantages of conjoin experiments </a:t>
            </a:r>
            <a:r>
              <a:rPr lang="en-GB" sz="2400" dirty="0">
                <a:latin typeface="Calibri" panose="020F0502020204030204" pitchFamily="34" charset="0"/>
                <a:cs typeface="Times New Roman" panose="02020603050405020304" pitchFamily="18" charset="0"/>
              </a:rPr>
              <a:t>according to </a:t>
            </a:r>
            <a:r>
              <a:rPr lang="en-GB" sz="2400" dirty="0" err="1">
                <a:latin typeface="Calibri" panose="020F0502020204030204" pitchFamily="34" charset="0"/>
                <a:cs typeface="Times New Roman" panose="02020603050405020304" pitchFamily="18" charset="0"/>
              </a:rPr>
              <a:t>Hainmueller</a:t>
            </a:r>
            <a:r>
              <a:rPr lang="en-GB" sz="2400" dirty="0">
                <a:latin typeface="Calibri" panose="020F0502020204030204" pitchFamily="34" charset="0"/>
                <a:cs typeface="Times New Roman" panose="02020603050405020304" pitchFamily="18" charset="0"/>
              </a:rPr>
              <a:t> et al. (2014):</a:t>
            </a:r>
          </a:p>
          <a:p>
            <a:endParaRPr lang="en-GB" sz="2400" dirty="0">
              <a:latin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By including several attributes, this method enhances realistic situations, when compared with other experiments which creates more unrealistic scenarios with less attributes</a:t>
            </a:r>
          </a:p>
          <a:p>
            <a:pPr marL="800100" lvl="1"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mechanism presents important cost-efficiency by testing several causal hypothesis simultaneously</a:t>
            </a:r>
          </a:p>
          <a:p>
            <a:pPr marL="800100" lvl="1"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Since the impact of the different attributes is measured simultaneously on the same outcome, it is possible to compare the relative size of effects</a:t>
            </a:r>
          </a:p>
          <a:p>
            <a:pPr marL="800100" lvl="1" indent="-342900" algn="just">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Conjoint analysis reduces concerns about social desirability bias, by allowing the respondents to justify their answers with any of the multiple attributes present</a:t>
            </a:r>
          </a:p>
          <a:p>
            <a:endParaRPr lang="en-GB" sz="1800" dirty="0">
              <a:latin typeface="Calibri" panose="020F0502020204030204" pitchFamily="34" charset="0"/>
              <a:cs typeface="Times New Roman" panose="02020603050405020304" pitchFamily="18" charset="0"/>
            </a:endParaRPr>
          </a:p>
          <a:p>
            <a:endParaRPr lang="en-GB" dirty="0"/>
          </a:p>
        </p:txBody>
      </p:sp>
      <p:sp>
        <p:nvSpPr>
          <p:cNvPr id="4" name="Rectangle 1">
            <a:extLst>
              <a:ext uri="{FF2B5EF4-FFF2-40B4-BE49-F238E27FC236}">
                <a16:creationId xmlns:a16="http://schemas.microsoft.com/office/drawing/2014/main" id="{B3C81299-8455-3D80-015B-742333CE2002}"/>
              </a:ext>
            </a:extLst>
          </p:cNvPr>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202124"/>
                </a:solidFill>
                <a:effectLst/>
                <a:latin typeface="inherit"/>
              </a:rPr>
              <a:t>ubiquitous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AA3CD8A3-8DC6-C400-E121-CF6B0B4765FF}"/>
              </a:ext>
            </a:extLst>
          </p:cNvPr>
          <p:cNvSpPr>
            <a:spLocks noGrp="1"/>
          </p:cNvSpPr>
          <p:nvPr>
            <p:ph type="sldNum" sz="quarter" idx="12"/>
          </p:nvPr>
        </p:nvSpPr>
        <p:spPr/>
        <p:txBody>
          <a:bodyPr/>
          <a:lstStyle/>
          <a:p>
            <a:fld id="{3D257A71-BE1F-48C4-B575-04C4C495D3B1}" type="slidenum">
              <a:rPr lang="en-GB" smtClean="0"/>
              <a:t>9</a:t>
            </a:fld>
            <a:endParaRPr lang="en-GB"/>
          </a:p>
        </p:txBody>
      </p:sp>
      <p:pic>
        <p:nvPicPr>
          <p:cNvPr id="6" name="Picture 2" descr="Department of Methodology, London School of Economics and Political ...">
            <a:extLst>
              <a:ext uri="{FF2B5EF4-FFF2-40B4-BE49-F238E27FC236}">
                <a16:creationId xmlns:a16="http://schemas.microsoft.com/office/drawing/2014/main" id="{BE150F7D-FF73-4A5F-1C42-58FFEAD97246}"/>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4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0</TotalTime>
  <Words>2383</Words>
  <Application>Microsoft Office PowerPoint</Application>
  <PresentationFormat>Widescreen</PresentationFormat>
  <Paragraphs>172</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Aptos</vt:lpstr>
      <vt:lpstr>Aptos Display</vt:lpstr>
      <vt:lpstr>Arial</vt:lpstr>
      <vt:lpstr>Calibri</vt:lpstr>
      <vt:lpstr>inherit</vt:lpstr>
      <vt:lpstr>LMSans10-Bold-Identity-H</vt:lpstr>
      <vt:lpstr>LMSans10-Regular-Identity-H</vt:lpstr>
      <vt:lpstr>Office Theme</vt:lpstr>
      <vt:lpstr>Conjoint Survey Experiments</vt:lpstr>
      <vt:lpstr>Which one do you prefer</vt:lpstr>
      <vt:lpstr>Which one do you prefer</vt:lpstr>
      <vt:lpstr>Dichotomic decisions with multifactorial elements</vt:lpstr>
      <vt:lpstr>Conjoint experiments</vt:lpstr>
      <vt:lpstr>Conjoint experiments</vt:lpstr>
      <vt:lpstr>Conjoint experiments in Political Science</vt:lpstr>
      <vt:lpstr>Conjoint experiments in political science</vt:lpstr>
      <vt:lpstr>Conjoint experiments in political science</vt:lpstr>
      <vt:lpstr>Assumptions</vt:lpstr>
      <vt:lpstr>Causal Quantities of Interest and Identification</vt:lpstr>
      <vt:lpstr>A few notes on AMCE</vt:lpstr>
      <vt:lpstr>Sample: online panels (mostly)</vt:lpstr>
      <vt:lpstr>Analysis of conjoint data</vt:lpstr>
      <vt:lpstr>Example of employing a different distribution: AMCE with benchmark (Titelman and Lauderdale, 2023)</vt:lpstr>
      <vt:lpstr>Example of employing a different distribution: AMCE with benchmark</vt:lpstr>
      <vt:lpstr>Example of employing a different distribution: ATE with benchmark (Titelman and Lauderdale, forthcoming)</vt:lpstr>
      <vt:lpstr>Risks of satisficing to conjoint experiments</vt:lpstr>
      <vt:lpstr>Risks of satisficing to conjoint experiments</vt:lpstr>
      <vt:lpstr>Risks of satisficing to conjoint experiments</vt:lpstr>
      <vt:lpstr>Risks of satisficing to conjoint experiments</vt:lpstr>
      <vt:lpstr>Application</vt:lpstr>
      <vt:lpstr>Programming Choice Experiments in Qualtrics </vt:lpstr>
      <vt:lpstr>Qualtrics</vt:lpstr>
      <vt:lpstr>Adapt the code to your application</vt:lpstr>
      <vt:lpstr>Store the results of your randomization</vt:lpstr>
      <vt:lpstr>Create a loop and merge block</vt:lpstr>
      <vt:lpstr>Create the question (HTML)</vt:lpstr>
      <vt:lpstr>HTML table</vt:lpstr>
      <vt:lpstr>Costumize: randomization</vt:lpstr>
      <vt:lpstr>Format and Analysis</vt:lpstr>
      <vt:lpstr>One possible coding</vt:lpstr>
      <vt:lpstr>Analysis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Conjoint Experiments</dc:title>
  <dc:creator>Noam Titelman</dc:creator>
  <cp:lastModifiedBy>Noam Titelman</cp:lastModifiedBy>
  <cp:revision>31</cp:revision>
  <dcterms:created xsi:type="dcterms:W3CDTF">2024-05-07T08:04:13Z</dcterms:created>
  <dcterms:modified xsi:type="dcterms:W3CDTF">2024-05-11T09:06:39Z</dcterms:modified>
</cp:coreProperties>
</file>