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71" r:id="rId6"/>
    <p:sldId id="273" r:id="rId7"/>
    <p:sldId id="280" r:id="rId8"/>
    <p:sldId id="275" r:id="rId9"/>
    <p:sldId id="274" r:id="rId10"/>
    <p:sldId id="278" r:id="rId11"/>
    <p:sldId id="279" r:id="rId12"/>
    <p:sldId id="262" r:id="rId13"/>
    <p:sldId id="269" r:id="rId14"/>
    <p:sldId id="25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9:44:38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9D6F-25BE-43E9-BD4F-7F6074D4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0D9A7-4596-4721-98E2-F4F8AC3C0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674E6-F404-46C9-80F7-5A3442B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9102-3951-46C5-8979-CEAEF1F5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C27E-19F5-4789-8B58-4D4F1E07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DB-9182-4793-9193-14AFE6E3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A7E37-2B6A-475F-8B79-0805883D5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D774-9670-40B1-8847-AAFD1A18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E6CA-2102-4BF5-98C1-7CA05A8A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5163-7E81-48AA-B62F-22E70D4A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DFDFC-054B-462D-B510-2A0C7D5E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1D731-AF58-4463-ABBF-11725A915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FC714-9D7C-41F6-A4CC-57938BA7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5717-1667-4D12-8BA8-B2F833F7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8636-A43C-462A-B7C1-ADDF2B9C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3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8EDC-C718-4044-A41A-925C7D45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9E96-9604-4B25-AB08-FB860716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45FA-C19F-487E-B94A-619CF188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AE7E-498A-44FB-ADDC-70ED9621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8E28-1ED5-4DD8-8148-F3F38FA2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E65-7967-44BA-B7D4-4555F020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53D20-3394-443C-B073-B15E353A8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3D8E-633E-47E3-885C-15D63184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5CA0E-A4A7-44B0-A950-D7AA20C3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F43B-DB3F-495A-AA21-C84CFD06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37A2-E454-48A0-8649-CB2F11B8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22BB-8ABD-49A0-97E1-76A8FD81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1F63E-5E93-4CD5-8CA2-A68A0888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DB0F-9E41-4BB1-9C4C-FAE04CBA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1C2CD-DF62-4223-ABB4-13BB26CA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869E3-5978-415C-A8EF-FE1B0D02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85EC-4014-4D3C-857C-4C01D585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E9C3-F236-489D-9F4C-7B7D9BFC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8BB21-890F-4177-A97D-47F0BDFF4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0D727-9F6C-40E9-B8A0-D2E64EF3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B6AC7-F994-4113-B837-3DBDDDB24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EBA41-6632-49E3-97EA-0A46BF1A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1980D-82D8-4DD0-9F4F-EF3FD096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A9C4E-7CB4-416D-BBFF-12B76E5E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AD69-AE8C-4F9A-96DB-B7C544B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2CFDA-C51F-4FCF-8DA4-5AA9C1AE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AFA6E-44ED-41C8-AC18-3E27B415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C1766-38C7-4C8F-9366-39EF6B16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BE36A-A702-4F91-8D2E-9BCB918D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61266-ED1C-4145-8C03-0D5B9C3E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A067-7A95-45DE-B5E2-9EA37C4B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ED27-EF70-4884-B0FF-1BA5E7B7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346C-6D11-4EC9-A6DA-C022E8A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208A-FA71-473C-B8A9-7913E672A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5E97-89EA-4721-AEDB-3FC4CA66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B855-C819-4DB9-B67A-CB1C4499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41A4-6C3B-44B8-8AC1-ACF28C6D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C111-EA3D-4ECD-8882-4939FDAA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E3364-5C92-47CE-B398-D6B1CFB78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6EB16-4C11-4FB5-B368-B93896E6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24D87-ABF2-42D9-8E00-C6D51F38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59B16-330F-4826-950E-7DB92A9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5CC83-E9C3-4D3F-BFEC-C325AB03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ED931-9F8E-4654-9D25-A5AA272B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770-7CEF-44E0-81FF-7EEA40C9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428D-8E49-4C94-A8C3-CDEF7DE25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2FD86-33D0-48F9-86EA-B463607BB55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3AD5-573C-4FE3-B5AD-2A7C99B85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AB5C5-1BE9-4986-A376-97FF60A8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77AF5-B746-4C64-9EAD-31730C40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65E8-29FC-475F-8460-4DF3F842C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Semi-supervised event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9F34C-258C-4AB2-83FE-D6A8B5BFE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169835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BECC-3C72-4FE5-868C-DBE26D41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B3EA2A-EE05-4536-809F-46F066F3E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956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jet1 and jet2 within event  -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𝑐𝑜𝑟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𝑝𝑒𝑎𝑟𝑠𝑜𝑛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en-US" sz="2800" b="0" dirty="0"/>
              </a:p>
              <a:p>
                <a:r>
                  <a:rPr lang="en-US" dirty="0" err="1"/>
                  <a:t>nn_out</a:t>
                </a:r>
                <a:r>
                  <a:rPr lang="en-US" dirty="0"/>
                  <a:t> and j2 </a:t>
                </a:r>
                <a:r>
                  <a:rPr lang="en-US" dirty="0" err="1"/>
                  <a:t>mult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𝑐𝑜𝑟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𝑝𝑒𝑎𝑟𝑠𝑜𝑛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68</m:t>
                    </m:r>
                  </m:oMath>
                </a14:m>
                <a:endParaRPr lang="en-US" sz="2800" b="0" dirty="0"/>
              </a:p>
              <a:p>
                <a:r>
                  <a:rPr lang="en-US" dirty="0" err="1"/>
                  <a:t>nn_out</a:t>
                </a:r>
                <a:r>
                  <a:rPr lang="en-US" dirty="0"/>
                  <a:t> and j1 </a:t>
                </a:r>
                <a:r>
                  <a:rPr lang="en-US" dirty="0" err="1"/>
                  <a:t>mult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𝑐𝑜𝑟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𝑝𝑒𝑎𝑟𝑠𝑜𝑛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en-US" dirty="0"/>
                  <a:t>					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EB3EA2A-EE05-4536-809F-46F066F3E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956" y="1690688"/>
                <a:ext cx="10515600" cy="435133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81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B2D912-AFD4-45D2-B5FD-5F35F55F2AFE}"/>
                  </a:ext>
                </a:extLst>
              </p:cNvPr>
              <p:cNvSpPr txBox="1"/>
              <p:nvPr/>
            </p:nvSpPr>
            <p:spPr>
              <a:xfrm>
                <a:off x="642026" y="1585609"/>
                <a:ext cx="10711774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principle as long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𝐹𝑟𝑎𝑐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𝐹𝑟𝑎𝑐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the classifier will separate the two latent groups into true signal and background.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This is the case when there is no correlation between first and second </a:t>
                </a:r>
                <a:r>
                  <a:rPr lang="en-US" sz="2800" dirty="0" err="1"/>
                  <a:t>classfiers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B2D912-AFD4-45D2-B5FD-5F35F55F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6" y="1585609"/>
                <a:ext cx="10711774" cy="2092881"/>
              </a:xfrm>
              <a:prstGeom prst="rect">
                <a:avLst/>
              </a:prstGeom>
              <a:blipFill>
                <a:blip r:embed="rId2"/>
                <a:stretch>
                  <a:fillRect l="-1024" b="-7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D48B617-44A7-41F7-A8DF-725296F4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91242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A640-2621-4989-921A-C5FA6772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8909-87E7-47E8-9446-6A274AC4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autoencoder as first classifier.</a:t>
            </a:r>
          </a:p>
          <a:p>
            <a:r>
              <a:rPr lang="en-US" dirty="0"/>
              <a:t>Switch roles of jets to produce second </a:t>
            </a:r>
            <a:r>
              <a:rPr lang="en-US" dirty="0" err="1"/>
              <a:t>TnT</a:t>
            </a:r>
            <a:r>
              <a:rPr lang="en-US" dirty="0"/>
              <a:t> classifier.</a:t>
            </a:r>
          </a:p>
          <a:p>
            <a:r>
              <a:rPr lang="en-US" dirty="0"/>
              <a:t>Tune </a:t>
            </a:r>
            <a:r>
              <a:rPr lang="en-US" dirty="0" err="1"/>
              <a:t>rinv</a:t>
            </a:r>
            <a:r>
              <a:rPr lang="en-US" dirty="0"/>
              <a:t> and signal fraction for regime with bigger effect.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4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DA0A-1A8D-430B-A9FF-7F85858B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137"/>
            <a:ext cx="10515600" cy="10557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80317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9C1A-BA42-4CF5-B791-E82FA189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F2F6-E411-41C4-AF47-15169BA6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– b-jets</a:t>
            </a:r>
          </a:p>
          <a:p>
            <a:r>
              <a:rPr lang="en-US" dirty="0"/>
              <a:t>Signal – dark-jets</a:t>
            </a:r>
          </a:p>
          <a:p>
            <a:pPr lvl="1"/>
            <a:r>
              <a:rPr lang="en-US" dirty="0" err="1"/>
              <a:t>rinv</a:t>
            </a:r>
            <a:r>
              <a:rPr lang="en-US" dirty="0"/>
              <a:t> = 0.5</a:t>
            </a:r>
          </a:p>
          <a:p>
            <a:pPr lvl="1"/>
            <a:r>
              <a:rPr lang="en-US" dirty="0" err="1"/>
              <a:t>ProbV</a:t>
            </a:r>
            <a:r>
              <a:rPr lang="en-US" dirty="0"/>
              <a:t> = 0.5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Rest of dark – jets parameters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60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ED7-3549-40CC-B690-A585DEA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50F7-3132-4764-AF5C-666039B3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level PT cuts (500k generated)</a:t>
            </a:r>
          </a:p>
          <a:p>
            <a:pPr lvl="1"/>
            <a:r>
              <a:rPr lang="en-US" dirty="0"/>
              <a:t>dark-jets: [50, 150]</a:t>
            </a:r>
          </a:p>
          <a:p>
            <a:pPr lvl="1"/>
            <a:r>
              <a:rPr lang="en-US" dirty="0"/>
              <a:t>b-jets: [50, 150]</a:t>
            </a:r>
          </a:p>
          <a:p>
            <a:r>
              <a:rPr lang="en-US" dirty="0"/>
              <a:t>Post-generation cuts </a:t>
            </a:r>
          </a:p>
          <a:p>
            <a:pPr lvl="1"/>
            <a:r>
              <a:rPr lang="en-US" dirty="0"/>
              <a:t>dark-jets: [50, 150] (250k left)</a:t>
            </a:r>
          </a:p>
          <a:p>
            <a:pPr lvl="1"/>
            <a:r>
              <a:rPr lang="en-US" dirty="0"/>
              <a:t>b-jets: [50, 150] (250k left)</a:t>
            </a:r>
          </a:p>
          <a:p>
            <a:r>
              <a:rPr lang="en-US" dirty="0"/>
              <a:t>Distribution plots</a:t>
            </a:r>
          </a:p>
        </p:txBody>
      </p:sp>
    </p:spTree>
    <p:extLst>
      <p:ext uri="{BB962C8B-B14F-4D97-AF65-F5344CB8AC3E}">
        <p14:creationId xmlns:p14="http://schemas.microsoft.com/office/powerpoint/2010/main" val="213054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ED7-3549-40CC-B690-A585DEA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50F7-3132-4764-AF5C-666039B3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level PT cuts (500k generated)</a:t>
            </a:r>
          </a:p>
          <a:p>
            <a:pPr lvl="1"/>
            <a:r>
              <a:rPr lang="en-US" dirty="0"/>
              <a:t>dark-jets: [50, 150]</a:t>
            </a:r>
          </a:p>
          <a:p>
            <a:pPr lvl="1"/>
            <a:r>
              <a:rPr lang="en-US" dirty="0"/>
              <a:t>b-jets: [50, 150]</a:t>
            </a:r>
          </a:p>
          <a:p>
            <a:r>
              <a:rPr lang="en-US" dirty="0"/>
              <a:t>Post-generation cuts </a:t>
            </a:r>
          </a:p>
          <a:p>
            <a:pPr lvl="1"/>
            <a:r>
              <a:rPr lang="en-US" dirty="0"/>
              <a:t>dark-jets: [50, 150] (250k left)</a:t>
            </a:r>
          </a:p>
          <a:p>
            <a:pPr lvl="1"/>
            <a:r>
              <a:rPr lang="en-US" dirty="0"/>
              <a:t>b-jets: [50, 150] (250k left)</a:t>
            </a:r>
          </a:p>
          <a:p>
            <a:r>
              <a:rPr lang="en-US" dirty="0"/>
              <a:t>Distribution plots</a:t>
            </a:r>
          </a:p>
        </p:txBody>
      </p:sp>
    </p:spTree>
    <p:extLst>
      <p:ext uri="{BB962C8B-B14F-4D97-AF65-F5344CB8AC3E}">
        <p14:creationId xmlns:p14="http://schemas.microsoft.com/office/powerpoint/2010/main" val="27796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A865-B9C2-4415-BE67-F6415719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B7A86-5E29-4DFB-ADBF-AB0632C26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 efficiency of semi supervised learning for separating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events with long lived dark </a:t>
                </a:r>
                <a:r>
                  <a:rPr lang="en-US" dirty="0" err="1"/>
                  <a:t>pions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events.</a:t>
                </a:r>
              </a:p>
              <a:p>
                <a:r>
                  <a:rPr lang="en-US" dirty="0"/>
                  <a:t>Compare classification based on track multiplicity alone to classification based on multiplicity &amp; semi supervised learning of other features.</a:t>
                </a:r>
              </a:p>
              <a:p>
                <a:r>
                  <a:rPr lang="en-US" dirty="0"/>
                  <a:t>This method, in principle, only requires dark-events to have a higher track multiplicity than QCD jets. In this sense it is less model dependent than supervised learning, which requires knowing the exact dark jet model.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B7A86-5E29-4DFB-ADBF-AB0632C26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8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A865-B9C2-4415-BE67-F6415719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7A86-5E29-4DFB-ADBF-AB0632C2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of background and signal events.</a:t>
            </a:r>
          </a:p>
          <a:p>
            <a:r>
              <a:rPr lang="en-US" dirty="0"/>
              <a:t>Separate events to background-rich group and signal-rich group using the output of a weak classifier on k jets within the event.</a:t>
            </a:r>
          </a:p>
          <a:p>
            <a:r>
              <a:rPr lang="en-US" dirty="0"/>
              <a:t>Train classifier to distinguish between the two groups using the features of the remaining jets.</a:t>
            </a:r>
          </a:p>
          <a:p>
            <a:r>
              <a:rPr lang="en-US" dirty="0"/>
              <a:t>The degree of model independence limits the “strength” of the weak classifier. </a:t>
            </a:r>
          </a:p>
          <a:p>
            <a:r>
              <a:rPr lang="en-US" dirty="0"/>
              <a:t>Correlation between the inputs of the classifiers prevents from the second classifier to improve on the first one.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7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A865-B9C2-4415-BE67-F6415719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B7A86-5E29-4DFB-ADBF-AB0632C26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dataset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400" dirty="0"/>
                  <a:t> 2-jet events.</a:t>
                </a:r>
              </a:p>
              <a:p>
                <a:r>
                  <a:rPr lang="en-US" sz="2400" dirty="0"/>
                  <a:t>Jet represented as a list of tracks each with five features (PT, Eta, Phi, D0, DZ)</a:t>
                </a:r>
              </a:p>
              <a:p>
                <a:r>
                  <a:rPr lang="en-US" sz="2400" dirty="0"/>
                  <a:t>Cut on multiplicity of first jet to sperate into two groups.</a:t>
                </a:r>
              </a:p>
              <a:p>
                <a:r>
                  <a:rPr lang="en-US" sz="2400" dirty="0"/>
                  <a:t>Train CNN on second jet.</a:t>
                </a:r>
                <a:endParaRPr lang="he-IL" sz="2400" dirty="0"/>
              </a:p>
              <a:p>
                <a:r>
                  <a:rPr lang="en-US" sz="2400" dirty="0"/>
                  <a:t>Compare results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B7A86-5E29-4DFB-ADBF-AB0632C26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14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69EB8C-7677-46B9-A6BA-C9AC36585588}"/>
              </a:ext>
            </a:extLst>
          </p:cNvPr>
          <p:cNvSpPr/>
          <p:nvPr/>
        </p:nvSpPr>
        <p:spPr>
          <a:xfrm>
            <a:off x="3893270" y="688155"/>
            <a:ext cx="1549135" cy="83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5513B-C769-4E51-BB33-FFD73AA5C614}"/>
              </a:ext>
            </a:extLst>
          </p:cNvPr>
          <p:cNvSpPr/>
          <p:nvPr/>
        </p:nvSpPr>
        <p:spPr>
          <a:xfrm>
            <a:off x="5442405" y="688155"/>
            <a:ext cx="2171309" cy="835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0A268-D881-4B31-9B83-3B1445C21C0D}"/>
                  </a:ext>
                </a:extLst>
              </p:cNvPr>
              <p:cNvSpPr txBox="1"/>
              <p:nvPr/>
            </p:nvSpPr>
            <p:spPr>
              <a:xfrm>
                <a:off x="1410874" y="859713"/>
                <a:ext cx="2171309" cy="537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Signal fraction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den>
                    </m:f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0A268-D881-4B31-9B83-3B1445C21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74" y="859713"/>
                <a:ext cx="2171309" cy="537006"/>
              </a:xfrm>
              <a:prstGeom prst="rect">
                <a:avLst/>
              </a:prstGeom>
              <a:blipFill>
                <a:blip r:embed="rId2"/>
                <a:stretch>
                  <a:fillRect l="-224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68EB76-5682-4800-9B30-095B0A2B5887}"/>
              </a:ext>
            </a:extLst>
          </p:cNvPr>
          <p:cNvSpPr/>
          <p:nvPr/>
        </p:nvSpPr>
        <p:spPr>
          <a:xfrm>
            <a:off x="1038488" y="2372820"/>
            <a:ext cx="2739271" cy="80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Frac1 </a:t>
            </a:r>
            <a:r>
              <a:rPr lang="en-US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8EB98-31CF-4DAA-A9EC-71817C62EB28}"/>
              </a:ext>
            </a:extLst>
          </p:cNvPr>
          <p:cNvSpPr/>
          <p:nvPr/>
        </p:nvSpPr>
        <p:spPr>
          <a:xfrm>
            <a:off x="3777759" y="2372820"/>
            <a:ext cx="981173" cy="80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2F337-4A2A-4332-8560-BA89FBB43A93}"/>
              </a:ext>
            </a:extLst>
          </p:cNvPr>
          <p:cNvSpPr/>
          <p:nvPr/>
        </p:nvSpPr>
        <p:spPr>
          <a:xfrm>
            <a:off x="6628360" y="2329694"/>
            <a:ext cx="1242765" cy="9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Frac2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7DFBF-9956-4DCF-BC7E-6ED70A1576D9}"/>
              </a:ext>
            </a:extLst>
          </p:cNvPr>
          <p:cNvSpPr/>
          <p:nvPr/>
        </p:nvSpPr>
        <p:spPr>
          <a:xfrm>
            <a:off x="7871125" y="2329694"/>
            <a:ext cx="2477679" cy="9426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2AE59E0-96F6-466E-8A8D-79D703872A6D}"/>
              </a:ext>
            </a:extLst>
          </p:cNvPr>
          <p:cNvSpPr/>
          <p:nvPr/>
        </p:nvSpPr>
        <p:spPr>
          <a:xfrm rot="8021979">
            <a:off x="4601636" y="1778134"/>
            <a:ext cx="829558" cy="2945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812D8D0-8C98-4050-9C06-8FA81C036CF8}"/>
              </a:ext>
            </a:extLst>
          </p:cNvPr>
          <p:cNvSpPr/>
          <p:nvPr/>
        </p:nvSpPr>
        <p:spPr>
          <a:xfrm rot="2739407">
            <a:off x="6148517" y="1750600"/>
            <a:ext cx="829558" cy="2945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1A8C0A-DC49-44BF-84AC-C37D64552AA2}"/>
              </a:ext>
            </a:extLst>
          </p:cNvPr>
          <p:cNvSpPr txBox="1"/>
          <p:nvPr/>
        </p:nvSpPr>
        <p:spPr>
          <a:xfrm>
            <a:off x="5053905" y="1807513"/>
            <a:ext cx="21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classifier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7C7D5-80A9-4A40-819C-460A7F5E8222}"/>
              </a:ext>
            </a:extLst>
          </p:cNvPr>
          <p:cNvSpPr/>
          <p:nvPr/>
        </p:nvSpPr>
        <p:spPr>
          <a:xfrm>
            <a:off x="3419189" y="4024868"/>
            <a:ext cx="1686310" cy="83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B3280A-3142-43F8-919F-D374E28FDC0C}"/>
              </a:ext>
            </a:extLst>
          </p:cNvPr>
          <p:cNvSpPr/>
          <p:nvPr/>
        </p:nvSpPr>
        <p:spPr>
          <a:xfrm>
            <a:off x="5846508" y="4020532"/>
            <a:ext cx="2171308" cy="835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9FC3FF-E446-4483-AE48-471461C0C95D}"/>
                  </a:ext>
                </a:extLst>
              </p14:cNvPr>
              <p14:cNvContentPartPr/>
              <p14:nvPr/>
            </p14:nvContentPartPr>
            <p14:xfrm>
              <a:off x="6872033" y="3808292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9FC3FF-E446-4483-AE48-471461C0C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3033" y="37992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0712A18F-210A-4A81-A4A6-097129D43939}"/>
              </a:ext>
            </a:extLst>
          </p:cNvPr>
          <p:cNvSpPr/>
          <p:nvPr/>
        </p:nvSpPr>
        <p:spPr>
          <a:xfrm rot="8021979">
            <a:off x="4297694" y="3363086"/>
            <a:ext cx="829558" cy="2945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CF95A87-4149-4C65-8234-1873BF47D1DC}"/>
              </a:ext>
            </a:extLst>
          </p:cNvPr>
          <p:cNvSpPr/>
          <p:nvPr/>
        </p:nvSpPr>
        <p:spPr>
          <a:xfrm rot="2739407">
            <a:off x="6237659" y="3388533"/>
            <a:ext cx="829558" cy="2945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CAE8A7-FD22-4438-9503-9CA562AD129B}"/>
              </a:ext>
            </a:extLst>
          </p:cNvPr>
          <p:cNvSpPr txBox="1"/>
          <p:nvPr/>
        </p:nvSpPr>
        <p:spPr>
          <a:xfrm>
            <a:off x="4787212" y="3554956"/>
            <a:ext cx="21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classifier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1FD3A605-8769-4D86-824C-557DA97A25F6}"/>
              </a:ext>
            </a:extLst>
          </p:cNvPr>
          <p:cNvSpPr/>
          <p:nvPr/>
        </p:nvSpPr>
        <p:spPr>
          <a:xfrm rot="5400000">
            <a:off x="5597527" y="-973827"/>
            <a:ext cx="205365" cy="3137106"/>
          </a:xfrm>
          <a:prstGeom prst="leftBrace">
            <a:avLst>
              <a:gd name="adj1" fmla="val 8333"/>
              <a:gd name="adj2" fmla="val 49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277A6E-CEB6-41B7-B7E9-1ADF76C87815}"/>
              </a:ext>
            </a:extLst>
          </p:cNvPr>
          <p:cNvSpPr txBox="1"/>
          <p:nvPr/>
        </p:nvSpPr>
        <p:spPr>
          <a:xfrm>
            <a:off x="4787212" y="122711"/>
            <a:ext cx="21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 = 75,000 events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C51538-4867-46A5-8A94-AC3CF1A12BFE}"/>
              </a:ext>
            </a:extLst>
          </p:cNvPr>
          <p:cNvSpPr txBox="1"/>
          <p:nvPr/>
        </p:nvSpPr>
        <p:spPr>
          <a:xfrm>
            <a:off x="530259" y="5061080"/>
            <a:ext cx="10103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classification performance is governed by the signal fraction in the latent groups Frac1 and Frac2.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controlled by Signal fraction and the </a:t>
            </a:r>
            <a:r>
              <a:rPr lang="en-US" b="1" dirty="0"/>
              <a:t>signal and background efficiencies of the first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signal fraction is very high then further classification isn’t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signal fraction is too low then the second classifier will struggle to distinguish signal from background.</a:t>
            </a:r>
          </a:p>
        </p:txBody>
      </p:sp>
    </p:spTree>
    <p:extLst>
      <p:ext uri="{BB962C8B-B14F-4D97-AF65-F5344CB8AC3E}">
        <p14:creationId xmlns:p14="http://schemas.microsoft.com/office/powerpoint/2010/main" val="425681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7CD2B-B596-4D3A-B6C7-3515CB1CE8F4}"/>
              </a:ext>
            </a:extLst>
          </p:cNvPr>
          <p:cNvSpPr/>
          <p:nvPr/>
        </p:nvSpPr>
        <p:spPr>
          <a:xfrm>
            <a:off x="86381" y="902075"/>
            <a:ext cx="1591590" cy="7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Frac1 = 40%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C9855-B89A-4A2A-B70B-1801B1884DA4}"/>
              </a:ext>
            </a:extLst>
          </p:cNvPr>
          <p:cNvSpPr/>
          <p:nvPr/>
        </p:nvSpPr>
        <p:spPr>
          <a:xfrm>
            <a:off x="1677972" y="902074"/>
            <a:ext cx="2128854" cy="719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69A9A-6F68-435B-A533-91B1DBAFD5F7}"/>
              </a:ext>
            </a:extLst>
          </p:cNvPr>
          <p:cNvSpPr/>
          <p:nvPr/>
        </p:nvSpPr>
        <p:spPr>
          <a:xfrm>
            <a:off x="86381" y="2033831"/>
            <a:ext cx="1242765" cy="80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Frac2 = 13%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3B9963-1EA2-47DD-9E58-6B8180ADEF0E}"/>
              </a:ext>
            </a:extLst>
          </p:cNvPr>
          <p:cNvSpPr/>
          <p:nvPr/>
        </p:nvSpPr>
        <p:spPr>
          <a:xfrm>
            <a:off x="933254" y="2033829"/>
            <a:ext cx="2873572" cy="803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DDE9263D-F290-40A0-93D6-EAC5E6810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40114"/>
              </p:ext>
            </p:extLst>
          </p:nvPr>
        </p:nvGraphicFramePr>
        <p:xfrm>
          <a:off x="221343" y="3502475"/>
          <a:ext cx="3843852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1926">
                  <a:extLst>
                    <a:ext uri="{9D8B030D-6E8A-4147-A177-3AD203B41FA5}">
                      <a16:colId xmlns:a16="http://schemas.microsoft.com/office/drawing/2014/main" val="3205906510"/>
                    </a:ext>
                  </a:extLst>
                </a:gridCol>
                <a:gridCol w="1921926">
                  <a:extLst>
                    <a:ext uri="{9D8B030D-6E8A-4147-A177-3AD203B41FA5}">
                      <a16:colId xmlns:a16="http://schemas.microsoft.com/office/drawing/2014/main" val="2088931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6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Signal fraction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83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Multiplicity 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71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Number of constituents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(masked)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58031"/>
                  </a:ext>
                </a:extLst>
              </a:tr>
            </a:tbl>
          </a:graphicData>
        </a:graphic>
      </p:graphicFrame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B7E08674-D547-408E-AEEB-B358024A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63" y="589437"/>
            <a:ext cx="7513807" cy="52742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2AC949-AC63-4D5A-AEA5-7A05EF5E969A}"/>
              </a:ext>
            </a:extLst>
          </p:cNvPr>
          <p:cNvSpPr txBox="1"/>
          <p:nvPr/>
        </p:nvSpPr>
        <p:spPr>
          <a:xfrm>
            <a:off x="2671505" y="4896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8C6AB-6B72-4317-A305-AE43069C86FF}"/>
              </a:ext>
            </a:extLst>
          </p:cNvPr>
          <p:cNvSpPr txBox="1"/>
          <p:nvPr/>
        </p:nvSpPr>
        <p:spPr>
          <a:xfrm>
            <a:off x="822111" y="493525"/>
            <a:ext cx="2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57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BB011-327E-4C7E-938C-E41E5C46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73" y="437742"/>
            <a:ext cx="8249848" cy="61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7CD2B-B596-4D3A-B6C7-3515CB1CE8F4}"/>
              </a:ext>
            </a:extLst>
          </p:cNvPr>
          <p:cNvSpPr/>
          <p:nvPr/>
        </p:nvSpPr>
        <p:spPr>
          <a:xfrm>
            <a:off x="86381" y="902075"/>
            <a:ext cx="2739271" cy="7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Frac1 = 73%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C9855-B89A-4A2A-B70B-1801B1884DA4}"/>
              </a:ext>
            </a:extLst>
          </p:cNvPr>
          <p:cNvSpPr/>
          <p:nvPr/>
        </p:nvSpPr>
        <p:spPr>
          <a:xfrm>
            <a:off x="2825652" y="902075"/>
            <a:ext cx="981173" cy="719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69A9A-6F68-435B-A533-91B1DBAFD5F7}"/>
              </a:ext>
            </a:extLst>
          </p:cNvPr>
          <p:cNvSpPr/>
          <p:nvPr/>
        </p:nvSpPr>
        <p:spPr>
          <a:xfrm>
            <a:off x="86381" y="2033831"/>
            <a:ext cx="1333857" cy="80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Frac2 = 37%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3B9963-1EA2-47DD-9E58-6B8180ADEF0E}"/>
              </a:ext>
            </a:extLst>
          </p:cNvPr>
          <p:cNvSpPr/>
          <p:nvPr/>
        </p:nvSpPr>
        <p:spPr>
          <a:xfrm>
            <a:off x="1420238" y="2033829"/>
            <a:ext cx="2386587" cy="803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DDE9263D-F290-40A0-93D6-EAC5E6810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16535"/>
              </p:ext>
            </p:extLst>
          </p:nvPr>
        </p:nvGraphicFramePr>
        <p:xfrm>
          <a:off x="86381" y="3836236"/>
          <a:ext cx="3843852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1926">
                  <a:extLst>
                    <a:ext uri="{9D8B030D-6E8A-4147-A177-3AD203B41FA5}">
                      <a16:colId xmlns:a16="http://schemas.microsoft.com/office/drawing/2014/main" val="3205906510"/>
                    </a:ext>
                  </a:extLst>
                </a:gridCol>
                <a:gridCol w="1921926">
                  <a:extLst>
                    <a:ext uri="{9D8B030D-6E8A-4147-A177-3AD203B41FA5}">
                      <a16:colId xmlns:a16="http://schemas.microsoft.com/office/drawing/2014/main" val="2088931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6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Signal fraction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83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Multiplicity 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71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Number of constituents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(masked)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580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13E52A-19F3-41CA-8378-846A244D060C}"/>
              </a:ext>
            </a:extLst>
          </p:cNvPr>
          <p:cNvSpPr txBox="1"/>
          <p:nvPr/>
        </p:nvSpPr>
        <p:spPr>
          <a:xfrm>
            <a:off x="3161388" y="53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86251-1941-4F86-B7C8-C271AAEACB7D}"/>
              </a:ext>
            </a:extLst>
          </p:cNvPr>
          <p:cNvSpPr txBox="1"/>
          <p:nvPr/>
        </p:nvSpPr>
        <p:spPr>
          <a:xfrm>
            <a:off x="1344874" y="532742"/>
            <a:ext cx="2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92638-FC45-47B0-9D77-79C35F6A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232" y="448675"/>
            <a:ext cx="8405306" cy="59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3E040D-0FD6-4DFA-A8E2-A467C7EF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77698"/>
            <a:ext cx="5291666" cy="3902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D3232-B154-4D34-B827-6ED2B0C8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77698"/>
            <a:ext cx="5291667" cy="39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8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582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Semi-supervised event classification</vt:lpstr>
      <vt:lpstr>Goal</vt:lpstr>
      <vt:lpstr>Method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</vt:lpstr>
      <vt:lpstr>Discussion</vt:lpstr>
      <vt:lpstr>Future</vt:lpstr>
      <vt:lpstr>Details</vt:lpstr>
      <vt:lpstr>Events generated</vt:lpstr>
      <vt:lpstr>Event selection </vt:lpstr>
      <vt:lpstr>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event classification</dc:title>
  <dc:creator>Noam Wunch</dc:creator>
  <cp:lastModifiedBy>Noam Wunch</cp:lastModifiedBy>
  <cp:revision>9</cp:revision>
  <dcterms:created xsi:type="dcterms:W3CDTF">2020-10-27T20:32:42Z</dcterms:created>
  <dcterms:modified xsi:type="dcterms:W3CDTF">2020-10-28T15:44:19Z</dcterms:modified>
</cp:coreProperties>
</file>