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3"/>
  </p:notesMasterIdLst>
  <p:sldIdLst>
    <p:sldId id="256" r:id="rId8"/>
    <p:sldId id="257" r:id="rId9"/>
    <p:sldId id="259" r:id="rId10"/>
    <p:sldId id="309" r:id="rId11"/>
    <p:sldId id="292" r:id="rId12"/>
    <p:sldId id="290" r:id="rId13"/>
    <p:sldId id="297" r:id="rId14"/>
    <p:sldId id="298" r:id="rId15"/>
    <p:sldId id="307" r:id="rId16"/>
    <p:sldId id="308" r:id="rId17"/>
    <p:sldId id="299" r:id="rId18"/>
    <p:sldId id="302" r:id="rId19"/>
    <p:sldId id="304" r:id="rId20"/>
    <p:sldId id="306" r:id="rId21"/>
    <p:sldId id="279"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12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17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00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57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857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58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7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3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4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3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safe-travels-app.herokuapp.com/signup"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dirty="0"/>
              <a:t> PROJECT DEMONSTRATION</a:t>
            </a:r>
            <a:endParaRPr lang="en-US" sz="2400" b="0" i="0" u="none" strike="noStrike" cap="none" dirty="0">
              <a:solidFill>
                <a:srgbClr val="EEB211"/>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551404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Location </a:t>
            </a:r>
            <a:r>
              <a:rPr lang="en-US" dirty="0"/>
              <a:t>based alerts based on mobile device location</a:t>
            </a:r>
          </a:p>
          <a:p>
            <a:pPr marL="342900" indent="-342900">
              <a:buFont typeface="Arial" panose="020B0604020202020204" pitchFamily="34" charset="0"/>
              <a:buChar char="•"/>
            </a:pPr>
            <a:r>
              <a:rPr lang="en-US" dirty="0" smtClean="0"/>
              <a:t>Mobile </a:t>
            </a:r>
            <a:r>
              <a:rPr lang="en-US" dirty="0"/>
              <a:t>push notifications</a:t>
            </a:r>
          </a:p>
          <a:p>
            <a:pPr marL="342900" indent="-342900">
              <a:buFont typeface="Arial" panose="020B0604020202020204" pitchFamily="34" charset="0"/>
              <a:buChar char="•"/>
            </a:pPr>
            <a:r>
              <a:rPr lang="en-US" dirty="0" smtClean="0"/>
              <a:t>Trip </a:t>
            </a:r>
            <a:r>
              <a:rPr lang="en-US" dirty="0"/>
              <a:t>management (archiving and planning multiple trips)</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dirty="0" smtClean="0"/>
              <a:t>FUTURE OPPORTUNITIES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7493226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20470" y="3774551"/>
            <a:ext cx="4660711" cy="242153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sz="1600" b="1" dirty="0" smtClean="0">
                <a:solidFill>
                  <a:schemeClr val="bg2">
                    <a:lumMod val="60000"/>
                    <a:lumOff val="40000"/>
                  </a:schemeClr>
                </a:solidFill>
              </a:rPr>
              <a:t>John </a:t>
            </a:r>
            <a:r>
              <a:rPr lang="en-US" sz="1600" b="1" dirty="0">
                <a:solidFill>
                  <a:schemeClr val="bg2">
                    <a:lumMod val="60000"/>
                    <a:lumOff val="40000"/>
                  </a:schemeClr>
                </a:solidFill>
              </a:rPr>
              <a:t>Gadbois, Technical Lead and Front End </a:t>
            </a:r>
            <a:r>
              <a:rPr lang="en-US" sz="1600" b="1" dirty="0" smtClean="0">
                <a:solidFill>
                  <a:schemeClr val="bg2">
                    <a:lumMod val="60000"/>
                    <a:lumOff val="40000"/>
                  </a:schemeClr>
                </a:solidFill>
              </a:rPr>
              <a:t>Expert</a:t>
            </a:r>
            <a:r>
              <a:rPr lang="en-US" sz="1400" dirty="0"/>
              <a:t/>
            </a:r>
            <a:br>
              <a:rPr lang="en-US" sz="1400" dirty="0"/>
            </a:br>
            <a:r>
              <a:rPr lang="en-US" sz="1600" dirty="0"/>
              <a:t>John understands computational complexity well, fathering an exponentially increasing number of children. A Connecticut man through and through and an avid Francophile, John could have gone to Yale but felt that the location for his grad school had to be on the classy side. So definitely Atlanta.</a:t>
            </a:r>
          </a:p>
          <a:p>
            <a:pPr marL="0" marR="0" lvl="0" indent="0" algn="l" rtl="0">
              <a:spcBef>
                <a:spcPts val="1080"/>
              </a:spcBef>
              <a:spcAft>
                <a:spcPts val="0"/>
              </a:spcAft>
              <a:buClr>
                <a:schemeClr val="lt1"/>
              </a:buClr>
              <a:buSzPct val="25000"/>
              <a:buFont typeface="Arial"/>
              <a:buNone/>
            </a:pPr>
            <a:endParaRPr sz="14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36" y="706220"/>
            <a:ext cx="2836318" cy="28363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492" y="801683"/>
            <a:ext cx="2645391" cy="2645391"/>
          </a:xfrm>
          <a:prstGeom prst="rect">
            <a:avLst/>
          </a:prstGeom>
        </p:spPr>
      </p:pic>
      <p:sp>
        <p:nvSpPr>
          <p:cNvPr id="3" name="Rectangle 2"/>
          <p:cNvSpPr/>
          <p:nvPr/>
        </p:nvSpPr>
        <p:spPr>
          <a:xfrm>
            <a:off x="4572000" y="3562031"/>
            <a:ext cx="4572000" cy="2849498"/>
          </a:xfrm>
          <a:prstGeom prst="rect">
            <a:avLst/>
          </a:prstGeom>
        </p:spPr>
        <p:txBody>
          <a:bodyPr>
            <a:spAutoFit/>
          </a:bodyPr>
          <a:lstStyle/>
          <a:p>
            <a:r>
              <a:rPr lang="en-US" b="1" dirty="0">
                <a:solidFill>
                  <a:schemeClr val="bg2">
                    <a:lumMod val="60000"/>
                    <a:lumOff val="40000"/>
                  </a:schemeClr>
                </a:solidFill>
              </a:rPr>
              <a:t>Eddie Flaisler, Project Manager and Technical Lead for Email </a:t>
            </a:r>
            <a:r>
              <a:rPr lang="en-US" b="1" dirty="0" smtClean="0">
                <a:solidFill>
                  <a:schemeClr val="bg2">
                    <a:lumMod val="60000"/>
                    <a:lumOff val="40000"/>
                  </a:schemeClr>
                </a:solidFill>
              </a:rPr>
              <a:t>Notification</a:t>
            </a:r>
            <a:endParaRPr lang="en-US" dirty="0">
              <a:solidFill>
                <a:schemeClr val="bg2">
                  <a:lumMod val="60000"/>
                  <a:lumOff val="40000"/>
                </a:schemeClr>
              </a:solidFill>
            </a:endParaRPr>
          </a:p>
          <a:p>
            <a:r>
              <a:rPr lang="en-US" sz="1600" dirty="0" smtClean="0">
                <a:solidFill>
                  <a:schemeClr val="bg1"/>
                </a:solidFill>
                <a:latin typeface="Calibri" panose="020F0502020204030204" pitchFamily="34" charset="0"/>
              </a:rPr>
              <a:t>Eddie  </a:t>
            </a:r>
            <a:r>
              <a:rPr lang="en-US" sz="1600" dirty="0">
                <a:solidFill>
                  <a:schemeClr val="bg1"/>
                </a:solidFill>
                <a:latin typeface="Calibri" panose="020F0502020204030204" pitchFamily="34" charset="0"/>
              </a:rPr>
              <a:t>is </a:t>
            </a:r>
            <a:r>
              <a:rPr lang="en-US" sz="1600" dirty="0" smtClean="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the mastermind behind the successful underground food tour business "</a:t>
            </a:r>
            <a:r>
              <a:rPr lang="en-US" sz="1600" dirty="0" err="1">
                <a:solidFill>
                  <a:schemeClr val="bg1"/>
                </a:solidFill>
                <a:latin typeface="Calibri" panose="020F0502020204030204" pitchFamily="34" charset="0"/>
              </a:rPr>
              <a:t>eddieble</a:t>
            </a:r>
            <a:r>
              <a:rPr lang="en-US" sz="1600" dirty="0">
                <a:solidFill>
                  <a:schemeClr val="bg1"/>
                </a:solidFill>
                <a:latin typeface="Calibri" panose="020F0502020204030204" pitchFamily="34" charset="0"/>
              </a:rPr>
              <a:t>". It is his life mission to make people emotionally stable through carbs. Though accomplished in talking about food, growing it is not a strength of Eddie's: He is associated with the only case in history of an "Early Girl" tomato plant blooming 4 months late. </a:t>
            </a:r>
          </a:p>
          <a:p>
            <a:endParaRPr lang="en-US" dirty="0">
              <a:solidFill>
                <a:schemeClr val="bg1"/>
              </a:solidFill>
            </a:endParaRPr>
          </a:p>
          <a:p>
            <a:pPr lvl="0">
              <a:spcBef>
                <a:spcPts val="1080"/>
              </a:spcBef>
              <a:buClr>
                <a:schemeClr val="lt1"/>
              </a:buClr>
              <a:buSzPct val="25000"/>
            </a:pPr>
            <a:endParaRPr lang="en-US"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265596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3386919"/>
            <a:ext cx="5117910" cy="2860971"/>
          </a:xfrm>
          <a:prstGeom prst="rect">
            <a:avLst/>
          </a:prstGeom>
          <a:noFill/>
          <a:ln>
            <a:noFill/>
          </a:ln>
        </p:spPr>
        <p:txBody>
          <a:bodyPr lIns="274300" tIns="45700" rIns="274300" bIns="45700" anchor="t" anchorCtr="0">
            <a:noAutofit/>
          </a:bodyPr>
          <a:lstStyle/>
          <a:p>
            <a:r>
              <a:rPr lang="en-US" sz="1600" b="1" dirty="0" smtClean="0">
                <a:solidFill>
                  <a:schemeClr val="bg2">
                    <a:lumMod val="60000"/>
                    <a:lumOff val="40000"/>
                  </a:schemeClr>
                </a:solidFill>
              </a:rPr>
              <a:t>Forrest </a:t>
            </a:r>
            <a:r>
              <a:rPr lang="en-US" sz="1600" b="1" dirty="0">
                <a:solidFill>
                  <a:schemeClr val="bg2">
                    <a:lumMod val="60000"/>
                    <a:lumOff val="40000"/>
                  </a:schemeClr>
                </a:solidFill>
              </a:rPr>
              <a:t>Brazeal, System Architect and Back End Expert</a:t>
            </a:r>
            <a:endParaRPr lang="en-US" sz="1600" dirty="0">
              <a:solidFill>
                <a:schemeClr val="bg2">
                  <a:lumMod val="60000"/>
                  <a:lumOff val="40000"/>
                </a:schemeClr>
              </a:solidFill>
            </a:endParaRPr>
          </a:p>
          <a:p>
            <a:r>
              <a:rPr lang="en-US" sz="1600" dirty="0"/>
              <a:t>Forrest </a:t>
            </a:r>
            <a:r>
              <a:rPr lang="en-US" sz="1600" dirty="0" smtClean="0"/>
              <a:t>loves </a:t>
            </a:r>
            <a:r>
              <a:rPr lang="en-US" sz="1600" dirty="0"/>
              <a:t>his drumsticks, and coming from South Carolina this does not only indicate he's into music. The tallest of the team, Forrest views the world from a high level. This, along with his track record as a National Spelling Bee finalist who was able to perfectly spell "decoupling and dependency injection", made him a perfect fit for our Architect role. </a:t>
            </a: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sz="1600" b="0" i="0" u="none" strike="noStrike" cap="none" dirty="0" smtClean="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69" y="675371"/>
            <a:ext cx="2615821" cy="2615821"/>
          </a:xfrm>
          <a:prstGeom prst="rect">
            <a:avLst/>
          </a:prstGeom>
        </p:spPr>
      </p:pic>
      <p:sp>
        <p:nvSpPr>
          <p:cNvPr id="5" name="Shape 132"/>
          <p:cNvSpPr txBox="1">
            <a:spLocks/>
          </p:cNvSpPr>
          <p:nvPr/>
        </p:nvSpPr>
        <p:spPr>
          <a:xfrm>
            <a:off x="4899546" y="3330246"/>
            <a:ext cx="4244454" cy="2574368"/>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r>
              <a:rPr lang="en-US" sz="1600" b="1" dirty="0">
                <a:solidFill>
                  <a:schemeClr val="bg2">
                    <a:lumMod val="60000"/>
                    <a:lumOff val="40000"/>
                  </a:schemeClr>
                </a:solidFill>
              </a:rPr>
              <a:t>Ravi Raina, Documentation Lead and </a:t>
            </a:r>
            <a:r>
              <a:rPr lang="en-US" sz="1600" b="1" dirty="0" smtClean="0">
                <a:solidFill>
                  <a:schemeClr val="bg2">
                    <a:lumMod val="60000"/>
                    <a:lumOff val="40000"/>
                  </a:schemeClr>
                </a:solidFill>
              </a:rPr>
              <a:t>IC</a:t>
            </a:r>
          </a:p>
          <a:p>
            <a:r>
              <a:rPr lang="en-US" sz="1600" dirty="0" smtClean="0"/>
              <a:t>Formerly </a:t>
            </a:r>
            <a:r>
              <a:rPr lang="en-US" sz="1600" dirty="0"/>
              <a:t>known as "Star of Kashmir", Ravi fulfilled the dream of every Jewish mother and married a doctor. A world-renowned expert in interpersonal communication, Ravi has friends in 40 countries, pursues a successful gardening career by talking to plants, and speaks five languages. This makes him a polyglot - another word only Forrest can spell. </a:t>
            </a:r>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dirty="0" smtClean="0"/>
          </a:p>
          <a:p>
            <a:pPr>
              <a:spcBef>
                <a:spcPts val="1080"/>
              </a:spcBef>
              <a:spcAft>
                <a:spcPts val="0"/>
              </a:spcAft>
              <a:buSzPct val="25000"/>
            </a:pPr>
            <a:endParaRPr lang="en-US" dirty="0" smtClean="0"/>
          </a:p>
          <a:p>
            <a:pPr>
              <a:spcBef>
                <a:spcPts val="1080"/>
              </a:spcBef>
              <a:spcAft>
                <a:spcPts val="0"/>
              </a:spcAft>
              <a:buSzPct val="25000"/>
            </a:pPr>
            <a:r>
              <a:rPr lang="en-US" sz="1800" dirty="0" smtClean="0"/>
              <a:t>Assuming an existing user ( someone already signed up), the following screen shows up. Enter the email address and password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230" y="675371"/>
            <a:ext cx="2559148" cy="2559148"/>
          </a:xfrm>
          <a:prstGeom prst="rect">
            <a:avLst/>
          </a:prstGeom>
        </p:spPr>
      </p:pic>
    </p:spTree>
    <p:extLst>
      <p:ext uri="{BB962C8B-B14F-4D97-AF65-F5344CB8AC3E}">
        <p14:creationId xmlns:p14="http://schemas.microsoft.com/office/powerpoint/2010/main" val="14833138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139588" y="3528890"/>
            <a:ext cx="6864824" cy="2839555"/>
          </a:xfrm>
          <a:prstGeom prst="rect">
            <a:avLst/>
          </a:prstGeom>
          <a:noFill/>
          <a:ln>
            <a:noFill/>
          </a:ln>
        </p:spPr>
        <p:txBody>
          <a:bodyPr lIns="274300" tIns="45700" rIns="274300" bIns="45700" anchor="t" anchorCtr="0">
            <a:noAutofit/>
          </a:bodyPr>
          <a:lstStyle/>
          <a:p>
            <a:r>
              <a:rPr lang="en-US" b="1" dirty="0" smtClean="0">
                <a:solidFill>
                  <a:schemeClr val="bg2">
                    <a:lumMod val="60000"/>
                    <a:lumOff val="40000"/>
                  </a:schemeClr>
                </a:solidFill>
              </a:rPr>
              <a:t>	</a:t>
            </a:r>
            <a:r>
              <a:rPr lang="en-US" b="1" dirty="0">
                <a:solidFill>
                  <a:schemeClr val="bg2">
                    <a:lumMod val="60000"/>
                    <a:lumOff val="40000"/>
                  </a:schemeClr>
                </a:solidFill>
              </a:rPr>
              <a:t> </a:t>
            </a:r>
            <a:r>
              <a:rPr lang="en-US" b="1" dirty="0" smtClean="0">
                <a:solidFill>
                  <a:schemeClr val="bg2">
                    <a:lumMod val="60000"/>
                    <a:lumOff val="40000"/>
                  </a:schemeClr>
                </a:solidFill>
              </a:rPr>
              <a:t>     </a:t>
            </a:r>
            <a:r>
              <a:rPr lang="en-US" sz="1600" b="1" dirty="0" smtClean="0">
                <a:solidFill>
                  <a:schemeClr val="bg2">
                    <a:lumMod val="60000"/>
                    <a:lumOff val="40000"/>
                  </a:schemeClr>
                </a:solidFill>
              </a:rPr>
              <a:t>Noa </a:t>
            </a:r>
            <a:r>
              <a:rPr lang="en-US" sz="1600" b="1" dirty="0">
                <a:solidFill>
                  <a:schemeClr val="bg2">
                    <a:lumMod val="60000"/>
                    <a:lumOff val="40000"/>
                  </a:schemeClr>
                </a:solidFill>
              </a:rPr>
              <a:t>Nadler, QA Lead and </a:t>
            </a:r>
            <a:r>
              <a:rPr lang="en-US" sz="1600" b="1" dirty="0" smtClean="0">
                <a:solidFill>
                  <a:schemeClr val="bg2">
                    <a:lumMod val="60000"/>
                    <a:lumOff val="40000"/>
                  </a:schemeClr>
                </a:solidFill>
              </a:rPr>
              <a:t>IC</a:t>
            </a:r>
            <a:r>
              <a:rPr lang="en-US" sz="1600" dirty="0">
                <a:solidFill>
                  <a:schemeClr val="bg2">
                    <a:lumMod val="60000"/>
                    <a:lumOff val="40000"/>
                  </a:schemeClr>
                </a:solidFill>
              </a:rPr>
              <a:t/>
            </a:r>
            <a:br>
              <a:rPr lang="en-US" sz="1600" dirty="0">
                <a:solidFill>
                  <a:schemeClr val="bg2">
                    <a:lumMod val="60000"/>
                    <a:lumOff val="40000"/>
                  </a:schemeClr>
                </a:solidFill>
              </a:rPr>
            </a:br>
            <a:r>
              <a:rPr lang="en-US" sz="1600" dirty="0" err="1" smtClean="0"/>
              <a:t>Noa</a:t>
            </a:r>
            <a:r>
              <a:rPr lang="en-US" sz="1600" dirty="0" smtClean="0"/>
              <a:t> is </a:t>
            </a:r>
            <a:r>
              <a:rPr lang="en-US" sz="1600" dirty="0"/>
              <a:t>part student, part mom and part motorcyclist. Living the bustling city life in San Jose, CA, where being on the street after 7 pm is considered loitering, she enjoys going to bed early, day-time hikes and reading.</a:t>
            </a:r>
            <a:br>
              <a:rPr lang="en-US" sz="1600" dirty="0"/>
            </a:br>
            <a:r>
              <a:rPr lang="en-US" sz="1600" dirty="0"/>
              <a:t>Noa was unanimously elected our QA lead, once we finalized the profile for the position as someone who should always tell us we are wrong and is always right, and realized we needed </a:t>
            </a:r>
            <a:r>
              <a:rPr lang="en-US" sz="1600" dirty="0" err="1"/>
              <a:t>a..well..girl</a:t>
            </a:r>
            <a:r>
              <a:rPr lang="en-US" sz="1600"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81" y="774603"/>
            <a:ext cx="2588810" cy="2612781"/>
          </a:xfrm>
          <a:prstGeom prst="rect">
            <a:avLst/>
          </a:prstGeom>
        </p:spPr>
      </p:pic>
    </p:spTree>
    <p:extLst>
      <p:ext uri="{BB962C8B-B14F-4D97-AF65-F5344CB8AC3E}">
        <p14:creationId xmlns:p14="http://schemas.microsoft.com/office/powerpoint/2010/main" val="207178159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THE END</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682388"/>
            <a:ext cx="9143998" cy="5481343"/>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Goals and Overview</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Overall Project Status</a:t>
            </a:r>
          </a:p>
          <a:p>
            <a:pPr marL="0" marR="0" lvl="0" indent="0" algn="l" rtl="0">
              <a:spcBef>
                <a:spcPts val="1080"/>
              </a:spcBef>
              <a:spcAft>
                <a:spcPts val="0"/>
              </a:spcAft>
              <a:buClr>
                <a:schemeClr val="lt1"/>
              </a:buClr>
              <a:buSzPct val="25000"/>
              <a:buFont typeface="Arial"/>
              <a:buNone/>
            </a:pPr>
            <a:endParaRPr lang="en-US" dirty="0" smtClean="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Success, Unique and Outstanding Elements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dirty="0" smtClean="0"/>
              <a:t>Project  </a:t>
            </a:r>
            <a:r>
              <a:rPr lang="en-US" sz="2400" b="0" i="0" u="none" strike="noStrike" cap="none" dirty="0" smtClean="0">
                <a:solidFill>
                  <a:schemeClr val="lt1"/>
                </a:solidFill>
                <a:latin typeface="Calibri"/>
                <a:ea typeface="Calibri"/>
                <a:cs typeface="Calibri"/>
                <a:sym typeface="Calibri"/>
              </a:rPr>
              <a:t>Demonstrations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Future Opportunities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Team Member Introduction and Contributions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a:t>It is with great pleasure that team Rock Stars presents Safe Travels 1.0, your home for healthy and aware traveling. </a:t>
            </a:r>
            <a:endParaRPr lang="en-US" dirty="0" smtClean="0"/>
          </a:p>
          <a:p>
            <a:endParaRPr lang="en-US" dirty="0"/>
          </a:p>
          <a:p>
            <a:r>
              <a:rPr lang="en-US" dirty="0" smtClean="0"/>
              <a:t>Our </a:t>
            </a:r>
            <a:r>
              <a:rPr lang="en-US" dirty="0"/>
              <a:t>vision was to provide a user-friendly, lightweight web interface allowing users to learn about and manage risks involved in their travel plans. </a:t>
            </a:r>
            <a:endParaRPr lang="en-US" dirty="0" smtClean="0"/>
          </a:p>
          <a:p>
            <a:endParaRPr lang="en-US" dirty="0"/>
          </a:p>
          <a:p>
            <a:r>
              <a:rPr lang="en-US" dirty="0" smtClean="0"/>
              <a:t>We </a:t>
            </a:r>
            <a:r>
              <a:rPr lang="en-US" dirty="0"/>
              <a:t>wanted to provide a customized experience where each traveler can setup their own account in the app and use it to better organize the health-related preparation for their trip.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smtClean="0"/>
              <a:t>We </a:t>
            </a:r>
            <a:r>
              <a:rPr lang="en-US" dirty="0"/>
              <a:t>used integration with FHIR to leverage the way we monitor user vaccinations. </a:t>
            </a:r>
            <a:endParaRPr lang="en-US" dirty="0" smtClean="0"/>
          </a:p>
          <a:p>
            <a:endParaRPr lang="en-US" dirty="0"/>
          </a:p>
          <a:p>
            <a:r>
              <a:rPr lang="en-US" dirty="0" smtClean="0"/>
              <a:t>We </a:t>
            </a:r>
            <a:r>
              <a:rPr lang="en-US" dirty="0"/>
              <a:t>also provided an enterprise-level email notification feature: A scalable solution allowing users to register for daily email notifications related to only current health risks in their destinations, thus keeping them better informed at a no effort at all. </a:t>
            </a:r>
            <a:endParaRPr lang="en-US" dirty="0" smtClean="0"/>
          </a:p>
          <a:p>
            <a:endParaRPr lang="en-US" dirty="0"/>
          </a:p>
          <a:p>
            <a:r>
              <a:rPr lang="en-US" dirty="0" smtClean="0"/>
              <a:t>Did </a:t>
            </a:r>
            <a:r>
              <a:rPr lang="en-US" dirty="0"/>
              <a:t>we succeed? We will let you be the judge of that.</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5237927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lgn="ctr">
              <a:buSzPct val="25000"/>
            </a:pPr>
            <a:r>
              <a:rPr lang="en-US" dirty="0"/>
              <a:t> GANTT CHART</a:t>
            </a:r>
            <a:endParaRPr lang="en-US" sz="2400" b="0" i="0" u="none" strike="noStrike" cap="none" dirty="0">
              <a:solidFill>
                <a:srgbClr val="EEB211"/>
              </a:solidFill>
              <a:latin typeface="Calibri"/>
              <a:ea typeface="Calibri"/>
              <a:cs typeface="Calibri"/>
              <a:sym typeface="Calibri"/>
            </a:endParaRPr>
          </a:p>
        </p:txBody>
      </p:sp>
      <p:pic>
        <p:nvPicPr>
          <p:cNvPr id="31" name="Picture 30"/>
          <p:cNvPicPr>
            <a:picLocks noChangeAspect="1"/>
          </p:cNvPicPr>
          <p:nvPr/>
        </p:nvPicPr>
        <p:blipFill>
          <a:blip r:embed="rId3"/>
          <a:stretch>
            <a:fillRect/>
          </a:stretch>
        </p:blipFill>
        <p:spPr>
          <a:xfrm>
            <a:off x="720913" y="706842"/>
            <a:ext cx="7702173" cy="5565441"/>
          </a:xfrm>
          <a:prstGeom prst="rect">
            <a:avLst/>
          </a:prstGeom>
        </p:spPr>
      </p:pic>
    </p:spTree>
    <p:extLst>
      <p:ext uri="{BB962C8B-B14F-4D97-AF65-F5344CB8AC3E}">
        <p14:creationId xmlns:p14="http://schemas.microsoft.com/office/powerpoint/2010/main" val="4228903263"/>
      </p:ext>
    </p:extLst>
  </p:cSld>
  <p:clrMapOvr>
    <a:masterClrMapping/>
  </p:clrMapOvr>
  <p:transition xmlns:p14="http://schemas.microsoft.com/office/powerpoint/2010/main" spd="slow" advTm="34069">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Provided </a:t>
            </a:r>
            <a:r>
              <a:rPr lang="en-US" dirty="0"/>
              <a:t>customized travel health recommendations </a:t>
            </a:r>
            <a:r>
              <a:rPr lang="en-US" dirty="0" smtClean="0"/>
              <a:t>in terms of vaccinations and packing list based </a:t>
            </a:r>
            <a:r>
              <a:rPr lang="en-US" dirty="0"/>
              <a:t>on </a:t>
            </a:r>
            <a:r>
              <a:rPr lang="en-US" dirty="0" smtClean="0"/>
              <a:t>the user selection of countries. </a:t>
            </a:r>
            <a:endParaRPr lang="en-US" dirty="0"/>
          </a:p>
          <a:p>
            <a:pPr marL="342900" indent="-342900">
              <a:buFont typeface="Arial" panose="020B0604020202020204" pitchFamily="34" charset="0"/>
              <a:buChar char="•"/>
            </a:pPr>
            <a:r>
              <a:rPr lang="en-US" dirty="0" smtClean="0"/>
              <a:t> </a:t>
            </a:r>
            <a:r>
              <a:rPr lang="en-US" dirty="0"/>
              <a:t>Provided an email </a:t>
            </a:r>
            <a:r>
              <a:rPr lang="en-US" dirty="0" smtClean="0"/>
              <a:t>alerts </a:t>
            </a:r>
            <a:r>
              <a:rPr lang="en-US" dirty="0"/>
              <a:t>subscription service for travel </a:t>
            </a:r>
            <a:r>
              <a:rPr lang="en-US" dirty="0" smtClean="0"/>
              <a:t>hazards. The service send a daily email aggregating CDC information about health hazards in all countries the user currently has selected. </a:t>
            </a:r>
            <a:endParaRPr lang="en-US" dirty="0"/>
          </a:p>
          <a:p>
            <a:pPr marL="342900" indent="-342900">
              <a:buFont typeface="Arial" panose="020B0604020202020204" pitchFamily="34" charset="0"/>
              <a:buChar char="•"/>
            </a:pPr>
            <a:r>
              <a:rPr lang="en-US" dirty="0" smtClean="0"/>
              <a:t> </a:t>
            </a:r>
            <a:r>
              <a:rPr lang="en-US" dirty="0"/>
              <a:t>Integrated users’  planned trips with FHIR vaccine data</a:t>
            </a:r>
          </a:p>
          <a:p>
            <a:pPr marL="342900" indent="-342900">
              <a:buFont typeface="Arial" panose="020B0604020202020204" pitchFamily="34" charset="0"/>
              <a:buChar char="•"/>
            </a:pPr>
            <a:r>
              <a:rPr lang="en-US" dirty="0" smtClean="0"/>
              <a:t>Provided </a:t>
            </a:r>
            <a:r>
              <a:rPr lang="en-US" dirty="0"/>
              <a:t>the option to combine travel recommendations for trips involving multiple </a:t>
            </a:r>
            <a:r>
              <a:rPr lang="en-US" dirty="0" smtClean="0"/>
              <a:t>countries</a:t>
            </a:r>
          </a:p>
          <a:p>
            <a:pPr marL="342900" indent="-342900">
              <a:buFont typeface="Arial" panose="020B0604020202020204" pitchFamily="34" charset="0"/>
              <a:buChar char="•"/>
            </a:pPr>
            <a:r>
              <a:rPr lang="en-US" dirty="0" smtClean="0"/>
              <a:t>Please see our design documents for </a:t>
            </a:r>
            <a:r>
              <a:rPr lang="en-US" smtClean="0"/>
              <a:t>further information.</a:t>
            </a:r>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UNIQUE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2833212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Harvested </a:t>
            </a:r>
            <a:r>
              <a:rPr lang="en-US" dirty="0"/>
              <a:t>pertinent data from the CDC website on a scheduled basis</a:t>
            </a:r>
          </a:p>
          <a:p>
            <a:pPr marL="342900" indent="-342900">
              <a:buFont typeface="Arial" panose="020B0604020202020204" pitchFamily="34" charset="0"/>
              <a:buChar char="•"/>
            </a:pPr>
            <a:r>
              <a:rPr lang="en-US" dirty="0" smtClean="0"/>
              <a:t> </a:t>
            </a:r>
            <a:r>
              <a:rPr lang="en-US" dirty="0"/>
              <a:t>Created a 2-tier application giving users health information about planned trips</a:t>
            </a:r>
          </a:p>
          <a:p>
            <a:pPr marL="342900" indent="-342900">
              <a:buFont typeface="Arial" panose="020B0604020202020204" pitchFamily="34" charset="0"/>
              <a:buChar char="•"/>
            </a:pPr>
            <a:r>
              <a:rPr lang="en-US" dirty="0" smtClean="0"/>
              <a:t>Implemented </a:t>
            </a:r>
            <a:r>
              <a:rPr lang="en-US" dirty="0"/>
              <a:t>a robust user authentication scheme to protect access to our application and FHIR data</a:t>
            </a:r>
          </a:p>
          <a:p>
            <a:pPr marL="342900" indent="-342900">
              <a:buFont typeface="Arial" panose="020B0604020202020204" pitchFamily="34" charset="0"/>
              <a:buChar char="•"/>
            </a:pPr>
            <a:r>
              <a:rPr lang="en-US" dirty="0" smtClean="0"/>
              <a:t>Integrated </a:t>
            </a:r>
            <a:r>
              <a:rPr lang="en-US" dirty="0"/>
              <a:t>Patient and Immunization resource references (both select and create) with the </a:t>
            </a:r>
            <a:r>
              <a:rPr lang="en-US" dirty="0" err="1"/>
              <a:t>MiHIN</a:t>
            </a:r>
            <a:r>
              <a:rPr lang="en-US" dirty="0"/>
              <a:t> FHIR server</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SUCCESSES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284788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Due </a:t>
            </a:r>
            <a:r>
              <a:rPr lang="en-US" dirty="0"/>
              <a:t>to the limitations of the public </a:t>
            </a:r>
            <a:r>
              <a:rPr lang="en-US" dirty="0" err="1"/>
              <a:t>MiHIN</a:t>
            </a:r>
            <a:r>
              <a:rPr lang="en-US" dirty="0"/>
              <a:t> FHIR server, we were not able to save our Patient and Immunization resources there.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saved our resources in our application’s database as well as on FHIR so they would not disappear when the </a:t>
            </a:r>
            <a:r>
              <a:rPr lang="en-US" dirty="0" err="1"/>
              <a:t>MiHIN</a:t>
            </a:r>
            <a:r>
              <a:rPr lang="en-US" dirty="0"/>
              <a:t> server gets wiped</a:t>
            </a:r>
            <a:r>
              <a:rPr lang="en-US" dirty="0" smtClean="0"/>
              <a:t>.</a:t>
            </a:r>
          </a:p>
          <a:p>
            <a:pPr lvl="1" indent="0">
              <a:buNone/>
            </a:pPr>
            <a:endParaRPr lang="en-US" dirty="0"/>
          </a:p>
          <a:p>
            <a:pPr marL="342900" indent="-342900">
              <a:buFont typeface="Arial" panose="020B0604020202020204" pitchFamily="34" charset="0"/>
              <a:buChar char="•"/>
            </a:pPr>
            <a:r>
              <a:rPr lang="en-US" dirty="0" smtClean="0"/>
              <a:t>Due </a:t>
            </a:r>
            <a:r>
              <a:rPr lang="en-US" dirty="0"/>
              <a:t>to the limitations of our free </a:t>
            </a:r>
            <a:r>
              <a:rPr lang="en-US" dirty="0" err="1"/>
              <a:t>Heroku</a:t>
            </a:r>
            <a:r>
              <a:rPr lang="en-US" dirty="0"/>
              <a:t> account, we did not have enough worker threads to run our scheduler jobs automatically.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demonstrated a proof of concept by manually allocating threads within the </a:t>
            </a:r>
            <a:r>
              <a:rPr lang="en-US" dirty="0" err="1"/>
              <a:t>Heroku</a:t>
            </a:r>
            <a:r>
              <a:rPr lang="en-US" dirty="0"/>
              <a:t> application to run our alerting and notification processes.</a:t>
            </a:r>
          </a:p>
          <a:p>
            <a:pPr lvl="1"/>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5847379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Go </a:t>
            </a:r>
            <a:r>
              <a:rPr lang="en-US" sz="1800" dirty="0"/>
              <a:t>the website: </a:t>
            </a:r>
            <a:r>
              <a:rPr lang="en-US" sz="1800" dirty="0">
                <a:hlinkClick r:id="rId3"/>
              </a:rPr>
              <a:t>https://safe-travels-app.herokuapp.com/signup</a:t>
            </a:r>
            <a:endParaRPr lang="en-US" sz="1800"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DEMONSTRATION</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976311" y="772308"/>
            <a:ext cx="6461719" cy="4013968"/>
          </a:xfrm>
          <a:prstGeom prst="rect">
            <a:avLst/>
          </a:prstGeom>
        </p:spPr>
      </p:pic>
      <p:pic>
        <p:nvPicPr>
          <p:cNvPr id="3" name="Picture 2" descr="0000074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654" y="759892"/>
            <a:ext cx="6457500" cy="4169053"/>
          </a:xfrm>
          <a:prstGeom prst="rect">
            <a:avLst/>
          </a:prstGeom>
        </p:spPr>
      </p:pic>
    </p:spTree>
    <p:extLst>
      <p:ext uri="{BB962C8B-B14F-4D97-AF65-F5344CB8AC3E}">
        <p14:creationId xmlns:p14="http://schemas.microsoft.com/office/powerpoint/2010/main" val="206279549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558</Words>
  <Application>Microsoft Macintosh PowerPoint</Application>
  <PresentationFormat>On-screen Show (4:3)</PresentationFormat>
  <Paragraphs>145</Paragraphs>
  <Slides>15</Slides>
  <Notes>14</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15</vt:i4>
      </vt:variant>
    </vt:vector>
  </HeadingPairs>
  <TitlesOfParts>
    <vt:vector size="24" baseType="lpstr">
      <vt:lpstr>Roboto</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OVERVIEW – EXECUTIVE SUMMARY</vt:lpstr>
      <vt:lpstr>   PROJECT OVERVIEW – EXECUTIVE SUMMARY</vt:lpstr>
      <vt:lpstr> GANTT CHART</vt:lpstr>
      <vt:lpstr>    UNIQUE ELEMENTS</vt:lpstr>
      <vt:lpstr>    PROJECT SUCCESSES</vt:lpstr>
      <vt:lpstr>    OUTSTANDING ELEMENTS</vt:lpstr>
      <vt:lpstr>    PROJECT DEMONSTRATION</vt:lpstr>
      <vt:lpstr>     PROJECT DEMONSTRATION</vt:lpstr>
      <vt:lpstr>    FUTURE OPPORTUNITIES</vt:lpstr>
      <vt:lpstr>   TEAM INTRODUCTION AND CONTRIBUTIONS</vt:lpstr>
      <vt:lpstr>   TEAM INTRODUCTION AND CONTRIBUTIONS</vt:lpstr>
      <vt:lpstr>   TEAM INTRODUCTION AND CONTRIBUTIONS</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John Gadbois</cp:lastModifiedBy>
  <cp:revision>69</cp:revision>
  <dcterms:modified xsi:type="dcterms:W3CDTF">2016-04-25T20:12:50Z</dcterms:modified>
</cp:coreProperties>
</file>