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6"/>
  </p:notesMasterIdLst>
  <p:sldIdLst>
    <p:sldId id="256" r:id="rId8"/>
    <p:sldId id="257" r:id="rId9"/>
    <p:sldId id="258" r:id="rId10"/>
    <p:sldId id="274" r:id="rId11"/>
    <p:sldId id="259" r:id="rId12"/>
    <p:sldId id="260" r:id="rId13"/>
    <p:sldId id="261" r:id="rId14"/>
    <p:sldId id="270" r:id="rId15"/>
    <p:sldId id="275" r:id="rId16"/>
    <p:sldId id="276" r:id="rId17"/>
    <p:sldId id="272" r:id="rId18"/>
    <p:sldId id="262" r:id="rId19"/>
    <p:sldId id="263" r:id="rId20"/>
    <p:sldId id="273" r:id="rId21"/>
    <p:sldId id="265" r:id="rId22"/>
    <p:sldId id="266" r:id="rId23"/>
    <p:sldId id="267" r:id="rId24"/>
    <p:sldId id="268"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23" autoAdjust="0"/>
  </p:normalViewPr>
  <p:slideViewPr>
    <p:cSldViewPr snapToGrid="0" snapToObjects="1">
      <p:cViewPr varScale="1">
        <p:scale>
          <a:sx n="103" d="100"/>
          <a:sy n="103" d="100"/>
        </p:scale>
        <p:origin x="-12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6456847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197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80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127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752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02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974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6735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8722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15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68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929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871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45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723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0243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8" name="Shape 28"/>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2.xml"/><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3.xml"/><Relationship Id="rId3"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4.xml"/><Relationship Id="rId3"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theme" Target="../theme/theme5.xml"/><Relationship Id="rId7" Type="http://schemas.openxmlformats.org/officeDocument/2006/relationships/image" Target="../media/image3.png"/><Relationship Id="rId8" Type="http://schemas.openxmlformats.org/officeDocument/2006/relationships/image" Target="../media/image7.png"/><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6.xml"/><Relationship Id="rId3"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7.xml"/><Relationship Id="rId3"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6">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7">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a:t>
            </a:r>
            <a:r>
              <a:rPr lang="en-US" sz="4400" b="1" i="0" u="none" strike="noStrike" cap="none" dirty="0" smtClean="0">
                <a:solidFill>
                  <a:schemeClr val="lt1"/>
                </a:solidFill>
                <a:latin typeface="Calibri"/>
                <a:ea typeface="Calibri"/>
                <a:cs typeface="Calibri"/>
                <a:sym typeface="Calibri"/>
              </a:rPr>
              <a:t>TRAVELS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401803"/>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a:t>
            </a:r>
            <a:r>
              <a:rPr lang="en-US" sz="1200" b="0" i="0" u="none" strike="noStrike" cap="none" dirty="0" smtClean="0">
                <a:solidFill>
                  <a:schemeClr val="lt1"/>
                </a:solidFill>
                <a:latin typeface="Calibri"/>
                <a:ea typeface="Calibri"/>
                <a:cs typeface="Calibri"/>
                <a:sym typeface="Calibri"/>
              </a:rPr>
              <a:t>,</a:t>
            </a: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 </a:t>
            </a:r>
            <a:r>
              <a:rPr lang="en-US" sz="1200" b="0" i="0" u="none" strike="noStrike" cap="none" dirty="0">
                <a:solidFill>
                  <a:schemeClr val="lt1"/>
                </a:solidFill>
                <a:latin typeface="Calibri"/>
                <a:ea typeface="Calibri"/>
                <a:cs typeface="Calibri"/>
                <a:sym typeface="Calibri"/>
              </a:rPr>
              <a:t>FORREST </a:t>
            </a:r>
            <a:r>
              <a:rPr lang="en-US" sz="1200" b="0" i="0" u="none" strike="noStrike" cap="none" dirty="0" smtClean="0">
                <a:solidFill>
                  <a:schemeClr val="lt1"/>
                </a:solidFill>
                <a:latin typeface="Calibri"/>
                <a:ea typeface="Calibri"/>
                <a:cs typeface="Calibri"/>
                <a:sym typeface="Calibri"/>
              </a:rPr>
              <a:t>BRAZEAL</a:t>
            </a:r>
            <a:r>
              <a:rPr lang="en-US" sz="1200" b="0" i="0" u="none" strike="noStrike" cap="none" dirty="0">
                <a:solidFill>
                  <a:schemeClr val="lt1"/>
                </a:solidFill>
                <a:latin typeface="Calibri"/>
                <a:ea typeface="Calibri"/>
                <a:cs typeface="Calibri"/>
                <a:sym typeface="Calibri"/>
              </a:rPr>
              <a:t>, RAVI RAINA </a:t>
            </a:r>
          </a:p>
        </p:txBody>
      </p:sp>
      <p:pic>
        <p:nvPicPr>
          <p:cNvPr id="114" name="Shape 114"/>
          <p:cNvPicPr preferRelativeResize="0"/>
          <p:nvPr/>
        </p:nvPicPr>
        <p:blipFill rotWithShape="1">
          <a:blip r:embed="rId3">
            <a:alphaModFix/>
          </a:blip>
          <a:srcRect/>
          <a:stretch/>
        </p:blipFill>
        <p:spPr>
          <a:xfrm>
            <a:off x="8382000" y="6096000"/>
            <a:ext cx="609599" cy="6095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11150" lvl="1" indent="0">
              <a:spcBef>
                <a:spcPts val="1080"/>
              </a:spcBef>
              <a:spcAft>
                <a:spcPts val="0"/>
              </a:spcAft>
              <a:buSzPct val="25000"/>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 – SURVEY RESULTS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269999" y="999067"/>
            <a:ext cx="6640371" cy="2570536"/>
          </a:xfrm>
          <a:prstGeom prst="rect">
            <a:avLst/>
          </a:prstGeom>
        </p:spPr>
      </p:pic>
      <p:pic>
        <p:nvPicPr>
          <p:cNvPr id="3" name="Picture 2"/>
          <p:cNvPicPr>
            <a:picLocks noChangeAspect="1"/>
          </p:cNvPicPr>
          <p:nvPr/>
        </p:nvPicPr>
        <p:blipFill>
          <a:blip r:embed="rId4"/>
          <a:stretch>
            <a:fillRect/>
          </a:stretch>
        </p:blipFill>
        <p:spPr>
          <a:xfrm>
            <a:off x="1269999" y="3452118"/>
            <a:ext cx="6640371" cy="2757950"/>
          </a:xfrm>
          <a:prstGeom prst="rect">
            <a:avLst/>
          </a:prstGeom>
        </p:spPr>
      </p:pic>
    </p:spTree>
    <p:extLst>
      <p:ext uri="{BB962C8B-B14F-4D97-AF65-F5344CB8AC3E}">
        <p14:creationId xmlns:p14="http://schemas.microsoft.com/office/powerpoint/2010/main" val="2238840957"/>
      </p:ext>
    </p:extLst>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Research Databases</a:t>
            </a:r>
          </a:p>
          <a:p>
            <a:pPr lvl="1">
              <a:spcBef>
                <a:spcPts val="1080"/>
              </a:spcBef>
              <a:spcAft>
                <a:spcPts val="0"/>
              </a:spcAft>
              <a:buSzPct val="25000"/>
            </a:pPr>
            <a:r>
              <a:rPr lang="en-US" dirty="0"/>
              <a:t>CDC's Traveler Health database </a:t>
            </a:r>
            <a:r>
              <a:rPr lang="en-US" dirty="0" smtClean="0"/>
              <a:t> - Primary </a:t>
            </a:r>
            <a:r>
              <a:rPr lang="en-US" dirty="0"/>
              <a:t>source for our vaccination </a:t>
            </a:r>
            <a:r>
              <a:rPr lang="en-US" dirty="0" smtClean="0"/>
              <a:t>list</a:t>
            </a:r>
          </a:p>
          <a:p>
            <a:pPr lvl="1">
              <a:spcBef>
                <a:spcPts val="1080"/>
              </a:spcBef>
              <a:spcAft>
                <a:spcPts val="0"/>
              </a:spcAft>
              <a:buSzPct val="25000"/>
            </a:pPr>
            <a:r>
              <a:rPr lang="en-US" dirty="0"/>
              <a:t>Data.gov </a:t>
            </a:r>
            <a:r>
              <a:rPr lang="en-US" dirty="0" smtClean="0"/>
              <a:t>- Provides </a:t>
            </a:r>
            <a:r>
              <a:rPr lang="en-US" dirty="0"/>
              <a:t>a wide variety of datasets of open government </a:t>
            </a:r>
            <a:r>
              <a:rPr lang="en-US" dirty="0" smtClean="0"/>
              <a:t>data</a:t>
            </a:r>
          </a:p>
          <a:p>
            <a:pPr lvl="1">
              <a:spcBef>
                <a:spcPts val="1080"/>
              </a:spcBef>
              <a:spcAft>
                <a:spcPts val="0"/>
              </a:spcAft>
              <a:buSzPct val="25000"/>
            </a:pPr>
            <a:r>
              <a:rPr lang="en-US" dirty="0"/>
              <a:t>FHIR </a:t>
            </a:r>
            <a:r>
              <a:rPr lang="en-US" dirty="0" smtClean="0"/>
              <a:t>– Will </a:t>
            </a:r>
            <a:r>
              <a:rPr lang="en-US" dirty="0"/>
              <a:t>be used to pull the current vaccinations for a </a:t>
            </a:r>
            <a:r>
              <a:rPr lang="en-US" dirty="0" smtClean="0"/>
              <a:t>patient</a:t>
            </a:r>
          </a:p>
          <a:p>
            <a:pPr lvl="1">
              <a:spcBef>
                <a:spcPts val="1080"/>
              </a:spcBef>
              <a:spcAft>
                <a:spcPts val="0"/>
              </a:spcAft>
              <a:buSzPct val="25000"/>
            </a:pPr>
            <a:r>
              <a:rPr lang="en-US" dirty="0"/>
              <a:t>WHO </a:t>
            </a:r>
            <a:r>
              <a:rPr lang="en-US" dirty="0" smtClean="0"/>
              <a:t>–  Provides </a:t>
            </a:r>
            <a:r>
              <a:rPr lang="en-US" dirty="0"/>
              <a:t>country health profiles </a:t>
            </a:r>
            <a:r>
              <a:rPr lang="en-US" dirty="0" smtClean="0"/>
              <a:t>including </a:t>
            </a:r>
            <a:r>
              <a:rPr lang="en-US" dirty="0"/>
              <a:t>statistics of key </a:t>
            </a:r>
            <a:r>
              <a:rPr lang="en-US" dirty="0" smtClean="0"/>
              <a:t>      infectious diseases</a:t>
            </a:r>
          </a:p>
          <a:p>
            <a:pPr lvl="1">
              <a:spcBef>
                <a:spcPts val="1080"/>
              </a:spcBef>
              <a:spcAft>
                <a:spcPts val="0"/>
              </a:spcAft>
              <a:buSzPct val="25000"/>
            </a:pPr>
            <a:r>
              <a:rPr lang="en-US" b="0" i="0" u="none" strike="noStrike" cap="none" dirty="0" smtClean="0">
                <a:solidFill>
                  <a:schemeClr val="lt1"/>
                </a:solidFill>
                <a:latin typeface="Calibri"/>
                <a:ea typeface="Calibri"/>
                <a:cs typeface="Calibri"/>
                <a:sym typeface="Calibri"/>
              </a:rPr>
              <a:t>CIA Factbook - P</a:t>
            </a:r>
            <a:r>
              <a:rPr lang="en-US" dirty="0" smtClean="0"/>
              <a:t>rovides </a:t>
            </a:r>
            <a:r>
              <a:rPr lang="en-US" dirty="0"/>
              <a:t>a breakdown of the currently active </a:t>
            </a:r>
            <a:r>
              <a:rPr lang="en-US" dirty="0" smtClean="0"/>
              <a:t>infectious </a:t>
            </a:r>
            <a:r>
              <a:rPr lang="en-US" dirty="0"/>
              <a:t>diseases </a:t>
            </a:r>
            <a:endParaRPr lang="en-US" dirty="0" smtClean="0"/>
          </a:p>
          <a:p>
            <a:pPr lvl="1">
              <a:spcBef>
                <a:spcPts val="1080"/>
              </a:spcBef>
              <a:spcAft>
                <a:spcPts val="0"/>
              </a:spcAft>
              <a:buSzPct val="25000"/>
            </a:pPr>
            <a:r>
              <a:rPr lang="en-US" dirty="0" smtClean="0"/>
              <a:t>NORS - Considering </a:t>
            </a:r>
            <a:r>
              <a:rPr lang="en-US" dirty="0"/>
              <a:t>the use of NORS to provide information on active outbreaks in the </a:t>
            </a:r>
            <a:r>
              <a:rPr lang="en-US" dirty="0" smtClean="0"/>
              <a:t>USA </a:t>
            </a:r>
            <a:r>
              <a:rPr lang="en-US" dirty="0"/>
              <a:t>particularly food and water born diseases</a:t>
            </a:r>
            <a:endParaRPr lang="en-US"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36176331"/>
      </p:ext>
    </p:extLst>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0" y="818866"/>
            <a:ext cx="9143998" cy="5344865"/>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Problem Description</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a:t>
            </a:r>
            <a:r>
              <a:rPr lang="en-US" sz="2100" b="0" i="0" u="none" strike="noStrike" cap="none" dirty="0" smtClean="0">
                <a:solidFill>
                  <a:schemeClr val="lt1"/>
                </a:solidFill>
                <a:latin typeface="Calibri"/>
                <a:ea typeface="Calibri"/>
                <a:cs typeface="Calibri"/>
                <a:sym typeface="Calibri"/>
              </a:rPr>
              <a:t>Travelers that look for health information about their destination have to reach out to different sources and spend a lot of time researching</a:t>
            </a:r>
          </a:p>
          <a:p>
            <a:pPr marL="0" marR="0" lvl="0" indent="0" algn="l" rtl="0">
              <a:spcBef>
                <a:spcPts val="1080"/>
              </a:spcBef>
              <a:spcAft>
                <a:spcPts val="0"/>
              </a:spcAft>
              <a:buClr>
                <a:schemeClr val="lt1"/>
              </a:buClr>
              <a:buSzPct val="100000"/>
              <a:buFont typeface="Arial"/>
              <a:buChar char="•"/>
            </a:pPr>
            <a:r>
              <a:rPr lang="en-US" sz="2100" b="0" i="0" u="none" strike="noStrike" cap="none" dirty="0" smtClean="0">
                <a:solidFill>
                  <a:schemeClr val="lt1"/>
                </a:solidFill>
                <a:latin typeface="Calibri"/>
                <a:ea typeface="Calibri"/>
                <a:cs typeface="Calibri"/>
                <a:sym typeface="Calibri"/>
              </a:rPr>
              <a:t> Travelers often have cultural and/or language barriers and therefore are not aware of health hazards around them</a:t>
            </a:r>
          </a:p>
          <a:p>
            <a:pPr marL="0" marR="0" lvl="0" indent="0" algn="l" rtl="0">
              <a:spcBef>
                <a:spcPts val="1080"/>
              </a:spcBef>
              <a:spcAft>
                <a:spcPts val="0"/>
              </a:spcAft>
              <a:buClr>
                <a:schemeClr val="lt1"/>
              </a:buClr>
              <a:buSzPct val="25000"/>
              <a:buFont typeface="Arial"/>
              <a:buNone/>
            </a:pPr>
            <a:endParaRPr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Intended </a:t>
            </a:r>
            <a:r>
              <a:rPr lang="en-US" sz="2400" b="0" i="0" u="none" strike="noStrike" cap="none" dirty="0">
                <a:solidFill>
                  <a:schemeClr val="lt1"/>
                </a:solidFill>
                <a:latin typeface="Calibri"/>
                <a:ea typeface="Calibri"/>
                <a:cs typeface="Calibri"/>
                <a:sym typeface="Calibri"/>
              </a:rPr>
              <a:t>Users </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a:t>
            </a:r>
            <a:r>
              <a:rPr lang="en-US" sz="2100" b="0" i="0" u="none" strike="noStrike" cap="none" dirty="0">
                <a:solidFill>
                  <a:schemeClr val="lt1"/>
                </a:solidFill>
                <a:sym typeface="Calibri"/>
              </a:rPr>
              <a:t>Travelers, either for business or leisure</a:t>
            </a: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Travel/Tourist Agencies</a:t>
            </a: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Government </a:t>
            </a:r>
            <a:r>
              <a:rPr lang="en-US" sz="2100" b="0" i="0" u="none" strike="noStrike" cap="none" dirty="0" smtClean="0">
                <a:solidFill>
                  <a:schemeClr val="lt1"/>
                </a:solidFill>
                <a:sym typeface="Calibri"/>
              </a:rPr>
              <a:t>Bodies ( e.g. </a:t>
            </a:r>
            <a:r>
              <a:rPr lang="en-US" sz="2100" dirty="0" smtClean="0"/>
              <a:t>Dept.</a:t>
            </a:r>
            <a:r>
              <a:rPr lang="en-US" sz="2100" b="0" i="0" u="none" strike="noStrike" cap="none" dirty="0" smtClean="0">
                <a:solidFill>
                  <a:schemeClr val="lt1"/>
                </a:solidFill>
                <a:sym typeface="Calibri"/>
              </a:rPr>
              <a:t> of Tourism/Travel)</a:t>
            </a:r>
            <a:endParaRPr lang="en-US" sz="2100" b="0" i="0" u="none" strike="noStrike" cap="none" dirty="0">
              <a:solidFill>
                <a:schemeClr val="lt1"/>
              </a:solidFill>
              <a:sym typeface="Calibri"/>
            </a:endParaRP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Civic Institutions </a:t>
            </a:r>
            <a:r>
              <a:rPr lang="en-US" sz="2100" b="0" i="0" u="none" strike="noStrike" cap="none" dirty="0" smtClean="0">
                <a:solidFill>
                  <a:schemeClr val="lt1"/>
                </a:solidFill>
                <a:sym typeface="Calibri"/>
              </a:rPr>
              <a:t>( e.g. Town municipal corporations)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51" name="Shape 15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b="0" i="0" u="none" strike="noStrike" cap="none" dirty="0">
                <a:solidFill>
                  <a:schemeClr val="lt1"/>
                </a:solidFill>
                <a:latin typeface="Calibri"/>
                <a:ea typeface="Calibri"/>
                <a:cs typeface="Calibri"/>
                <a:sym typeface="Calibri"/>
              </a:rPr>
              <a:t>Benefits to Users</a:t>
            </a:r>
          </a:p>
          <a:p>
            <a:pPr lvl="1">
              <a:spcBef>
                <a:spcPts val="960"/>
              </a:spcBef>
              <a:spcAft>
                <a:spcPts val="0"/>
              </a:spcAft>
              <a:buFont typeface="Arial"/>
              <a:buChar char="•"/>
            </a:pPr>
            <a:r>
              <a:rPr lang="en-US" sz="2000" dirty="0" smtClean="0"/>
              <a:t>Concise </a:t>
            </a:r>
            <a:r>
              <a:rPr lang="en-US" sz="2000" dirty="0"/>
              <a:t>vaccination information makes sure the users are getting just what they need</a:t>
            </a:r>
            <a:endParaRPr lang="en-US" sz="2000" b="0" i="0" u="none" strike="noStrike" cap="none" dirty="0" smtClean="0">
              <a:solidFill>
                <a:schemeClr val="lt1"/>
              </a:solidFill>
              <a:sym typeface="Calibri"/>
            </a:endParaRPr>
          </a:p>
          <a:p>
            <a:pPr lvl="1">
              <a:spcBef>
                <a:spcPts val="960"/>
              </a:spcBef>
              <a:spcAft>
                <a:spcPts val="0"/>
              </a:spcAft>
              <a:buFont typeface="Arial"/>
              <a:buChar char="•"/>
            </a:pPr>
            <a:r>
              <a:rPr lang="en-US" sz="2000" dirty="0"/>
              <a:t>One-stop shop for all of the user's </a:t>
            </a:r>
            <a:r>
              <a:rPr lang="en-US" sz="2000" dirty="0" smtClean="0"/>
              <a:t>location-specific </a:t>
            </a:r>
            <a:r>
              <a:rPr lang="en-US" sz="2000" dirty="0"/>
              <a:t>health needs. No "homework" </a:t>
            </a:r>
            <a:r>
              <a:rPr lang="en-US" sz="2000" dirty="0" smtClean="0"/>
              <a:t>needed</a:t>
            </a:r>
          </a:p>
          <a:p>
            <a:pPr lvl="1">
              <a:spcBef>
                <a:spcPts val="960"/>
              </a:spcBef>
              <a:spcAft>
                <a:spcPts val="0"/>
              </a:spcAft>
              <a:buFont typeface="Arial"/>
              <a:buChar char="•"/>
            </a:pPr>
            <a:r>
              <a:rPr lang="en-US" sz="2000" b="0" i="0" u="none" strike="noStrike" cap="none" dirty="0" smtClean="0">
                <a:solidFill>
                  <a:schemeClr val="lt1"/>
                </a:solidFill>
                <a:sym typeface="Calibri"/>
              </a:rPr>
              <a:t> </a:t>
            </a:r>
            <a:r>
              <a:rPr lang="en-US" sz="2000" dirty="0"/>
              <a:t>Online check list helps the user organize his\her health-related preparation before the </a:t>
            </a:r>
            <a:r>
              <a:rPr lang="en-US" sz="2000" dirty="0" smtClean="0"/>
              <a:t>trip</a:t>
            </a:r>
          </a:p>
          <a:p>
            <a:pPr lvl="1">
              <a:spcBef>
                <a:spcPts val="960"/>
              </a:spcBef>
              <a:spcAft>
                <a:spcPts val="0"/>
              </a:spcAft>
              <a:buFont typeface="Arial"/>
              <a:buChar char="•"/>
            </a:pPr>
            <a:r>
              <a:rPr lang="en-US" sz="2000" dirty="0"/>
              <a:t>Simple and clear guidelines help the user protect his\her health while on the trip</a:t>
            </a:r>
            <a:endParaRPr lang="en-US" sz="2000" b="0" i="0" u="none" strike="noStrike" cap="none" dirty="0">
              <a:solidFill>
                <a:schemeClr val="lt1"/>
              </a:solidFill>
              <a:sym typeface="Calibri"/>
            </a:endParaRPr>
          </a:p>
          <a:p>
            <a:pPr lvl="1">
              <a:spcBef>
                <a:spcPts val="960"/>
              </a:spcBef>
              <a:spcAft>
                <a:spcPts val="0"/>
              </a:spcAft>
              <a:buFont typeface="Arial"/>
              <a:buChar char="•"/>
            </a:pPr>
            <a:r>
              <a:rPr lang="en-US" sz="2000" b="0" i="0" u="none" strike="noStrike" cap="none" dirty="0">
                <a:solidFill>
                  <a:schemeClr val="lt1"/>
                </a:solidFill>
                <a:sym typeface="Calibri"/>
              </a:rPr>
              <a:t> Users get real time warnings about health hazards around them</a:t>
            </a:r>
          </a:p>
          <a:p>
            <a:pPr lvl="1" indent="0">
              <a:spcBef>
                <a:spcPts val="960"/>
              </a:spcBef>
              <a:spcAft>
                <a:spcPts val="0"/>
              </a:spcAft>
              <a:buSzPct val="25000"/>
              <a:buFont typeface="Arial"/>
              <a:buNone/>
            </a:pPr>
            <a:endParaRPr sz="2000" b="0" i="0" u="none" strike="noStrike" cap="none" dirty="0">
              <a:solidFill>
                <a:schemeClr val="lt1"/>
              </a:solidFill>
              <a:sym typeface="Calibri"/>
            </a:endParaRPr>
          </a:p>
        </p:txBody>
      </p:sp>
      <p:sp>
        <p:nvSpPr>
          <p:cNvPr id="157" name="Shape 15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960"/>
              </a:spcBef>
              <a:spcAft>
                <a:spcPts val="0"/>
              </a:spcAft>
              <a:buClr>
                <a:schemeClr val="lt1"/>
              </a:buClr>
              <a:buSzPct val="25000"/>
              <a:buFont typeface="Arial"/>
              <a:buNone/>
            </a:pPr>
            <a:r>
              <a:rPr lang="en-US" b="0" i="0" u="none" strike="noStrike" cap="none" dirty="0" smtClean="0">
                <a:solidFill>
                  <a:schemeClr val="lt1"/>
                </a:solidFill>
                <a:latin typeface="Calibri"/>
                <a:ea typeface="Calibri"/>
                <a:cs typeface="Calibri"/>
                <a:sym typeface="Calibri"/>
              </a:rPr>
              <a:t>Benefits </a:t>
            </a:r>
            <a:r>
              <a:rPr lang="en-US" b="0" i="0" u="none" strike="noStrike" cap="none" dirty="0">
                <a:solidFill>
                  <a:schemeClr val="lt1"/>
                </a:solidFill>
                <a:latin typeface="Calibri"/>
                <a:ea typeface="Calibri"/>
                <a:cs typeface="Calibri"/>
                <a:sym typeface="Calibri"/>
              </a:rPr>
              <a:t>to Non Users</a:t>
            </a:r>
          </a:p>
          <a:p>
            <a:pPr lvl="1">
              <a:spcBef>
                <a:spcPts val="960"/>
              </a:spcBef>
              <a:spcAft>
                <a:spcPts val="0"/>
              </a:spcAft>
              <a:buFont typeface="Arial"/>
              <a:buChar char="•"/>
            </a:pPr>
            <a:r>
              <a:rPr lang="en-US" sz="1700" dirty="0"/>
              <a:t> </a:t>
            </a:r>
            <a:r>
              <a:rPr lang="en-US" sz="2000" dirty="0"/>
              <a:t>Travelers that are informed of an outbreak in a certain area and avoid visiting this area help in not spreading the disease in their future destinations</a:t>
            </a:r>
            <a:r>
              <a:rPr lang="en-US" sz="2000" dirty="0" smtClean="0"/>
              <a:t>.</a:t>
            </a:r>
          </a:p>
          <a:p>
            <a:pPr lvl="1">
              <a:spcBef>
                <a:spcPts val="960"/>
              </a:spcBef>
              <a:spcAft>
                <a:spcPts val="0"/>
              </a:spcAft>
              <a:buFont typeface="Arial"/>
              <a:buChar char="•"/>
            </a:pPr>
            <a:endParaRPr lang="en-US" sz="2000" dirty="0"/>
          </a:p>
          <a:p>
            <a:pPr lvl="1">
              <a:spcBef>
                <a:spcPts val="960"/>
              </a:spcBef>
              <a:spcAft>
                <a:spcPts val="0"/>
              </a:spcAft>
              <a:buFont typeface="Arial"/>
              <a:buChar char="•"/>
            </a:pPr>
            <a:r>
              <a:rPr lang="en-US" sz="2000" dirty="0" smtClean="0"/>
              <a:t>Mitigating </a:t>
            </a:r>
            <a:r>
              <a:rPr lang="en-US" sz="2000" dirty="0"/>
              <a:t>chances of infection in travelers also means mitigating these chances for the people who come in contact with these tourists, especially after they return home. </a:t>
            </a:r>
            <a:endParaRPr lang="en-US" sz="2000" dirty="0" smtClean="0"/>
          </a:p>
          <a:p>
            <a:pPr lvl="1">
              <a:spcBef>
                <a:spcPts val="960"/>
              </a:spcBef>
              <a:spcAft>
                <a:spcPts val="0"/>
              </a:spcAft>
              <a:buFont typeface="Arial"/>
              <a:buChar char="•"/>
            </a:pPr>
            <a:endParaRPr lang="en-US" sz="2000" dirty="0" smtClean="0"/>
          </a:p>
          <a:p>
            <a:pPr lvl="1">
              <a:spcBef>
                <a:spcPts val="960"/>
              </a:spcBef>
              <a:spcAft>
                <a:spcPts val="0"/>
              </a:spcAft>
              <a:buFont typeface="Arial"/>
              <a:buChar char="•"/>
            </a:pPr>
            <a:r>
              <a:rPr lang="en-US" sz="2000" dirty="0" smtClean="0"/>
              <a:t>Healthier </a:t>
            </a:r>
            <a:r>
              <a:rPr lang="en-US" sz="2000" dirty="0"/>
              <a:t>returning travelers save treatment time and money </a:t>
            </a:r>
            <a:r>
              <a:rPr lang="en-US" sz="2000" dirty="0" smtClean="0"/>
              <a:t>to health </a:t>
            </a:r>
            <a:r>
              <a:rPr lang="en-US" sz="2000" dirty="0"/>
              <a:t>organizations.</a:t>
            </a:r>
            <a:endParaRPr lang="en-US" sz="2000" b="0" i="0" u="none" strike="noStrike" cap="none" dirty="0">
              <a:solidFill>
                <a:schemeClr val="lt1"/>
              </a:solidFill>
              <a:sym typeface="Calibri"/>
            </a:endParaRPr>
          </a:p>
        </p:txBody>
      </p:sp>
      <p:sp>
        <p:nvSpPr>
          <p:cNvPr id="157" name="Shape 15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extLst>
      <p:ext uri="{BB962C8B-B14F-4D97-AF65-F5344CB8AC3E}">
        <p14:creationId xmlns:p14="http://schemas.microsoft.com/office/powerpoint/2010/main" val="4043325861"/>
      </p:ext>
    </p:extLst>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Team members key responsibilities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Project Manager - Eddie Flaisler</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Development Lead </a:t>
            </a:r>
            <a:r>
              <a:rPr lang="en-US" sz="2400" b="0" i="0" u="none" strike="noStrike" cap="none" dirty="0" smtClean="0">
                <a:solidFill>
                  <a:schemeClr val="lt1"/>
                </a:solidFill>
                <a:latin typeface="Calibri"/>
                <a:ea typeface="Calibri"/>
                <a:cs typeface="Calibri"/>
                <a:sym typeface="Calibri"/>
              </a:rPr>
              <a:t>– John Gadbois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Documentation Lead </a:t>
            </a:r>
            <a:r>
              <a:rPr lang="en-US" sz="2400" b="0" i="0" u="none" strike="noStrike" cap="none" dirty="0" smtClean="0">
                <a:solidFill>
                  <a:schemeClr val="lt1"/>
                </a:solidFill>
                <a:latin typeface="Calibri"/>
                <a:ea typeface="Calibri"/>
                <a:cs typeface="Calibri"/>
                <a:sym typeface="Calibri"/>
              </a:rPr>
              <a:t>– </a:t>
            </a:r>
            <a:r>
              <a:rPr lang="en-US" dirty="0" smtClean="0"/>
              <a:t>Ravi Raina</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QA Manager </a:t>
            </a:r>
            <a:r>
              <a:rPr lang="en-US" sz="2400" b="0" i="0" u="none" strike="noStrike" cap="none" dirty="0" smtClean="0">
                <a:solidFill>
                  <a:schemeClr val="lt1"/>
                </a:solidFill>
                <a:latin typeface="Calibri"/>
                <a:ea typeface="Calibri"/>
                <a:cs typeface="Calibri"/>
                <a:sym typeface="Calibri"/>
              </a:rPr>
              <a:t>– Noa Nadler</a:t>
            </a:r>
          </a:p>
          <a:p>
            <a:pPr marL="0" marR="0" lvl="0" indent="0" algn="l" rtl="0">
              <a:spcBef>
                <a:spcPts val="1080"/>
              </a:spcBef>
              <a:spcAft>
                <a:spcPts val="0"/>
              </a:spcAft>
              <a:buClr>
                <a:schemeClr val="lt1"/>
              </a:buClr>
              <a:buSzPct val="100000"/>
              <a:buFont typeface="Arial"/>
              <a:buChar char="•"/>
            </a:pPr>
            <a:r>
              <a:rPr lang="en-US" dirty="0" smtClean="0"/>
              <a:t> Principal Architect – Forrest Brazeal</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Developers - All</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Testers - All</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69" name="Shape 16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PLAN</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Tools Required</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External Resources Required</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75" name="Shape 17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PLAN</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GANTT </a:t>
            </a:r>
            <a:r>
              <a:rPr lang="en-US" sz="2400" b="0" i="0" u="none" strike="noStrike" cap="none" dirty="0">
                <a:solidFill>
                  <a:srgbClr val="EEB211"/>
                </a:solidFill>
                <a:latin typeface="Calibri"/>
                <a:ea typeface="Calibri"/>
                <a:cs typeface="Calibri"/>
                <a:sym typeface="Calibri"/>
              </a:rPr>
              <a:t>CHART</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7" name="Shape 18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CONCLUSION</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887105"/>
            <a:ext cx="9201003" cy="5422622"/>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Introduction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Description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Roboto"/>
                <a:sym typeface="Calibri"/>
              </a:rPr>
              <a:t>Research</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Business Case</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a:t>
            </a:r>
            <a:r>
              <a:rPr lang="en-US" sz="2400" b="0" i="0" u="none" strike="noStrike" cap="none" dirty="0" smtClean="0">
                <a:solidFill>
                  <a:schemeClr val="lt1"/>
                </a:solidFill>
                <a:latin typeface="Calibri"/>
                <a:ea typeface="Calibri"/>
                <a:cs typeface="Calibri"/>
                <a:sym typeface="Calibri"/>
              </a:rPr>
              <a:t>Plan</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Conclusion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pic>
        <p:nvPicPr>
          <p:cNvPr id="121" name="Shape 121"/>
          <p:cNvPicPr preferRelativeResize="0"/>
          <p:nvPr/>
        </p:nvPicPr>
        <p:blipFill rotWithShape="1">
          <a:blip r:embed="rId3">
            <a:alphaModFix/>
          </a:blip>
          <a:srcRect/>
          <a:stretch/>
        </p:blipFill>
        <p:spPr>
          <a:xfrm>
            <a:off x="8382000" y="6096000"/>
            <a:ext cx="609599" cy="609599"/>
          </a:xfrm>
          <a:prstGeom prst="rect">
            <a:avLst/>
          </a:prstGeom>
          <a:noFill/>
          <a:ln>
            <a:noFill/>
          </a:ln>
        </p:spPr>
      </p:pic>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Motivation</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Almost by definition, traveling abroad increases exposure to infectious diseases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 Risk for such exposure is even greater for travelers in underdeveloped countries, which lack public hygiene infrastructure</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 Project Scope</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Push region-specific known conditions or outbreaks to the end user</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Make customized recommendations about preventing and possibly treating these diseases</a:t>
            </a:r>
          </a:p>
          <a:p>
            <a:pPr marL="466344" marR="0" lvl="1" indent="-288544" algn="l" rtl="0">
              <a:spcBef>
                <a:spcPts val="1020"/>
              </a:spcBef>
              <a:spcAft>
                <a:spcPts val="0"/>
              </a:spcAft>
              <a:buClr>
                <a:schemeClr val="lt1"/>
              </a:buClr>
              <a:buSzPct val="100000"/>
              <a:buFont typeface="Merriweather Sans"/>
              <a:buNone/>
            </a:pPr>
            <a:endParaRPr sz="21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7" name="Shape 12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INTRODUCTION</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780608"/>
            <a:ext cx="9143998" cy="5487565"/>
          </a:xfrm>
          <a:prstGeom prst="rect">
            <a:avLst/>
          </a:prstGeom>
          <a:noFill/>
          <a:ln>
            <a:noFill/>
          </a:ln>
        </p:spPr>
        <p:txBody>
          <a:bodyPr lIns="274300" tIns="45700" rIns="274300" bIns="45700" anchor="t" anchorCtr="0">
            <a:noAutofit/>
          </a:bodyPr>
          <a:lstStyle/>
          <a:p>
            <a:r>
              <a:rPr lang="en-US" sz="2000" dirty="0" smtClean="0"/>
              <a:t>Diphtheria </a:t>
            </a:r>
            <a:r>
              <a:rPr lang="en-US" sz="2000" dirty="0"/>
              <a:t>is a serious disease caused by bacteria. There are four combination vaccines used to prevent diphtheria. </a:t>
            </a:r>
          </a:p>
          <a:p>
            <a:r>
              <a:rPr lang="en-US" sz="2000" dirty="0"/>
              <a:t>According to GeoSentinel, the number of travelers with likely exposure to  Diphtheria ranged from less than 100 to over 1000 people in places like Mexico, South America, India, and parts of Southeast Asia.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EXAMPLE</a:t>
            </a:r>
            <a:endParaRPr lang="en-US" sz="2400" b="0" i="0" u="none" strike="noStrike" cap="none" dirty="0">
              <a:solidFill>
                <a:srgbClr val="EEB211"/>
              </a:solidFill>
              <a:latin typeface="Calibri"/>
              <a:ea typeface="Calibri"/>
              <a:cs typeface="Calibri"/>
              <a:sym typeface="Calibri"/>
            </a:endParaRPr>
          </a:p>
        </p:txBody>
      </p:sp>
      <p:pic>
        <p:nvPicPr>
          <p:cNvPr id="4" name="Picture 3" descr="Map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927" y="2590002"/>
            <a:ext cx="5828573" cy="3518703"/>
          </a:xfrm>
          <a:prstGeom prst="rect">
            <a:avLst/>
          </a:prstGeom>
        </p:spPr>
      </p:pic>
    </p:spTree>
    <p:extLst>
      <p:ext uri="{BB962C8B-B14F-4D97-AF65-F5344CB8AC3E}">
        <p14:creationId xmlns:p14="http://schemas.microsoft.com/office/powerpoint/2010/main" val="1599937218"/>
      </p:ext>
    </p:extLst>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Proposed Solution</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Create a user-friendly web-based interface (</a:t>
            </a:r>
            <a:r>
              <a:rPr lang="en-US" sz="2100" b="0" i="0" u="none" strike="noStrike" cap="none" dirty="0" smtClean="0">
                <a:solidFill>
                  <a:schemeClr val="lt1"/>
                </a:solidFill>
                <a:latin typeface="Calibri"/>
                <a:ea typeface="Calibri"/>
                <a:cs typeface="Calibri"/>
                <a:sym typeface="Calibri"/>
              </a:rPr>
              <a:t>SafeTravels) </a:t>
            </a:r>
            <a:endParaRPr lang="en-US" sz="21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Technical </a:t>
            </a:r>
            <a:r>
              <a:rPr lang="en-US" sz="2400" b="0" i="0" u="none" strike="noStrike" cap="none" dirty="0" smtClean="0">
                <a:solidFill>
                  <a:schemeClr val="lt1"/>
                </a:solidFill>
                <a:latin typeface="Calibri"/>
                <a:ea typeface="Calibri"/>
                <a:cs typeface="Calibri"/>
                <a:sym typeface="Calibri"/>
              </a:rPr>
              <a:t>Details</a:t>
            </a:r>
          </a:p>
          <a:p>
            <a:pPr marL="0" marR="0" lvl="0" indent="0" algn="l" rtl="0">
              <a:spcBef>
                <a:spcPts val="1080"/>
              </a:spcBef>
              <a:spcAft>
                <a:spcPts val="0"/>
              </a:spcAft>
              <a:buClr>
                <a:schemeClr val="lt1"/>
              </a:buClr>
              <a:buSzPct val="25000"/>
              <a:buFont typeface="Arial"/>
              <a:buNone/>
            </a:pP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DESCRIPTION</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Salient Features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Provide destination-based info regarding vaccines to take prior to arrival</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Recommended off-the-shelf </a:t>
            </a:r>
            <a:r>
              <a:rPr lang="en-US" sz="2100" b="0" i="0" u="none" strike="noStrike" cap="none" dirty="0" smtClean="0">
                <a:solidFill>
                  <a:schemeClr val="lt1"/>
                </a:solidFill>
                <a:latin typeface="Calibri"/>
                <a:ea typeface="Calibri"/>
                <a:cs typeface="Calibri"/>
                <a:sym typeface="Calibri"/>
              </a:rPr>
              <a:t>medicine that travelers should pack</a:t>
            </a:r>
            <a:endParaRPr lang="en-US" sz="2100" b="0" i="0" u="none" strike="noStrike" cap="none" dirty="0">
              <a:solidFill>
                <a:schemeClr val="lt1"/>
              </a:solidFill>
              <a:latin typeface="Calibri"/>
              <a:ea typeface="Calibri"/>
              <a:cs typeface="Calibri"/>
              <a:sym typeface="Calibri"/>
            </a:endParaRP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Tips and recommended aids to prevent infections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Tips for  self-treatment in case of an infection</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Real time location based push notifications </a:t>
            </a:r>
            <a:r>
              <a:rPr lang="en-US" sz="2100" b="0" i="0" u="none" strike="noStrike" cap="none" dirty="0" smtClean="0">
                <a:solidFill>
                  <a:schemeClr val="lt1"/>
                </a:solidFill>
                <a:latin typeface="Calibri"/>
                <a:ea typeface="Calibri"/>
                <a:cs typeface="Calibri"/>
                <a:sym typeface="Calibri"/>
              </a:rPr>
              <a:t>( through email  or another asynchronous device ) with </a:t>
            </a:r>
            <a:r>
              <a:rPr lang="en-US" sz="2100" b="0" i="0" u="none" strike="noStrike" cap="none" dirty="0">
                <a:solidFill>
                  <a:schemeClr val="lt1"/>
                </a:solidFill>
                <a:latin typeface="Calibri"/>
                <a:ea typeface="Calibri"/>
                <a:cs typeface="Calibri"/>
                <a:sym typeface="Calibri"/>
              </a:rPr>
              <a:t>outbreak information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DESCRIPTION</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Market Context</a:t>
            </a:r>
          </a:p>
          <a:p>
            <a:pPr marL="342900" indent="-342900">
              <a:spcBef>
                <a:spcPts val="1080"/>
              </a:spcBef>
              <a:spcAft>
                <a:spcPts val="0"/>
              </a:spcAft>
              <a:buSzPct val="25000"/>
              <a:buFont typeface="Arial"/>
              <a:buChar char="•"/>
            </a:pPr>
            <a:r>
              <a:rPr lang="en-US" sz="2100" dirty="0"/>
              <a:t>Studies show that 50%-75% of travelers in tropical and subtropical regions develop some type of health problem. Though medical attention is not required in all cases, it can cause significant suffering to the traveler and incur non-negligible medical costs for treating the developed </a:t>
            </a:r>
            <a:r>
              <a:rPr lang="en-US" sz="2100" dirty="0" smtClean="0"/>
              <a:t>condition.</a:t>
            </a:r>
          </a:p>
          <a:p>
            <a:pPr>
              <a:spcBef>
                <a:spcPts val="1080"/>
              </a:spcBef>
              <a:spcAft>
                <a:spcPts val="0"/>
              </a:spcAft>
              <a:buSzPct val="25000"/>
            </a:pPr>
            <a:endParaRPr lang="en-US" sz="2100" dirty="0" smtClean="0"/>
          </a:p>
          <a:p>
            <a:pPr marL="342900" indent="-342900">
              <a:spcBef>
                <a:spcPts val="1080"/>
              </a:spcBef>
              <a:spcAft>
                <a:spcPts val="0"/>
              </a:spcAft>
              <a:buSzPct val="25000"/>
              <a:buFont typeface="Arial"/>
              <a:buChar char="•"/>
            </a:pPr>
            <a:r>
              <a:rPr lang="en-US" sz="2100" dirty="0" smtClean="0"/>
              <a:t>With </a:t>
            </a:r>
            <a:r>
              <a:rPr lang="en-US" sz="2100" dirty="0"/>
              <a:t>American travelers the most prevalent infectious conditions are Malaria, Hepatitis A, Typhoid Fever and Traveler’s Diarrhea with or without complications. All of the above may be prevented by properly preparing for the trip. </a:t>
            </a:r>
          </a:p>
          <a:p>
            <a:pPr>
              <a:spcBef>
                <a:spcPts val="1080"/>
              </a:spcBef>
              <a:spcAft>
                <a:spcPts val="0"/>
              </a:spcAft>
              <a:buSzPct val="25000"/>
            </a:pPr>
            <a:endParaRPr sz="32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Needs</a:t>
            </a:r>
          </a:p>
          <a:p>
            <a:pPr lvl="1">
              <a:spcBef>
                <a:spcPts val="1080"/>
              </a:spcBef>
              <a:spcAft>
                <a:spcPts val="0"/>
              </a:spcAft>
              <a:buSzPct val="25000"/>
            </a:pPr>
            <a:r>
              <a:rPr lang="en-US" dirty="0" smtClean="0"/>
              <a:t>Need </a:t>
            </a:r>
            <a:r>
              <a:rPr lang="en-US" dirty="0"/>
              <a:t>for a destination </a:t>
            </a:r>
            <a:r>
              <a:rPr lang="en-US" dirty="0" smtClean="0"/>
              <a:t>based, comprehensive </a:t>
            </a:r>
            <a:r>
              <a:rPr lang="en-US" dirty="0"/>
              <a:t>source of information that travelers can turn to in a fast and efficient </a:t>
            </a:r>
            <a:r>
              <a:rPr lang="en-US" dirty="0" smtClean="0"/>
              <a:t>manner</a:t>
            </a:r>
          </a:p>
          <a:p>
            <a:pPr lvl="1">
              <a:spcBef>
                <a:spcPts val="1080"/>
              </a:spcBef>
              <a:spcAft>
                <a:spcPts val="0"/>
              </a:spcAft>
              <a:buSzPct val="25000"/>
            </a:pPr>
            <a:r>
              <a:rPr lang="en-US" dirty="0"/>
              <a:t>Since travelers might have </a:t>
            </a:r>
            <a:r>
              <a:rPr lang="en-US" dirty="0" smtClean="0"/>
              <a:t>cultural </a:t>
            </a:r>
            <a:r>
              <a:rPr lang="en-US" dirty="0"/>
              <a:t>or </a:t>
            </a:r>
            <a:r>
              <a:rPr lang="en-US" dirty="0" smtClean="0"/>
              <a:t>language barriers </a:t>
            </a:r>
            <a:r>
              <a:rPr lang="en-US" dirty="0"/>
              <a:t>they should take proactive steps </a:t>
            </a:r>
            <a:r>
              <a:rPr lang="en-US" dirty="0" smtClean="0"/>
              <a:t>to ensure they </a:t>
            </a:r>
            <a:r>
              <a:rPr lang="en-US" dirty="0"/>
              <a:t>are aware of health hazards </a:t>
            </a: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296033662"/>
      </p:ext>
    </p:extLst>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801384"/>
            <a:ext cx="9143998" cy="5362347"/>
          </a:xfrm>
          <a:prstGeom prst="rect">
            <a:avLst/>
          </a:prstGeom>
          <a:noFill/>
          <a:ln>
            <a:noFill/>
          </a:ln>
        </p:spPr>
        <p:txBody>
          <a:bodyPr lIns="274300" tIns="45700" rIns="274300" bIns="45700" anchor="t" anchorCtr="0">
            <a:noAutofit/>
          </a:bodyPr>
          <a:lstStyle/>
          <a:p>
            <a:pPr marL="311150" lvl="1" indent="0" algn="ctr">
              <a:spcBef>
                <a:spcPts val="1080"/>
              </a:spcBef>
              <a:spcAft>
                <a:spcPts val="0"/>
              </a:spcAft>
              <a:buSzPct val="25000"/>
              <a:buNone/>
            </a:pPr>
            <a:r>
              <a:rPr lang="en-US" sz="1800" dirty="0" smtClean="0"/>
              <a:t>Survey</a:t>
            </a:r>
            <a:r>
              <a:rPr lang="en-US" sz="1800" dirty="0"/>
              <a:t>: </a:t>
            </a:r>
            <a:r>
              <a:rPr lang="en-US" sz="1800" dirty="0" smtClean="0"/>
              <a:t>http</a:t>
            </a:r>
            <a:r>
              <a:rPr lang="en-US" sz="1800" dirty="0"/>
              <a:t>://goo.gl/forms/LLjb84tBuA </a:t>
            </a:r>
            <a:endParaRPr lang="en-US" sz="1800" dirty="0" smtClean="0"/>
          </a:p>
          <a:p>
            <a:pPr marL="311150" lvl="1" indent="0">
              <a:spcBef>
                <a:spcPts val="1080"/>
              </a:spcBef>
              <a:spcAft>
                <a:spcPts val="0"/>
              </a:spcAft>
              <a:buSzPct val="25000"/>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 – SURVEY RESULTS</a:t>
            </a:r>
            <a:endParaRPr lang="en-US" sz="2400" b="0" i="0" u="none" strike="noStrike" cap="none" dirty="0">
              <a:solidFill>
                <a:srgbClr val="EEB211"/>
              </a:solidFill>
              <a:latin typeface="Calibri"/>
              <a:ea typeface="Calibri"/>
              <a:cs typeface="Calibri"/>
              <a:sym typeface="Calibri"/>
            </a:endParaRPr>
          </a:p>
        </p:txBody>
      </p:sp>
      <p:pic>
        <p:nvPicPr>
          <p:cNvPr id="5" name="Picture 4"/>
          <p:cNvPicPr>
            <a:picLocks noChangeAspect="1"/>
          </p:cNvPicPr>
          <p:nvPr/>
        </p:nvPicPr>
        <p:blipFill>
          <a:blip r:embed="rId3"/>
          <a:stretch>
            <a:fillRect/>
          </a:stretch>
        </p:blipFill>
        <p:spPr>
          <a:xfrm>
            <a:off x="1307909" y="1195912"/>
            <a:ext cx="6471443" cy="5113447"/>
          </a:xfrm>
          <a:prstGeom prst="rect">
            <a:avLst/>
          </a:prstGeom>
        </p:spPr>
      </p:pic>
    </p:spTree>
    <p:extLst>
      <p:ext uri="{BB962C8B-B14F-4D97-AF65-F5344CB8AC3E}">
        <p14:creationId xmlns:p14="http://schemas.microsoft.com/office/powerpoint/2010/main" val="4016748279"/>
      </p:ext>
    </p:extLst>
  </p:cSld>
  <p:clrMapOvr>
    <a:masterClrMapping/>
  </p:clrMapOvr>
  <p:transition xmlns:p14="http://schemas.microsoft.com/office/powerpoint/2010/main" spd="slow">
    <p:cut/>
  </p:transition>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575</Words>
  <Application>Microsoft Macintosh PowerPoint</Application>
  <PresentationFormat>On-screen Show (4:3)</PresentationFormat>
  <Paragraphs>136</Paragraphs>
  <Slides>18</Slides>
  <Notes>18</Notes>
  <HiddenSlides>0</HiddenSlides>
  <MMClips>0</MMClips>
  <ScaleCrop>false</ScaleCrop>
  <HeadingPairs>
    <vt:vector size="4" baseType="variant">
      <vt:variant>
        <vt:lpstr>Theme</vt:lpstr>
      </vt:variant>
      <vt:variant>
        <vt:i4>7</vt:i4>
      </vt:variant>
      <vt:variant>
        <vt:lpstr>Slide Titles</vt:lpstr>
      </vt:variant>
      <vt:variant>
        <vt:i4>18</vt:i4>
      </vt:variant>
    </vt:vector>
  </HeadingPairs>
  <TitlesOfParts>
    <vt:vector size="25" baseType="lpstr">
      <vt:lpstr>Custom Design</vt:lpstr>
      <vt:lpstr>Main</vt:lpstr>
      <vt:lpstr>Left Alternate</vt:lpstr>
      <vt:lpstr>Right Alternate</vt:lpstr>
      <vt:lpstr>White Main</vt:lpstr>
      <vt:lpstr>White Left Alternate</vt:lpstr>
      <vt:lpstr>White Right Alternate</vt:lpstr>
      <vt:lpstr>SAFE TRAVELS  POPULATION HEALTH DOMAIN</vt:lpstr>
      <vt:lpstr>OVERVIEW</vt:lpstr>
      <vt:lpstr>INTRODUCTION</vt:lpstr>
      <vt:lpstr>EXAMPLE</vt:lpstr>
      <vt:lpstr>PROJECT DESCRIPTION</vt:lpstr>
      <vt:lpstr> PROJECT DESCRIPTION</vt:lpstr>
      <vt:lpstr> RESEARCH</vt:lpstr>
      <vt:lpstr> RESEARCH</vt:lpstr>
      <vt:lpstr> RESEARCH – SURVEY RESULTS</vt:lpstr>
      <vt:lpstr> RESEARCH – SURVEY RESULTS</vt:lpstr>
      <vt:lpstr> RESEARCH</vt:lpstr>
      <vt:lpstr> BUSINESS CASE</vt:lpstr>
      <vt:lpstr>BUSINESS CASE</vt:lpstr>
      <vt:lpstr>BUSINESS CASE</vt:lpstr>
      <vt:lpstr>PROJECT PLAN</vt:lpstr>
      <vt:lpstr>PROJECT PLAN</vt:lpstr>
      <vt:lpstr> GANTT CHART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Guy Nadler</cp:lastModifiedBy>
  <cp:revision>28</cp:revision>
  <dcterms:modified xsi:type="dcterms:W3CDTF">2016-02-19T17:35:34Z</dcterms:modified>
</cp:coreProperties>
</file>