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4"/>
  </p:notesMasterIdLst>
  <p:sldIdLst>
    <p:sldId id="256" r:id="rId8"/>
    <p:sldId id="257" r:id="rId9"/>
    <p:sldId id="259" r:id="rId10"/>
    <p:sldId id="268" r:id="rId11"/>
    <p:sldId id="272" r:id="rId12"/>
    <p:sldId id="276" r:id="rId13"/>
    <p:sldId id="290" r:id="rId14"/>
    <p:sldId id="291" r:id="rId15"/>
    <p:sldId id="285" r:id="rId16"/>
    <p:sldId id="292" r:id="rId17"/>
    <p:sldId id="282" r:id="rId18"/>
    <p:sldId id="261" r:id="rId19"/>
    <p:sldId id="283" r:id="rId20"/>
    <p:sldId id="266" r:id="rId21"/>
    <p:sldId id="279" r:id="rId22"/>
    <p:sldId id="278" r:id="rId23"/>
  </p:sldIdLst>
  <p:sldSz cx="9144000" cy="6858000" type="screen4x3"/>
  <p:notesSz cx="6858000" cy="9144000"/>
  <p:embeddedFontLst>
    <p:embeddedFont>
      <p:font typeface="Robot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75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5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06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39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44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93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buFont typeface="Arial" panose="020B0604020202020204" pitchFamily="34" charset="0"/>
              <a:buChar char="•"/>
            </a:pPr>
            <a:r>
              <a:rPr lang="en-US" dirty="0"/>
              <a:t>Our API is hosted on </a:t>
            </a:r>
            <a:r>
              <a:rPr lang="en-US" dirty="0" err="1"/>
              <a:t>Heroku</a:t>
            </a:r>
            <a:r>
              <a:rPr lang="en-US" dirty="0"/>
              <a:t>.  We deploy our Java application to </a:t>
            </a:r>
            <a:r>
              <a:rPr lang="en-US" dirty="0" err="1"/>
              <a:t>Heroku</a:t>
            </a:r>
            <a:r>
              <a:rPr lang="en-US" dirty="0"/>
              <a:t> using their command line interface.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Our </a:t>
            </a:r>
            <a:r>
              <a:rPr lang="en-US" dirty="0" err="1"/>
              <a:t>Javascript</a:t>
            </a:r>
            <a:r>
              <a:rPr lang="en-US" dirty="0"/>
              <a:t> application is hosted on a second </a:t>
            </a:r>
            <a:r>
              <a:rPr lang="en-US" dirty="0" err="1"/>
              <a:t>Heroku</a:t>
            </a:r>
            <a:r>
              <a:rPr lang="en-US" dirty="0"/>
              <a:t> application and is deployed by pushing our </a:t>
            </a:r>
            <a:r>
              <a:rPr lang="en-US" dirty="0" err="1"/>
              <a:t>git</a:t>
            </a:r>
            <a:r>
              <a:rPr lang="en-US" dirty="0"/>
              <a:t> repository to their </a:t>
            </a:r>
            <a:r>
              <a:rPr lang="en-US" dirty="0" err="1"/>
              <a:t>git</a:t>
            </a:r>
            <a:r>
              <a:rPr lang="en-US" dirty="0"/>
              <a:t> remote server</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The high level Product Architecture is given in the backup slide</a:t>
            </a:r>
            <a:endParaRPr lang="en-US" dirty="0"/>
          </a:p>
          <a:p>
            <a:pPr marL="342900" indent="-342900">
              <a:spcBef>
                <a:spcPts val="1080"/>
              </a:spcBef>
              <a:spcAft>
                <a:spcPts val="0"/>
              </a:spcAft>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PRODUCT DEPLOYMENT</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43124070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Implementation and Testing of Disease to vaccination and medical mapping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Testing of email notification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End to End Testing, community demo and feedback gathering.</a:t>
            </a: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 OF APPLICATION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6033963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342900" indent="-342900">
              <a:buFont typeface="Arial" panose="020B0604020202020204" pitchFamily="34" charset="0"/>
              <a:buChar char="•"/>
            </a:pPr>
            <a:r>
              <a:rPr lang="en-US" dirty="0" smtClean="0"/>
              <a:t>Integrating </a:t>
            </a:r>
            <a:r>
              <a:rPr lang="en-US" dirty="0"/>
              <a:t>and authenticating with the FHIR server:  We ultimately decided to create new FHIR users when a user account is created on safe-travels. We then can sync vaccine data from our application with FHIR. We also had to map all our CDC vaccine names to vaccine codes that are usable with FHIR.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Email Integration:  We had some difficulty finding an email provider to integrate our application with.  After hitting some dead ends, we decided to go with SendGrid which provided an easy-to-use Java API.</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a:t>
            </a:r>
            <a:r>
              <a:rPr lang="en-US" dirty="0"/>
              <a:t> CHALLENGES WE FACED</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342900" indent="-342900">
              <a:buFont typeface="Arial" panose="020B0604020202020204" pitchFamily="34" charset="0"/>
              <a:buChar char="•"/>
            </a:pPr>
            <a:r>
              <a:rPr lang="en-US" dirty="0" smtClean="0"/>
              <a:t>UI </a:t>
            </a:r>
            <a:r>
              <a:rPr lang="en-US" dirty="0"/>
              <a:t>Challenges:  We had various UI challenges, specifically figuring out how to display CDC alerts and how to allow users to mark off vaccinations as current</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User Authentication Challenges: We spent significant time and effort extending our Java user authentication library, spark-pac4j, because some of the functionality we needed was not present by default.</a:t>
            </a:r>
          </a:p>
          <a:p>
            <a:pPr marL="342900" indent="-342900">
              <a:buFont typeface="Arial" panose="020B0604020202020204" pitchFamily="34" charset="0"/>
              <a:buChar char="•"/>
            </a:pP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CHALLENGES WE FACED</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615538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STEPS</a:t>
            </a:r>
            <a:endParaRPr lang="en-US" sz="2400" b="0" i="0" u="none" strike="noStrike" cap="none" dirty="0">
              <a:solidFill>
                <a:srgbClr val="EEB211"/>
              </a:solidFill>
              <a:latin typeface="Calibri"/>
              <a:ea typeface="Calibri"/>
              <a:cs typeface="Calibri"/>
              <a:sym typeface="Calibri"/>
            </a:endParaRPr>
          </a:p>
        </p:txBody>
      </p:sp>
      <p:sp>
        <p:nvSpPr>
          <p:cNvPr id="5" name="Shape 144"/>
          <p:cNvSpPr txBox="1">
            <a:spLocks/>
          </p:cNvSpPr>
          <p:nvPr/>
        </p:nvSpPr>
        <p:spPr>
          <a:xfrm>
            <a:off x="152400" y="1151467"/>
            <a:ext cx="8814179" cy="5164664"/>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Integration and Testing of the remaining features</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a:solidFill>
                  <a:schemeClr val="bg1"/>
                </a:solidFill>
              </a:rPr>
              <a:t>End to End Testing, community demo and feedback gathering</a:t>
            </a:r>
          </a:p>
        </p:txBody>
      </p:sp>
    </p:spTree>
    <p:extLst>
      <p:ext uri="{BB962C8B-B14F-4D97-AF65-F5344CB8AC3E}">
        <p14:creationId xmlns:p14="http://schemas.microsoft.com/office/powerpoint/2010/main" val="97616171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BACKUP</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HIGH </a:t>
            </a:r>
            <a:r>
              <a:rPr lang="en-US" dirty="0"/>
              <a:t>LEVEL PROJECT ARCHITECTURE</a:t>
            </a:r>
          </a:p>
        </p:txBody>
      </p:sp>
      <p:pic>
        <p:nvPicPr>
          <p:cNvPr id="7" name="Picture 6" descr="Software Architecture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113238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48640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a:t>
            </a:r>
            <a:r>
              <a:rPr lang="en-US" sz="2400" b="0" i="0" u="none" strike="noStrike" cap="none" dirty="0" smtClean="0">
                <a:solidFill>
                  <a:schemeClr val="lt1"/>
                </a:solidFill>
                <a:latin typeface="Calibri"/>
                <a:ea typeface="Calibri"/>
                <a:cs typeface="Calibri"/>
                <a:sym typeface="Calibri"/>
              </a:rPr>
              <a:t>Prototypes/Demonstrations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Product Deployment</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Outstanding Elements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Concerns </a:t>
            </a: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These are very exciting times for us here at SafeTravels. Our product is starting to take its final form and things are actually working. We made immense progress in finalizing our UI, user management, user registration and notification process, data extraction from our online resources and its analysis and utilization. Our current major challenge is FHIR integration for our user vaccinations feature. This effort is </a:t>
            </a:r>
            <a:r>
              <a:rPr lang="en-US" dirty="0" smtClean="0">
                <a:solidFill>
                  <a:schemeClr val="bg1"/>
                </a:solidFill>
              </a:rPr>
              <a:t>led </a:t>
            </a:r>
            <a:r>
              <a:rPr lang="en-US" dirty="0">
                <a:solidFill>
                  <a:schemeClr val="bg1"/>
                </a:solidFill>
              </a:rPr>
              <a:t>by Forrest and John. </a:t>
            </a:r>
          </a:p>
          <a:p>
            <a:pPr>
              <a:spcBef>
                <a:spcPts val="1080"/>
              </a:spcBef>
              <a:spcAft>
                <a:spcPts val="0"/>
              </a:spcAft>
              <a:buSzPct val="25000"/>
            </a:pPr>
            <a:r>
              <a:rPr lang="en-US" dirty="0">
                <a:solidFill>
                  <a:schemeClr val="bg1"/>
                </a:solidFill>
              </a:rPr>
              <a:t>Brace yourselves. SafeTravels is coming.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1080"/>
              </a:spcBef>
              <a:spcAft>
                <a:spcPts val="0"/>
              </a:spcAft>
              <a:buSzPct val="25000"/>
            </a:pPr>
            <a:r>
              <a:rPr lang="en-US" dirty="0" smtClean="0"/>
              <a:t>Completed </a:t>
            </a:r>
            <a:r>
              <a:rPr lang="en-US" dirty="0"/>
              <a:t>Framework, Design, Implementation and Testing </a:t>
            </a:r>
            <a:r>
              <a:rPr lang="en-US" dirty="0" smtClean="0"/>
              <a:t>of the following features</a:t>
            </a:r>
            <a:endParaRPr lang="en-US" dirty="0"/>
          </a:p>
          <a:p>
            <a:pPr marL="342900" lvl="0" indent="-342900">
              <a:spcBef>
                <a:spcPts val="1080"/>
              </a:spcBef>
              <a:spcAft>
                <a:spcPts val="0"/>
              </a:spcAft>
              <a:buSzPct val="25000"/>
              <a:buFont typeface="Arial" panose="020B0604020202020204" pitchFamily="34" charset="0"/>
              <a:buChar char="•"/>
            </a:pPr>
            <a:r>
              <a:rPr lang="en-US" dirty="0"/>
              <a:t>User Management</a:t>
            </a:r>
          </a:p>
          <a:p>
            <a:pPr marL="342900" lvl="0" indent="-342900">
              <a:spcBef>
                <a:spcPts val="1080"/>
              </a:spcBef>
              <a:spcAft>
                <a:spcPts val="0"/>
              </a:spcAft>
              <a:buSzPct val="25000"/>
              <a:buFont typeface="Arial" panose="020B0604020202020204" pitchFamily="34" charset="0"/>
              <a:buChar char="•"/>
            </a:pPr>
            <a:r>
              <a:rPr lang="en-US" dirty="0"/>
              <a:t>Location to Disease </a:t>
            </a:r>
            <a:r>
              <a:rPr lang="en-US" dirty="0" smtClean="0"/>
              <a:t>Mapping</a:t>
            </a:r>
          </a:p>
          <a:p>
            <a:pPr marL="342900" indent="-342900">
              <a:spcBef>
                <a:spcPts val="1080"/>
              </a:spcBef>
              <a:spcAft>
                <a:spcPts val="0"/>
              </a:spcAft>
              <a:buSzPct val="25000"/>
              <a:buFont typeface="Arial" panose="020B0604020202020204" pitchFamily="34" charset="0"/>
              <a:buChar char="•"/>
            </a:pPr>
            <a:r>
              <a:rPr lang="en-US" dirty="0"/>
              <a:t>Disease to Local care and prevention</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a:t>
            </a:r>
            <a:r>
              <a:rPr lang="en-US" dirty="0"/>
              <a:t>and </a:t>
            </a:r>
            <a:r>
              <a:rPr lang="en-US" dirty="0" smtClean="0"/>
              <a:t>implementation of</a:t>
            </a:r>
          </a:p>
          <a:p>
            <a:pPr marL="342900" lvl="0" indent="-342900">
              <a:spcBef>
                <a:spcPts val="1080"/>
              </a:spcBef>
              <a:spcAft>
                <a:spcPts val="0"/>
              </a:spcAft>
              <a:buSzPct val="25000"/>
              <a:buFont typeface="Arial" panose="020B0604020202020204" pitchFamily="34" charset="0"/>
              <a:buChar char="•"/>
            </a:pPr>
            <a:r>
              <a:rPr lang="en-US" dirty="0"/>
              <a:t>Email Outbreak and Notification </a:t>
            </a:r>
            <a:r>
              <a:rPr lang="en-US" dirty="0" smtClean="0"/>
              <a:t>feature</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of Disease </a:t>
            </a:r>
            <a:r>
              <a:rPr lang="en-US" dirty="0"/>
              <a:t>to Medical Mapping </a:t>
            </a:r>
          </a:p>
          <a:p>
            <a:pPr lvl="0">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UPDATE - FEATURES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04890834"/>
      </p:ext>
    </p:extLst>
  </p:cSld>
  <p:clrMapOvr>
    <a:masterClrMapping/>
  </p:clrMapOvr>
  <p:transition spd="slow" advTm="3406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GANTT CHART</a:t>
            </a:r>
            <a:endParaRPr lang="en-US" sz="2400" b="0" i="0" u="none" strike="noStrike" cap="none" dirty="0">
              <a:solidFill>
                <a:srgbClr val="EEB211"/>
              </a:solidFill>
              <a:latin typeface="Calibri"/>
              <a:ea typeface="Calibri"/>
              <a:cs typeface="Calibri"/>
              <a:sym typeface="Calibri"/>
            </a:endParaRPr>
          </a:p>
        </p:txBody>
      </p:sp>
      <p:sp>
        <p:nvSpPr>
          <p:cNvPr id="4"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5"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6"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7"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8"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9"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0"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pic>
        <p:nvPicPr>
          <p:cNvPr id="12" name="צליל מוקלט">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pic>
        <p:nvPicPr>
          <p:cNvPr id="13" name="תמונה 1"/>
          <p:cNvPicPr>
            <a:picLocks noChangeAspect="1"/>
          </p:cNvPicPr>
          <p:nvPr/>
        </p:nvPicPr>
        <p:blipFill>
          <a:blip r:embed="rId6"/>
          <a:stretch>
            <a:fillRect/>
          </a:stretch>
        </p:blipFill>
        <p:spPr>
          <a:xfrm>
            <a:off x="205739" y="1139184"/>
            <a:ext cx="8610600" cy="4524375"/>
          </a:xfrm>
          <a:prstGeom prst="rect">
            <a:avLst/>
          </a:prstGeom>
        </p:spPr>
      </p:pic>
      <p:sp>
        <p:nvSpPr>
          <p:cNvPr id="14" name="מלבן 5"/>
          <p:cNvSpPr/>
          <p:nvPr/>
        </p:nvSpPr>
        <p:spPr>
          <a:xfrm>
            <a:off x="4975655" y="109492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5" name="מלבן 5"/>
          <p:cNvSpPr/>
          <p:nvPr/>
        </p:nvSpPr>
        <p:spPr>
          <a:xfrm>
            <a:off x="4975655" y="12761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5"/>
          <p:cNvSpPr/>
          <p:nvPr/>
        </p:nvSpPr>
        <p:spPr>
          <a:xfrm>
            <a:off x="4958022" y="143863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7" name="מלבן 5"/>
          <p:cNvSpPr/>
          <p:nvPr/>
        </p:nvSpPr>
        <p:spPr>
          <a:xfrm>
            <a:off x="4921079" y="164860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8" name="מלבן 5"/>
          <p:cNvSpPr/>
          <p:nvPr/>
        </p:nvSpPr>
        <p:spPr>
          <a:xfrm>
            <a:off x="4944013" y="180576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9" name="מלבן 5"/>
          <p:cNvSpPr/>
          <p:nvPr/>
        </p:nvSpPr>
        <p:spPr>
          <a:xfrm>
            <a:off x="4935196" y="2055671"/>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0" name="מלבן 5"/>
          <p:cNvSpPr/>
          <p:nvPr/>
        </p:nvSpPr>
        <p:spPr>
          <a:xfrm>
            <a:off x="4935435" y="222846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1" name="מלבן 5"/>
          <p:cNvSpPr/>
          <p:nvPr/>
        </p:nvSpPr>
        <p:spPr>
          <a:xfrm>
            <a:off x="4908876" y="2396189"/>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2" name="מלבן 5"/>
          <p:cNvSpPr/>
          <p:nvPr/>
        </p:nvSpPr>
        <p:spPr>
          <a:xfrm>
            <a:off x="4888966" y="260740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3" name="מלבן 5"/>
          <p:cNvSpPr/>
          <p:nvPr/>
        </p:nvSpPr>
        <p:spPr>
          <a:xfrm>
            <a:off x="4902575" y="27690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4" name="מלבן 5"/>
          <p:cNvSpPr/>
          <p:nvPr/>
        </p:nvSpPr>
        <p:spPr>
          <a:xfrm>
            <a:off x="4885749" y="296406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5" name="מלבן 5"/>
          <p:cNvSpPr/>
          <p:nvPr/>
        </p:nvSpPr>
        <p:spPr>
          <a:xfrm>
            <a:off x="4876800" y="354430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6" name="מלבן 5"/>
          <p:cNvSpPr/>
          <p:nvPr/>
        </p:nvSpPr>
        <p:spPr>
          <a:xfrm>
            <a:off x="4876800" y="390781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7" name="מלבן 5"/>
          <p:cNvSpPr/>
          <p:nvPr/>
        </p:nvSpPr>
        <p:spPr>
          <a:xfrm>
            <a:off x="4876800" y="372284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8" name="מלבן 5"/>
          <p:cNvSpPr/>
          <p:nvPr/>
        </p:nvSpPr>
        <p:spPr>
          <a:xfrm>
            <a:off x="4865379" y="411247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9" name="מלבן 5"/>
          <p:cNvSpPr/>
          <p:nvPr/>
        </p:nvSpPr>
        <p:spPr>
          <a:xfrm>
            <a:off x="4865379" y="429524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30" name="מלבן 11"/>
          <p:cNvSpPr/>
          <p:nvPr/>
        </p:nvSpPr>
        <p:spPr>
          <a:xfrm>
            <a:off x="4892154" y="3132998"/>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31" name="מלבן 11"/>
          <p:cNvSpPr/>
          <p:nvPr/>
        </p:nvSpPr>
        <p:spPr>
          <a:xfrm>
            <a:off x="4902359" y="3314596"/>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780416216"/>
      </p:ext>
    </p:extLst>
  </p:cSld>
  <p:clrMapOvr>
    <a:masterClrMapping/>
  </p:clrMapOvr>
  <p:transition spd="slow">
    <p:cut/>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75" fill="hold"/>
                                        <p:tgtEl>
                                          <p:spTgt spid="12"/>
                                        </p:tgtEl>
                                      </p:cBhvr>
                                    </p:cmd>
                                  </p:childTnLst>
                                </p:cTn>
                              </p:par>
                            </p:childTnLst>
                          </p:cTn>
                        </p:par>
                      </p:childTnLst>
                    </p:cTn>
                  </p:par>
                </p:childTnLst>
              </p:cTn>
              <p:nextCondLst>
                <p:cond evt="onClick" delay="0">
                  <p:tgtEl>
                    <p:spTgt spid="12"/>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a:t>
            </a:r>
            <a:r>
              <a:rPr lang="en-US" sz="1800" b="0" i="0" u="none" strike="noStrike" cap="none" dirty="0" smtClean="0">
                <a:solidFill>
                  <a:schemeClr val="lt1"/>
                </a:solidFill>
                <a:latin typeface="Calibri"/>
                <a:ea typeface="Calibri"/>
                <a:cs typeface="Calibri"/>
                <a:sym typeface="Calibri"/>
              </a:rPr>
              <a:t>following screen shows </a:t>
            </a:r>
            <a:r>
              <a:rPr lang="en-US" sz="1800" b="0" i="0" u="none" strike="noStrike" cap="none" dirty="0" smtClean="0">
                <a:solidFill>
                  <a:schemeClr val="lt1"/>
                </a:solidFill>
                <a:latin typeface="Calibri"/>
                <a:ea typeface="Calibri"/>
                <a:cs typeface="Calibri"/>
                <a:sym typeface="Calibri"/>
              </a:rPr>
              <a:t>up on when user clicks our website. </a:t>
            </a:r>
            <a:r>
              <a:rPr lang="en-US" sz="1800" b="0" i="0" u="none" strike="noStrike" cap="none" dirty="0" smtClean="0">
                <a:solidFill>
                  <a:schemeClr val="lt1"/>
                </a:solidFill>
                <a:latin typeface="Calibri"/>
                <a:ea typeface="Calibri"/>
                <a:cs typeface="Calibri"/>
                <a:sym typeface="Calibri"/>
              </a:rPr>
              <a:t>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976311" y="772308"/>
            <a:ext cx="6461719" cy="4013968"/>
          </a:xfrm>
          <a:prstGeom prst="rect">
            <a:avLst/>
          </a:prstGeom>
        </p:spPr>
      </p:pic>
    </p:spTree>
    <p:extLst>
      <p:ext uri="{BB962C8B-B14F-4D97-AF65-F5344CB8AC3E}">
        <p14:creationId xmlns:p14="http://schemas.microsoft.com/office/powerpoint/2010/main" val="119161862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The application allows a user to </a:t>
            </a:r>
            <a:r>
              <a:rPr lang="en-US" sz="1800" b="0" i="0" u="none" strike="noStrike" cap="none" dirty="0" smtClean="0">
                <a:solidFill>
                  <a:schemeClr val="lt1"/>
                </a:solidFill>
                <a:latin typeface="Calibri"/>
                <a:ea typeface="Calibri"/>
                <a:cs typeface="Calibri"/>
                <a:sym typeface="Calibri"/>
              </a:rPr>
              <a:t>select single or multiple countries that he/she is travelling to. There’s also option to receive email notification about health hazards. </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636683" y="1132764"/>
            <a:ext cx="7611552" cy="3191941"/>
          </a:xfrm>
          <a:prstGeom prst="rect">
            <a:avLst/>
          </a:prstGeom>
        </p:spPr>
      </p:pic>
    </p:spTree>
    <p:extLst>
      <p:ext uri="{BB962C8B-B14F-4D97-AF65-F5344CB8AC3E}">
        <p14:creationId xmlns:p14="http://schemas.microsoft.com/office/powerpoint/2010/main" val="232833212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Our App provides the </a:t>
            </a:r>
            <a:r>
              <a:rPr lang="en-US" sz="1800" b="0" i="0" u="none" strike="noStrike" cap="none" dirty="0" smtClean="0">
                <a:solidFill>
                  <a:schemeClr val="lt1"/>
                </a:solidFill>
                <a:latin typeface="Calibri"/>
                <a:ea typeface="Calibri"/>
                <a:cs typeface="Calibri"/>
                <a:sym typeface="Calibri"/>
              </a:rPr>
              <a:t>following </a:t>
            </a:r>
            <a:r>
              <a:rPr lang="en-US" sz="1800" b="0" i="0" u="none" strike="noStrike" cap="none" dirty="0" smtClean="0">
                <a:solidFill>
                  <a:schemeClr val="lt1"/>
                </a:solidFill>
                <a:latin typeface="Calibri"/>
                <a:ea typeface="Calibri"/>
                <a:cs typeface="Calibri"/>
                <a:sym typeface="Calibri"/>
              </a:rPr>
              <a:t>dashboard for Trip Information. </a:t>
            </a:r>
            <a:endParaRPr lang="en-US" sz="1800" b="0" i="0" u="none" strike="noStrike" cap="none" dirty="0" smtClean="0">
              <a:solidFill>
                <a:schemeClr val="lt1"/>
              </a:solidFill>
              <a:latin typeface="Calibri"/>
              <a:ea typeface="Calibri"/>
              <a:cs typeface="Calibri"/>
              <a:sym typeface="Calibri"/>
            </a:endParaRPr>
          </a:p>
          <a:p>
            <a:pPr marL="285750" lvl="0" indent="-285750">
              <a:spcBef>
                <a:spcPts val="1080"/>
              </a:spcBef>
              <a:spcAft>
                <a:spcPts val="0"/>
              </a:spcAft>
              <a:buSzPct val="25000"/>
              <a:buFont typeface="Wingdings" panose="05000000000000000000" pitchFamily="2" charset="2"/>
              <a:buChar char="v"/>
            </a:pPr>
            <a:r>
              <a:rPr lang="en-US" sz="1800" dirty="0" smtClean="0"/>
              <a:t>Packing </a:t>
            </a:r>
            <a:r>
              <a:rPr lang="en-US" sz="1800" dirty="0"/>
              <a:t>Checklist  - List of items to pack for the trip</a:t>
            </a:r>
          </a:p>
          <a:p>
            <a:pPr marL="285750" lvl="0" indent="-285750">
              <a:spcBef>
                <a:spcPts val="1080"/>
              </a:spcBef>
              <a:spcAft>
                <a:spcPts val="0"/>
              </a:spcAft>
              <a:buSzPct val="25000"/>
              <a:buFont typeface="Wingdings" panose="05000000000000000000" pitchFamily="2" charset="2"/>
              <a:buChar char="v"/>
            </a:pPr>
            <a:r>
              <a:rPr lang="en-US" sz="1800" dirty="0"/>
              <a:t>Vaccine Checklist – List of vaccines necessary or required for this trip</a:t>
            </a:r>
          </a:p>
          <a:p>
            <a:pPr marL="285750" lvl="0" indent="-285750">
              <a:spcBef>
                <a:spcPts val="1080"/>
              </a:spcBef>
              <a:spcAft>
                <a:spcPts val="0"/>
              </a:spcAft>
              <a:buSzPct val="25000"/>
              <a:buFont typeface="Wingdings" panose="05000000000000000000" pitchFamily="2" charset="2"/>
              <a:buChar char="v"/>
            </a:pPr>
            <a:r>
              <a:rPr lang="en-US" sz="1800" dirty="0" smtClean="0"/>
              <a:t>Alerts </a:t>
            </a:r>
            <a:r>
              <a:rPr lang="en-US" sz="1800" dirty="0"/>
              <a:t>– </a:t>
            </a:r>
            <a:r>
              <a:rPr lang="en-US" sz="1800" dirty="0" smtClean="0"/>
              <a:t>Provides list of travel alerts </a:t>
            </a:r>
            <a:r>
              <a:rPr lang="en-US" sz="1800" dirty="0"/>
              <a:t>for this trip</a:t>
            </a:r>
          </a:p>
          <a:p>
            <a:pPr marL="285750" lvl="0" indent="-285750">
              <a:spcBef>
                <a:spcPts val="1080"/>
              </a:spcBef>
              <a:spcAft>
                <a:spcPts val="0"/>
              </a:spcAft>
              <a:buSzPct val="25000"/>
              <a:buFont typeface="Wingdings" panose="05000000000000000000" pitchFamily="2" charset="2"/>
              <a:buChar char="v"/>
            </a:pPr>
            <a:r>
              <a:rPr lang="en-US" sz="1800" dirty="0"/>
              <a:t>Profile – View/Edit the user </a:t>
            </a:r>
            <a:r>
              <a:rPr lang="en-US" sz="1800" dirty="0" smtClean="0"/>
              <a:t>profile</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573667" y="868987"/>
            <a:ext cx="7996664" cy="2496820"/>
          </a:xfrm>
          <a:prstGeom prst="rect">
            <a:avLst/>
          </a:prstGeom>
        </p:spPr>
      </p:pic>
    </p:spTree>
    <p:extLst>
      <p:ext uri="{BB962C8B-B14F-4D97-AF65-F5344CB8AC3E}">
        <p14:creationId xmlns:p14="http://schemas.microsoft.com/office/powerpoint/2010/main" val="89658672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We also provide the functionality for a user  to edit </a:t>
            </a:r>
            <a:r>
              <a:rPr lang="en-US" sz="1800" b="0" i="0" u="none" strike="noStrike" cap="none" dirty="0" smtClean="0">
                <a:solidFill>
                  <a:schemeClr val="lt1"/>
                </a:solidFill>
                <a:latin typeface="Calibri"/>
                <a:ea typeface="Calibri"/>
                <a:cs typeface="Calibri"/>
                <a:sym typeface="Calibri"/>
              </a:rPr>
              <a:t>her user profile info, including Name, Sex, </a:t>
            </a:r>
            <a:r>
              <a:rPr lang="en-US" sz="1800" b="0" i="0" u="none" strike="noStrike" cap="none" dirty="0" smtClean="0">
                <a:solidFill>
                  <a:schemeClr val="lt1"/>
                </a:solidFill>
                <a:latin typeface="Calibri"/>
                <a:ea typeface="Calibri"/>
                <a:cs typeface="Calibri"/>
                <a:sym typeface="Calibri"/>
              </a:rPr>
              <a:t>password…etc.</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460595" y="999067"/>
            <a:ext cx="5676900" cy="3171825"/>
          </a:xfrm>
          <a:prstGeom prst="rect">
            <a:avLst/>
          </a:prstGeom>
        </p:spPr>
      </p:pic>
    </p:spTree>
    <p:extLst>
      <p:ext uri="{BB962C8B-B14F-4D97-AF65-F5344CB8AC3E}">
        <p14:creationId xmlns:p14="http://schemas.microsoft.com/office/powerpoint/2010/main" val="12659717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402</Words>
  <Application>Microsoft Office PowerPoint</Application>
  <PresentationFormat>On-screen Show (4:3)</PresentationFormat>
  <Paragraphs>139</Paragraphs>
  <Slides>16</Slides>
  <Notes>14</Notes>
  <HiddenSlides>0</HiddenSlides>
  <MMClips>1</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16</vt:i4>
      </vt:variant>
    </vt:vector>
  </HeadingPairs>
  <TitlesOfParts>
    <vt:vector size="28" baseType="lpstr">
      <vt:lpstr>Roboto</vt:lpstr>
      <vt:lpstr>Arial</vt:lpstr>
      <vt:lpstr>Wingdings</vt:lpstr>
      <vt:lpstr>Merriweather Sans</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UPDATE – EXECUTIVE SUMMARY</vt:lpstr>
      <vt:lpstr>PROJECT UPDATE - FEATURES</vt:lpstr>
      <vt:lpstr>          GANTT CHART</vt:lpstr>
      <vt:lpstr>    SCREEN PROTOTYPES</vt:lpstr>
      <vt:lpstr>    SCREEN PROTOTYPES</vt:lpstr>
      <vt:lpstr>    SCREEN PROTOTYPES</vt:lpstr>
      <vt:lpstr>    SCREEN PROTOTYPES</vt:lpstr>
      <vt:lpstr>                PRODUCT DEPLOYMENT</vt:lpstr>
      <vt:lpstr>   OUTSTANDING ELEMENTS OF APPLICATION</vt:lpstr>
      <vt:lpstr>      CHALLENGES WE FACED</vt:lpstr>
      <vt:lpstr>     CHALLENGES WE FACED</vt:lpstr>
      <vt:lpstr>          NEXT STEPS</vt:lpstr>
      <vt:lpstr>    BACKUP</vt:lpstr>
      <vt:lpstr>  HIGH LEVEL PROJECT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55</cp:revision>
  <dcterms:modified xsi:type="dcterms:W3CDTF">2016-04-07T00:18:23Z</dcterms:modified>
</cp:coreProperties>
</file>