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6"/>
  </p:notesMasterIdLst>
  <p:sldIdLst>
    <p:sldId id="256" r:id="rId8"/>
    <p:sldId id="257" r:id="rId9"/>
    <p:sldId id="258" r:id="rId10"/>
    <p:sldId id="277" r:id="rId11"/>
    <p:sldId id="274" r:id="rId12"/>
    <p:sldId id="259" r:id="rId13"/>
    <p:sldId id="260" r:id="rId14"/>
    <p:sldId id="261" r:id="rId15"/>
    <p:sldId id="270" r:id="rId16"/>
    <p:sldId id="275" r:id="rId17"/>
    <p:sldId id="276" r:id="rId18"/>
    <p:sldId id="272" r:id="rId19"/>
    <p:sldId id="262" r:id="rId20"/>
    <p:sldId id="263" r:id="rId21"/>
    <p:sldId id="273" r:id="rId22"/>
    <p:sldId id="265" r:id="rId23"/>
    <p:sldId id="266" r:id="rId24"/>
    <p:sldId id="267"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3" autoAdjust="0"/>
  </p:normalViewPr>
  <p:slideViewPr>
    <p:cSldViewPr snapToGrid="0" snapToObjects="1">
      <p:cViewPr varScale="1">
        <p:scale>
          <a:sx n="103" d="100"/>
          <a:sy n="103" d="100"/>
        </p:scale>
        <p:origin x="-12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19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4" name="Picture 3"/>
          <p:cNvPicPr>
            <a:picLocks noChangeAspect="1"/>
          </p:cNvPicPr>
          <p:nvPr/>
        </p:nvPicPr>
        <p:blipFill>
          <a:blip r:embed="rId4"/>
          <a:stretch>
            <a:fillRect/>
          </a:stretch>
        </p:blipFill>
        <p:spPr>
          <a:xfrm>
            <a:off x="1269999" y="3560259"/>
            <a:ext cx="6640371" cy="2733762"/>
          </a:xfrm>
          <a:prstGeom prst="rect">
            <a:avLst/>
          </a:prstGeom>
        </p:spPr>
      </p:pic>
    </p:spTree>
    <p:extLst>
      <p:ext uri="{BB962C8B-B14F-4D97-AF65-F5344CB8AC3E}">
        <p14:creationId xmlns:p14="http://schemas.microsoft.com/office/powerpoint/2010/main" val="22388409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PLAN – SOFTWARE ARCHITECTURE</a:t>
            </a:r>
            <a:endParaRPr lang="en-US" sz="2400" b="0" i="0" u="none" strike="noStrike" cap="none" dirty="0">
              <a:solidFill>
                <a:srgbClr val="EEB211"/>
              </a:solidFill>
              <a:latin typeface="Calibri"/>
              <a:ea typeface="Calibri"/>
              <a:cs typeface="Calibri"/>
              <a:sym typeface="Calibri"/>
            </a:endParaRPr>
          </a:p>
        </p:txBody>
      </p:sp>
      <p:pic>
        <p:nvPicPr>
          <p:cNvPr id="2" name="Picture 1" descr="Software Architecture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pic>
        <p:nvPicPr>
          <p:cNvPr id="3" name="Picture 2"/>
          <p:cNvPicPr>
            <a:picLocks noChangeAspect="1"/>
          </p:cNvPicPr>
          <p:nvPr/>
        </p:nvPicPr>
        <p:blipFill>
          <a:blip r:embed="rId3"/>
          <a:stretch>
            <a:fillRect/>
          </a:stretch>
        </p:blipFill>
        <p:spPr>
          <a:xfrm>
            <a:off x="0" y="2971286"/>
            <a:ext cx="9144000" cy="3336125"/>
          </a:xfrm>
          <a:prstGeom prst="rect">
            <a:avLst/>
          </a:prstGeom>
        </p:spPr>
      </p:pic>
      <p:pic>
        <p:nvPicPr>
          <p:cNvPr id="4" name="Picture 3"/>
          <p:cNvPicPr>
            <a:picLocks noChangeAspect="1"/>
          </p:cNvPicPr>
          <p:nvPr/>
        </p:nvPicPr>
        <p:blipFill>
          <a:blip r:embed="rId4"/>
          <a:stretch>
            <a:fillRect/>
          </a:stretch>
        </p:blipFill>
        <p:spPr>
          <a:xfrm>
            <a:off x="-2" y="991351"/>
            <a:ext cx="9144000" cy="2045849"/>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000" b="0" i="0" u="none" strike="noStrike" cap="none" dirty="0">
                <a:solidFill>
                  <a:schemeClr val="lt1"/>
                </a:solidFill>
                <a:sym typeface="Calibri"/>
              </a:rPr>
              <a:t> Risk for such exposure is even greater for travelers in underdeveloped countries, which lack public hygiene </a:t>
            </a:r>
            <a:r>
              <a:rPr lang="en-US" sz="2000" b="0" i="0" u="none" strike="noStrike" cap="none" dirty="0" smtClean="0">
                <a:solidFill>
                  <a:schemeClr val="lt1"/>
                </a:solidFill>
                <a:sym typeface="Calibri"/>
              </a:rPr>
              <a:t>infrastructure</a:t>
            </a:r>
          </a:p>
          <a:p>
            <a:pPr lvl="1" indent="-288544">
              <a:spcBef>
                <a:spcPts val="1020"/>
              </a:spcBef>
              <a:spcAft>
                <a:spcPts val="0"/>
              </a:spcAft>
            </a:pPr>
            <a:r>
              <a:rPr lang="en-US" sz="2000" dirty="0"/>
              <a:t>These diseases may be viral or bacterial, foodborne or waterborne, dangerous only to certain people or to every traveler. </a:t>
            </a:r>
            <a:r>
              <a:rPr lang="en-US" sz="2000" dirty="0" smtClean="0"/>
              <a:t> </a:t>
            </a:r>
          </a:p>
          <a:p>
            <a:pPr lvl="0">
              <a:spcBef>
                <a:spcPts val="1080"/>
              </a:spcBef>
              <a:spcAft>
                <a:spcPts val="0"/>
              </a:spcAft>
              <a:buSzPct val="25000"/>
            </a:pPr>
            <a:r>
              <a:rPr lang="en-US" dirty="0" smtClean="0"/>
              <a:t>Specific Example</a:t>
            </a:r>
          </a:p>
          <a:p>
            <a:pPr lvl="1">
              <a:spcBef>
                <a:spcPts val="1080"/>
              </a:spcBef>
              <a:spcAft>
                <a:spcPts val="0"/>
              </a:spcAft>
              <a:buSzPct val="25000"/>
            </a:pPr>
            <a:r>
              <a:rPr lang="en-US" sz="2000" dirty="0" smtClean="0"/>
              <a:t>The </a:t>
            </a:r>
            <a:r>
              <a:rPr lang="en-US" sz="2000" dirty="0"/>
              <a:t>Zika virus is currently much in the news. This virus causes birth defects, so it is of particular concern to pregnant women. The virus is spreading rapidly throughout a number of countries by transmission methods that are still being discovered. Travelers need to know what geographical areas are at risk, what kind of human contact transmits the virus and the status of potential vaccines or treatments. </a:t>
            </a:r>
            <a:endParaRPr sz="20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Options</a:t>
            </a:r>
            <a:endParaRPr lang="en-US" sz="2400" b="0" i="0" u="none" strike="noStrike" cap="none" dirty="0">
              <a:solidFill>
                <a:schemeClr val="lt1"/>
              </a:solidFill>
              <a:latin typeface="Calibri"/>
              <a:ea typeface="Calibri"/>
              <a:cs typeface="Calibri"/>
              <a:sym typeface="Calibri"/>
            </a:endParaRPr>
          </a:p>
          <a:p>
            <a:pPr marL="520700" lvl="1" indent="-342900">
              <a:spcBef>
                <a:spcPts val="1020"/>
              </a:spcBef>
              <a:spcAft>
                <a:spcPts val="0"/>
              </a:spcAft>
            </a:pPr>
            <a:r>
              <a:rPr lang="en-US" dirty="0"/>
              <a:t>There are at least three possible ways to deal with travel-related health dangers: </a:t>
            </a:r>
          </a:p>
          <a:p>
            <a:pPr lvl="2" indent="-288544">
              <a:spcBef>
                <a:spcPts val="1020"/>
              </a:spcBef>
              <a:spcAft>
                <a:spcPts val="0"/>
              </a:spcAft>
            </a:pPr>
            <a:r>
              <a:rPr lang="en-US" dirty="0" smtClean="0"/>
              <a:t> </a:t>
            </a:r>
            <a:r>
              <a:rPr lang="en-US" sz="1800" dirty="0"/>
              <a:t>Don’t travel anywhere! (Let’s agree that this is not the best solution) </a:t>
            </a:r>
            <a:endParaRPr lang="en-US" sz="1800" dirty="0" smtClean="0"/>
          </a:p>
          <a:p>
            <a:pPr lvl="2" indent="-288544">
              <a:spcBef>
                <a:spcPts val="1020"/>
              </a:spcBef>
              <a:spcAft>
                <a:spcPts val="0"/>
              </a:spcAft>
            </a:pPr>
            <a:r>
              <a:rPr lang="en-US" sz="1800" dirty="0" smtClean="0"/>
              <a:t>Travel </a:t>
            </a:r>
            <a:r>
              <a:rPr lang="en-US" sz="1800" dirty="0"/>
              <a:t>blindly and hope for the best. </a:t>
            </a:r>
            <a:r>
              <a:rPr lang="en-US" sz="1800" dirty="0" smtClean="0"/>
              <a:t>( doesn’t </a:t>
            </a:r>
            <a:r>
              <a:rPr lang="en-US" sz="1800" dirty="0"/>
              <a:t>seem like a great idea either) </a:t>
            </a:r>
            <a:endParaRPr lang="en-US" sz="1800" dirty="0" smtClean="0"/>
          </a:p>
          <a:p>
            <a:pPr lvl="2" indent="-288544">
              <a:spcBef>
                <a:spcPts val="1020"/>
              </a:spcBef>
              <a:spcAft>
                <a:spcPts val="0"/>
              </a:spcAft>
            </a:pPr>
            <a:r>
              <a:rPr lang="en-US" sz="1800" dirty="0" smtClean="0"/>
              <a:t> </a:t>
            </a:r>
            <a:r>
              <a:rPr lang="en-US" sz="1800" dirty="0"/>
              <a:t>Take necessary precautions to ensure a safe trip. The last option is clearly superior, but with so many potential dangers, how can a traveler stay informed and prepared? </a:t>
            </a:r>
            <a:endParaRPr sz="18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lvl="1" indent="-288544">
              <a:spcBef>
                <a:spcPts val="1020"/>
              </a:spcBef>
              <a:spcAft>
                <a:spcPts val="0"/>
              </a:spcAft>
            </a:pPr>
            <a:r>
              <a:rPr lang="en-US" dirty="0"/>
              <a:t>Make customized recommendations about preventing </a:t>
            </a:r>
            <a:r>
              <a:rPr lang="en-US"/>
              <a:t>and </a:t>
            </a:r>
            <a:r>
              <a:rPr lang="en-US" smtClean="0"/>
              <a:t>treating </a:t>
            </a:r>
            <a:r>
              <a:rPr lang="en-US" dirty="0"/>
              <a:t>region-</a:t>
            </a:r>
            <a:r>
              <a:rPr lang="en-US" dirty="0" smtClean="0"/>
              <a:t>specific diseases </a:t>
            </a:r>
            <a:r>
              <a:rPr lang="en-US" dirty="0"/>
              <a:t>through an easy-to-use web </a:t>
            </a:r>
            <a:r>
              <a:rPr lang="en-US" dirty="0" smtClean="0"/>
              <a:t>application</a:t>
            </a:r>
            <a:endParaRPr lang="en-US" sz="2100" b="0" i="0" u="none" strike="noStrike" cap="none" dirty="0" smtClean="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smtClean="0">
                <a:solidFill>
                  <a:schemeClr val="lt1"/>
                </a:solidFill>
                <a:latin typeface="Calibri"/>
                <a:ea typeface="Calibri"/>
                <a:cs typeface="Calibri"/>
                <a:sym typeface="Calibri"/>
              </a:rPr>
              <a:t>Push information regarding </a:t>
            </a:r>
            <a:r>
              <a:rPr lang="en-US" sz="2100" b="0" i="0" u="none" strike="noStrike" cap="none" dirty="0">
                <a:solidFill>
                  <a:schemeClr val="lt1"/>
                </a:solidFill>
                <a:latin typeface="Calibri"/>
                <a:ea typeface="Calibri"/>
                <a:cs typeface="Calibri"/>
                <a:sym typeface="Calibri"/>
              </a:rPr>
              <a:t>region-specific known conditions or outbreaks to the end user</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4081548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lvl="1" indent="-288544">
              <a:spcBef>
                <a:spcPts val="1020"/>
              </a:spcBef>
              <a:spcAft>
                <a:spcPts val="0"/>
              </a:spcAft>
            </a:pPr>
            <a:r>
              <a:rPr lang="en-US" dirty="0"/>
              <a:t>"</a:t>
            </a:r>
            <a:r>
              <a:rPr lang="en-US" dirty="0" smtClean="0"/>
              <a:t>SafeTravels", </a:t>
            </a:r>
            <a:r>
              <a:rPr lang="en-US" dirty="0"/>
              <a:t>our proposed web application project, attempts to address the previously raised population health concerns by harnessing the power of health informatics. By integrating with existing data standards like FHIR and outbreak information from organizations like the CDC, we will provide customized recommendations for prospective travelers seeking to ensure a safe and healthy trip.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1351"/>
            <a:ext cx="9143998" cy="5172380"/>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a:t>There is a need for a destination based and comprehensive source of information that travelers can turn to in a fast and efficient manner. </a:t>
            </a:r>
            <a:r>
              <a:rPr lang="en-US" dirty="0" smtClean="0"/>
              <a:t>– </a:t>
            </a:r>
          </a:p>
          <a:p>
            <a:pPr lvl="1">
              <a:spcBef>
                <a:spcPts val="1080"/>
              </a:spcBef>
              <a:spcAft>
                <a:spcPts val="0"/>
              </a:spcAft>
              <a:buSzPct val="25000"/>
            </a:pPr>
            <a:endParaRPr lang="en-US" dirty="0"/>
          </a:p>
          <a:p>
            <a:pPr lvl="1">
              <a:spcBef>
                <a:spcPts val="1080"/>
              </a:spcBef>
              <a:spcAft>
                <a:spcPts val="0"/>
              </a:spcAft>
              <a:buSzPct val="25000"/>
            </a:pPr>
            <a:r>
              <a:rPr lang="en-US" dirty="0" smtClean="0"/>
              <a:t>Since </a:t>
            </a:r>
            <a:r>
              <a:rPr lang="en-US" dirty="0"/>
              <a:t>travelers might have a cultural or a language barrier they should take proactive steps in making sure they are aware of health hazards in their destination</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804</Words>
  <Application>Microsoft Macintosh PowerPoint</Application>
  <PresentationFormat>On-screen Show (4:3)</PresentationFormat>
  <Paragraphs>136</Paragraphs>
  <Slides>18</Slides>
  <Notes>18</Notes>
  <HiddenSlides>0</HiddenSlides>
  <MMClips>0</MMClips>
  <ScaleCrop>false</ScaleCrop>
  <HeadingPairs>
    <vt:vector size="4" baseType="variant">
      <vt:variant>
        <vt:lpstr>Theme</vt:lpstr>
      </vt:variant>
      <vt:variant>
        <vt:i4>7</vt:i4>
      </vt:variant>
      <vt:variant>
        <vt:lpstr>Slide Titles</vt:lpstr>
      </vt:variant>
      <vt:variant>
        <vt:i4>18</vt:i4>
      </vt:variant>
    </vt:vector>
  </HeadingPairs>
  <TitlesOfParts>
    <vt:vector size="25" baseType="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 – SOFTWARE ARCHITECTURE</vt:lpstr>
      <vt:lpstr> GANTT CHART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Guy Nadler</cp:lastModifiedBy>
  <cp:revision>41</cp:revision>
  <dcterms:modified xsi:type="dcterms:W3CDTF">2016-02-20T00:55:39Z</dcterms:modified>
</cp:coreProperties>
</file>