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slideLayouts/slideLayout1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 id="2147483665" r:id="rId3"/>
    <p:sldMasterId id="2147483666" r:id="rId4"/>
    <p:sldMasterId id="2147483667" r:id="rId5"/>
    <p:sldMasterId id="2147483668" r:id="rId6"/>
    <p:sldMasterId id="2147483669" r:id="rId7"/>
  </p:sldMasterIdLst>
  <p:notesMasterIdLst>
    <p:notesMasterId r:id="rId23"/>
  </p:notesMasterIdLst>
  <p:sldIdLst>
    <p:sldId id="256" r:id="rId8"/>
    <p:sldId id="257" r:id="rId9"/>
    <p:sldId id="259" r:id="rId10"/>
    <p:sldId id="309" r:id="rId11"/>
    <p:sldId id="292" r:id="rId12"/>
    <p:sldId id="290" r:id="rId13"/>
    <p:sldId id="297" r:id="rId14"/>
    <p:sldId id="298" r:id="rId15"/>
    <p:sldId id="307" r:id="rId16"/>
    <p:sldId id="308" r:id="rId17"/>
    <p:sldId id="299" r:id="rId18"/>
    <p:sldId id="302" r:id="rId19"/>
    <p:sldId id="304" r:id="rId20"/>
    <p:sldId id="306" r:id="rId21"/>
    <p:sldId id="279" r:id="rId22"/>
  </p:sldIdLst>
  <p:sldSz cx="9144000" cy="6858000" type="screen4x3"/>
  <p:notesSz cx="6858000" cy="9144000"/>
  <p:embeddedFontLst>
    <p:embeddedFont>
      <p:font typeface="Calibri" panose="020F0502020204030204" pitchFamily="34" charset="0"/>
      <p:regular r:id="rId24"/>
      <p:bold r:id="rId25"/>
      <p:italic r:id="rId26"/>
      <p:boldItalic r:id="rId27"/>
    </p:embeddedFont>
    <p:embeddedFont>
      <p:font typeface="Roboto"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font" Target="fonts/font3.fntdata"/><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font" Target="fonts/font8.fntdata"/><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46724725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0" name="Shape 11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348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9176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004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3579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7857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9586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Shape 11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17" name="Shape 11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24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724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2787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Shape 1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78" name="Shape 17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7736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0420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59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7641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Shape 1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130" name="Shape 130"/>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13416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blipFill rotWithShape="1">
          <a:blip r:embed="rId2">
            <a:alphaModFix/>
          </a:blip>
          <a:stretch>
            <a:fillRect/>
          </a:stretch>
        </a:blipFill>
        <a:effectLst/>
      </p:bgPr>
    </p:bg>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3" name="Shape 13"/>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7" name="Shape 77"/>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8" name="Shape 78"/>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79" name="Shape 79"/>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80"/>
        <p:cNvGrpSpPr/>
        <p:nvPr/>
      </p:nvGrpSpPr>
      <p:grpSpPr>
        <a:xfrm>
          <a:off x="0" y="0"/>
          <a:ext cx="0" cy="0"/>
          <a:chOff x="0" y="0"/>
          <a:chExt cx="0" cy="0"/>
        </a:xfrm>
      </p:grpSpPr>
      <p:sp>
        <p:nvSpPr>
          <p:cNvPr id="81" name="Shape 8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82" name="Shape 82"/>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3" name="Shape 83"/>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4" name="Shape 84"/>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5" name="Shape 85"/>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6" name="Shape 86"/>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7" name="Shape 87"/>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8" name="Shape 88"/>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89" name="Shape 89"/>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90" name="Shape 90"/>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Layout">
    <p:spTree>
      <p:nvGrpSpPr>
        <p:cNvPr id="1" name="Shape 9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cSld name="Vertical image right">
    <p:bg>
      <p:bgPr>
        <a:solidFill>
          <a:schemeClr val="lt1"/>
        </a:solidFill>
        <a:effectLst/>
      </p:bgPr>
    </p:bg>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0" y="0"/>
            <a:ext cx="4563532"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98" name="Shape 98"/>
          <p:cNvSpPr txBox="1">
            <a:spLocks noGrp="1"/>
          </p:cNvSpPr>
          <p:nvPr>
            <p:ph type="body" idx="1"/>
          </p:nvPr>
        </p:nvSpPr>
        <p:spPr>
          <a:xfrm>
            <a:off x="592666" y="1337733"/>
            <a:ext cx="39708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99" name="Shape 99"/>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Vertical image left">
    <p:spTree>
      <p:nvGrpSpPr>
        <p:cNvPr id="1" name="Shape 104"/>
        <p:cNvGrpSpPr/>
        <p:nvPr/>
      </p:nvGrpSpPr>
      <p:grpSpPr>
        <a:xfrm>
          <a:off x="0" y="0"/>
          <a:ext cx="0" cy="0"/>
          <a:chOff x="0" y="0"/>
          <a:chExt cx="0" cy="0"/>
        </a:xfrm>
      </p:grpSpPr>
      <p:sp>
        <p:nvSpPr>
          <p:cNvPr id="105" name="Shape 105"/>
          <p:cNvSpPr txBox="1">
            <a:spLocks noGrp="1"/>
          </p:cNvSpPr>
          <p:nvPr>
            <p:ph type="body" idx="1"/>
          </p:nvPr>
        </p:nvSpPr>
        <p:spPr>
          <a:xfrm>
            <a:off x="4707467" y="1337733"/>
            <a:ext cx="37422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6" name="Shape 106"/>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107" name="Shape 107"/>
          <p:cNvSpPr txBox="1">
            <a:spLocks noGrp="1"/>
          </p:cNvSpPr>
          <p:nvPr>
            <p:ph type="title"/>
          </p:nvPr>
        </p:nvSpPr>
        <p:spPr>
          <a:xfrm>
            <a:off x="4563532" y="0"/>
            <a:ext cx="4580466" cy="1236133"/>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Slide">
    <p:bg>
      <p:bgPr>
        <a:blipFill rotWithShape="1">
          <a:blip r:embed="rId2">
            <a:alphaModFix/>
          </a:blip>
          <a:stretch>
            <a:fillRect/>
          </a:stretch>
        </a:blipFill>
        <a:effectLst/>
      </p:bgPr>
    </p:bg>
    <p:spTree>
      <p:nvGrpSpPr>
        <p:cNvPr id="1" name="Shape 14"/>
        <p:cNvGrpSpPr/>
        <p:nvPr/>
      </p:nvGrpSpPr>
      <p:grpSpPr>
        <a:xfrm>
          <a:off x="0" y="0"/>
          <a:ext cx="0" cy="0"/>
          <a:chOff x="0" y="0"/>
          <a:chExt cx="0" cy="0"/>
        </a:xfrm>
      </p:grpSpPr>
      <p:sp>
        <p:nvSpPr>
          <p:cNvPr id="15" name="Shape 15"/>
          <p:cNvSpPr txBox="1">
            <a:spLocks noGrp="1"/>
          </p:cNvSpPr>
          <p:nvPr>
            <p:ph type="ctrTitle"/>
          </p:nvPr>
        </p:nvSpPr>
        <p:spPr>
          <a:xfrm>
            <a:off x="3725332" y="1557866"/>
            <a:ext cx="5096934" cy="2235199"/>
          </a:xfrm>
          <a:prstGeom prst="rect">
            <a:avLst/>
          </a:prstGeom>
          <a:noFill/>
          <a:ln>
            <a:noFill/>
          </a:ln>
        </p:spPr>
        <p:txBody>
          <a:bodyPr lIns="91425" tIns="91425" rIns="91425" bIns="91425" anchor="b" anchorCtr="0"/>
          <a:lstStyle>
            <a:lvl1pPr marL="0" marR="0" lvl="0" indent="0" algn="l" rtl="0">
              <a:lnSpc>
                <a:spcPct val="109090"/>
              </a:lnSpc>
              <a:spcBef>
                <a:spcPts val="0"/>
              </a:spcBef>
              <a:buClr>
                <a:schemeClr val="lt1"/>
              </a:buClr>
              <a:buFont typeface="Calibri"/>
              <a:buNone/>
              <a:defRPr sz="4400" b="1" i="0" u="none" strike="noStrike" cap="none">
                <a:solidFill>
                  <a:schemeClr val="lt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6" name="Shape 16"/>
          <p:cNvSpPr txBox="1">
            <a:spLocks noGrp="1"/>
          </p:cNvSpPr>
          <p:nvPr>
            <p:ph type="subTitle" idx="1"/>
          </p:nvPr>
        </p:nvSpPr>
        <p:spPr>
          <a:xfrm>
            <a:off x="3725330" y="4275666"/>
            <a:ext cx="5096934" cy="1202267"/>
          </a:xfrm>
          <a:prstGeom prst="rect">
            <a:avLst/>
          </a:prstGeom>
          <a:noFill/>
          <a:ln>
            <a:noFill/>
          </a:ln>
        </p:spPr>
        <p:txBody>
          <a:bodyPr lIns="91425" tIns="91425" rIns="91425" bIns="91425" anchor="t" anchorCtr="0"/>
          <a:lstStyle>
            <a:lvl1pPr marL="0" marR="0" lvl="0" indent="0" algn="l" rtl="0">
              <a:lnSpc>
                <a:spcPct val="116666"/>
              </a:lnSpc>
              <a:spcBef>
                <a:spcPts val="480"/>
              </a:spcBef>
              <a:buClr>
                <a:schemeClr val="lt1"/>
              </a:buClr>
              <a:buFont typeface="Arial"/>
              <a:buNone/>
              <a:defRPr sz="2400" b="0" i="0" u="none" strike="noStrike" cap="none">
                <a:solidFill>
                  <a:schemeClr val="lt1"/>
                </a:solidFill>
                <a:latin typeface="Calibri"/>
                <a:ea typeface="Calibri"/>
                <a:cs typeface="Calibri"/>
                <a:sym typeface="Calibri"/>
              </a:defRPr>
            </a:lvl1pPr>
            <a:lvl2pPr marL="457200" marR="0" lvl="1" indent="0" algn="ctr" rtl="0">
              <a:spcBef>
                <a:spcPts val="560"/>
              </a:spcBef>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2"/>
        <p:cNvGrpSpPr/>
        <p:nvPr/>
      </p:nvGrpSpPr>
      <p:grpSpPr>
        <a:xfrm>
          <a:off x="0" y="0"/>
          <a:ext cx="0" cy="0"/>
          <a:chOff x="0" y="0"/>
          <a:chExt cx="0" cy="0"/>
        </a:xfrm>
      </p:grpSpPr>
      <p:sp>
        <p:nvSpPr>
          <p:cNvPr id="23" name="Shape 23"/>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24" name="Shape 24"/>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4-picture layou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1" name="Shape 31"/>
          <p:cNvSpPr>
            <a:spLocks noGrp="1"/>
          </p:cNvSpPr>
          <p:nvPr>
            <p:ph type="pic" idx="2"/>
          </p:nvPr>
        </p:nvSpPr>
        <p:spPr>
          <a:xfrm>
            <a:off x="0" y="1004887"/>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2" name="Shape 32"/>
          <p:cNvSpPr>
            <a:spLocks noGrp="1"/>
          </p:cNvSpPr>
          <p:nvPr>
            <p:ph type="pic" idx="3"/>
          </p:nvPr>
        </p:nvSpPr>
        <p:spPr>
          <a:xfrm>
            <a:off x="4552489" y="1004887"/>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3" name="Shape 33"/>
          <p:cNvSpPr>
            <a:spLocks noGrp="1"/>
          </p:cNvSpPr>
          <p:nvPr>
            <p:ph type="pic" idx="4"/>
          </p:nvPr>
        </p:nvSpPr>
        <p:spPr>
          <a:xfrm>
            <a:off x="0" y="3624644"/>
            <a:ext cx="4552490"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4" name="Shape 34"/>
          <p:cNvSpPr>
            <a:spLocks noGrp="1"/>
          </p:cNvSpPr>
          <p:nvPr>
            <p:ph type="pic" idx="5"/>
          </p:nvPr>
        </p:nvSpPr>
        <p:spPr>
          <a:xfrm>
            <a:off x="4552489" y="3624644"/>
            <a:ext cx="4591509" cy="2619755"/>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9-picture layout">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7" name="Shape 37"/>
          <p:cNvSpPr>
            <a:spLocks noGrp="1"/>
          </p:cNvSpPr>
          <p:nvPr>
            <p:ph type="pic" idx="2"/>
          </p:nvPr>
        </p:nvSpPr>
        <p:spPr>
          <a:xfrm>
            <a:off x="0" y="1004887"/>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8" name="Shape 38"/>
          <p:cNvSpPr>
            <a:spLocks noGrp="1"/>
          </p:cNvSpPr>
          <p:nvPr>
            <p:ph type="pic" idx="3"/>
          </p:nvPr>
        </p:nvSpPr>
        <p:spPr>
          <a:xfrm>
            <a:off x="6092775" y="1004887"/>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39" name="Shape 39"/>
          <p:cNvSpPr>
            <a:spLocks noGrp="1"/>
          </p:cNvSpPr>
          <p:nvPr>
            <p:ph type="pic" idx="4"/>
          </p:nvPr>
        </p:nvSpPr>
        <p:spPr>
          <a:xfrm>
            <a:off x="3014133" y="1004887"/>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0" name="Shape 40"/>
          <p:cNvSpPr>
            <a:spLocks noGrp="1"/>
          </p:cNvSpPr>
          <p:nvPr>
            <p:ph type="pic" idx="5"/>
          </p:nvPr>
        </p:nvSpPr>
        <p:spPr>
          <a:xfrm>
            <a:off x="0" y="2736326"/>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1" name="Shape 41"/>
          <p:cNvSpPr>
            <a:spLocks noGrp="1"/>
          </p:cNvSpPr>
          <p:nvPr>
            <p:ph type="pic" idx="6"/>
          </p:nvPr>
        </p:nvSpPr>
        <p:spPr>
          <a:xfrm>
            <a:off x="6092775" y="2736326"/>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2" name="Shape 42"/>
          <p:cNvSpPr>
            <a:spLocks noGrp="1"/>
          </p:cNvSpPr>
          <p:nvPr>
            <p:ph type="pic" idx="7"/>
          </p:nvPr>
        </p:nvSpPr>
        <p:spPr>
          <a:xfrm>
            <a:off x="3014133" y="2736326"/>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3" name="Shape 43"/>
          <p:cNvSpPr>
            <a:spLocks noGrp="1"/>
          </p:cNvSpPr>
          <p:nvPr>
            <p:ph type="pic" idx="8"/>
          </p:nvPr>
        </p:nvSpPr>
        <p:spPr>
          <a:xfrm>
            <a:off x="0" y="4460923"/>
            <a:ext cx="3014133"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4" name="Shape 44"/>
          <p:cNvSpPr>
            <a:spLocks noGrp="1"/>
          </p:cNvSpPr>
          <p:nvPr>
            <p:ph type="pic" idx="9"/>
          </p:nvPr>
        </p:nvSpPr>
        <p:spPr>
          <a:xfrm>
            <a:off x="6092775" y="4460923"/>
            <a:ext cx="3051224"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
        <p:nvSpPr>
          <p:cNvPr id="45" name="Shape 45"/>
          <p:cNvSpPr>
            <a:spLocks noGrp="1"/>
          </p:cNvSpPr>
          <p:nvPr>
            <p:ph type="pic" idx="13"/>
          </p:nvPr>
        </p:nvSpPr>
        <p:spPr>
          <a:xfrm>
            <a:off x="3014133" y="4460923"/>
            <a:ext cx="3078642" cy="1724596"/>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Vertical image right">
    <p:spTree>
      <p:nvGrpSpPr>
        <p:cNvPr id="1" name="Shape 50"/>
        <p:cNvGrpSpPr/>
        <p:nvPr/>
      </p:nvGrpSpPr>
      <p:grpSpPr>
        <a:xfrm>
          <a:off x="0" y="0"/>
          <a:ext cx="0" cy="0"/>
          <a:chOff x="0" y="0"/>
          <a:chExt cx="0" cy="0"/>
        </a:xfrm>
      </p:grpSpPr>
      <p:sp>
        <p:nvSpPr>
          <p:cNvPr id="51" name="Shape 51"/>
          <p:cNvSpPr txBox="1">
            <a:spLocks noGrp="1"/>
          </p:cNvSpPr>
          <p:nvPr>
            <p:ph type="title"/>
          </p:nvPr>
        </p:nvSpPr>
        <p:spPr>
          <a:xfrm>
            <a:off x="0" y="0"/>
            <a:ext cx="4563532"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2" name="Shape 52"/>
          <p:cNvSpPr txBox="1">
            <a:spLocks noGrp="1"/>
          </p:cNvSpPr>
          <p:nvPr>
            <p:ph type="body" idx="1"/>
          </p:nvPr>
        </p:nvSpPr>
        <p:spPr>
          <a:xfrm>
            <a:off x="592666" y="1337733"/>
            <a:ext cx="3970865" cy="5181600"/>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4563535"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Vertical image lef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563535" y="0"/>
            <a:ext cx="4580464" cy="1236133"/>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0" name="Shape 60"/>
          <p:cNvSpPr txBox="1">
            <a:spLocks noGrp="1"/>
          </p:cNvSpPr>
          <p:nvPr>
            <p:ph type="body" idx="1"/>
          </p:nvPr>
        </p:nvSpPr>
        <p:spPr>
          <a:xfrm>
            <a:off x="4707467" y="1337733"/>
            <a:ext cx="3742265" cy="5198534"/>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6930" y="0"/>
            <a:ext cx="4580465" cy="6857999"/>
          </a:xfrm>
          <a:prstGeom prst="rect">
            <a:avLst/>
          </a:prstGeom>
          <a:noFill/>
          <a:ln>
            <a:noFill/>
          </a:ln>
        </p:spPr>
        <p:txBody>
          <a:bodyPr lIns="91425" tIns="91425" rIns="91425" bIns="91425" anchor="t" anchorCtr="0"/>
          <a:lstStyle>
            <a:lvl1pPr marL="0" marR="0" lvl="0" indent="0" algn="l" rtl="0">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74244" algn="l" rtl="0">
              <a:spcBef>
                <a:spcPts val="360"/>
              </a:spcBef>
              <a:spcAft>
                <a:spcPts val="600"/>
              </a:spcAft>
              <a:buClr>
                <a:schemeClr val="lt1"/>
              </a:buClr>
              <a:buSzPct val="100000"/>
              <a:buFont typeface="Arial"/>
              <a:buChar char="•"/>
              <a:defRPr sz="1800" b="0" i="0" u="none" strike="noStrike" cap="none">
                <a:solidFill>
                  <a:schemeClr val="lt1"/>
                </a:solidFill>
                <a:latin typeface="Calibri"/>
                <a:ea typeface="Calibri"/>
                <a:cs typeface="Calibri"/>
                <a:sym typeface="Calibri"/>
              </a:defRPr>
            </a:lvl2pPr>
            <a:lvl3pPr marL="1143000" marR="0" lvl="2"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0" y="999067"/>
            <a:ext cx="9143998" cy="5164664"/>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55194" algn="l" rtl="0">
              <a:spcBef>
                <a:spcPts val="420"/>
              </a:spcBef>
              <a:spcAft>
                <a:spcPts val="600"/>
              </a:spcAft>
              <a:buClr>
                <a:srgbClr val="262626"/>
              </a:buClr>
              <a:buSzPct val="100000"/>
              <a:buFont typeface="Merriweather Sans"/>
              <a:buChar char="•"/>
              <a:defRPr sz="2100" b="0" i="0" u="none" strike="noStrike" cap="none">
                <a:solidFill>
                  <a:srgbClr val="262626"/>
                </a:solidFill>
                <a:latin typeface="Calibri"/>
                <a:ea typeface="Calibri"/>
                <a:cs typeface="Calibri"/>
                <a:sym typeface="Calibri"/>
              </a:defRPr>
            </a:lvl2pPr>
            <a:lvl3pPr marL="1143000" marR="0" lvl="2" indent="-95250" algn="l" rtl="0">
              <a:spcBef>
                <a:spcPts val="420"/>
              </a:spcBef>
              <a:spcAft>
                <a:spcPts val="600"/>
              </a:spcAft>
              <a:buClr>
                <a:srgbClr val="262626"/>
              </a:buClr>
              <a:buSzPct val="100000"/>
              <a:buFont typeface="Arial"/>
              <a:buChar char="•"/>
              <a:defRPr sz="2100" b="0" i="0" u="none" strike="noStrike" cap="none">
                <a:solidFill>
                  <a:srgbClr val="262626"/>
                </a:solidFill>
                <a:latin typeface="Calibri"/>
                <a:ea typeface="Calibri"/>
                <a:cs typeface="Calibri"/>
                <a:sym typeface="Calibri"/>
              </a:defRPr>
            </a:lvl3pPr>
            <a:lvl4pPr marL="1600200" marR="0" lvl="3"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spcBef>
                <a:spcPts val="480"/>
              </a:spcBef>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sp>
        <p:nvSpPr>
          <p:cNvPr id="69" name="Shape 69"/>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2" name="Shape 72"/>
          <p:cNvSpPr txBox="1">
            <a:spLocks noGrp="1"/>
          </p:cNvSpPr>
          <p:nvPr>
            <p:ph type="body" idx="1"/>
          </p:nvPr>
        </p:nvSpPr>
        <p:spPr>
          <a:xfrm>
            <a:off x="0" y="1014138"/>
            <a:ext cx="4563532"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73" name="Shape 73"/>
          <p:cNvSpPr txBox="1">
            <a:spLocks noGrp="1"/>
          </p:cNvSpPr>
          <p:nvPr>
            <p:ph type="body" idx="2"/>
          </p:nvPr>
        </p:nvSpPr>
        <p:spPr>
          <a:xfrm>
            <a:off x="4563535" y="1014138"/>
            <a:ext cx="4580465" cy="5207739"/>
          </a:xfrm>
          <a:prstGeom prst="rect">
            <a:avLst/>
          </a:prstGeom>
          <a:noFill/>
          <a:ln>
            <a:noFill/>
          </a:ln>
        </p:spPr>
        <p:txBody>
          <a:bodyPr lIns="91425" tIns="91425" rIns="91425" bIns="91425" anchor="t" anchorCtr="0"/>
          <a:lstStyle>
            <a:lvl1pPr marL="0" marR="0" lvl="0" indent="0" algn="l" rtl="0">
              <a:spcBef>
                <a:spcPts val="480"/>
              </a:spcBef>
              <a:spcAft>
                <a:spcPts val="600"/>
              </a:spcAft>
              <a:buClr>
                <a:srgbClr val="262626"/>
              </a:buClr>
              <a:buFont typeface="Arial"/>
              <a:buNone/>
              <a:defRPr sz="2400" b="0" i="0" u="none" strike="noStrike" cap="none">
                <a:solidFill>
                  <a:srgbClr val="262626"/>
                </a:solidFill>
                <a:latin typeface="Calibri"/>
                <a:ea typeface="Calibri"/>
                <a:cs typeface="Calibri"/>
                <a:sym typeface="Calibri"/>
              </a:defRPr>
            </a:lvl1pPr>
            <a:lvl2pPr marL="466344" marR="0" lvl="1" indent="-174244" algn="l" rtl="0">
              <a:spcBef>
                <a:spcPts val="360"/>
              </a:spcBef>
              <a:spcAft>
                <a:spcPts val="600"/>
              </a:spcAft>
              <a:buClr>
                <a:srgbClr val="262626"/>
              </a:buClr>
              <a:buSzPct val="100000"/>
              <a:buFont typeface="Arial"/>
              <a:buChar char="•"/>
              <a:defRPr sz="1800" b="0" i="0" u="none" strike="noStrike" cap="none">
                <a:solidFill>
                  <a:srgbClr val="262626"/>
                </a:solidFill>
                <a:latin typeface="Calibri"/>
                <a:ea typeface="Calibri"/>
                <a:cs typeface="Calibri"/>
                <a:sym typeface="Calibri"/>
              </a:defRPr>
            </a:lvl2pPr>
            <a:lvl3pPr marL="1143000" marR="0" lvl="2" indent="-101600" algn="l" rtl="0">
              <a:spcBef>
                <a:spcPts val="400"/>
              </a:spcBef>
              <a:buClr>
                <a:srgbClr val="262626"/>
              </a:buClr>
              <a:buSzPct val="100000"/>
              <a:buFont typeface="Arial"/>
              <a:buChar char="•"/>
              <a:defRPr sz="2000" b="0" i="0" u="none" strike="noStrike" cap="none">
                <a:solidFill>
                  <a:srgbClr val="262626"/>
                </a:solidFill>
                <a:latin typeface="Calibri"/>
                <a:ea typeface="Calibri"/>
                <a:cs typeface="Calibri"/>
                <a:sym typeface="Calibri"/>
              </a:defRPr>
            </a:lvl3pPr>
            <a:lvl4pPr marL="1600200" marR="0" lvl="3"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4pPr>
            <a:lvl5pPr marL="2057400" marR="0" lvl="4" indent="-114300" algn="l" rtl="0">
              <a:spcBef>
                <a:spcPts val="360"/>
              </a:spcBef>
              <a:buClr>
                <a:schemeClr val="dk1"/>
              </a:buClr>
              <a:buSzPct val="100000"/>
              <a:buFont typeface="Arial"/>
              <a:buChar char="»"/>
              <a:defRPr sz="1800" b="0" i="0" u="none" strike="noStrike" cap="none">
                <a:solidFill>
                  <a:schemeClr val="dk1"/>
                </a:solidFill>
                <a:latin typeface="Roboto"/>
                <a:ea typeface="Roboto"/>
                <a:cs typeface="Roboto"/>
                <a:sym typeface="Roboto"/>
              </a:defRPr>
            </a:lvl5pPr>
            <a:lvl6pPr marL="2514600" marR="0" lvl="5"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6pPr>
            <a:lvl7pPr marL="2971800" marR="0" lvl="6"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7pPr>
            <a:lvl8pPr marL="3429000" marR="0" lvl="7"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8pPr>
            <a:lvl9pPr marL="3886200" marR="0" lvl="8" indent="-114300" algn="l" rtl="0">
              <a:spcBef>
                <a:spcPts val="360"/>
              </a:spcBef>
              <a:buClr>
                <a:schemeClr val="lt1"/>
              </a:buClr>
              <a:buSzPct val="100000"/>
              <a:buFont typeface="Arial"/>
              <a:buChar char="•"/>
              <a:defRPr sz="1800" b="0" i="0" u="none" strike="noStrike" cap="none">
                <a:solidFill>
                  <a:schemeClr val="lt1"/>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10.xml"/><Relationship Id="rId7" Type="http://schemas.openxmlformats.org/officeDocument/2006/relationships/image" Target="../media/image3.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5.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theme" Target="../theme/theme7.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spcBef>
                <a:spcPts val="0"/>
              </a:spcBef>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139700" algn="l" rtl="0">
              <a:spcBef>
                <a:spcPts val="640"/>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107950" algn="l" rtl="0">
              <a:spcBef>
                <a:spcPts val="560"/>
              </a:spcBef>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spcBef>
                <a:spcPts val="480"/>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spcBef>
                <a:spcPts val="400"/>
              </a:spcBef>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9" cy="365125"/>
          </a:xfrm>
          <a:prstGeom prst="rect">
            <a:avLst/>
          </a:prstGeom>
          <a:noFill/>
          <a:ln>
            <a:noFill/>
          </a:ln>
        </p:spPr>
        <p:txBody>
          <a:bodyPr lIns="91425" tIns="91425" rIns="91425" bIns="91425" anchor="ctr" anchorCtr="0"/>
          <a:lstStyle>
            <a:lvl1pPr marL="0" marR="0" lvl="0" indent="0" algn="l"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spcBef>
                <a:spcPts val="0"/>
              </a:spcBef>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buNone/>
              <a:defRPr sz="1800" b="0" i="0" u="none" strike="noStrike" cap="none">
                <a:solidFill>
                  <a:schemeClr val="dk1"/>
                </a:solidFill>
                <a:latin typeface="Calibri"/>
                <a:ea typeface="Calibri"/>
                <a:cs typeface="Calibri"/>
                <a:sym typeface="Calibri"/>
              </a:defRPr>
            </a:lvl9pPr>
          </a:lstStyle>
          <a:p>
            <a:endParaRPr dirty="0"/>
          </a:p>
        </p:txBody>
      </p:sp>
      <p:sp>
        <p:nvSpPr>
          <p:cNvPr id="10" name="Shape 10"/>
          <p:cNvSpPr txBox="1">
            <a:spLocks noGrp="1"/>
          </p:cNvSpPr>
          <p:nvPr>
            <p:ph type="sldNum" idx="12"/>
          </p:nvPr>
        </p:nvSpPr>
        <p:spPr>
          <a:xfrm>
            <a:off x="6553200" y="6356350"/>
            <a:ext cx="2133599" cy="365125"/>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1200" b="0" i="0" u="none" strike="noStrike" cap="none">
                <a:solidFill>
                  <a:srgbClr val="888888"/>
                </a:solidFill>
                <a:latin typeface="Calibri"/>
                <a:ea typeface="Calibri"/>
                <a:cs typeface="Calibri"/>
                <a:sym typeface="Calibri"/>
              </a:rPr>
              <a:t>‹#›</a:t>
            </a:fld>
            <a:endParaRPr lang="en-US" sz="1200" b="0" i="0" u="none" strike="noStrike" cap="none" dirty="0">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9" name="Shape 19"/>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20" name="Shape 20"/>
          <p:cNvPicPr preferRelativeResize="0"/>
          <p:nvPr/>
        </p:nvPicPr>
        <p:blipFill rotWithShape="1">
          <a:blip r:embed="rId5">
            <a:alphaModFix/>
          </a:blip>
          <a:srcRect l="25411"/>
          <a:stretch/>
        </p:blipFill>
        <p:spPr>
          <a:xfrm>
            <a:off x="0" y="6378833"/>
            <a:ext cx="6820285" cy="260194"/>
          </a:xfrm>
          <a:prstGeom prst="rect">
            <a:avLst/>
          </a:prstGeom>
          <a:noFill/>
          <a:ln>
            <a:noFill/>
          </a:ln>
        </p:spPr>
      </p:pic>
      <p:pic>
        <p:nvPicPr>
          <p:cNvPr id="21" name="Shape 21"/>
          <p:cNvPicPr preferRelativeResize="0"/>
          <p:nvPr/>
        </p:nvPicPr>
        <p:blipFill rotWithShape="1">
          <a:blip r:embed="rId6">
            <a:alphaModFix/>
          </a:blip>
          <a:srcRect l="3985" t="43431" r="4458" b="49374"/>
          <a:stretch/>
        </p:blipFill>
        <p:spPr>
          <a:xfrm>
            <a:off x="6696036" y="6410428"/>
            <a:ext cx="2248085" cy="228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0"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6"/>
        <p:cNvGrpSpPr/>
        <p:nvPr/>
      </p:nvGrpSpPr>
      <p:grpSpPr>
        <a:xfrm>
          <a:off x="0" y="0"/>
          <a:ext cx="0" cy="0"/>
          <a:chOff x="0" y="0"/>
          <a:chExt cx="0" cy="0"/>
        </a:xfrm>
      </p:grpSpPr>
      <p:sp>
        <p:nvSpPr>
          <p:cNvPr id="47" name="Shape 47"/>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48" name="Shape 48"/>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49" name="Shape 49"/>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4"/>
        <p:cNvGrpSpPr/>
        <p:nvPr/>
      </p:nvGrpSpPr>
      <p:grpSpPr>
        <a:xfrm>
          <a:off x="0" y="0"/>
          <a:ext cx="0" cy="0"/>
          <a:chOff x="0" y="0"/>
          <a:chExt cx="0" cy="0"/>
        </a:xfrm>
      </p:grpSpPr>
      <p:sp>
        <p:nvSpPr>
          <p:cNvPr id="55" name="Shape 55"/>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chemeClr val="lt1"/>
              </a:buClr>
              <a:buFont typeface="Arial"/>
              <a:buNone/>
              <a:defRPr sz="3200" b="0" i="0" u="none" strike="noStrike" cap="none">
                <a:solidFill>
                  <a:schemeClr val="lt1"/>
                </a:solidFill>
                <a:latin typeface="Calibri"/>
                <a:ea typeface="Calibri"/>
                <a:cs typeface="Calibri"/>
                <a:sym typeface="Calibri"/>
              </a:defRPr>
            </a:lvl1pPr>
            <a:lvl2pPr marL="466344" marR="0" lvl="1" indent="-110744" algn="l" rtl="0">
              <a:spcBef>
                <a:spcPts val="560"/>
              </a:spcBef>
              <a:buClr>
                <a:schemeClr val="lt1"/>
              </a:buClr>
              <a:buSzPct val="100000"/>
              <a:buFont typeface="Arial"/>
              <a:buChar char="•"/>
              <a:defRPr sz="2800" b="0" i="0" u="none" strike="noStrike" cap="none">
                <a:solidFill>
                  <a:schemeClr val="lt1"/>
                </a:solidFill>
                <a:latin typeface="Calibri"/>
                <a:ea typeface="Calibri"/>
                <a:cs typeface="Calibri"/>
                <a:sym typeface="Calibri"/>
              </a:defRPr>
            </a:lvl2pPr>
            <a:lvl3pPr marL="1143000" marR="0" lvl="2" indent="-76200" algn="l" rtl="0">
              <a:spcBef>
                <a:spcPts val="480"/>
              </a:spcBef>
              <a:buClr>
                <a:schemeClr val="lt1"/>
              </a:buClr>
              <a:buSzPct val="100000"/>
              <a:buFont typeface="Arial"/>
              <a:buChar char="•"/>
              <a:defRPr sz="2400" b="0" i="0" u="none" strike="noStrike" cap="none">
                <a:solidFill>
                  <a:schemeClr val="lt1"/>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56" name="Shape 56"/>
          <p:cNvPicPr preferRelativeResize="0"/>
          <p:nvPr/>
        </p:nvPicPr>
        <p:blipFill rotWithShape="1">
          <a:blip r:embed="rId3">
            <a:alphaModFix/>
          </a:blip>
          <a:srcRect l="1" r="41959"/>
          <a:stretch/>
        </p:blipFill>
        <p:spPr>
          <a:xfrm rot="-5400000">
            <a:off x="6123885" y="3750633"/>
            <a:ext cx="5307188" cy="260197"/>
          </a:xfrm>
          <a:prstGeom prst="rect">
            <a:avLst/>
          </a:prstGeom>
          <a:noFill/>
          <a:ln>
            <a:noFill/>
          </a:ln>
        </p:spPr>
      </p:pic>
      <p:sp>
        <p:nvSpPr>
          <p:cNvPr id="57" name="Shape 57"/>
          <p:cNvSpPr txBox="1">
            <a:spLocks noGrp="1"/>
          </p:cNvSpPr>
          <p:nvPr>
            <p:ph type="title"/>
          </p:nvPr>
        </p:nvSpPr>
        <p:spPr>
          <a:xfrm>
            <a:off x="0" y="0"/>
            <a:ext cx="9144000" cy="991351"/>
          </a:xfrm>
          <a:prstGeom prst="rect">
            <a:avLst/>
          </a:prstGeom>
          <a:no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4" name="Shape 64"/>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65" name="Shape 65"/>
          <p:cNvPicPr preferRelativeResize="0"/>
          <p:nvPr/>
        </p:nvPicPr>
        <p:blipFill rotWithShape="1">
          <a:blip r:embed="rId7">
            <a:alphaModFix/>
          </a:blip>
          <a:srcRect l="25411"/>
          <a:stretch/>
        </p:blipFill>
        <p:spPr>
          <a:xfrm>
            <a:off x="0" y="6378833"/>
            <a:ext cx="6820285" cy="260194"/>
          </a:xfrm>
          <a:prstGeom prst="rect">
            <a:avLst/>
          </a:prstGeom>
          <a:noFill/>
          <a:ln>
            <a:noFill/>
          </a:ln>
        </p:spPr>
      </p:pic>
      <p:pic>
        <p:nvPicPr>
          <p:cNvPr id="66" name="Shape 66"/>
          <p:cNvPicPr preferRelativeResize="0"/>
          <p:nvPr/>
        </p:nvPicPr>
        <p:blipFill rotWithShape="1">
          <a:blip r:embed="rId8">
            <a:alphaModFix/>
          </a:blip>
          <a:srcRect/>
          <a:stretch/>
        </p:blipFill>
        <p:spPr>
          <a:xfrm>
            <a:off x="6758396" y="6439553"/>
            <a:ext cx="2166111" cy="1910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Shape 93"/>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94" name="Shape 94"/>
          <p:cNvPicPr preferRelativeResize="0"/>
          <p:nvPr/>
        </p:nvPicPr>
        <p:blipFill rotWithShape="1">
          <a:blip r:embed="rId3">
            <a:alphaModFix/>
          </a:blip>
          <a:srcRect l="39515" t="1" b="-2"/>
          <a:stretch/>
        </p:blipFill>
        <p:spPr>
          <a:xfrm rot="-5400000">
            <a:off x="-2398812" y="3962566"/>
            <a:ext cx="5530674" cy="260197"/>
          </a:xfrm>
          <a:prstGeom prst="rect">
            <a:avLst/>
          </a:prstGeom>
          <a:noFill/>
          <a:ln>
            <a:noFill/>
          </a:ln>
        </p:spPr>
      </p:pic>
      <p:sp>
        <p:nvSpPr>
          <p:cNvPr id="95" name="Shape 95"/>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0"/>
        <p:cNvGrpSpPr/>
        <p:nvPr/>
      </p:nvGrpSpPr>
      <p:grpSpPr>
        <a:xfrm>
          <a:off x="0" y="0"/>
          <a:ext cx="0" cy="0"/>
          <a:chOff x="0" y="0"/>
          <a:chExt cx="0" cy="0"/>
        </a:xfrm>
      </p:grpSpPr>
      <p:sp>
        <p:nvSpPr>
          <p:cNvPr id="101" name="Shape 101"/>
          <p:cNvSpPr txBox="1">
            <a:spLocks noGrp="1"/>
          </p:cNvSpPr>
          <p:nvPr>
            <p:ph type="body" idx="1"/>
          </p:nvPr>
        </p:nvSpPr>
        <p:spPr>
          <a:xfrm>
            <a:off x="0" y="991351"/>
            <a:ext cx="9144000" cy="5206247"/>
          </a:xfrm>
          <a:prstGeom prst="rect">
            <a:avLst/>
          </a:prstGeom>
          <a:noFill/>
          <a:ln>
            <a:noFill/>
          </a:ln>
        </p:spPr>
        <p:txBody>
          <a:bodyPr lIns="91425" tIns="91425" rIns="91425" bIns="91425" anchor="t" anchorCtr="0"/>
          <a:lstStyle>
            <a:lvl1pPr marL="0" marR="0" lvl="0" indent="0" algn="l" rtl="0">
              <a:spcBef>
                <a:spcPts val="640"/>
              </a:spcBef>
              <a:buClr>
                <a:srgbClr val="262626"/>
              </a:buClr>
              <a:buFont typeface="Arial"/>
              <a:buNone/>
              <a:defRPr sz="3200" b="0" i="0" u="none" strike="noStrike" cap="none">
                <a:solidFill>
                  <a:srgbClr val="262626"/>
                </a:solidFill>
                <a:latin typeface="Calibri"/>
                <a:ea typeface="Calibri"/>
                <a:cs typeface="Calibri"/>
                <a:sym typeface="Calibri"/>
              </a:defRPr>
            </a:lvl1pPr>
            <a:lvl2pPr marL="466344" marR="0" lvl="1" indent="-110744" algn="l" rtl="0">
              <a:spcBef>
                <a:spcPts val="560"/>
              </a:spcBef>
              <a:buClr>
                <a:srgbClr val="262626"/>
              </a:buClr>
              <a:buSzPct val="100000"/>
              <a:buFont typeface="Arial"/>
              <a:buChar char="•"/>
              <a:defRPr sz="2800" b="0" i="0" u="none" strike="noStrike" cap="none">
                <a:solidFill>
                  <a:srgbClr val="262626"/>
                </a:solidFill>
                <a:latin typeface="Calibri"/>
                <a:ea typeface="Calibri"/>
                <a:cs typeface="Calibri"/>
                <a:sym typeface="Calibri"/>
              </a:defRPr>
            </a:lvl2pPr>
            <a:lvl3pPr marL="1143000" marR="0" lvl="2" indent="-76200" algn="l" rtl="0">
              <a:spcBef>
                <a:spcPts val="480"/>
              </a:spcBef>
              <a:buClr>
                <a:srgbClr val="262626"/>
              </a:buClr>
              <a:buSzPct val="100000"/>
              <a:buFont typeface="Arial"/>
              <a:buChar char="•"/>
              <a:defRPr sz="2400" b="0" i="0" u="none" strike="noStrike" cap="none">
                <a:solidFill>
                  <a:srgbClr val="262626"/>
                </a:solidFill>
                <a:latin typeface="Calibri"/>
                <a:ea typeface="Calibri"/>
                <a:cs typeface="Calibri"/>
                <a:sym typeface="Calibri"/>
              </a:defRPr>
            </a:lvl3pPr>
            <a:lvl4pPr marL="1600200" marR="0" lvl="3"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4pPr>
            <a:lvl5pPr marL="2057400" marR="0" lvl="4" indent="-101600" algn="l" rtl="0">
              <a:spcBef>
                <a:spcPts val="400"/>
              </a:spcBef>
              <a:buClr>
                <a:schemeClr val="dk1"/>
              </a:buClr>
              <a:buSzPct val="100000"/>
              <a:buFont typeface="Arial"/>
              <a:buChar char="»"/>
              <a:defRPr sz="2000" b="0" i="0" u="none" strike="noStrike" cap="none">
                <a:solidFill>
                  <a:schemeClr val="dk1"/>
                </a:solidFill>
                <a:latin typeface="Roboto"/>
                <a:ea typeface="Roboto"/>
                <a:cs typeface="Roboto"/>
                <a:sym typeface="Roboto"/>
              </a:defRPr>
            </a:lvl5pPr>
            <a:lvl6pPr marL="2514600" marR="0" lvl="5"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spcBef>
                <a:spcPts val="400"/>
              </a:spcBef>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endParaRPr/>
          </a:p>
        </p:txBody>
      </p:sp>
      <p:pic>
        <p:nvPicPr>
          <p:cNvPr id="102" name="Shape 102"/>
          <p:cNvPicPr preferRelativeResize="0"/>
          <p:nvPr/>
        </p:nvPicPr>
        <p:blipFill rotWithShape="1">
          <a:blip r:embed="rId3">
            <a:alphaModFix/>
          </a:blip>
          <a:srcRect r="28540"/>
          <a:stretch/>
        </p:blipFill>
        <p:spPr>
          <a:xfrm rot="-5400000">
            <a:off x="5510315" y="3137064"/>
            <a:ext cx="6534328" cy="260196"/>
          </a:xfrm>
          <a:prstGeom prst="rect">
            <a:avLst/>
          </a:prstGeom>
          <a:noFill/>
          <a:ln>
            <a:noFill/>
          </a:ln>
        </p:spPr>
      </p:pic>
      <p:sp>
        <p:nvSpPr>
          <p:cNvPr id="103" name="Shape 103"/>
          <p:cNvSpPr txBox="1">
            <a:spLocks noGrp="1"/>
          </p:cNvSpPr>
          <p:nvPr>
            <p:ph type="title"/>
          </p:nvPr>
        </p:nvSpPr>
        <p:spPr>
          <a:xfrm>
            <a:off x="0" y="0"/>
            <a:ext cx="9144000" cy="991351"/>
          </a:xfrm>
          <a:prstGeom prst="rect">
            <a:avLst/>
          </a:prstGeom>
          <a:solidFill>
            <a:schemeClr val="dk1"/>
          </a:solidFill>
          <a:ln>
            <a:noFill/>
          </a:ln>
        </p:spPr>
        <p:txBody>
          <a:bodyPr lIns="91425" tIns="91425" rIns="91425" bIns="91425" anchor="ctr" anchorCtr="0"/>
          <a:lstStyle>
            <a:lvl1pPr marL="0" marR="0" lvl="0" indent="0" algn="l" rtl="0">
              <a:spcBef>
                <a:spcPts val="0"/>
              </a:spcBef>
              <a:buClr>
                <a:srgbClr val="EEB211"/>
              </a:buClr>
              <a:buFont typeface="Calibri"/>
              <a:buNone/>
              <a:defRPr sz="2400" b="0" i="0" u="none" strike="noStrike" cap="none">
                <a:solidFill>
                  <a:srgbClr val="EEB211"/>
                </a:solidFill>
                <a:latin typeface="Calibri"/>
                <a:ea typeface="Calibri"/>
                <a:cs typeface="Calibri"/>
                <a:sym typeface="Calibri"/>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safe-travels-app.herokuapp.com/signup"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3725332" y="1557866"/>
            <a:ext cx="5096934" cy="2235199"/>
          </a:xfrm>
          <a:prstGeom prst="rect">
            <a:avLst/>
          </a:prstGeom>
          <a:noFill/>
          <a:ln>
            <a:noFill/>
          </a:ln>
        </p:spPr>
        <p:txBody>
          <a:bodyPr lIns="91425" tIns="45700" rIns="91425" bIns="45700" anchor="b" anchorCtr="0">
            <a:noAutofit/>
          </a:bodyPr>
          <a:lstStyle/>
          <a:p>
            <a:pPr marL="0" marR="0" lvl="0" indent="0" algn="l" rtl="0">
              <a:lnSpc>
                <a:spcPct val="109090"/>
              </a:lnSpc>
              <a:spcBef>
                <a:spcPts val="0"/>
              </a:spcBef>
              <a:buClr>
                <a:schemeClr val="lt1"/>
              </a:buClr>
              <a:buSzPct val="25000"/>
              <a:buFont typeface="Calibri"/>
              <a:buNone/>
            </a:pPr>
            <a:r>
              <a:rPr lang="en-US" sz="4400" b="1" i="0" u="none" strike="noStrike" cap="none" dirty="0">
                <a:solidFill>
                  <a:schemeClr val="lt1"/>
                </a:solidFill>
                <a:latin typeface="Calibri"/>
                <a:ea typeface="Calibri"/>
                <a:cs typeface="Calibri"/>
                <a:sym typeface="Calibri"/>
              </a:rPr>
              <a:t>SAFE </a:t>
            </a:r>
            <a:r>
              <a:rPr lang="en-US" sz="4400" b="1" i="0" u="none" strike="noStrike" cap="none" dirty="0" smtClean="0">
                <a:solidFill>
                  <a:schemeClr val="lt1"/>
                </a:solidFill>
                <a:latin typeface="Calibri"/>
                <a:ea typeface="Calibri"/>
                <a:cs typeface="Calibri"/>
                <a:sym typeface="Calibri"/>
              </a:rPr>
              <a:t>TRAVELS </a:t>
            </a:r>
            <a:br>
              <a:rPr lang="en-US" sz="4400" b="1" i="0" u="none" strike="noStrike" cap="none" dirty="0" smtClean="0">
                <a:solidFill>
                  <a:schemeClr val="lt1"/>
                </a:solidFill>
                <a:latin typeface="Calibri"/>
                <a:ea typeface="Calibri"/>
                <a:cs typeface="Calibri"/>
                <a:sym typeface="Calibri"/>
              </a:rPr>
            </a:br>
            <a:r>
              <a:rPr lang="en-US" sz="1800" b="1" i="0" u="none" strike="noStrike" cap="none" dirty="0" smtClean="0">
                <a:solidFill>
                  <a:schemeClr val="lt1"/>
                </a:solidFill>
                <a:latin typeface="Calibri"/>
                <a:ea typeface="Calibri"/>
                <a:cs typeface="Calibri"/>
                <a:sym typeface="Calibri"/>
              </a:rPr>
              <a:t>POPULATION </a:t>
            </a:r>
            <a:r>
              <a:rPr lang="en-US" sz="1800" b="1" i="0" u="none" strike="noStrike" cap="none" dirty="0">
                <a:solidFill>
                  <a:schemeClr val="lt1"/>
                </a:solidFill>
                <a:latin typeface="Calibri"/>
                <a:ea typeface="Calibri"/>
                <a:cs typeface="Calibri"/>
                <a:sym typeface="Calibri"/>
              </a:rPr>
              <a:t>HEALTH DOMAIN</a:t>
            </a:r>
          </a:p>
        </p:txBody>
      </p:sp>
      <p:sp>
        <p:nvSpPr>
          <p:cNvPr id="113" name="Shape 113"/>
          <p:cNvSpPr txBox="1">
            <a:spLocks noGrp="1"/>
          </p:cNvSpPr>
          <p:nvPr>
            <p:ph type="subTitle" idx="1"/>
          </p:nvPr>
        </p:nvSpPr>
        <p:spPr>
          <a:xfrm>
            <a:off x="3725330" y="4275666"/>
            <a:ext cx="5096934" cy="1360859"/>
          </a:xfrm>
          <a:prstGeom prst="rect">
            <a:avLst/>
          </a:prstGeom>
          <a:noFill/>
          <a:ln>
            <a:noFill/>
          </a:ln>
        </p:spPr>
        <p:txBody>
          <a:bodyPr lIns="91425" tIns="45700" rIns="91425" bIns="45700" anchor="t" anchorCtr="0">
            <a:noAutofit/>
          </a:bodyPr>
          <a:lstStyle/>
          <a:p>
            <a:pPr marL="0" marR="0" lvl="0" indent="0" algn="l" rtl="0">
              <a:lnSpc>
                <a:spcPct val="175000"/>
              </a:lnSpc>
              <a:spcBef>
                <a:spcPts val="0"/>
              </a:spcBef>
              <a:spcAft>
                <a:spcPts val="0"/>
              </a:spcAft>
              <a:buClr>
                <a:schemeClr val="lt1"/>
              </a:buClr>
              <a:buSzPct val="25000"/>
              <a:buFont typeface="Arial"/>
              <a:buNone/>
            </a:pPr>
            <a:r>
              <a:rPr lang="en-US" sz="1600" b="0" i="0" u="none" strike="noStrike" cap="none" dirty="0">
                <a:solidFill>
                  <a:schemeClr val="lt1"/>
                </a:solidFill>
                <a:latin typeface="Calibri"/>
                <a:ea typeface="Calibri"/>
                <a:cs typeface="Calibri"/>
                <a:sym typeface="Calibri"/>
              </a:rPr>
              <a:t>TEAM ROCKSTARS: CS-6400-O01</a:t>
            </a:r>
          </a:p>
          <a:p>
            <a:pPr marL="0" marR="0" lvl="0" indent="0" algn="l" rtl="0">
              <a:lnSpc>
                <a:spcPct val="233333"/>
              </a:lnSpc>
              <a:spcBef>
                <a:spcPts val="240"/>
              </a:spcBef>
              <a:buClr>
                <a:schemeClr val="lt1"/>
              </a:buClr>
              <a:buSzPct val="25000"/>
              <a:buFont typeface="Arial"/>
              <a:buNone/>
            </a:pPr>
            <a:r>
              <a:rPr lang="en-US" sz="1200" b="0" i="0" u="none" strike="noStrike" cap="none" dirty="0">
                <a:solidFill>
                  <a:schemeClr val="lt1"/>
                </a:solidFill>
                <a:latin typeface="Calibri"/>
                <a:ea typeface="Calibri"/>
                <a:cs typeface="Calibri"/>
                <a:sym typeface="Calibri"/>
              </a:rPr>
              <a:t>EDDIE FLAISLER, NOA NADLER, JOHN GADBOIS, </a:t>
            </a:r>
            <a:endParaRPr lang="en-US" sz="1200" b="0" i="0" u="none" strike="noStrike" cap="none" dirty="0" smtClean="0">
              <a:solidFill>
                <a:schemeClr val="lt1"/>
              </a:solidFill>
              <a:latin typeface="Calibri"/>
              <a:ea typeface="Calibri"/>
              <a:cs typeface="Calibri"/>
              <a:sym typeface="Calibri"/>
            </a:endParaRPr>
          </a:p>
          <a:p>
            <a:pPr marL="0" marR="0" lvl="0" indent="0" algn="l" rtl="0">
              <a:lnSpc>
                <a:spcPct val="233333"/>
              </a:lnSpc>
              <a:spcBef>
                <a:spcPts val="240"/>
              </a:spcBef>
              <a:buClr>
                <a:schemeClr val="lt1"/>
              </a:buClr>
              <a:buSzPct val="25000"/>
              <a:buFont typeface="Arial"/>
              <a:buNone/>
            </a:pPr>
            <a:r>
              <a:rPr lang="en-US" sz="1200" b="0" i="0" u="none" strike="noStrike" cap="none" dirty="0" smtClean="0">
                <a:solidFill>
                  <a:schemeClr val="lt1"/>
                </a:solidFill>
                <a:latin typeface="Calibri"/>
                <a:ea typeface="Calibri"/>
                <a:cs typeface="Calibri"/>
                <a:sym typeface="Calibri"/>
              </a:rPr>
              <a:t>FORREST </a:t>
            </a:r>
            <a:r>
              <a:rPr lang="en-US" sz="1200" b="0" i="0" u="none" strike="noStrike" cap="none" dirty="0">
                <a:solidFill>
                  <a:schemeClr val="lt1"/>
                </a:solidFill>
                <a:latin typeface="Calibri"/>
                <a:ea typeface="Calibri"/>
                <a:cs typeface="Calibri"/>
                <a:sym typeface="Calibri"/>
              </a:rPr>
              <a:t>BRAZZEAL, </a:t>
            </a:r>
            <a:r>
              <a:rPr lang="en-US" sz="1200" b="0" i="0" u="none" strike="noStrike" cap="none" dirty="0" smtClean="0">
                <a:solidFill>
                  <a:schemeClr val="lt1"/>
                </a:solidFill>
                <a:latin typeface="Calibri"/>
                <a:ea typeface="Calibri"/>
                <a:cs typeface="Calibri"/>
                <a:sym typeface="Calibri"/>
              </a:rPr>
              <a:t> RAVI </a:t>
            </a:r>
            <a:r>
              <a:rPr lang="en-US" sz="1200" b="0" i="0" u="none" strike="noStrike" cap="none" dirty="0">
                <a:solidFill>
                  <a:schemeClr val="lt1"/>
                </a:solidFill>
                <a:latin typeface="Calibri"/>
                <a:ea typeface="Calibri"/>
                <a:cs typeface="Calibri"/>
                <a:sym typeface="Calibri"/>
              </a:rPr>
              <a:t>RAINA </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lvl="0">
              <a:buSzPct val="25000"/>
            </a:pPr>
            <a:r>
              <a:rPr lang="en-US" sz="2400" b="0" i="0" u="none" strike="noStrike" cap="none" dirty="0">
                <a:solidFill>
                  <a:srgbClr val="EEB211"/>
                </a:solidFill>
                <a:latin typeface="Calibri"/>
                <a:ea typeface="Calibri"/>
                <a:cs typeface="Calibri"/>
                <a:sym typeface="Calibri"/>
              </a:rPr>
              <a:t> 			</a:t>
            </a:r>
            <a:r>
              <a:rPr lang="en-US" dirty="0"/>
              <a:t> PROJECT DEMONSTRATION</a:t>
            </a:r>
            <a:endParaRPr lang="en-US" sz="2400" b="0" i="0" u="none" strike="noStrike" cap="none" dirty="0">
              <a:solidFill>
                <a:srgbClr val="EEB211"/>
              </a:solidFill>
              <a:latin typeface="Calibri"/>
              <a:ea typeface="Calibri"/>
              <a:cs typeface="Calibri"/>
              <a:sym typeface="Calibri"/>
            </a:endParaRPr>
          </a:p>
        </p:txBody>
      </p:sp>
      <p:sp>
        <p:nvSpPr>
          <p:cNvPr id="2" name="Text Placeholder 1"/>
          <p:cNvSpPr>
            <a:spLocks noGrp="1"/>
          </p:cNvSpPr>
          <p:nvPr>
            <p:ph type="body" idx="1"/>
          </p:nvPr>
        </p:nvSpPr>
        <p:spPr/>
        <p:txBody>
          <a:bodyPr/>
          <a:lstStyle/>
          <a:p>
            <a:endParaRPr lang="en-US"/>
          </a:p>
        </p:txBody>
      </p:sp>
    </p:spTree>
    <p:extLst>
      <p:ext uri="{BB962C8B-B14F-4D97-AF65-F5344CB8AC3E}">
        <p14:creationId xmlns:p14="http://schemas.microsoft.com/office/powerpoint/2010/main" val="1555140448"/>
      </p:ext>
    </p:extLst>
  </p:cSld>
  <p:clrMapOvr>
    <a:masterClrMapping/>
  </p:clrMapOvr>
  <p:transition spd="slow">
    <p:cu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342900" indent="-342900">
              <a:buFont typeface="Arial" panose="020B0604020202020204" pitchFamily="34" charset="0"/>
              <a:buChar char="•"/>
            </a:pPr>
            <a:r>
              <a:rPr lang="en-US" dirty="0" smtClean="0"/>
              <a:t>Location </a:t>
            </a:r>
            <a:r>
              <a:rPr lang="en-US" dirty="0"/>
              <a:t>based alerts based on mobile device location</a:t>
            </a:r>
          </a:p>
          <a:p>
            <a:pPr marL="342900" indent="-342900">
              <a:buFont typeface="Arial" panose="020B0604020202020204" pitchFamily="34" charset="0"/>
              <a:buChar char="•"/>
            </a:pPr>
            <a:r>
              <a:rPr lang="en-US" dirty="0" smtClean="0"/>
              <a:t>Mobile </a:t>
            </a:r>
            <a:r>
              <a:rPr lang="en-US" dirty="0"/>
              <a:t>push notifications</a:t>
            </a:r>
          </a:p>
          <a:p>
            <a:pPr marL="342900" indent="-342900">
              <a:buFont typeface="Arial" panose="020B0604020202020204" pitchFamily="34" charset="0"/>
              <a:buChar char="•"/>
            </a:pPr>
            <a:r>
              <a:rPr lang="en-US" dirty="0" smtClean="0"/>
              <a:t>Trip </a:t>
            </a:r>
            <a:r>
              <a:rPr lang="en-US" dirty="0"/>
              <a:t>management (archiving and planning multiple trips)</a:t>
            </a:r>
          </a:p>
          <a:p>
            <a:pPr marL="342900" marR="0" lvl="0" indent="-342900" algn="l" rtl="0">
              <a:spcBef>
                <a:spcPts val="1080"/>
              </a:spcBef>
              <a:spcAft>
                <a:spcPts val="0"/>
              </a:spcAft>
              <a:buClr>
                <a:schemeClr val="lt1"/>
              </a:buClr>
              <a:buSzPct val="25000"/>
              <a:buFont typeface="Arial" panose="020B0604020202020204" pitchFamily="34" charset="0"/>
              <a:buChar char="•"/>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dirty="0" smtClean="0"/>
              <a:t>FUTURE OPPORTUNITIES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749322645"/>
      </p:ext>
    </p:extLst>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20470" y="3774551"/>
            <a:ext cx="4660711" cy="2421534"/>
          </a:xfrm>
          <a:prstGeom prst="rect">
            <a:avLst/>
          </a:prstGeom>
          <a:noFill/>
          <a:ln>
            <a:noFill/>
          </a:ln>
        </p:spPr>
        <p:txBody>
          <a:bodyPr lIns="274300" tIns="45700" rIns="274300" bIns="45700" anchor="t" anchorCtr="0">
            <a:noAutofit/>
          </a:bodyPr>
          <a:lstStyle/>
          <a:p>
            <a:pPr>
              <a:spcBef>
                <a:spcPts val="1080"/>
              </a:spcBef>
              <a:spcAft>
                <a:spcPts val="0"/>
              </a:spcAft>
              <a:buSzPct val="25000"/>
            </a:pPr>
            <a:r>
              <a:rPr lang="en-US" sz="1400" b="1" dirty="0" smtClean="0">
                <a:solidFill>
                  <a:schemeClr val="bg2">
                    <a:lumMod val="60000"/>
                    <a:lumOff val="40000"/>
                  </a:schemeClr>
                </a:solidFill>
              </a:rPr>
              <a:t>John </a:t>
            </a:r>
            <a:r>
              <a:rPr lang="en-US" sz="1400" b="1" dirty="0">
                <a:solidFill>
                  <a:schemeClr val="bg2">
                    <a:lumMod val="60000"/>
                    <a:lumOff val="40000"/>
                  </a:schemeClr>
                </a:solidFill>
              </a:rPr>
              <a:t>Gadbois, Technical Lead and Front End </a:t>
            </a:r>
            <a:r>
              <a:rPr lang="en-US" sz="1400" b="1" dirty="0" smtClean="0">
                <a:solidFill>
                  <a:schemeClr val="bg2">
                    <a:lumMod val="60000"/>
                    <a:lumOff val="40000"/>
                  </a:schemeClr>
                </a:solidFill>
              </a:rPr>
              <a:t>Expert</a:t>
            </a:r>
          </a:p>
          <a:p>
            <a:pPr>
              <a:spcBef>
                <a:spcPts val="1080"/>
              </a:spcBef>
              <a:spcAft>
                <a:spcPts val="0"/>
              </a:spcAft>
              <a:buSzPct val="25000"/>
            </a:pPr>
            <a:r>
              <a:rPr lang="en-US" sz="1400" dirty="0"/>
              <a:t/>
            </a:r>
            <a:br>
              <a:rPr lang="en-US" sz="1400" dirty="0"/>
            </a:br>
            <a:r>
              <a:rPr lang="en-US" sz="1600" dirty="0"/>
              <a:t>John understands computational complexity well, fathering an exponentially increasing number of children. A Connecticut man through and through and an avid Francophile, John could have gone to Yale but felt that the location for his grad school had to be on the classy side. So definitely Atlanta.</a:t>
            </a:r>
          </a:p>
          <a:p>
            <a:pPr marL="0" marR="0" lvl="0" indent="0" algn="l" rtl="0">
              <a:spcBef>
                <a:spcPts val="1080"/>
              </a:spcBef>
              <a:spcAft>
                <a:spcPts val="0"/>
              </a:spcAft>
              <a:buClr>
                <a:schemeClr val="lt1"/>
              </a:buClr>
              <a:buSzPct val="25000"/>
              <a:buFont typeface="Arial"/>
              <a:buNone/>
            </a:pPr>
            <a:endParaRPr sz="14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Assuming an existing user ( </a:t>
            </a:r>
            <a:r>
              <a:rPr lang="en-US" sz="1800" dirty="0" smtClean="0"/>
              <a:t>someone already signed up), t</a:t>
            </a:r>
            <a:r>
              <a:rPr lang="en-US" sz="1800" b="0" i="0" u="none" strike="noStrike" cap="none" dirty="0" smtClean="0">
                <a:solidFill>
                  <a:schemeClr val="lt1"/>
                </a:solidFill>
                <a:latin typeface="Calibri"/>
                <a:ea typeface="Calibri"/>
                <a:cs typeface="Calibri"/>
                <a:sym typeface="Calibri"/>
              </a:rPr>
              <a:t>he following screen shows up. Ente</a:t>
            </a:r>
            <a:r>
              <a:rPr lang="en-US" sz="1800" dirty="0" smtClean="0"/>
              <a:t>r the email address and password</a:t>
            </a:r>
            <a:endParaRPr lang="en-US" sz="1800" b="0" i="0" u="none" strike="noStrike" cap="none" dirty="0" smtClean="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 		TEAM INTRODUCTION AND CONTRIBUTIONS</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936" y="706220"/>
            <a:ext cx="2836318" cy="28363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79492" y="801683"/>
            <a:ext cx="2645391" cy="2645391"/>
          </a:xfrm>
          <a:prstGeom prst="rect">
            <a:avLst/>
          </a:prstGeom>
        </p:spPr>
      </p:pic>
      <p:sp>
        <p:nvSpPr>
          <p:cNvPr id="3" name="Rectangle 2"/>
          <p:cNvSpPr/>
          <p:nvPr/>
        </p:nvSpPr>
        <p:spPr>
          <a:xfrm>
            <a:off x="4572000" y="3562031"/>
            <a:ext cx="4572000" cy="3311163"/>
          </a:xfrm>
          <a:prstGeom prst="rect">
            <a:avLst/>
          </a:prstGeom>
        </p:spPr>
        <p:txBody>
          <a:bodyPr>
            <a:spAutoFit/>
          </a:bodyPr>
          <a:lstStyle/>
          <a:p>
            <a:r>
              <a:rPr lang="en-US" b="1" dirty="0">
                <a:solidFill>
                  <a:schemeClr val="bg2">
                    <a:lumMod val="60000"/>
                    <a:lumOff val="40000"/>
                  </a:schemeClr>
                </a:solidFill>
              </a:rPr>
              <a:t>Eddie Flaisler, Project Manager and Technical Lead for Email </a:t>
            </a:r>
            <a:r>
              <a:rPr lang="en-US" b="1" dirty="0" smtClean="0">
                <a:solidFill>
                  <a:schemeClr val="bg2">
                    <a:lumMod val="60000"/>
                    <a:lumOff val="40000"/>
                  </a:schemeClr>
                </a:solidFill>
              </a:rPr>
              <a:t>Notification</a:t>
            </a:r>
          </a:p>
          <a:p>
            <a:endParaRPr lang="en-US" dirty="0">
              <a:solidFill>
                <a:schemeClr val="bg2">
                  <a:lumMod val="60000"/>
                  <a:lumOff val="40000"/>
                </a:schemeClr>
              </a:solidFill>
            </a:endParaRPr>
          </a:p>
          <a:p>
            <a:r>
              <a:rPr lang="en-US" sz="1600" dirty="0">
                <a:solidFill>
                  <a:schemeClr val="bg1"/>
                </a:solidFill>
                <a:latin typeface="Calibri" panose="020F0502020204030204" pitchFamily="34" charset="0"/>
              </a:rPr>
              <a:t>Strongly related to the health industry, Eddie  is </a:t>
            </a:r>
            <a:r>
              <a:rPr lang="en-US" sz="1600" dirty="0" smtClean="0">
                <a:solidFill>
                  <a:schemeClr val="bg1"/>
                </a:solidFill>
                <a:latin typeface="Calibri" panose="020F0502020204030204" pitchFamily="34" charset="0"/>
              </a:rPr>
              <a:t> </a:t>
            </a:r>
            <a:r>
              <a:rPr lang="en-US" sz="1600" dirty="0">
                <a:solidFill>
                  <a:schemeClr val="bg1"/>
                </a:solidFill>
                <a:latin typeface="Calibri" panose="020F0502020204030204" pitchFamily="34" charset="0"/>
              </a:rPr>
              <a:t>the mastermind behind the successful underground food tour business "</a:t>
            </a:r>
            <a:r>
              <a:rPr lang="en-US" sz="1600" dirty="0" err="1">
                <a:solidFill>
                  <a:schemeClr val="bg1"/>
                </a:solidFill>
                <a:latin typeface="Calibri" panose="020F0502020204030204" pitchFamily="34" charset="0"/>
              </a:rPr>
              <a:t>eddieble</a:t>
            </a:r>
            <a:r>
              <a:rPr lang="en-US" sz="1600" dirty="0">
                <a:solidFill>
                  <a:schemeClr val="bg1"/>
                </a:solidFill>
                <a:latin typeface="Calibri" panose="020F0502020204030204" pitchFamily="34" charset="0"/>
              </a:rPr>
              <a:t>". It is his life mission to make people emotionally stable through carbs. Though accomplished in talking about food, growing it is not a strength of Eddie's: He is associated with the only case in history of an "Early Girl" tomato plant blooming 4 months late. </a:t>
            </a:r>
          </a:p>
          <a:p>
            <a:endParaRPr lang="en-US" dirty="0">
              <a:solidFill>
                <a:schemeClr val="bg1"/>
              </a:solidFill>
            </a:endParaRPr>
          </a:p>
          <a:p>
            <a:pPr lvl="0">
              <a:spcBef>
                <a:spcPts val="1080"/>
              </a:spcBef>
              <a:buClr>
                <a:schemeClr val="lt1"/>
              </a:buClr>
              <a:buSzPct val="25000"/>
            </a:pPr>
            <a:endParaRPr lang="en-US" sz="1600"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826559602"/>
      </p:ext>
    </p:extLst>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3386919"/>
            <a:ext cx="5117910" cy="2860971"/>
          </a:xfrm>
          <a:prstGeom prst="rect">
            <a:avLst/>
          </a:prstGeom>
          <a:noFill/>
          <a:ln>
            <a:noFill/>
          </a:ln>
        </p:spPr>
        <p:txBody>
          <a:bodyPr lIns="274300" tIns="45700" rIns="274300" bIns="45700" anchor="t" anchorCtr="0">
            <a:noAutofit/>
          </a:bodyPr>
          <a:lstStyle/>
          <a:p>
            <a:r>
              <a:rPr lang="en-US" sz="2000" b="1" dirty="0" smtClean="0">
                <a:solidFill>
                  <a:schemeClr val="bg2">
                    <a:lumMod val="60000"/>
                    <a:lumOff val="40000"/>
                  </a:schemeClr>
                </a:solidFill>
              </a:rPr>
              <a:t>Forrest </a:t>
            </a:r>
            <a:r>
              <a:rPr lang="en-US" sz="2000" b="1" dirty="0">
                <a:solidFill>
                  <a:schemeClr val="bg2">
                    <a:lumMod val="60000"/>
                    <a:lumOff val="40000"/>
                  </a:schemeClr>
                </a:solidFill>
              </a:rPr>
              <a:t>Brazeal, System Architect and Back End Expert</a:t>
            </a:r>
            <a:endParaRPr lang="en-US" sz="2000" dirty="0">
              <a:solidFill>
                <a:schemeClr val="bg2">
                  <a:lumMod val="60000"/>
                  <a:lumOff val="40000"/>
                </a:schemeClr>
              </a:solidFill>
            </a:endParaRPr>
          </a:p>
          <a:p>
            <a:r>
              <a:rPr lang="en-US" sz="1600" dirty="0"/>
              <a:t>Forrest </a:t>
            </a:r>
            <a:r>
              <a:rPr lang="en-US" sz="1600" dirty="0" smtClean="0"/>
              <a:t>loves </a:t>
            </a:r>
            <a:r>
              <a:rPr lang="en-US" sz="1600" dirty="0"/>
              <a:t>his drumsticks, and coming from South Carolina this does not only indicate he's into music. The tallest of the team, Forrest views the world from a high level. This, along with his track record as a National Spelling Bee finalist who was able to perfectly spell "decoupling and dependency injection", made him a perfect fit for our Architect role. </a:t>
            </a:r>
          </a:p>
          <a:p>
            <a:pPr marL="0" marR="0" lvl="0" indent="0" algn="l" rtl="0">
              <a:spcBef>
                <a:spcPts val="1080"/>
              </a:spcBef>
              <a:spcAft>
                <a:spcPts val="0"/>
              </a:spcAft>
              <a:buClr>
                <a:schemeClr val="lt1"/>
              </a:buClr>
              <a:buSzPct val="25000"/>
              <a:buFont typeface="Arial"/>
              <a:buNone/>
            </a:pPr>
            <a:endParaRPr sz="16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sz="16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sz="1600" b="0" i="0" u="none" strike="noStrike" cap="none" dirty="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lang="en-US" sz="1600" b="0" i="0" u="none" strike="noStrike" cap="none" dirty="0" smtClean="0">
              <a:solidFill>
                <a:schemeClr val="lt1"/>
              </a:solidFill>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Assuming an existing user ( </a:t>
            </a:r>
            <a:r>
              <a:rPr lang="en-US" sz="1800" dirty="0" smtClean="0"/>
              <a:t>someone already signed up), t</a:t>
            </a:r>
            <a:r>
              <a:rPr lang="en-US" sz="1800" b="0" i="0" u="none" strike="noStrike" cap="none" dirty="0" smtClean="0">
                <a:solidFill>
                  <a:schemeClr val="lt1"/>
                </a:solidFill>
                <a:latin typeface="Calibri"/>
                <a:ea typeface="Calibri"/>
                <a:cs typeface="Calibri"/>
                <a:sym typeface="Calibri"/>
              </a:rPr>
              <a:t>he following screen shows up. Ente</a:t>
            </a:r>
            <a:r>
              <a:rPr lang="en-US" sz="1800" dirty="0" smtClean="0"/>
              <a:t>r the email address and password</a:t>
            </a:r>
            <a:endParaRPr lang="en-US" sz="1800" b="0" i="0" u="none" strike="noStrike" cap="none" dirty="0" smtClean="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 		TEAM INTRODUCTION AND CONTRIBUTIONS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869" y="675371"/>
            <a:ext cx="2615821" cy="2615821"/>
          </a:xfrm>
          <a:prstGeom prst="rect">
            <a:avLst/>
          </a:prstGeom>
        </p:spPr>
      </p:pic>
      <p:sp>
        <p:nvSpPr>
          <p:cNvPr id="5" name="Shape 132"/>
          <p:cNvSpPr txBox="1">
            <a:spLocks/>
          </p:cNvSpPr>
          <p:nvPr/>
        </p:nvSpPr>
        <p:spPr>
          <a:xfrm>
            <a:off x="4899546" y="3330246"/>
            <a:ext cx="4244454" cy="2574368"/>
          </a:xfrm>
          <a:prstGeom prst="rect">
            <a:avLst/>
          </a:prstGeom>
          <a:noFill/>
          <a:ln>
            <a:noFill/>
          </a:ln>
        </p:spPr>
        <p:txBody>
          <a:bodyPr lIns="274300" tIns="45700" rIns="274300" bIns="45700" anchor="t" anchorCtr="0">
            <a:noAutofit/>
          </a:bodyPr>
          <a:lstStyle>
            <a:defPPr marR="0" lvl="0" algn="l" rtl="0">
              <a:lnSpc>
                <a:spcPct val="100000"/>
              </a:lnSpc>
              <a:spcBef>
                <a:spcPts val="0"/>
              </a:spcBef>
              <a:spcAft>
                <a:spcPts val="0"/>
              </a:spcAft>
            </a:defPPr>
            <a:lvl1pPr marL="0" marR="0" lvl="0" indent="0" algn="l" rtl="0">
              <a:lnSpc>
                <a:spcPct val="100000"/>
              </a:lnSpc>
              <a:spcBef>
                <a:spcPts val="480"/>
              </a:spcBef>
              <a:spcAft>
                <a:spcPts val="600"/>
              </a:spcAft>
              <a:buClr>
                <a:schemeClr val="lt1"/>
              </a:buClr>
              <a:buFont typeface="Arial"/>
              <a:buNone/>
              <a:defRPr sz="2400" b="0" i="0" u="none" strike="noStrike" cap="none">
                <a:solidFill>
                  <a:schemeClr val="lt1"/>
                </a:solidFill>
                <a:latin typeface="Calibri"/>
                <a:ea typeface="Calibri"/>
                <a:cs typeface="Calibri"/>
                <a:sym typeface="Calibri"/>
              </a:defRPr>
            </a:lvl1pPr>
            <a:lvl2pPr marL="466344" marR="0" lvl="1" indent="-155194" algn="l" rtl="0">
              <a:lnSpc>
                <a:spcPct val="100000"/>
              </a:lnSpc>
              <a:spcBef>
                <a:spcPts val="420"/>
              </a:spcBef>
              <a:spcAft>
                <a:spcPts val="600"/>
              </a:spcAft>
              <a:buClr>
                <a:schemeClr val="lt1"/>
              </a:buClr>
              <a:buSzPct val="100000"/>
              <a:buFont typeface="Merriweather Sans"/>
              <a:buChar char="•"/>
              <a:defRPr sz="2100" b="0" i="0" u="none" strike="noStrike" cap="none">
                <a:solidFill>
                  <a:schemeClr val="lt1"/>
                </a:solidFill>
                <a:latin typeface="Calibri"/>
                <a:ea typeface="Calibri"/>
                <a:cs typeface="Calibri"/>
                <a:sym typeface="Calibri"/>
              </a:defRPr>
            </a:lvl2pPr>
            <a:lvl3pPr marL="1143000" marR="0" lvl="2" indent="-95250" algn="l" rtl="0">
              <a:lnSpc>
                <a:spcPct val="100000"/>
              </a:lnSpc>
              <a:spcBef>
                <a:spcPts val="420"/>
              </a:spcBef>
              <a:spcAft>
                <a:spcPts val="600"/>
              </a:spcAft>
              <a:buClr>
                <a:schemeClr val="lt1"/>
              </a:buClr>
              <a:buSzPct val="100000"/>
              <a:buFont typeface="Arial"/>
              <a:buChar char="•"/>
              <a:defRPr sz="2100" b="0" i="0" u="none" strike="noStrike" cap="none">
                <a:solidFill>
                  <a:schemeClr val="lt1"/>
                </a:solidFill>
                <a:latin typeface="Calibri"/>
                <a:ea typeface="Calibri"/>
                <a:cs typeface="Calibri"/>
                <a:sym typeface="Calibri"/>
              </a:defRPr>
            </a:lvl3pPr>
            <a:lvl4pPr marL="1600200" marR="0" lvl="3"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Roboto"/>
                <a:ea typeface="Roboto"/>
                <a:cs typeface="Roboto"/>
                <a:sym typeface="Roboto"/>
              </a:defRPr>
            </a:lvl4pPr>
            <a:lvl5pPr marL="2057400" marR="0" lvl="4"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Roboto"/>
                <a:ea typeface="Roboto"/>
                <a:cs typeface="Roboto"/>
                <a:sym typeface="Roboto"/>
              </a:defRPr>
            </a:lvl5pPr>
            <a:lvl6pPr marL="2514600" marR="0" lvl="5"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lt1"/>
              </a:buClr>
              <a:buSzPct val="100000"/>
              <a:buFont typeface="Arial"/>
              <a:buChar char="•"/>
              <a:defRPr sz="2000" b="0" i="0" u="none" strike="noStrike" cap="none">
                <a:solidFill>
                  <a:schemeClr val="lt1"/>
                </a:solidFill>
                <a:latin typeface="Calibri"/>
                <a:ea typeface="Calibri"/>
                <a:cs typeface="Calibri"/>
                <a:sym typeface="Calibri"/>
              </a:defRPr>
            </a:lvl9pPr>
          </a:lstStyle>
          <a:p>
            <a:r>
              <a:rPr lang="en-US" sz="2000" b="1" dirty="0">
                <a:solidFill>
                  <a:schemeClr val="bg2">
                    <a:lumMod val="60000"/>
                    <a:lumOff val="40000"/>
                  </a:schemeClr>
                </a:solidFill>
              </a:rPr>
              <a:t>Ravi Raina, Documentation Lead and </a:t>
            </a:r>
            <a:r>
              <a:rPr lang="en-US" sz="2000" b="1" dirty="0" smtClean="0">
                <a:solidFill>
                  <a:schemeClr val="bg2">
                    <a:lumMod val="60000"/>
                    <a:lumOff val="40000"/>
                  </a:schemeClr>
                </a:solidFill>
              </a:rPr>
              <a:t>IC</a:t>
            </a:r>
          </a:p>
          <a:p>
            <a:r>
              <a:rPr lang="en-US" sz="1600" dirty="0" smtClean="0"/>
              <a:t>Formerly </a:t>
            </a:r>
            <a:r>
              <a:rPr lang="en-US" sz="1600" dirty="0"/>
              <a:t>known as "Star of Kashmir", Ravi fulfilled the dream of every Jewish mother and married a doctor. A world-renowned expert in interpersonal communication, Ravi has friends in 40 countries, pursues a successful gardening career by talking to plants, and speaks five languages. This makes him a polyglot - another word only Forrest can spell. </a:t>
            </a:r>
          </a:p>
          <a:p>
            <a:pPr>
              <a:spcBef>
                <a:spcPts val="1080"/>
              </a:spcBef>
              <a:spcAft>
                <a:spcPts val="0"/>
              </a:spcAft>
              <a:buSzPct val="25000"/>
            </a:pPr>
            <a:endParaRPr lang="en-US" sz="1600" dirty="0" smtClean="0"/>
          </a:p>
          <a:p>
            <a:pPr>
              <a:spcBef>
                <a:spcPts val="1080"/>
              </a:spcBef>
              <a:spcAft>
                <a:spcPts val="0"/>
              </a:spcAft>
              <a:buSzPct val="25000"/>
            </a:pPr>
            <a:endParaRPr lang="en-US" sz="1600" dirty="0" smtClean="0"/>
          </a:p>
          <a:p>
            <a:pPr>
              <a:spcBef>
                <a:spcPts val="1080"/>
              </a:spcBef>
              <a:spcAft>
                <a:spcPts val="0"/>
              </a:spcAft>
              <a:buSzPct val="25000"/>
            </a:pPr>
            <a:endParaRPr lang="en-US" sz="1600" dirty="0" smtClean="0"/>
          </a:p>
          <a:p>
            <a:pPr>
              <a:spcBef>
                <a:spcPts val="1080"/>
              </a:spcBef>
              <a:spcAft>
                <a:spcPts val="0"/>
              </a:spcAft>
              <a:buSzPct val="25000"/>
            </a:pPr>
            <a:endParaRPr lang="en-US" sz="1600" dirty="0" smtClean="0"/>
          </a:p>
          <a:p>
            <a:pPr>
              <a:spcBef>
                <a:spcPts val="1080"/>
              </a:spcBef>
              <a:spcAft>
                <a:spcPts val="0"/>
              </a:spcAft>
              <a:buSzPct val="25000"/>
            </a:pPr>
            <a:endParaRPr lang="en-US" dirty="0" smtClean="0"/>
          </a:p>
          <a:p>
            <a:pPr>
              <a:spcBef>
                <a:spcPts val="1080"/>
              </a:spcBef>
              <a:spcAft>
                <a:spcPts val="0"/>
              </a:spcAft>
              <a:buSzPct val="25000"/>
            </a:pPr>
            <a:endParaRPr lang="en-US" dirty="0" smtClean="0"/>
          </a:p>
          <a:p>
            <a:pPr>
              <a:spcBef>
                <a:spcPts val="1080"/>
              </a:spcBef>
              <a:spcAft>
                <a:spcPts val="0"/>
              </a:spcAft>
              <a:buSzPct val="25000"/>
            </a:pPr>
            <a:r>
              <a:rPr lang="en-US" sz="1800" dirty="0" smtClean="0"/>
              <a:t>Assuming an existing user ( someone already signed up), the following screen shows up. Enter the email address and password</a:t>
            </a:r>
            <a:endParaRPr lang="en-US" sz="1800" dirty="0" smtClean="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9230" y="675371"/>
            <a:ext cx="2559148" cy="2559148"/>
          </a:xfrm>
          <a:prstGeom prst="rect">
            <a:avLst/>
          </a:prstGeom>
        </p:spPr>
      </p:pic>
    </p:spTree>
    <p:extLst>
      <p:ext uri="{BB962C8B-B14F-4D97-AF65-F5344CB8AC3E}">
        <p14:creationId xmlns:p14="http://schemas.microsoft.com/office/powerpoint/2010/main" val="1483313822"/>
      </p:ext>
    </p:extLst>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1139588" y="3528890"/>
            <a:ext cx="6864824" cy="2839555"/>
          </a:xfrm>
          <a:prstGeom prst="rect">
            <a:avLst/>
          </a:prstGeom>
          <a:noFill/>
          <a:ln>
            <a:noFill/>
          </a:ln>
        </p:spPr>
        <p:txBody>
          <a:bodyPr lIns="274300" tIns="45700" rIns="274300" bIns="45700" anchor="t" anchorCtr="0">
            <a:noAutofit/>
          </a:bodyPr>
          <a:lstStyle/>
          <a:p>
            <a:r>
              <a:rPr lang="en-US" b="1" dirty="0" smtClean="0">
                <a:solidFill>
                  <a:schemeClr val="bg2">
                    <a:lumMod val="60000"/>
                    <a:lumOff val="40000"/>
                  </a:schemeClr>
                </a:solidFill>
              </a:rPr>
              <a:t>	</a:t>
            </a:r>
            <a:r>
              <a:rPr lang="en-US" b="1" dirty="0">
                <a:solidFill>
                  <a:schemeClr val="bg2">
                    <a:lumMod val="60000"/>
                    <a:lumOff val="40000"/>
                  </a:schemeClr>
                </a:solidFill>
              </a:rPr>
              <a:t> </a:t>
            </a:r>
            <a:r>
              <a:rPr lang="en-US" b="1" dirty="0" smtClean="0">
                <a:solidFill>
                  <a:schemeClr val="bg2">
                    <a:lumMod val="60000"/>
                    <a:lumOff val="40000"/>
                  </a:schemeClr>
                </a:solidFill>
              </a:rPr>
              <a:t>     Noa </a:t>
            </a:r>
            <a:r>
              <a:rPr lang="en-US" b="1" dirty="0">
                <a:solidFill>
                  <a:schemeClr val="bg2">
                    <a:lumMod val="60000"/>
                    <a:lumOff val="40000"/>
                  </a:schemeClr>
                </a:solidFill>
              </a:rPr>
              <a:t>Nadler, QA Lead and IC</a:t>
            </a:r>
            <a:endParaRPr lang="en-US" dirty="0">
              <a:solidFill>
                <a:schemeClr val="bg2">
                  <a:lumMod val="60000"/>
                  <a:lumOff val="40000"/>
                </a:schemeClr>
              </a:solidFill>
            </a:endParaRPr>
          </a:p>
          <a:p>
            <a:r>
              <a:rPr lang="en-US" sz="1800" dirty="0" smtClean="0"/>
              <a:t>Noa is </a:t>
            </a:r>
            <a:r>
              <a:rPr lang="en-US" sz="1800" dirty="0"/>
              <a:t>part student, part mom and part motorcyclist. Living the bustling city life in San Jose, CA, where being on the street after 7 pm is considered loitering, she enjoys going to bed early, day-time hikes and reading.</a:t>
            </a:r>
            <a:br>
              <a:rPr lang="en-US" sz="1800" dirty="0"/>
            </a:br>
            <a:r>
              <a:rPr lang="en-US" sz="1800" dirty="0"/>
              <a:t>Noa was unanimously elected our QA lead, once we finalized the profile for the position as someone who should always tell us we are wrong and is always right, and realized we needed </a:t>
            </a:r>
            <a:r>
              <a:rPr lang="en-US" sz="1800" dirty="0" err="1"/>
              <a:t>a..well..girl</a:t>
            </a:r>
            <a:r>
              <a:rPr lang="en-US" sz="1800" dirty="0"/>
              <a:t>.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Assuming an existing user ( </a:t>
            </a:r>
            <a:r>
              <a:rPr lang="en-US" sz="1800" dirty="0" smtClean="0"/>
              <a:t>someone already signed up), t</a:t>
            </a:r>
            <a:r>
              <a:rPr lang="en-US" sz="1800" b="0" i="0" u="none" strike="noStrike" cap="none" dirty="0" smtClean="0">
                <a:solidFill>
                  <a:schemeClr val="lt1"/>
                </a:solidFill>
                <a:latin typeface="Calibri"/>
                <a:ea typeface="Calibri"/>
                <a:cs typeface="Calibri"/>
                <a:sym typeface="Calibri"/>
              </a:rPr>
              <a:t>he following screen shows up. Ente</a:t>
            </a:r>
            <a:r>
              <a:rPr lang="en-US" sz="1800" dirty="0" smtClean="0"/>
              <a:t>r the email address and password</a:t>
            </a:r>
            <a:endParaRPr lang="en-US" sz="1800" b="0" i="0" u="none" strike="noStrike" cap="none" dirty="0" smtClean="0">
              <a:solidFill>
                <a:schemeClr val="lt1"/>
              </a:solidFill>
              <a:latin typeface="Calibri"/>
              <a:ea typeface="Calibri"/>
              <a:cs typeface="Calibri"/>
              <a:sym typeface="Calibri"/>
            </a:endParaRP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smtClean="0">
                <a:solidFill>
                  <a:srgbClr val="EEB211"/>
                </a:solidFill>
                <a:latin typeface="Calibri"/>
                <a:ea typeface="Calibri"/>
                <a:cs typeface="Calibri"/>
                <a:sym typeface="Calibri"/>
              </a:rPr>
              <a:t> 		TEAM INTRODUCTION AND CONTRIBUTIONS</a:t>
            </a:r>
            <a:endParaRPr lang="en-US" sz="2400" b="0" i="0" u="none" strike="noStrike" cap="none" dirty="0">
              <a:solidFill>
                <a:srgbClr val="EEB21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181" y="774603"/>
            <a:ext cx="2588810" cy="2612781"/>
          </a:xfrm>
          <a:prstGeom prst="rect">
            <a:avLst/>
          </a:prstGeom>
        </p:spPr>
      </p:pic>
    </p:spTree>
    <p:extLst>
      <p:ext uri="{BB962C8B-B14F-4D97-AF65-F5344CB8AC3E}">
        <p14:creationId xmlns:p14="http://schemas.microsoft.com/office/powerpoint/2010/main" val="2071781597"/>
      </p:ext>
    </p:extLst>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79427"/>
            <a:ext cx="9144000" cy="991351"/>
          </a:xfrm>
        </p:spPr>
        <p:txBody>
          <a:bodyPr/>
          <a:lstStyle/>
          <a:p>
            <a:r>
              <a:rPr lang="en-US" dirty="0" smtClean="0"/>
              <a:t>				</a:t>
            </a:r>
            <a:r>
              <a:rPr lang="en-US" dirty="0" smtClean="0"/>
              <a:t>THE END</a:t>
            </a:r>
            <a:endParaRPr lang="en-US" dirty="0"/>
          </a:p>
        </p:txBody>
      </p:sp>
    </p:spTree>
    <p:extLst>
      <p:ext uri="{BB962C8B-B14F-4D97-AF65-F5344CB8AC3E}">
        <p14:creationId xmlns:p14="http://schemas.microsoft.com/office/powerpoint/2010/main" val="1418913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body" idx="1"/>
          </p:nvPr>
        </p:nvSpPr>
        <p:spPr>
          <a:xfrm>
            <a:off x="0" y="682388"/>
            <a:ext cx="9143998" cy="5481343"/>
          </a:xfrm>
          <a:prstGeom prst="rect">
            <a:avLst/>
          </a:prstGeom>
          <a:noFill/>
          <a:ln>
            <a:noFill/>
          </a:ln>
        </p:spPr>
        <p:txBody>
          <a:bodyPr lIns="274300" tIns="45700" rIns="274300" bIns="45700" anchor="t" anchorCtr="0">
            <a:noAutofit/>
          </a:bodyPr>
          <a:lstStyle/>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Project Goals and Overview</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Overall Project Status</a:t>
            </a:r>
          </a:p>
          <a:p>
            <a:pPr marL="0" marR="0" lvl="0" indent="0" algn="l" rtl="0">
              <a:spcBef>
                <a:spcPts val="1080"/>
              </a:spcBef>
              <a:spcAft>
                <a:spcPts val="0"/>
              </a:spcAft>
              <a:buClr>
                <a:schemeClr val="lt1"/>
              </a:buClr>
              <a:buSzPct val="25000"/>
              <a:buFont typeface="Arial"/>
              <a:buNone/>
            </a:pPr>
            <a:endParaRPr lang="en-US" dirty="0" smtClean="0"/>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Project Success, Unique and Outstanding Elements</a:t>
            </a: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r>
              <a:rPr lang="en-US" dirty="0" smtClean="0"/>
              <a:t>Project  </a:t>
            </a:r>
            <a:r>
              <a:rPr lang="en-US" sz="2400" b="0" i="0" u="none" strike="noStrike" cap="none" dirty="0" smtClean="0">
                <a:solidFill>
                  <a:schemeClr val="lt1"/>
                </a:solidFill>
                <a:latin typeface="Calibri"/>
                <a:ea typeface="Calibri"/>
                <a:cs typeface="Calibri"/>
                <a:sym typeface="Calibri"/>
              </a:rPr>
              <a:t>Demonstrations</a:t>
            </a:r>
          </a:p>
          <a:p>
            <a:pPr marL="0" marR="0" lvl="0" indent="0" algn="l" rtl="0">
              <a:spcBef>
                <a:spcPts val="1080"/>
              </a:spcBef>
              <a:spcAft>
                <a:spcPts val="0"/>
              </a:spcAft>
              <a:buClr>
                <a:schemeClr val="lt1"/>
              </a:buClr>
              <a:buSzPct val="25000"/>
              <a:buFont typeface="Arial"/>
              <a:buNone/>
            </a:pPr>
            <a:endParaRPr lang="en-US" dirty="0"/>
          </a:p>
          <a:p>
            <a:pPr>
              <a:spcBef>
                <a:spcPts val="1080"/>
              </a:spcBef>
              <a:spcAft>
                <a:spcPts val="0"/>
              </a:spcAft>
              <a:buSzPct val="25000"/>
            </a:pPr>
            <a:r>
              <a:rPr lang="en-US" dirty="0"/>
              <a:t>Future Opportunities</a:t>
            </a:r>
          </a:p>
          <a:p>
            <a:pPr marL="0" marR="0" lvl="0" indent="0" algn="l" rtl="0">
              <a:spcBef>
                <a:spcPts val="1080"/>
              </a:spcBef>
              <a:spcAft>
                <a:spcPts val="0"/>
              </a:spcAft>
              <a:buClr>
                <a:schemeClr val="lt1"/>
              </a:buClr>
              <a:buSzPct val="25000"/>
              <a:buFont typeface="Arial"/>
              <a:buNone/>
            </a:pPr>
            <a:endParaRPr lang="en-US" dirty="0"/>
          </a:p>
          <a:p>
            <a:pPr>
              <a:spcBef>
                <a:spcPts val="1080"/>
              </a:spcBef>
              <a:spcAft>
                <a:spcPts val="0"/>
              </a:spcAft>
              <a:buSzPct val="25000"/>
            </a:pPr>
            <a:r>
              <a:rPr lang="en-US" dirty="0"/>
              <a:t>Team Member Introduction and Contributions</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a:spcBef>
                <a:spcPts val="1080"/>
              </a:spcBef>
              <a:spcAft>
                <a:spcPts val="0"/>
              </a:spcAft>
              <a:buSzPct val="25000"/>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r>
              <a:rPr lang="en-US" sz="2400" b="0" i="0" u="none" strike="noStrike" cap="none" dirty="0" smtClean="0">
                <a:solidFill>
                  <a:schemeClr val="lt1"/>
                </a:solidFill>
                <a:latin typeface="Calibri"/>
                <a:ea typeface="Calibri"/>
                <a:cs typeface="Calibri"/>
                <a:sym typeface="Calibri"/>
              </a:rPr>
              <a:t>Next Steps</a:t>
            </a:r>
            <a:endParaRPr lang="en-US"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p:txBody>
      </p:sp>
      <p:sp>
        <p:nvSpPr>
          <p:cNvPr id="120" name="Shape 120"/>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OVERVIEW</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r>
              <a:rPr lang="en-US" dirty="0"/>
              <a:t>It is with great pleasure that team Rock Stars presents Safe Travels 1.0, your home for healthy and aware traveling. </a:t>
            </a:r>
            <a:endParaRPr lang="en-US" dirty="0" smtClean="0"/>
          </a:p>
          <a:p>
            <a:endParaRPr lang="en-US" dirty="0"/>
          </a:p>
          <a:p>
            <a:r>
              <a:rPr lang="en-US" dirty="0" smtClean="0"/>
              <a:t>Our </a:t>
            </a:r>
            <a:r>
              <a:rPr lang="en-US" dirty="0"/>
              <a:t>vision was to provide a user-friendly, lightweight web interface allowing users to learn about and manage risks involved in their travel plans. </a:t>
            </a:r>
            <a:endParaRPr lang="en-US" dirty="0" smtClean="0"/>
          </a:p>
          <a:p>
            <a:endParaRPr lang="en-US" dirty="0"/>
          </a:p>
          <a:p>
            <a:r>
              <a:rPr lang="en-US" dirty="0" smtClean="0"/>
              <a:t>We </a:t>
            </a:r>
            <a:r>
              <a:rPr lang="en-US" dirty="0"/>
              <a:t>wanted to provide a customized experience where each traveler can setup their own account in the app and use it to better organize the health-related preparation for their trip. </a:t>
            </a: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dirty="0" smtClean="0"/>
              <a:t>OVERVIEW </a:t>
            </a:r>
            <a:r>
              <a:rPr lang="en-US" dirty="0" smtClean="0"/>
              <a:t>– EXECUTIVE SUMMARY</a:t>
            </a:r>
            <a:endParaRPr lang="en-US" sz="2400" b="0" i="0" u="none" strike="noStrike" cap="none" dirty="0">
              <a:solidFill>
                <a:srgbClr val="EEB211"/>
              </a:solidFill>
              <a:latin typeface="Calibri"/>
              <a:ea typeface="Calibri"/>
              <a:cs typeface="Calibri"/>
              <a:sym typeface="Calibri"/>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r>
              <a:rPr lang="en-US" dirty="0" smtClean="0"/>
              <a:t>We </a:t>
            </a:r>
            <a:r>
              <a:rPr lang="en-US" dirty="0"/>
              <a:t>used integration with FHIR to leverage the way we monitor user vaccinations. </a:t>
            </a:r>
            <a:endParaRPr lang="en-US" dirty="0" smtClean="0"/>
          </a:p>
          <a:p>
            <a:endParaRPr lang="en-US" dirty="0"/>
          </a:p>
          <a:p>
            <a:r>
              <a:rPr lang="en-US" dirty="0" smtClean="0"/>
              <a:t>We </a:t>
            </a:r>
            <a:r>
              <a:rPr lang="en-US" dirty="0"/>
              <a:t>also provided an enterprise-level email notification feature: A scalable solution allowing users to register for daily email notifications related to only current health risks in their destinations, thus keeping them better informed at a no effort at all. </a:t>
            </a:r>
            <a:endParaRPr lang="en-US" dirty="0" smtClean="0"/>
          </a:p>
          <a:p>
            <a:endParaRPr lang="en-US" dirty="0"/>
          </a:p>
          <a:p>
            <a:r>
              <a:rPr lang="en-US" dirty="0" smtClean="0"/>
              <a:t>Did </a:t>
            </a:r>
            <a:r>
              <a:rPr lang="en-US" dirty="0"/>
              <a:t>we succeed? We will let you be the judge of that.</a:t>
            </a: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a:t>
            </a:r>
            <a:r>
              <a:rPr lang="en-US" dirty="0" smtClean="0"/>
              <a:t>OVERVIEW </a:t>
            </a:r>
            <a:r>
              <a:rPr lang="en-US" dirty="0" smtClean="0"/>
              <a:t>– EXECUTIVE SUMMARY</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3523792702"/>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Shape 181"/>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lvl="0" algn="ctr">
              <a:buSzPct val="25000"/>
            </a:pPr>
            <a:r>
              <a:rPr lang="en-US" dirty="0"/>
              <a:t> GANTT CHART</a:t>
            </a:r>
            <a:endParaRPr lang="en-US" sz="2400" b="0" i="0" u="none" strike="noStrike" cap="none" dirty="0">
              <a:solidFill>
                <a:srgbClr val="EEB211"/>
              </a:solidFill>
              <a:latin typeface="Calibri"/>
              <a:ea typeface="Calibri"/>
              <a:cs typeface="Calibri"/>
              <a:sym typeface="Calibri"/>
            </a:endParaRPr>
          </a:p>
        </p:txBody>
      </p:sp>
      <p:pic>
        <p:nvPicPr>
          <p:cNvPr id="31" name="Picture 30"/>
          <p:cNvPicPr>
            <a:picLocks noChangeAspect="1"/>
          </p:cNvPicPr>
          <p:nvPr/>
        </p:nvPicPr>
        <p:blipFill>
          <a:blip r:embed="rId3"/>
          <a:stretch>
            <a:fillRect/>
          </a:stretch>
        </p:blipFill>
        <p:spPr>
          <a:xfrm>
            <a:off x="720913" y="706842"/>
            <a:ext cx="7702173" cy="5565441"/>
          </a:xfrm>
          <a:prstGeom prst="rect">
            <a:avLst/>
          </a:prstGeom>
        </p:spPr>
      </p:pic>
    </p:spTree>
    <p:extLst>
      <p:ext uri="{BB962C8B-B14F-4D97-AF65-F5344CB8AC3E}">
        <p14:creationId xmlns:p14="http://schemas.microsoft.com/office/powerpoint/2010/main" val="4228903263"/>
      </p:ext>
    </p:extLst>
  </p:cSld>
  <p:clrMapOvr>
    <a:masterClrMapping/>
  </p:clrMapOvr>
  <p:transition spd="slow" advTm="34069">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342900" indent="-342900">
              <a:buFont typeface="Arial" panose="020B0604020202020204" pitchFamily="34" charset="0"/>
              <a:buChar char="•"/>
            </a:pPr>
            <a:r>
              <a:rPr lang="en-US" dirty="0" smtClean="0"/>
              <a:t>Provided </a:t>
            </a:r>
            <a:r>
              <a:rPr lang="en-US" dirty="0"/>
              <a:t>customized travel health recommendations based on a user profile</a:t>
            </a:r>
          </a:p>
          <a:p>
            <a:pPr marL="342900" indent="-342900">
              <a:buFont typeface="Arial" panose="020B0604020202020204" pitchFamily="34" charset="0"/>
              <a:buChar char="•"/>
            </a:pPr>
            <a:r>
              <a:rPr lang="en-US" dirty="0" smtClean="0"/>
              <a:t> </a:t>
            </a:r>
            <a:r>
              <a:rPr lang="en-US" dirty="0"/>
              <a:t>Provided an email alerting subscription service for travel hazards</a:t>
            </a:r>
          </a:p>
          <a:p>
            <a:pPr marL="342900" indent="-342900">
              <a:buFont typeface="Arial" panose="020B0604020202020204" pitchFamily="34" charset="0"/>
              <a:buChar char="•"/>
            </a:pPr>
            <a:r>
              <a:rPr lang="en-US" dirty="0" smtClean="0"/>
              <a:t> </a:t>
            </a:r>
            <a:r>
              <a:rPr lang="en-US" dirty="0"/>
              <a:t>Integrated users’  planned trips with FHIR vaccine data</a:t>
            </a:r>
          </a:p>
          <a:p>
            <a:pPr marL="342900" indent="-342900">
              <a:buFont typeface="Arial" panose="020B0604020202020204" pitchFamily="34" charset="0"/>
              <a:buChar char="•"/>
            </a:pPr>
            <a:r>
              <a:rPr lang="en-US" dirty="0" smtClean="0"/>
              <a:t>Provided </a:t>
            </a:r>
            <a:r>
              <a:rPr lang="en-US" dirty="0"/>
              <a:t>the option to combine travel recommendations for trips involving multiple countries</a:t>
            </a:r>
          </a:p>
          <a:p>
            <a:r>
              <a:rPr lang="en-US" dirty="0"/>
              <a:t>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After signing in, the “Plan Trip” screen shows up. The user can select single or multiple countries that he/she is travelling to. There’s also option to receive email notification about health hazards. Then click on the Plan My Trip Button</a:t>
            </a:r>
            <a:endParaRPr lang="en-US" sz="1800" dirty="0"/>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UNIQUE ELEMENTS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2328332127"/>
      </p:ext>
    </p:extLst>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342900" indent="-342900">
              <a:buFont typeface="Arial" panose="020B0604020202020204" pitchFamily="34" charset="0"/>
              <a:buChar char="•"/>
            </a:pPr>
            <a:r>
              <a:rPr lang="en-US" dirty="0" smtClean="0"/>
              <a:t>Harvested </a:t>
            </a:r>
            <a:r>
              <a:rPr lang="en-US" dirty="0"/>
              <a:t>pertinent data from the CDC website on a scheduled basis</a:t>
            </a:r>
          </a:p>
          <a:p>
            <a:pPr marL="342900" indent="-342900">
              <a:buFont typeface="Arial" panose="020B0604020202020204" pitchFamily="34" charset="0"/>
              <a:buChar char="•"/>
            </a:pPr>
            <a:r>
              <a:rPr lang="en-US" dirty="0" smtClean="0"/>
              <a:t> </a:t>
            </a:r>
            <a:r>
              <a:rPr lang="en-US" dirty="0"/>
              <a:t>Created a 2-tier application giving users health information about planned trips</a:t>
            </a:r>
          </a:p>
          <a:p>
            <a:pPr marL="342900" indent="-342900">
              <a:buFont typeface="Arial" panose="020B0604020202020204" pitchFamily="34" charset="0"/>
              <a:buChar char="•"/>
            </a:pPr>
            <a:r>
              <a:rPr lang="en-US" dirty="0" smtClean="0"/>
              <a:t>Implemented </a:t>
            </a:r>
            <a:r>
              <a:rPr lang="en-US" dirty="0"/>
              <a:t>a robust user authentication scheme to protect access to our application and FHIR data</a:t>
            </a:r>
          </a:p>
          <a:p>
            <a:pPr marL="342900" indent="-342900">
              <a:buFont typeface="Arial" panose="020B0604020202020204" pitchFamily="34" charset="0"/>
              <a:buChar char="•"/>
            </a:pPr>
            <a:r>
              <a:rPr lang="en-US" dirty="0" smtClean="0"/>
              <a:t>Integrated </a:t>
            </a:r>
            <a:r>
              <a:rPr lang="en-US" dirty="0"/>
              <a:t>Patient and Immunization resource references (both select and create) with the </a:t>
            </a:r>
            <a:r>
              <a:rPr lang="en-US" dirty="0" err="1"/>
              <a:t>MiHIN</a:t>
            </a:r>
            <a:r>
              <a:rPr lang="en-US" dirty="0"/>
              <a:t> FHIR server</a:t>
            </a:r>
          </a:p>
          <a:p>
            <a:r>
              <a:rPr lang="en-US" dirty="0"/>
              <a:t>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After signing in, the “Plan Trip” screen shows up. The user can select single or multiple countries that he/she is travelling to. There’s also option to receive email notification about health hazards. Then click on the Plan My Trip Button</a:t>
            </a:r>
            <a:endParaRPr lang="en-US" sz="1800" dirty="0"/>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SUCCESSES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3284788861"/>
      </p:ext>
    </p:extLst>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342900" indent="-342900">
              <a:buFont typeface="Arial" panose="020B0604020202020204" pitchFamily="34" charset="0"/>
              <a:buChar char="•"/>
            </a:pPr>
            <a:r>
              <a:rPr lang="en-US" dirty="0" smtClean="0"/>
              <a:t>Due </a:t>
            </a:r>
            <a:r>
              <a:rPr lang="en-US" dirty="0"/>
              <a:t>to the limitations of the public </a:t>
            </a:r>
            <a:r>
              <a:rPr lang="en-US" dirty="0" err="1"/>
              <a:t>MiHIN</a:t>
            </a:r>
            <a:r>
              <a:rPr lang="en-US" dirty="0"/>
              <a:t> FHIR server, we were not able to save our Patient and Immunization resources there. </a:t>
            </a:r>
          </a:p>
          <a:p>
            <a:pPr marL="809244" lvl="1" indent="-342900">
              <a:buFont typeface="Arial" panose="020B0604020202020204" pitchFamily="34" charset="0"/>
              <a:buChar char="•"/>
            </a:pPr>
            <a:r>
              <a:rPr lang="en-US" dirty="0"/>
              <a:t>  </a:t>
            </a:r>
            <a:r>
              <a:rPr lang="en-US" dirty="0">
                <a:solidFill>
                  <a:schemeClr val="bg2">
                    <a:lumMod val="60000"/>
                    <a:lumOff val="40000"/>
                  </a:schemeClr>
                </a:solidFill>
              </a:rPr>
              <a:t>Workaround: </a:t>
            </a:r>
            <a:r>
              <a:rPr lang="en-US" dirty="0"/>
              <a:t>We saved our resources in our application’s database as well as on FHIR so they would not disappear when the </a:t>
            </a:r>
            <a:r>
              <a:rPr lang="en-US" dirty="0" err="1"/>
              <a:t>MiHIN</a:t>
            </a:r>
            <a:r>
              <a:rPr lang="en-US" dirty="0"/>
              <a:t> server gets wiped</a:t>
            </a:r>
            <a:r>
              <a:rPr lang="en-US" dirty="0" smtClean="0"/>
              <a:t>.</a:t>
            </a:r>
          </a:p>
          <a:p>
            <a:pPr lvl="1" indent="0">
              <a:buNone/>
            </a:pPr>
            <a:endParaRPr lang="en-US" dirty="0"/>
          </a:p>
          <a:p>
            <a:pPr marL="342900" indent="-342900">
              <a:buFont typeface="Arial" panose="020B0604020202020204" pitchFamily="34" charset="0"/>
              <a:buChar char="•"/>
            </a:pPr>
            <a:r>
              <a:rPr lang="en-US" dirty="0" smtClean="0"/>
              <a:t>Due </a:t>
            </a:r>
            <a:r>
              <a:rPr lang="en-US" dirty="0"/>
              <a:t>to the limitations of our free </a:t>
            </a:r>
            <a:r>
              <a:rPr lang="en-US" dirty="0" err="1"/>
              <a:t>Heroku</a:t>
            </a:r>
            <a:r>
              <a:rPr lang="en-US" dirty="0"/>
              <a:t> account, we did not have enough worker threads to run our scheduler jobs automatically. </a:t>
            </a:r>
          </a:p>
          <a:p>
            <a:pPr marL="809244" lvl="1" indent="-342900">
              <a:buFont typeface="Arial" panose="020B0604020202020204" pitchFamily="34" charset="0"/>
              <a:buChar char="•"/>
            </a:pPr>
            <a:r>
              <a:rPr lang="en-US" dirty="0"/>
              <a:t>  </a:t>
            </a:r>
            <a:r>
              <a:rPr lang="en-US" dirty="0">
                <a:solidFill>
                  <a:schemeClr val="bg2">
                    <a:lumMod val="60000"/>
                    <a:lumOff val="40000"/>
                  </a:schemeClr>
                </a:solidFill>
              </a:rPr>
              <a:t>Workaround: </a:t>
            </a:r>
            <a:r>
              <a:rPr lang="en-US" dirty="0"/>
              <a:t>we demonstrated a proof of concept by manually allocating threads within the </a:t>
            </a:r>
            <a:r>
              <a:rPr lang="en-US" dirty="0" err="1"/>
              <a:t>Heroku</a:t>
            </a:r>
            <a:r>
              <a:rPr lang="en-US" dirty="0"/>
              <a:t> application to run our alerting and notification processes.</a:t>
            </a:r>
          </a:p>
          <a:p>
            <a:pPr lvl="1"/>
            <a:endParaRPr lang="en-US" dirty="0"/>
          </a:p>
          <a:p>
            <a:r>
              <a:rPr lang="en-US" dirty="0"/>
              <a:t> </a:t>
            </a: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After signing in, the “Plan Trip” screen shows up. The user can select single or multiple countries that he/she is travelling to. There’s also option to receive email notification about health hazards. Then click on the Plan My Trip Button</a:t>
            </a:r>
            <a:endParaRPr lang="en-US" sz="1800" dirty="0"/>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OUTSTANDING ELEMENTS</a:t>
            </a:r>
            <a:endParaRPr lang="en-US" sz="2400" b="0" i="0" u="none" strike="noStrike" cap="none" dirty="0">
              <a:solidFill>
                <a:srgbClr val="EEB211"/>
              </a:solidFill>
              <a:latin typeface="Calibri"/>
              <a:ea typeface="Calibri"/>
              <a:cs typeface="Calibri"/>
              <a:sym typeface="Calibri"/>
            </a:endParaRPr>
          </a:p>
        </p:txBody>
      </p:sp>
    </p:spTree>
    <p:extLst>
      <p:ext uri="{BB962C8B-B14F-4D97-AF65-F5344CB8AC3E}">
        <p14:creationId xmlns:p14="http://schemas.microsoft.com/office/powerpoint/2010/main" val="158473798"/>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body" idx="1"/>
          </p:nvPr>
        </p:nvSpPr>
        <p:spPr>
          <a:xfrm>
            <a:off x="0" y="999067"/>
            <a:ext cx="9143998" cy="5164664"/>
          </a:xfrm>
          <a:prstGeom prst="rect">
            <a:avLst/>
          </a:prstGeom>
          <a:noFill/>
          <a:ln>
            <a:noFill/>
          </a:ln>
        </p:spPr>
        <p:txBody>
          <a:bodyPr lIns="274300" tIns="45700" rIns="274300" bIns="45700" anchor="t" anchorCtr="0">
            <a:noAutofit/>
          </a:bodyPr>
          <a:lstStyle/>
          <a:p>
            <a:pPr lvl="1" indent="-288544">
              <a:spcBef>
                <a:spcPts val="1020"/>
              </a:spcBef>
              <a:spcAft>
                <a:spcPts val="0"/>
              </a:spcAft>
            </a:pPr>
            <a:endParaRPr lang="en-US" sz="2000" dirty="0" smtClean="0"/>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sz="2400" b="0" i="0" u="none" strike="noStrike" cap="none" dirty="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marL="0" marR="0" lvl="0" indent="0" algn="l" rtl="0">
              <a:spcBef>
                <a:spcPts val="1080"/>
              </a:spcBef>
              <a:spcAft>
                <a:spcPts val="0"/>
              </a:spcAft>
              <a:buClr>
                <a:schemeClr val="lt1"/>
              </a:buClr>
              <a:buSzPct val="25000"/>
              <a:buFont typeface="Arial"/>
              <a:buNone/>
            </a:pPr>
            <a:endParaRPr lang="en-US" dirty="0"/>
          </a:p>
          <a:p>
            <a:pPr marL="0" marR="0" lvl="0" indent="0" algn="l" rtl="0">
              <a:spcBef>
                <a:spcPts val="1080"/>
              </a:spcBef>
              <a:spcAft>
                <a:spcPts val="0"/>
              </a:spcAft>
              <a:buClr>
                <a:schemeClr val="lt1"/>
              </a:buClr>
              <a:buSzPct val="25000"/>
              <a:buFont typeface="Arial"/>
              <a:buNone/>
            </a:pPr>
            <a:endParaRPr lang="en-US" sz="2400" b="0" i="0" u="none" strike="noStrike" cap="none" dirty="0" smtClean="0">
              <a:solidFill>
                <a:schemeClr val="lt1"/>
              </a:solidFill>
              <a:latin typeface="Calibri"/>
              <a:ea typeface="Calibri"/>
              <a:cs typeface="Calibri"/>
              <a:sym typeface="Calibri"/>
            </a:endParaRPr>
          </a:p>
          <a:p>
            <a:pPr lvl="0">
              <a:spcBef>
                <a:spcPts val="1080"/>
              </a:spcBef>
              <a:spcAft>
                <a:spcPts val="0"/>
              </a:spcAft>
              <a:buSzPct val="25000"/>
            </a:pPr>
            <a:r>
              <a:rPr lang="en-US" sz="1800" b="0" i="0" u="none" strike="noStrike" cap="none" dirty="0" smtClean="0">
                <a:solidFill>
                  <a:schemeClr val="lt1"/>
                </a:solidFill>
                <a:latin typeface="Calibri"/>
                <a:ea typeface="Calibri"/>
                <a:cs typeface="Calibri"/>
                <a:sym typeface="Calibri"/>
              </a:rPr>
              <a:t>Go </a:t>
            </a:r>
            <a:r>
              <a:rPr lang="en-US" sz="1800" dirty="0"/>
              <a:t>the website: </a:t>
            </a:r>
            <a:r>
              <a:rPr lang="en-US" sz="1800" dirty="0">
                <a:hlinkClick r:id="rId3"/>
              </a:rPr>
              <a:t>https://safe-travels-app.herokuapp.com/signup</a:t>
            </a:r>
            <a:endParaRPr lang="en-US" sz="1800" dirty="0"/>
          </a:p>
          <a:p>
            <a:pPr marL="0" marR="0" lvl="0" indent="0" algn="l" rtl="0">
              <a:spcBef>
                <a:spcPts val="1080"/>
              </a:spcBef>
              <a:spcAft>
                <a:spcPts val="0"/>
              </a:spcAft>
              <a:buClr>
                <a:schemeClr val="lt1"/>
              </a:buClr>
              <a:buSzPct val="25000"/>
              <a:buFont typeface="Arial"/>
              <a:buNone/>
            </a:pPr>
            <a:r>
              <a:rPr lang="en-US" sz="1800" b="0" i="0" u="none" strike="noStrike" cap="none" dirty="0" smtClean="0">
                <a:solidFill>
                  <a:schemeClr val="lt1"/>
                </a:solidFill>
                <a:latin typeface="Calibri"/>
                <a:ea typeface="Calibri"/>
                <a:cs typeface="Calibri"/>
                <a:sym typeface="Calibri"/>
              </a:rPr>
              <a:t>The following screen shows up. A new user can either register on the site, or existing users can login</a:t>
            </a:r>
          </a:p>
        </p:txBody>
      </p:sp>
      <p:sp>
        <p:nvSpPr>
          <p:cNvPr id="133" name="Shape 133"/>
          <p:cNvSpPr txBox="1">
            <a:spLocks noGrp="1"/>
          </p:cNvSpPr>
          <p:nvPr>
            <p:ph type="title"/>
          </p:nvPr>
        </p:nvSpPr>
        <p:spPr>
          <a:xfrm>
            <a:off x="0" y="0"/>
            <a:ext cx="9144000" cy="991351"/>
          </a:xfrm>
          <a:prstGeom prst="rect">
            <a:avLst/>
          </a:prstGeom>
          <a:noFill/>
          <a:ln>
            <a:noFill/>
          </a:ln>
        </p:spPr>
        <p:txBody>
          <a:bodyPr lIns="274300" tIns="45700" rIns="91425" bIns="45700" anchor="ctr" anchorCtr="0">
            <a:noAutofit/>
          </a:bodyPr>
          <a:lstStyle/>
          <a:p>
            <a:pPr marL="0" marR="0" lvl="0" indent="0" algn="l" rtl="0">
              <a:spcBef>
                <a:spcPts val="0"/>
              </a:spcBef>
              <a:buClr>
                <a:srgbClr val="EEB211"/>
              </a:buClr>
              <a:buSzPct val="25000"/>
              <a:buFont typeface="Calibri"/>
              <a:buNone/>
            </a:pPr>
            <a:r>
              <a:rPr lang="en-US" sz="2400" b="0" i="0" u="none" strike="noStrike" cap="none" dirty="0">
                <a:solidFill>
                  <a:srgbClr val="EEB211"/>
                </a:solidFill>
                <a:latin typeface="Calibri"/>
                <a:ea typeface="Calibri"/>
                <a:cs typeface="Calibri"/>
                <a:sym typeface="Calibri"/>
              </a:rPr>
              <a:t> 			</a:t>
            </a:r>
            <a:r>
              <a:rPr lang="en-US" sz="2400" b="0" i="0" u="none" strike="noStrike" cap="none" dirty="0" smtClean="0">
                <a:solidFill>
                  <a:srgbClr val="EEB211"/>
                </a:solidFill>
                <a:latin typeface="Calibri"/>
                <a:ea typeface="Calibri"/>
                <a:cs typeface="Calibri"/>
                <a:sym typeface="Calibri"/>
              </a:rPr>
              <a:t>PROJECT DEMONSTRATION</a:t>
            </a:r>
            <a:endParaRPr lang="en-US" sz="2400" b="0" i="0" u="none" strike="noStrike" cap="none" dirty="0">
              <a:solidFill>
                <a:srgbClr val="EEB211"/>
              </a:solidFill>
              <a:latin typeface="Calibri"/>
              <a:ea typeface="Calibri"/>
              <a:cs typeface="Calibri"/>
              <a:sym typeface="Calibri"/>
            </a:endParaRPr>
          </a:p>
        </p:txBody>
      </p:sp>
      <p:pic>
        <p:nvPicPr>
          <p:cNvPr id="2" name="Picture 1"/>
          <p:cNvPicPr>
            <a:picLocks noChangeAspect="1"/>
          </p:cNvPicPr>
          <p:nvPr/>
        </p:nvPicPr>
        <p:blipFill>
          <a:blip r:embed="rId4"/>
          <a:stretch>
            <a:fillRect/>
          </a:stretch>
        </p:blipFill>
        <p:spPr>
          <a:xfrm>
            <a:off x="976311" y="772308"/>
            <a:ext cx="6461719" cy="4013968"/>
          </a:xfrm>
          <a:prstGeom prst="rect">
            <a:avLst/>
          </a:prstGeom>
        </p:spPr>
      </p:pic>
    </p:spTree>
    <p:extLst>
      <p:ext uri="{BB962C8B-B14F-4D97-AF65-F5344CB8AC3E}">
        <p14:creationId xmlns:p14="http://schemas.microsoft.com/office/powerpoint/2010/main" val="2062795494"/>
      </p:ext>
    </p:extLst>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White Mai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White Lef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White Right Alternat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1972</TotalTime>
  <Words>509</Words>
  <Application>Microsoft Office PowerPoint</Application>
  <PresentationFormat>On-screen Show (4:3)</PresentationFormat>
  <Paragraphs>147</Paragraphs>
  <Slides>15</Slides>
  <Notes>14</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15</vt:i4>
      </vt:variant>
    </vt:vector>
  </HeadingPairs>
  <TitlesOfParts>
    <vt:vector size="26" baseType="lpstr">
      <vt:lpstr>Merriweather Sans</vt:lpstr>
      <vt:lpstr>Calibri</vt:lpstr>
      <vt:lpstr>Roboto</vt:lpstr>
      <vt:lpstr>Arial</vt:lpstr>
      <vt:lpstr>Custom Design</vt:lpstr>
      <vt:lpstr>Main</vt:lpstr>
      <vt:lpstr>Left Alternate</vt:lpstr>
      <vt:lpstr>Right Alternate</vt:lpstr>
      <vt:lpstr>White Main</vt:lpstr>
      <vt:lpstr>White Left Alternate</vt:lpstr>
      <vt:lpstr>White Right Alternate</vt:lpstr>
      <vt:lpstr>SAFE TRAVELS  POPULATION HEALTH DOMAIN</vt:lpstr>
      <vt:lpstr>     OVERVIEW</vt:lpstr>
      <vt:lpstr>   PROJECT OVERVIEW – EXECUTIVE SUMMARY</vt:lpstr>
      <vt:lpstr>   PROJECT OVERVIEW – EXECUTIVE SUMMARY</vt:lpstr>
      <vt:lpstr> GANTT CHART</vt:lpstr>
      <vt:lpstr>    UNIQUE ELEMENTS</vt:lpstr>
      <vt:lpstr>    PROJECT SUCCESSES</vt:lpstr>
      <vt:lpstr>    OUTSTANDING ELEMENTS</vt:lpstr>
      <vt:lpstr>    PROJECT DEMONSTRATION</vt:lpstr>
      <vt:lpstr>     PROJECT DEMONSTRATION</vt:lpstr>
      <vt:lpstr>    FUTURE OPPORTUNITIES</vt:lpstr>
      <vt:lpstr>   TEAM INTRODUCTION AND CONTRIBUTIONS</vt:lpstr>
      <vt:lpstr>   TEAM INTRODUCTION AND CONTRIBUTIONS</vt:lpstr>
      <vt:lpstr>   TEAM INTRODUCTION AND CONTRIBUTIONS</vt:lpstr>
      <vt:lpstr>    THE END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 TRAVEL POPULATION HEALTH DOMAIN</dc:title>
  <dc:creator>rraina</dc:creator>
  <cp:lastModifiedBy>rraina</cp:lastModifiedBy>
  <cp:revision>65</cp:revision>
  <dcterms:modified xsi:type="dcterms:W3CDTF">2016-04-24T12:57:56Z</dcterms:modified>
</cp:coreProperties>
</file>