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1"/>
  </p:notesMasterIdLst>
  <p:sldIdLst>
    <p:sldId id="256" r:id="rId8"/>
    <p:sldId id="257" r:id="rId9"/>
    <p:sldId id="259" r:id="rId10"/>
    <p:sldId id="268" r:id="rId11"/>
    <p:sldId id="277" r:id="rId12"/>
    <p:sldId id="269" r:id="rId13"/>
    <p:sldId id="273" r:id="rId14"/>
    <p:sldId id="274" r:id="rId15"/>
    <p:sldId id="270" r:id="rId16"/>
    <p:sldId id="275" r:id="rId17"/>
    <p:sldId id="276" r:id="rId18"/>
    <p:sldId id="261" r:id="rId19"/>
    <p:sldId id="266"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font" Target="fonts/font5.fntdata"/><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672472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348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830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472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295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587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7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97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669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19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9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680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042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0.xml"/><Relationship Id="rId7" Type="http://schemas.openxmlformats.org/officeDocument/2006/relationships/image" Target="../media/image3.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5.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5">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6">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TRAVEL </a:t>
            </a:r>
            <a:r>
              <a:rPr lang="en-US" sz="4400" b="1" i="0" u="none" strike="noStrike" cap="none" dirty="0" smtClean="0">
                <a:solidFill>
                  <a:schemeClr val="lt1"/>
                </a:solidFill>
                <a:latin typeface="Calibri"/>
                <a:ea typeface="Calibri"/>
                <a:cs typeface="Calibri"/>
                <a:sym typeface="Calibri"/>
              </a:rPr>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360859"/>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 </a:t>
            </a:r>
            <a:endParaRPr lang="en-US" sz="1200" b="0" i="0" u="none" strike="noStrike" cap="none" dirty="0" smtClean="0">
              <a:solidFill>
                <a:schemeClr val="lt1"/>
              </a:solidFill>
              <a:latin typeface="Calibri"/>
              <a:ea typeface="Calibri"/>
              <a:cs typeface="Calibri"/>
              <a:sym typeface="Calibri"/>
            </a:endParaRP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FORREST </a:t>
            </a:r>
            <a:r>
              <a:rPr lang="en-US" sz="1200" b="0" i="0" u="none" strike="noStrike" cap="none" dirty="0">
                <a:solidFill>
                  <a:schemeClr val="lt1"/>
                </a:solidFill>
                <a:latin typeface="Calibri"/>
                <a:ea typeface="Calibri"/>
                <a:cs typeface="Calibri"/>
                <a:sym typeface="Calibri"/>
              </a:rPr>
              <a:t>BRAZZEAL, </a:t>
            </a:r>
            <a:r>
              <a:rPr lang="en-US" sz="1200" b="0" i="0" u="none" strike="noStrike" cap="none" dirty="0" smtClean="0">
                <a:solidFill>
                  <a:schemeClr val="lt1"/>
                </a:solidFill>
                <a:latin typeface="Calibri"/>
                <a:ea typeface="Calibri"/>
                <a:cs typeface="Calibri"/>
                <a:sym typeface="Calibri"/>
              </a:rPr>
              <a:t> RAVI </a:t>
            </a:r>
            <a:r>
              <a:rPr lang="en-US" sz="1200" b="0" i="0" u="none" strike="noStrike" cap="none" dirty="0">
                <a:solidFill>
                  <a:schemeClr val="lt1"/>
                </a:solidFill>
                <a:latin typeface="Calibri"/>
                <a:ea typeface="Calibri"/>
                <a:cs typeface="Calibri"/>
                <a:sym typeface="Calibri"/>
              </a:rPr>
              <a:t>RAINA </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When the user hits “Plan My Trip”, the dashboard shows up with following options</a:t>
            </a:r>
          </a:p>
          <a:p>
            <a:pPr marL="0" marR="0" lvl="0" indent="0" algn="l" rtl="0">
              <a:spcBef>
                <a:spcPts val="1080"/>
              </a:spcBef>
              <a:spcAft>
                <a:spcPts val="0"/>
              </a:spcAft>
              <a:buClr>
                <a:schemeClr val="lt1"/>
              </a:buClr>
              <a:buSzPct val="25000"/>
              <a:buFont typeface="Arial"/>
              <a:buNone/>
            </a:pPr>
            <a:endParaRPr lang="en-US" sz="1800" dirty="0" smtClean="0"/>
          </a:p>
          <a:p>
            <a:pPr marL="285750" marR="0" lvl="0" indent="-285750" algn="l" rtl="0">
              <a:spcBef>
                <a:spcPts val="1080"/>
              </a:spcBef>
              <a:spcAft>
                <a:spcPts val="0"/>
              </a:spcAft>
              <a:buClr>
                <a:schemeClr val="lt1"/>
              </a:buClr>
              <a:buSzPct val="25000"/>
              <a:buFont typeface="Wingdings" panose="05000000000000000000" pitchFamily="2" charset="2"/>
              <a:buChar char="v"/>
            </a:pPr>
            <a:r>
              <a:rPr lang="en-US" sz="1800" dirty="0" smtClean="0"/>
              <a:t>Packing Checklist  - List of items to pack for the trip</a:t>
            </a:r>
          </a:p>
          <a:p>
            <a:pPr marL="285750" marR="0" lvl="0" indent="-285750" algn="l" rtl="0">
              <a:spcBef>
                <a:spcPts val="1080"/>
              </a:spcBef>
              <a:spcAft>
                <a:spcPts val="0"/>
              </a:spcAft>
              <a:buClr>
                <a:schemeClr val="lt1"/>
              </a:buClr>
              <a:buSzPct val="25000"/>
              <a:buFont typeface="Wingdings" panose="05000000000000000000" pitchFamily="2" charset="2"/>
              <a:buChar char="v"/>
            </a:pPr>
            <a:r>
              <a:rPr lang="en-US" sz="1800" b="0" i="0" u="none" strike="noStrike" cap="none" dirty="0" smtClean="0">
                <a:solidFill>
                  <a:schemeClr val="lt1"/>
                </a:solidFill>
                <a:latin typeface="Calibri"/>
                <a:ea typeface="Calibri"/>
                <a:cs typeface="Calibri"/>
                <a:sym typeface="Calibri"/>
              </a:rPr>
              <a:t>Vaccine Checklist – List of vaccines necessary or required for this trip</a:t>
            </a:r>
          </a:p>
          <a:p>
            <a:pPr marL="285750" marR="0" lvl="0" indent="-285750" algn="l" rtl="0">
              <a:spcBef>
                <a:spcPts val="1080"/>
              </a:spcBef>
              <a:spcAft>
                <a:spcPts val="0"/>
              </a:spcAft>
              <a:buClr>
                <a:schemeClr val="lt1"/>
              </a:buClr>
              <a:buSzPct val="25000"/>
              <a:buFont typeface="Wingdings" panose="05000000000000000000" pitchFamily="2" charset="2"/>
              <a:buChar char="v"/>
            </a:pPr>
            <a:r>
              <a:rPr lang="en-US" sz="1800" dirty="0" smtClean="0"/>
              <a:t>Notifications – Set travel notifications for this trip</a:t>
            </a:r>
          </a:p>
          <a:p>
            <a:pPr marL="285750" marR="0" lvl="0" indent="-285750" algn="l" rtl="0">
              <a:spcBef>
                <a:spcPts val="1080"/>
              </a:spcBef>
              <a:spcAft>
                <a:spcPts val="0"/>
              </a:spcAft>
              <a:buClr>
                <a:schemeClr val="lt1"/>
              </a:buClr>
              <a:buSzPct val="25000"/>
              <a:buFont typeface="Wingdings" panose="05000000000000000000" pitchFamily="2" charset="2"/>
              <a:buChar char="v"/>
            </a:pPr>
            <a:r>
              <a:rPr lang="en-US" sz="1800" b="0" i="0" u="none" strike="noStrike" cap="none" dirty="0" smtClean="0">
                <a:solidFill>
                  <a:schemeClr val="lt1"/>
                </a:solidFill>
                <a:latin typeface="Calibri"/>
                <a:ea typeface="Calibri"/>
                <a:cs typeface="Calibri"/>
                <a:sym typeface="Calibri"/>
              </a:rPr>
              <a:t>Profile – View/Edit the user profile</a:t>
            </a:r>
            <a:endParaRPr sz="18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137933" y="1169092"/>
            <a:ext cx="8868131" cy="2032445"/>
          </a:xfrm>
          <a:prstGeom prst="rect">
            <a:avLst/>
          </a:prstGeom>
        </p:spPr>
      </p:pic>
    </p:spTree>
    <p:extLst>
      <p:ext uri="{BB962C8B-B14F-4D97-AF65-F5344CB8AC3E}">
        <p14:creationId xmlns:p14="http://schemas.microsoft.com/office/powerpoint/2010/main" val="2291339440"/>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After clicking the Profile, the following screen shows up. The user can enter/edit her user profile info, including Name, Sex, email address and password. If user is female, we have also provided options for entering whether she is pregnant or breastfeeding.</a:t>
            </a:r>
            <a:endParaRPr sz="18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1371742" y="812052"/>
            <a:ext cx="5670504" cy="4131920"/>
          </a:xfrm>
          <a:prstGeom prst="rect">
            <a:avLst/>
          </a:prstGeom>
        </p:spPr>
      </p:pic>
    </p:spTree>
    <p:extLst>
      <p:ext uri="{BB962C8B-B14F-4D97-AF65-F5344CB8AC3E}">
        <p14:creationId xmlns:p14="http://schemas.microsoft.com/office/powerpoint/2010/main" val="119161862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indent="-342900">
              <a:spcBef>
                <a:spcPts val="1080"/>
              </a:spcBef>
              <a:spcAft>
                <a:spcPts val="0"/>
              </a:spcAft>
              <a:buSzPct val="25000"/>
              <a:buFont typeface="Wingdings" panose="05000000000000000000" pitchFamily="2" charset="2"/>
              <a:buChar char="§"/>
            </a:pPr>
            <a:r>
              <a:rPr lang="en-US" dirty="0" smtClean="0"/>
              <a:t>We reached out to people in CDC and local government bodies for an interview but were unsuccessful. Not a major concern since we got  good response and useful data from the survey we conducted</a:t>
            </a:r>
          </a:p>
          <a:p>
            <a:pPr>
              <a:spcBef>
                <a:spcPts val="1080"/>
              </a:spcBef>
              <a:spcAft>
                <a:spcPts val="0"/>
              </a:spcAft>
              <a:buSzPct val="25000"/>
            </a:pPr>
            <a:endParaRPr lang="en-US" dirty="0"/>
          </a:p>
          <a:p>
            <a:pPr marL="342900" indent="-342900">
              <a:spcBef>
                <a:spcPts val="1080"/>
              </a:spcBef>
              <a:spcAft>
                <a:spcPts val="0"/>
              </a:spcAft>
              <a:buSzPct val="25000"/>
              <a:buFont typeface="Arial" panose="020B0604020202020204" pitchFamily="34" charset="0"/>
              <a:buChar char="•"/>
            </a:pPr>
            <a:r>
              <a:rPr lang="en-US" dirty="0" smtClean="0"/>
              <a:t>Another concern we have is lack </a:t>
            </a:r>
            <a:r>
              <a:rPr lang="en-US" dirty="0"/>
              <a:t>of sample </a:t>
            </a:r>
            <a:r>
              <a:rPr lang="en-US" dirty="0" smtClean="0"/>
              <a:t>data in </a:t>
            </a:r>
            <a:r>
              <a:rPr lang="en-US" dirty="0"/>
              <a:t>FHIR </a:t>
            </a:r>
            <a:r>
              <a:rPr lang="en-US" dirty="0" smtClean="0"/>
              <a:t>server. We are hoping it will be available in time so we can continue development and validation activities for our project.</a:t>
            </a:r>
            <a:endParaRPr lang="en-US" dirty="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CONCERNS</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marR="0" lvl="0" indent="-342900" algn="l" rtl="0">
              <a:spcBef>
                <a:spcPts val="1080"/>
              </a:spcBef>
              <a:spcAft>
                <a:spcPts val="0"/>
              </a:spcAft>
              <a:buClr>
                <a:schemeClr val="lt1"/>
              </a:buClr>
              <a:buSzPct val="25000"/>
              <a:buFont typeface="Arial" panose="020B0604020202020204" pitchFamily="34" charset="0"/>
              <a:buChar char="•"/>
            </a:pPr>
            <a:r>
              <a:rPr lang="en-US" sz="2400" b="0" i="0" u="none" strike="noStrike" cap="none" dirty="0" smtClean="0">
                <a:solidFill>
                  <a:schemeClr val="lt1"/>
                </a:solidFill>
                <a:latin typeface="Calibri"/>
                <a:ea typeface="Calibri"/>
                <a:cs typeface="Calibri"/>
                <a:sym typeface="Calibri"/>
              </a:rPr>
              <a:t>Work on refining the Markups and User Interface</a:t>
            </a:r>
          </a:p>
          <a:p>
            <a:pPr marL="0" marR="0" lvl="0" indent="0" algn="l" rtl="0">
              <a:spcBef>
                <a:spcPts val="1080"/>
              </a:spcBef>
              <a:spcAft>
                <a:spcPts val="0"/>
              </a:spcAft>
              <a:buClr>
                <a:schemeClr val="lt1"/>
              </a:buClr>
              <a:buSzPct val="25000"/>
              <a:buFont typeface="Arial"/>
              <a:buNone/>
            </a:pPr>
            <a:endParaRPr lang="en-US" dirty="0"/>
          </a:p>
          <a:p>
            <a:pPr marL="342900" marR="0" lvl="0" indent="-342900" algn="l" rtl="0">
              <a:spcBef>
                <a:spcPts val="1080"/>
              </a:spcBef>
              <a:spcAft>
                <a:spcPts val="0"/>
              </a:spcAft>
              <a:buClr>
                <a:schemeClr val="lt1"/>
              </a:buClr>
              <a:buSzPct val="25000"/>
              <a:buFont typeface="Arial" panose="020B0604020202020204" pitchFamily="34" charset="0"/>
              <a:buChar char="•"/>
            </a:pPr>
            <a:r>
              <a:rPr lang="en-US" sz="2400" b="0" i="0" u="none" strike="noStrike" cap="none" dirty="0" smtClean="0">
                <a:solidFill>
                  <a:schemeClr val="lt1"/>
                </a:solidFill>
                <a:latin typeface="Calibri"/>
                <a:ea typeface="Calibri"/>
                <a:cs typeface="Calibri"/>
                <a:sym typeface="Calibri"/>
              </a:rPr>
              <a:t>Framework, Design, Implementation and testing of the following features</a:t>
            </a:r>
          </a:p>
          <a:p>
            <a:pPr marL="809244" lvl="1" indent="-342900">
              <a:spcBef>
                <a:spcPts val="1080"/>
              </a:spcBef>
              <a:spcAft>
                <a:spcPts val="0"/>
              </a:spcAft>
              <a:buSzPct val="25000"/>
              <a:buFont typeface="Arial" panose="020B0604020202020204" pitchFamily="34" charset="0"/>
              <a:buChar char="•"/>
            </a:pPr>
            <a:r>
              <a:rPr lang="en-US" sz="2100" b="0" i="0" u="none" strike="noStrike" cap="none" dirty="0" smtClean="0">
                <a:solidFill>
                  <a:schemeClr val="lt1"/>
                </a:solidFill>
                <a:latin typeface="Calibri"/>
                <a:ea typeface="Calibri"/>
                <a:cs typeface="Calibri"/>
                <a:sym typeface="Calibri"/>
              </a:rPr>
              <a:t>User Management</a:t>
            </a:r>
          </a:p>
          <a:p>
            <a:pPr marL="809244" lvl="1" indent="-342900">
              <a:spcBef>
                <a:spcPts val="1080"/>
              </a:spcBef>
              <a:spcAft>
                <a:spcPts val="0"/>
              </a:spcAft>
              <a:buSzPct val="25000"/>
              <a:buFont typeface="Arial" panose="020B0604020202020204" pitchFamily="34" charset="0"/>
              <a:buChar char="•"/>
            </a:pPr>
            <a:r>
              <a:rPr lang="en-US" dirty="0" smtClean="0"/>
              <a:t>Disease Mapping feature</a:t>
            </a:r>
          </a:p>
          <a:p>
            <a:pPr marL="809244" lvl="1" indent="-342900">
              <a:spcBef>
                <a:spcPts val="1080"/>
              </a:spcBef>
              <a:spcAft>
                <a:spcPts val="0"/>
              </a:spcAft>
              <a:buSzPct val="25000"/>
              <a:buFont typeface="Arial" panose="020B0604020202020204" pitchFamily="34" charset="0"/>
              <a:buChar char="•"/>
            </a:pPr>
            <a:r>
              <a:rPr lang="en-US" sz="2100" b="0" i="0" u="none" strike="noStrike" cap="none" dirty="0" smtClean="0">
                <a:solidFill>
                  <a:schemeClr val="lt1"/>
                </a:solidFill>
                <a:latin typeface="Calibri"/>
                <a:ea typeface="Calibri"/>
                <a:cs typeface="Calibri"/>
                <a:sym typeface="Calibri"/>
              </a:rPr>
              <a:t>Disease to Vaccination and Medicine </a:t>
            </a:r>
          </a:p>
          <a:p>
            <a:pPr marL="342900" marR="0" lvl="0" indent="-342900" algn="l" rtl="0">
              <a:spcBef>
                <a:spcPts val="1080"/>
              </a:spcBef>
              <a:spcAft>
                <a:spcPts val="0"/>
              </a:spcAft>
              <a:buClr>
                <a:schemeClr val="lt1"/>
              </a:buClr>
              <a:buSzPct val="25000"/>
              <a:buFont typeface="Arial" panose="020B0604020202020204" pitchFamily="34" charset="0"/>
              <a:buChar char="•"/>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NEXT STEPS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97616171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846161"/>
            <a:ext cx="9143998" cy="5317570"/>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Project Update</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High Level Project Architecture</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Tools and languages used</a:t>
            </a: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Screen Prototypes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dirty="0" smtClean="0"/>
              <a:t>Concerns </a:t>
            </a: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Next Steps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a:spcBef>
                <a:spcPts val="1080"/>
              </a:spcBef>
              <a:spcAft>
                <a:spcPts val="0"/>
              </a:spcAft>
              <a:buSzPct val="25000"/>
            </a:pPr>
            <a:r>
              <a:rPr lang="en-US" dirty="0">
                <a:solidFill>
                  <a:schemeClr val="bg1"/>
                </a:solidFill>
              </a:rPr>
              <a:t>It’s been quite the two weeks for team “Rock Stars”. We exceeded our initial goals for this time period. We stuck to our plan, with the only change being the replacement of “User Management Design” with “Email Notification Design”. We are still deciding the best way to address user management. We did design our framework to accommodate any decision we will make.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dirty="0" smtClean="0"/>
              <a:t>UPDATE</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UPDATE</a:t>
            </a:r>
            <a:endParaRPr lang="en-US" sz="2400" b="0" i="0" u="none" strike="noStrike" cap="none" dirty="0">
              <a:solidFill>
                <a:srgbClr val="EEB211"/>
              </a:solidFill>
              <a:latin typeface="Calibri"/>
              <a:ea typeface="Calibri"/>
              <a:cs typeface="Calibri"/>
              <a:sym typeface="Calibri"/>
            </a:endParaRPr>
          </a:p>
        </p:txBody>
      </p:sp>
      <p:pic>
        <p:nvPicPr>
          <p:cNvPr id="8" name="תמונה 3"/>
          <p:cNvPicPr>
            <a:picLocks noChangeAspect="1"/>
          </p:cNvPicPr>
          <p:nvPr/>
        </p:nvPicPr>
        <p:blipFill>
          <a:blip r:embed="rId3"/>
          <a:stretch>
            <a:fillRect/>
          </a:stretch>
        </p:blipFill>
        <p:spPr>
          <a:xfrm>
            <a:off x="261938" y="1228644"/>
            <a:ext cx="8620125" cy="4381500"/>
          </a:xfrm>
          <a:prstGeom prst="rect">
            <a:avLst/>
          </a:prstGeom>
          <a:ln>
            <a:solidFill>
              <a:schemeClr val="accent1"/>
            </a:solidFill>
          </a:ln>
        </p:spPr>
      </p:pic>
      <p:sp>
        <p:nvSpPr>
          <p:cNvPr id="9" name="מלבן 5"/>
          <p:cNvSpPr/>
          <p:nvPr/>
        </p:nvSpPr>
        <p:spPr>
          <a:xfrm>
            <a:off x="4975655" y="115552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0" name="מלבן 6"/>
          <p:cNvSpPr/>
          <p:nvPr/>
        </p:nvSpPr>
        <p:spPr>
          <a:xfrm>
            <a:off x="4975655" y="134019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1" name="מלבן 8"/>
          <p:cNvSpPr/>
          <p:nvPr/>
        </p:nvSpPr>
        <p:spPr>
          <a:xfrm>
            <a:off x="4975655" y="1709522"/>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2" name="מלבן 9"/>
          <p:cNvSpPr/>
          <p:nvPr/>
        </p:nvSpPr>
        <p:spPr>
          <a:xfrm>
            <a:off x="4975655" y="1894188"/>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3" name="מלבן 10"/>
          <p:cNvSpPr/>
          <p:nvPr/>
        </p:nvSpPr>
        <p:spPr>
          <a:xfrm>
            <a:off x="4975655" y="207885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4" name="מלבן 11"/>
          <p:cNvSpPr/>
          <p:nvPr/>
        </p:nvSpPr>
        <p:spPr>
          <a:xfrm>
            <a:off x="4975655" y="2282733"/>
            <a:ext cx="33054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FF0000"/>
                </a:solidFill>
                <a:sym typeface="Wingdings" panose="05000000000000000000" pitchFamily="2" charset="2"/>
              </a:rPr>
              <a:t></a:t>
            </a:r>
            <a:endParaRPr lang="en-US" dirty="0">
              <a:solidFill>
                <a:srgbClr val="FF0000"/>
              </a:solidFill>
            </a:endParaRPr>
          </a:p>
        </p:txBody>
      </p:sp>
      <p:sp>
        <p:nvSpPr>
          <p:cNvPr id="15" name="מלבן 12"/>
          <p:cNvSpPr/>
          <p:nvPr/>
        </p:nvSpPr>
        <p:spPr>
          <a:xfrm>
            <a:off x="4975655" y="533314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6" name="מלבן 13"/>
          <p:cNvSpPr/>
          <p:nvPr/>
        </p:nvSpPr>
        <p:spPr>
          <a:xfrm>
            <a:off x="4975655" y="4205936"/>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Tree>
    <p:extLst>
      <p:ext uri="{BB962C8B-B14F-4D97-AF65-F5344CB8AC3E}">
        <p14:creationId xmlns:p14="http://schemas.microsoft.com/office/powerpoint/2010/main" val="104890834"/>
      </p:ext>
    </p:extLst>
  </p:cSld>
  <p:clrMapOvr>
    <a:masterClrMapping/>
  </p:clrMapOvr>
  <p:transition spd="slow" advTm="34069">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lvl="0" indent="-342900">
              <a:spcBef>
                <a:spcPts val="1080"/>
              </a:spcBef>
              <a:spcAft>
                <a:spcPts val="0"/>
              </a:spcAft>
              <a:buSzPct val="25000"/>
              <a:buFont typeface="Arial" panose="020B0604020202020204" pitchFamily="34" charset="0"/>
              <a:buChar char="•"/>
            </a:pPr>
            <a:r>
              <a:rPr lang="en-US" dirty="0"/>
              <a:t>Backend: http://sparkjava.com/</a:t>
            </a:r>
          </a:p>
          <a:p>
            <a:pPr marL="342900" lvl="0" indent="-342900">
              <a:spcBef>
                <a:spcPts val="1080"/>
              </a:spcBef>
              <a:spcAft>
                <a:spcPts val="0"/>
              </a:spcAft>
              <a:buSzPct val="25000"/>
              <a:buFont typeface="Arial" panose="020B0604020202020204" pitchFamily="34" charset="0"/>
              <a:buChar char="•"/>
            </a:pPr>
            <a:r>
              <a:rPr lang="en-US" dirty="0"/>
              <a:t> </a:t>
            </a:r>
            <a:r>
              <a:rPr lang="en-US" dirty="0" smtClean="0"/>
              <a:t>User </a:t>
            </a:r>
            <a:r>
              <a:rPr lang="en-US" dirty="0"/>
              <a:t>Authentication: https://github.com/pac4j/play-pac4j?</a:t>
            </a:r>
          </a:p>
          <a:p>
            <a:pPr marL="342900" lvl="0" indent="-342900">
              <a:spcBef>
                <a:spcPts val="1080"/>
              </a:spcBef>
              <a:spcAft>
                <a:spcPts val="0"/>
              </a:spcAft>
              <a:buSzPct val="25000"/>
              <a:buFont typeface="Arial" panose="020B0604020202020204" pitchFamily="34" charset="0"/>
              <a:buChar char="•"/>
            </a:pPr>
            <a:r>
              <a:rPr lang="en-US" dirty="0"/>
              <a:t> </a:t>
            </a:r>
            <a:r>
              <a:rPr lang="en-US" dirty="0" smtClean="0"/>
              <a:t>Database </a:t>
            </a:r>
            <a:r>
              <a:rPr lang="en-US" dirty="0"/>
              <a:t>Access: SQL2o -https://</a:t>
            </a:r>
            <a:r>
              <a:rPr lang="en-US" dirty="0" smtClean="0"/>
              <a:t>sparktutorials.github.io/2015/04/29/spark-and-sql2o.html</a:t>
            </a:r>
            <a:endParaRPr lang="en-US" dirty="0"/>
          </a:p>
          <a:p>
            <a:pPr marL="342900" lvl="0" indent="-342900">
              <a:spcBef>
                <a:spcPts val="1080"/>
              </a:spcBef>
              <a:spcAft>
                <a:spcPts val="0"/>
              </a:spcAft>
              <a:buSzPct val="25000"/>
              <a:buFont typeface="Arial" panose="020B0604020202020204" pitchFamily="34" charset="0"/>
              <a:buChar char="•"/>
            </a:pPr>
            <a:r>
              <a:rPr lang="en-US" dirty="0"/>
              <a:t>Database: PostgreSQL</a:t>
            </a:r>
          </a:p>
          <a:p>
            <a:pPr marL="342900" lvl="0" indent="-342900">
              <a:spcBef>
                <a:spcPts val="1080"/>
              </a:spcBef>
              <a:spcAft>
                <a:spcPts val="0"/>
              </a:spcAft>
              <a:buSzPct val="25000"/>
              <a:buFont typeface="Arial" panose="020B0604020202020204" pitchFamily="34" charset="0"/>
              <a:buChar char="•"/>
            </a:pPr>
            <a:r>
              <a:rPr lang="en-US" dirty="0"/>
              <a:t>Front End CSS/HTML: Bootstrap http://getbootstrap.com/</a:t>
            </a:r>
          </a:p>
          <a:p>
            <a:pPr marL="342900" lvl="0" indent="-342900">
              <a:spcBef>
                <a:spcPts val="1080"/>
              </a:spcBef>
              <a:spcAft>
                <a:spcPts val="0"/>
              </a:spcAft>
              <a:buSzPct val="25000"/>
              <a:buFont typeface="Arial" panose="020B0604020202020204" pitchFamily="34" charset="0"/>
              <a:buChar char="•"/>
            </a:pPr>
            <a:r>
              <a:rPr lang="en-US" dirty="0"/>
              <a:t>Javascript Framework: EmberJS http://emberjs.com/</a:t>
            </a:r>
          </a:p>
          <a:p>
            <a:pPr marL="342900" lvl="0" indent="-342900">
              <a:spcBef>
                <a:spcPts val="1080"/>
              </a:spcBef>
              <a:spcAft>
                <a:spcPts val="0"/>
              </a:spcAft>
              <a:buSzPct val="25000"/>
              <a:buFont typeface="Arial" panose="020B0604020202020204" pitchFamily="34" charset="0"/>
              <a:buChar char="•"/>
            </a:pPr>
            <a:r>
              <a:rPr lang="en-US" dirty="0"/>
              <a:t>Hosting: Heroku</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TOOLS AND LANGUAGES USED</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117862432"/>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75" name="Shape 17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HIGH LEVEL PROJECT ARCHITECTURE</a:t>
            </a:r>
            <a:endParaRPr lang="en-US" sz="2400" b="0" i="0" u="none" strike="noStrike" cap="none" dirty="0">
              <a:solidFill>
                <a:srgbClr val="EEB211"/>
              </a:solidFill>
              <a:latin typeface="Calibri"/>
              <a:ea typeface="Calibri"/>
              <a:cs typeface="Calibri"/>
              <a:sym typeface="Calibri"/>
            </a:endParaRPr>
          </a:p>
        </p:txBody>
      </p:sp>
      <p:pic>
        <p:nvPicPr>
          <p:cNvPr id="2" name="Picture 1" descr="Software Architecture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 y="1104900"/>
            <a:ext cx="8661400" cy="4635500"/>
          </a:xfrm>
          <a:prstGeom prst="rect">
            <a:avLst/>
          </a:prstGeom>
        </p:spPr>
      </p:pic>
    </p:spTree>
    <p:extLst>
      <p:ext uri="{BB962C8B-B14F-4D97-AF65-F5344CB8AC3E}">
        <p14:creationId xmlns:p14="http://schemas.microsoft.com/office/powerpoint/2010/main" val="2007896983"/>
      </p:ext>
    </p:extLst>
  </p:cSld>
  <p:clrMapOvr>
    <a:masterClrMapping/>
  </p:clrMapOvr>
  <p:transition spd="slow" advTm="19973">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0">
              <a:spcBef>
                <a:spcPts val="0"/>
              </a:spcBef>
              <a:spcAft>
                <a:spcPts val="0"/>
              </a:spcAft>
              <a:buSzPct val="25000"/>
            </a:pPr>
            <a:r>
              <a:rPr lang="en-US" dirty="0"/>
              <a:t>FHIR REST </a:t>
            </a:r>
            <a:r>
              <a:rPr lang="en-US" dirty="0" smtClean="0"/>
              <a:t>API</a:t>
            </a:r>
          </a:p>
          <a:p>
            <a:pPr lvl="1">
              <a:spcBef>
                <a:spcPts val="0"/>
              </a:spcBef>
              <a:spcAft>
                <a:spcPts val="0"/>
              </a:spcAft>
              <a:buSzPct val="25000"/>
            </a:pPr>
            <a:r>
              <a:rPr lang="en-US" dirty="0"/>
              <a:t>A Java REST client will be used to interact with the FHIR REST API.  Our web client will interact with FHIR via our application REST API.</a:t>
            </a:r>
            <a:endParaRPr lang="en-US" dirty="0" smtClean="0"/>
          </a:p>
          <a:p>
            <a:pPr lvl="0">
              <a:spcBef>
                <a:spcPts val="0"/>
              </a:spcBef>
              <a:spcAft>
                <a:spcPts val="0"/>
              </a:spcAft>
              <a:buSzPct val="25000"/>
            </a:pPr>
            <a:endParaRPr lang="en-US" sz="2400" b="0" i="0" u="none" strike="noStrike" cap="none" dirty="0">
              <a:solidFill>
                <a:schemeClr val="lt1"/>
              </a:solidFill>
              <a:latin typeface="Calibri"/>
              <a:ea typeface="Calibri"/>
              <a:cs typeface="Calibri"/>
              <a:sym typeface="Calibri"/>
            </a:endParaRPr>
          </a:p>
          <a:p>
            <a:pPr lvl="0">
              <a:spcBef>
                <a:spcPts val="0"/>
              </a:spcBef>
              <a:spcAft>
                <a:spcPts val="0"/>
              </a:spcAft>
              <a:buSzPct val="25000"/>
            </a:pPr>
            <a:r>
              <a:rPr lang="en-US" dirty="0"/>
              <a:t>PostgreSQL </a:t>
            </a:r>
            <a:r>
              <a:rPr lang="en-US" dirty="0" smtClean="0"/>
              <a:t>Database</a:t>
            </a:r>
          </a:p>
          <a:p>
            <a:pPr lvl="1">
              <a:spcBef>
                <a:spcPts val="0"/>
              </a:spcBef>
              <a:spcAft>
                <a:spcPts val="0"/>
              </a:spcAft>
              <a:buSzPct val="25000"/>
            </a:pPr>
            <a:r>
              <a:rPr lang="en-US" dirty="0"/>
              <a:t>We will be storing and accessing data in a PostgreSQL database that is hosted in Heroku.  Our web application will communicate with the API via the Java application using SQL libraries that wrap JDBC SQL queries.</a:t>
            </a:r>
            <a:endParaRPr lang="en-US" dirty="0" smtClean="0"/>
          </a:p>
          <a:p>
            <a:pPr lvl="0">
              <a:spcBef>
                <a:spcPts val="0"/>
              </a:spcBef>
              <a:spcAft>
                <a:spcPts val="0"/>
              </a:spcAft>
              <a:buSzPct val="25000"/>
            </a:pPr>
            <a:endParaRPr lang="en-US" sz="2400" b="0" i="0" u="none" strike="noStrike" cap="none" dirty="0">
              <a:solidFill>
                <a:schemeClr val="lt1"/>
              </a:solidFill>
              <a:latin typeface="Calibri"/>
              <a:ea typeface="Calibri"/>
              <a:cs typeface="Calibri"/>
              <a:sym typeface="Calibri"/>
            </a:endParaRPr>
          </a:p>
          <a:p>
            <a:pPr lvl="0">
              <a:spcBef>
                <a:spcPts val="0"/>
              </a:spcBef>
              <a:spcAft>
                <a:spcPts val="0"/>
              </a:spcAft>
              <a:buSzPct val="25000"/>
            </a:pPr>
            <a:r>
              <a:rPr lang="en-US" dirty="0"/>
              <a:t>REST API/User </a:t>
            </a:r>
            <a:r>
              <a:rPr lang="en-US" dirty="0" smtClean="0"/>
              <a:t>Authentication</a:t>
            </a:r>
          </a:p>
          <a:p>
            <a:pPr lvl="1">
              <a:spcBef>
                <a:spcPts val="0"/>
              </a:spcBef>
              <a:spcAft>
                <a:spcPts val="0"/>
              </a:spcAft>
              <a:buSzPct val="25000"/>
            </a:pPr>
            <a:r>
              <a:rPr lang="en-US" dirty="0"/>
              <a:t>Our web client will communicate with our backend exclusively through our REST API.  The REST API will send and receive JSON formatted data.  Requests that require user authentication will be accessed via authenticated requests</a:t>
            </a:r>
            <a:r>
              <a:rPr lang="en-US" dirty="0" smtClean="0"/>
              <a:t>.</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HIGH LEVEL PROJECT ARCHITECTURE</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338069729"/>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0">
              <a:spcBef>
                <a:spcPts val="0"/>
              </a:spcBef>
              <a:spcAft>
                <a:spcPts val="0"/>
              </a:spcAft>
              <a:buSzPct val="25000"/>
            </a:pPr>
            <a:r>
              <a:rPr lang="en-US" dirty="0" smtClean="0"/>
              <a:t>JavaScript </a:t>
            </a:r>
            <a:r>
              <a:rPr lang="en-US" dirty="0"/>
              <a:t>Web </a:t>
            </a:r>
            <a:r>
              <a:rPr lang="en-US" dirty="0" smtClean="0"/>
              <a:t>Application/EmberJS</a:t>
            </a:r>
          </a:p>
          <a:p>
            <a:pPr lvl="1">
              <a:spcBef>
                <a:spcPts val="0"/>
              </a:spcBef>
              <a:spcAft>
                <a:spcPts val="0"/>
              </a:spcAft>
              <a:buSzPct val="25000"/>
            </a:pPr>
            <a:r>
              <a:rPr lang="en-US" dirty="0"/>
              <a:t>Our client application will be a web-based single-page application (SPA).  We are using the EmberJS MVC framework to handle all the client side logic, including routing, rendering, and communicating with the API.</a:t>
            </a:r>
            <a:endParaRPr sz="21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HIGH LEVEL PROJECT ARCHITECTURE</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203509783"/>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This is the Welcome screen and the user can select the countries where she is travelling and also enter her D.O.B and select email  notifications and then hit “Plan My Trip”</a:t>
            </a:r>
            <a:endParaRPr sz="18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137384" y="818652"/>
            <a:ext cx="6296025" cy="4429125"/>
          </a:xfrm>
          <a:prstGeom prst="rect">
            <a:avLst/>
          </a:prstGeom>
        </p:spPr>
      </p:pic>
    </p:spTree>
    <p:extLst>
      <p:ext uri="{BB962C8B-B14F-4D97-AF65-F5344CB8AC3E}">
        <p14:creationId xmlns:p14="http://schemas.microsoft.com/office/powerpoint/2010/main" val="1709013539"/>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562</Words>
  <Application>Microsoft Office PowerPoint</Application>
  <PresentationFormat>On-screen Show (4:3)</PresentationFormat>
  <Paragraphs>104</Paragraphs>
  <Slides>13</Slides>
  <Notes>13</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13</vt:i4>
      </vt:variant>
    </vt:vector>
  </HeadingPairs>
  <TitlesOfParts>
    <vt:vector size="25" baseType="lpstr">
      <vt:lpstr>Calibri</vt:lpstr>
      <vt:lpstr>Merriweather Sans</vt:lpstr>
      <vt:lpstr>Roboto</vt:lpstr>
      <vt:lpstr>Arial</vt:lpstr>
      <vt:lpstr>Wingdings</vt:lpstr>
      <vt:lpstr>Custom Design</vt:lpstr>
      <vt:lpstr>Main</vt:lpstr>
      <vt:lpstr>Left Alternate</vt:lpstr>
      <vt:lpstr>Right Alternate</vt:lpstr>
      <vt:lpstr>White Main</vt:lpstr>
      <vt:lpstr>White Left Alternate</vt:lpstr>
      <vt:lpstr>White Right Alternate</vt:lpstr>
      <vt:lpstr>SAFE TRAVEL  POPULATION HEALTH DOMAIN</vt:lpstr>
      <vt:lpstr>     OVERVIEW</vt:lpstr>
      <vt:lpstr>    PROJECT UPDATE</vt:lpstr>
      <vt:lpstr>PROJECT UPDATE</vt:lpstr>
      <vt:lpstr>   TOOLS AND LANGUAGES USED</vt:lpstr>
      <vt:lpstr>HIGH LEVEL PROJECT ARCHITECTURE</vt:lpstr>
      <vt:lpstr>   HIGH LEVEL PROJECT ARCHITECTURE</vt:lpstr>
      <vt:lpstr>   HIGH LEVEL PROJECT ARCHITECTURE</vt:lpstr>
      <vt:lpstr>    SCREEN PROTOTYPES</vt:lpstr>
      <vt:lpstr>    SCREEN PROTOTYPES</vt:lpstr>
      <vt:lpstr>    SCREEN PROTOTYPES</vt:lpstr>
      <vt:lpstr>            CONCERNS</vt:lpstr>
      <vt:lpstr>          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rraina</cp:lastModifiedBy>
  <cp:revision>25</cp:revision>
  <dcterms:modified xsi:type="dcterms:W3CDTF">2016-03-11T03:44:41Z</dcterms:modified>
</cp:coreProperties>
</file>