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7" r:id="rId13"/>
    <p:sldId id="268" r:id="rId14"/>
    <p:sldId id="273" r:id="rId15"/>
    <p:sldId id="269" r:id="rId16"/>
    <p:sldId id="274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астасия " initials="АН" lastIdx="1" clrIdx="0">
    <p:extLst>
      <p:ext uri="{19B8F6BF-5375-455C-9EA6-DF929625EA0E}">
        <p15:presenceInfo xmlns:p15="http://schemas.microsoft.com/office/powerpoint/2012/main" userId="Анастасия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AA7E-9532-4CAC-B6D5-DE8D03ECDB92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6737-5371-4FC5-B9D1-2B888629D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5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AA7E-9532-4CAC-B6D5-DE8D03ECDB92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6737-5371-4FC5-B9D1-2B888629D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82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AA7E-9532-4CAC-B6D5-DE8D03ECDB92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6737-5371-4FC5-B9D1-2B888629D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33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AA7E-9532-4CAC-B6D5-DE8D03ECDB92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6737-5371-4FC5-B9D1-2B888629D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18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AA7E-9532-4CAC-B6D5-DE8D03ECDB92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6737-5371-4FC5-B9D1-2B888629D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48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AA7E-9532-4CAC-B6D5-DE8D03ECDB92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6737-5371-4FC5-B9D1-2B888629D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77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AA7E-9532-4CAC-B6D5-DE8D03ECDB92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6737-5371-4FC5-B9D1-2B888629D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62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AA7E-9532-4CAC-B6D5-DE8D03ECDB92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6737-5371-4FC5-B9D1-2B888629D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65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AA7E-9532-4CAC-B6D5-DE8D03ECDB92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6737-5371-4FC5-B9D1-2B888629D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16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AA7E-9532-4CAC-B6D5-DE8D03ECDB92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6737-5371-4FC5-B9D1-2B888629D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71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AA7E-9532-4CAC-B6D5-DE8D03ECDB92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36737-5371-4FC5-B9D1-2B888629D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48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AA7E-9532-4CAC-B6D5-DE8D03ECDB92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36737-5371-4FC5-B9D1-2B888629D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4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" t="5774" r="6673" b="7627"/>
          <a:stretch/>
        </p:blipFill>
        <p:spPr>
          <a:xfrm>
            <a:off x="5040702" y="2156604"/>
            <a:ext cx="7151298" cy="470139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4760" y="672860"/>
            <a:ext cx="10287075" cy="2245966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Защита курсовой работы на тему «Разработка интернет информационной</a:t>
            </a:r>
            <a:r>
              <a:rPr lang="ru-RU" sz="4400" dirty="0"/>
              <a:t> </a:t>
            </a:r>
            <a:r>
              <a:rPr lang="ru-RU" sz="4000" dirty="0"/>
              <a:t>системы «Автострахование»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4760" y="3077088"/>
            <a:ext cx="4949141" cy="1098299"/>
          </a:xfrm>
        </p:spPr>
        <p:txBody>
          <a:bodyPr/>
          <a:lstStyle/>
          <a:p>
            <a:pPr algn="l"/>
            <a:r>
              <a:rPr lang="ru-RU" dirty="0"/>
              <a:t>Выполнила студентка</a:t>
            </a:r>
            <a:br>
              <a:rPr lang="ru-RU" dirty="0"/>
            </a:br>
            <a:r>
              <a:rPr lang="ru-RU" dirty="0"/>
              <a:t>группы 20-ИС-14</a:t>
            </a:r>
            <a:br>
              <a:rPr lang="ru-RU" dirty="0"/>
            </a:br>
            <a:r>
              <a:rPr lang="ru-RU" dirty="0"/>
              <a:t>Назарова Анастасия Владимировна</a:t>
            </a:r>
          </a:p>
        </p:txBody>
      </p:sp>
    </p:spTree>
    <p:extLst>
      <p:ext uri="{BB962C8B-B14F-4D97-AF65-F5344CB8AC3E}">
        <p14:creationId xmlns:p14="http://schemas.microsoft.com/office/powerpoint/2010/main" val="3600929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970" y="356498"/>
            <a:ext cx="10515600" cy="601033"/>
          </a:xfrm>
        </p:spPr>
        <p:txBody>
          <a:bodyPr>
            <a:normAutofit/>
          </a:bodyPr>
          <a:lstStyle/>
          <a:p>
            <a:r>
              <a:rPr lang="ru-RU" sz="3200" dirty="0"/>
              <a:t>Построение и тестирование физической модели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11296" r="11136" b="11712"/>
          <a:stretch/>
        </p:blipFill>
        <p:spPr>
          <a:xfrm>
            <a:off x="10567132" y="5245200"/>
            <a:ext cx="1624868" cy="161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970" y="957531"/>
            <a:ext cx="1145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Первым шагом я создала базу данных, после чего я создаю таблицы и заполняю их с помощью написанных вручную скриптов: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F329CA6-61E8-42C2-9414-372DC0D0D2D9}"/>
              </a:ext>
            </a:extLst>
          </p:cNvPr>
          <p:cNvSpPr/>
          <p:nvPr/>
        </p:nvSpPr>
        <p:spPr>
          <a:xfrm>
            <a:off x="1027981" y="4552702"/>
            <a:ext cx="3076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Рисунок </a:t>
            </a:r>
            <a:r>
              <a:rPr lang="en-US" dirty="0"/>
              <a:t>5</a:t>
            </a:r>
            <a:r>
              <a:rPr lang="ru-RU" dirty="0"/>
              <a:t> – Создание таблицы «Сотрудник»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DD0FF21-BAC3-4B6A-996A-0902AB2E39FB}"/>
              </a:ext>
            </a:extLst>
          </p:cNvPr>
          <p:cNvSpPr/>
          <p:nvPr/>
        </p:nvSpPr>
        <p:spPr>
          <a:xfrm>
            <a:off x="5547368" y="3070966"/>
            <a:ext cx="505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Рисунок 6 – Заполнение таблицы «Сотрудник»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A6A5D6E-AFF8-440C-BB6C-A3E476CBC1AB}"/>
              </a:ext>
            </a:extLst>
          </p:cNvPr>
          <p:cNvSpPr/>
          <p:nvPr/>
        </p:nvSpPr>
        <p:spPr>
          <a:xfrm>
            <a:off x="6717450" y="4875868"/>
            <a:ext cx="3076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Рисунок 7 – Результат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5A15B7-F85F-4FA3-9BA8-E76D1D01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2"/>
          <a:stretch/>
        </p:blipFill>
        <p:spPr>
          <a:xfrm>
            <a:off x="577970" y="2246605"/>
            <a:ext cx="3976777" cy="238738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D33EC9F-3DE3-4868-872D-C317511F5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563" y="1847571"/>
            <a:ext cx="5726529" cy="114383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F7E4BC9-FB84-41BC-B6CC-140EC35F3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281" y="3631267"/>
            <a:ext cx="6486749" cy="107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1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970" y="356498"/>
            <a:ext cx="10515600" cy="601033"/>
          </a:xfrm>
        </p:spPr>
        <p:txBody>
          <a:bodyPr>
            <a:normAutofit/>
          </a:bodyPr>
          <a:lstStyle/>
          <a:p>
            <a:r>
              <a:rPr lang="ru-RU" sz="3200" dirty="0"/>
              <a:t>Построение и тестирование физической модели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11296" r="11136" b="11712"/>
          <a:stretch/>
        </p:blipFill>
        <p:spPr>
          <a:xfrm>
            <a:off x="10567132" y="5245200"/>
            <a:ext cx="1624868" cy="161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970" y="957531"/>
            <a:ext cx="1145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проверить работоспособность своей базы данных, я создала сложный запрос, который выводит информацию об автомобилях.</a:t>
            </a:r>
            <a:endParaRPr lang="en-US" dirty="0"/>
          </a:p>
          <a:p>
            <a:endParaRPr lang="ru-RU" dirty="0"/>
          </a:p>
          <a:p>
            <a:r>
              <a:rPr lang="ru-RU" dirty="0"/>
              <a:t>Сложные запросы - это запросы, которые позволяют взаимодействовать с несколькими таблицами в базе данных.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67750" y="4189132"/>
            <a:ext cx="3726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Рисунок 8 – Сложный запрос для вывода данных об автомобилях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590716" y="3804229"/>
            <a:ext cx="505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Рисунок 9 – Результат выполнения запроса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69" y="2180103"/>
            <a:ext cx="5192645" cy="193534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15" y="2218144"/>
            <a:ext cx="6185163" cy="15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4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970" y="356498"/>
            <a:ext cx="10515600" cy="601033"/>
          </a:xfrm>
        </p:spPr>
        <p:txBody>
          <a:bodyPr>
            <a:normAutofit/>
          </a:bodyPr>
          <a:lstStyle/>
          <a:p>
            <a:r>
              <a:rPr lang="ru-RU" sz="3200" dirty="0"/>
              <a:t>Главная страница сайта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11296" r="11136" b="11712"/>
          <a:stretch/>
        </p:blipFill>
        <p:spPr>
          <a:xfrm>
            <a:off x="10567132" y="5245200"/>
            <a:ext cx="1624868" cy="161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6589" y="5759212"/>
            <a:ext cx="417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Рисунок 10 – Главная страница сайта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276227-5D36-4C82-B23A-6381A2BD7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3" b="1"/>
          <a:stretch/>
        </p:blipFill>
        <p:spPr>
          <a:xfrm>
            <a:off x="1231532" y="1204546"/>
            <a:ext cx="9208476" cy="44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3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970" y="356498"/>
            <a:ext cx="10515600" cy="601033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Построение форм, обеспечивающих ввод – модификацию данных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11296" r="11136" b="11712"/>
          <a:stretch/>
        </p:blipFill>
        <p:spPr>
          <a:xfrm>
            <a:off x="10567132" y="5245200"/>
            <a:ext cx="1624868" cy="161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970" y="957531"/>
            <a:ext cx="11451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– это окно с элементами управления, которые позволяют пользователю взаимодействовать с БД. Их можно использовать для ввода, изменения или отображения данных из таблицы БД, поиск по существующим данным. На моем сайте имеется следующий набор форм: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Регистрация;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Авторизация;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Личный кабинет;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Панель администратора;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5725" y="5873632"/>
            <a:ext cx="3132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Рисунок 11 – Форма</a:t>
            </a:r>
            <a:r>
              <a:rPr lang="en-US" sz="1600" dirty="0"/>
              <a:t> </a:t>
            </a:r>
            <a:r>
              <a:rPr lang="ru-RU" sz="1600" dirty="0"/>
              <a:t>регистрации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F8CE7C-2371-47C1-9AA6-25424EF14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906" y="1657298"/>
            <a:ext cx="2675184" cy="26631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14D48D-5237-45EF-B2E3-2707C442D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70" y="3429000"/>
            <a:ext cx="4027895" cy="247146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63AE9C-7F53-4344-A929-96B7C9EBA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033" y="3465869"/>
            <a:ext cx="4435705" cy="2434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132C21-6DF3-4A90-B8DC-887F9E68CD28}"/>
              </a:ext>
            </a:extLst>
          </p:cNvPr>
          <p:cNvSpPr txBox="1"/>
          <p:nvPr/>
        </p:nvSpPr>
        <p:spPr>
          <a:xfrm>
            <a:off x="4990724" y="5919798"/>
            <a:ext cx="417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Рисунок 12 – Форма</a:t>
            </a:r>
            <a:r>
              <a:rPr lang="en-US" sz="1600" dirty="0"/>
              <a:t> </a:t>
            </a:r>
            <a:r>
              <a:rPr lang="ru-RU" sz="1600" dirty="0"/>
              <a:t>добавления автомобиля</a:t>
            </a:r>
            <a:br>
              <a:rPr lang="ru-RU" sz="1600" dirty="0"/>
            </a:br>
            <a:r>
              <a:rPr lang="ru-RU" sz="1600" dirty="0"/>
              <a:t>в личном кабинете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E5D0F5-B4FB-4573-8619-309B099EED2E}"/>
              </a:ext>
            </a:extLst>
          </p:cNvPr>
          <p:cNvSpPr txBox="1"/>
          <p:nvPr/>
        </p:nvSpPr>
        <p:spPr>
          <a:xfrm>
            <a:off x="8602317" y="4320413"/>
            <a:ext cx="417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Рисунок 13 – Форма</a:t>
            </a:r>
            <a:r>
              <a:rPr lang="en-US" sz="1600" dirty="0"/>
              <a:t> </a:t>
            </a:r>
            <a:r>
              <a:rPr lang="ru-RU" sz="1600" dirty="0"/>
              <a:t>авторизации </a:t>
            </a:r>
          </a:p>
        </p:txBody>
      </p:sp>
    </p:spTree>
    <p:extLst>
      <p:ext uri="{BB962C8B-B14F-4D97-AF65-F5344CB8AC3E}">
        <p14:creationId xmlns:p14="http://schemas.microsoft.com/office/powerpoint/2010/main" val="1042294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970" y="356498"/>
            <a:ext cx="10515600" cy="601033"/>
          </a:xfrm>
        </p:spPr>
        <p:txBody>
          <a:bodyPr>
            <a:normAutofit/>
          </a:bodyPr>
          <a:lstStyle/>
          <a:p>
            <a:r>
              <a:rPr lang="ru-RU" sz="3200" dirty="0"/>
              <a:t>Перечень отчетов информационной системы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11296" r="11136" b="11712"/>
          <a:stretch/>
        </p:blipFill>
        <p:spPr>
          <a:xfrm>
            <a:off x="10567132" y="5245200"/>
            <a:ext cx="1624868" cy="161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970" y="957531"/>
            <a:ext cx="1145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Отчет — это объект базы данных, который предназначен для вывода информации из баз данных, прежде всего на принтер. </a:t>
            </a:r>
          </a:p>
          <a:p>
            <a:r>
              <a:rPr lang="ru-RU" dirty="0"/>
              <a:t>У сайта имеется свой набор отчетов, который можно вывести на печать в формате </a:t>
            </a:r>
            <a:r>
              <a:rPr lang="en-US" dirty="0"/>
              <a:t>excel</a:t>
            </a:r>
            <a:r>
              <a:rPr lang="ru-RU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7100" y="5466708"/>
            <a:ext cx="6657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Рисунок 14 – Отчет «Страховые полиса, оформленные за период»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3D903C-A9C6-43B2-8C22-E75DBB5A1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" y="4279697"/>
            <a:ext cx="10051308" cy="96550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5EFDC5D-8D72-42D2-A952-4FC256CC4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70" y="1932975"/>
            <a:ext cx="10579468" cy="229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08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970" y="356498"/>
            <a:ext cx="10515600" cy="601033"/>
          </a:xfrm>
        </p:spPr>
        <p:txBody>
          <a:bodyPr>
            <a:normAutofit/>
          </a:bodyPr>
          <a:lstStyle/>
          <a:p>
            <a:r>
              <a:rPr lang="ru-RU" sz="3200" dirty="0"/>
              <a:t>Перечень отчетов информационной системы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11296" r="11136" b="11712"/>
          <a:stretch/>
        </p:blipFill>
        <p:spPr>
          <a:xfrm>
            <a:off x="10567132" y="5245200"/>
            <a:ext cx="1624868" cy="1612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27967" y="4328401"/>
            <a:ext cx="6936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Рисунок 15 – Отчет «Страховые полиса, оформленные сотрудником»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123116F-A2BA-4A70-ADDB-C4B115357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9" y="1173869"/>
            <a:ext cx="10206219" cy="208279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2533AEE-F52D-4C63-A40D-6D2326E84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88" y="3185856"/>
            <a:ext cx="9811602" cy="11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4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970" y="356498"/>
            <a:ext cx="10515600" cy="601033"/>
          </a:xfrm>
        </p:spPr>
        <p:txBody>
          <a:bodyPr>
            <a:normAutofit/>
          </a:bodyPr>
          <a:lstStyle/>
          <a:p>
            <a:r>
              <a:rPr lang="ru-RU" sz="3200" dirty="0"/>
              <a:t>Перечень отчетов информационной системы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11296" r="11136" b="11712"/>
          <a:stretch/>
        </p:blipFill>
        <p:spPr>
          <a:xfrm>
            <a:off x="10567132" y="5245200"/>
            <a:ext cx="1624868" cy="1612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0044" y="2548108"/>
            <a:ext cx="6936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Рисунок 16 – Документ «Страховой полис»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47B5F9-FABA-40B0-84C5-8531E0AC1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70" y="1329592"/>
            <a:ext cx="11124592" cy="113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27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970" y="356498"/>
            <a:ext cx="10515600" cy="601033"/>
          </a:xfrm>
        </p:spPr>
        <p:txBody>
          <a:bodyPr>
            <a:normAutofit/>
          </a:bodyPr>
          <a:lstStyle/>
          <a:p>
            <a:r>
              <a:rPr lang="ru-RU" sz="3200" dirty="0"/>
              <a:t>Заключение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11296" r="11136" b="11712"/>
          <a:stretch/>
        </p:blipFill>
        <p:spPr>
          <a:xfrm>
            <a:off x="10567132" y="5245200"/>
            <a:ext cx="1624868" cy="161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970" y="957531"/>
            <a:ext cx="114511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результате проделанной работы была создана ИИС «Автострахование» с целью осуществления вывода документов, отчетов для сотрудников организации.</a:t>
            </a:r>
          </a:p>
          <a:p>
            <a:endParaRPr lang="ru-RU" dirty="0"/>
          </a:p>
          <a:p>
            <a:r>
              <a:rPr lang="ru-RU" dirty="0"/>
              <a:t>Для выполнения данного курсового проекта было проведено детальное изучение предметной области.</a:t>
            </a:r>
          </a:p>
          <a:p>
            <a:endParaRPr lang="ru-RU" dirty="0"/>
          </a:p>
          <a:p>
            <a:pPr>
              <a:spcAft>
                <a:spcPts val="600"/>
              </a:spcAft>
            </a:pPr>
            <a:r>
              <a:rPr lang="ru-RU" dirty="0"/>
              <a:t>В ходе работы были решены следующие задачи: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/>
              <a:t>Изучена предметная область, итогом которой является словесное описание;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/>
              <a:t>Выполнено проектирование физической модели данных, по ней создавалась база данных.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/>
              <a:t>Проанализирована и выбрана необходимая для создания базы данных СУБД.</a:t>
            </a:r>
          </a:p>
          <a:p>
            <a:endParaRPr lang="ru-RU" dirty="0"/>
          </a:p>
          <a:p>
            <a:pPr>
              <a:spcAft>
                <a:spcPts val="600"/>
              </a:spcAft>
            </a:pPr>
            <a:r>
              <a:rPr lang="ru-RU" dirty="0"/>
              <a:t>Созданная мною система позволяет: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/>
              <a:t>Пользователю регистрироваться (вносить свои данные и добавлять данные об автомобиле);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/>
              <a:t>Администратору модифицировать данные, формировать отчеты «Страховые полиса, оформленные сотрудником» и «Страховые полиса, оформленные за период» и документ «Страховой полис»;</a:t>
            </a:r>
          </a:p>
        </p:txBody>
      </p:sp>
    </p:spTree>
    <p:extLst>
      <p:ext uri="{BB962C8B-B14F-4D97-AF65-F5344CB8AC3E}">
        <p14:creationId xmlns:p14="http://schemas.microsoft.com/office/powerpoint/2010/main" val="140012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970" y="356498"/>
            <a:ext cx="10515600" cy="601033"/>
          </a:xfrm>
        </p:spPr>
        <p:txBody>
          <a:bodyPr/>
          <a:lstStyle/>
          <a:p>
            <a:r>
              <a:rPr lang="ru-RU" sz="3200" dirty="0"/>
              <a:t>ВВЕДЕНИЕ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11296" r="11136" b="11712"/>
          <a:stretch/>
        </p:blipFill>
        <p:spPr>
          <a:xfrm>
            <a:off x="10568354" y="5246413"/>
            <a:ext cx="1623645" cy="1611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7970" y="957531"/>
            <a:ext cx="113244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написания курсовой работы мною была выбрана тема «Разработка информационной системы «Автострахование»». </a:t>
            </a:r>
          </a:p>
          <a:p>
            <a:endParaRPr lang="ru-RU" dirty="0"/>
          </a:p>
          <a:p>
            <a:r>
              <a:rPr lang="ru-RU" dirty="0"/>
              <a:t>Целью курсовой работы является автоматизация работы страховых агентов в организации по страхованию автомобилей, путем осуществления вывода отчетов, документов и поиск информации об автомобилях и страховых полисах для специалистов компании.</a:t>
            </a:r>
          </a:p>
          <a:p>
            <a:endParaRPr lang="ru-RU" dirty="0"/>
          </a:p>
          <a:p>
            <a:r>
              <a:rPr lang="ru-RU" dirty="0"/>
              <a:t>Выбранная тема является актуальной, поскольку автоматизированные информационные системы позволяют облегчить работу сотрудникам организации благодаря быстрому и качественному предоставлению необходимой информации и выполнению ряда функций удаленно. А также, значительно упростить получение пользователем нужной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70209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970" y="356498"/>
            <a:ext cx="10515600" cy="601033"/>
          </a:xfrm>
        </p:spPr>
        <p:txBody>
          <a:bodyPr/>
          <a:lstStyle/>
          <a:p>
            <a:r>
              <a:rPr lang="ru-RU" sz="3200" dirty="0"/>
              <a:t>ВВЕДЕНИЕ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11296" r="11136" b="11712"/>
          <a:stretch/>
        </p:blipFill>
        <p:spPr>
          <a:xfrm>
            <a:off x="10568354" y="5246413"/>
            <a:ext cx="1623645" cy="1611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7970" y="957531"/>
            <a:ext cx="113244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Главной задачей разрабатываемой системы является создание удобного интерфейса для повышения скорости работы и минимизации ошибок при работе с документооборотом за счет автоматизации, а также закрепление и применение полученных знаний и умений при разработке ИС.</a:t>
            </a:r>
          </a:p>
          <a:p>
            <a:endParaRPr lang="ru-RU" dirty="0"/>
          </a:p>
          <a:p>
            <a:r>
              <a:rPr lang="ru-RU" dirty="0"/>
              <a:t>Результатом является создание ИС «Автострахование», которая будет состоять из веб приложения, благодаря которому сотрудники смогут выполнять необходимые функции удаленно, а пользователи смогут получать информацию об оформленных страховых полисах, не обращаясь при этом в филиал страховой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370296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970" y="356498"/>
            <a:ext cx="11067690" cy="601033"/>
          </a:xfrm>
        </p:spPr>
        <p:txBody>
          <a:bodyPr>
            <a:noAutofit/>
          </a:bodyPr>
          <a:lstStyle/>
          <a:p>
            <a:r>
              <a:rPr lang="ru-RU" sz="3200" dirty="0"/>
              <a:t>Описание процесса деятельности разрабатываемой системы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11296" r="11136" b="11712"/>
          <a:stretch/>
        </p:blipFill>
        <p:spPr>
          <a:xfrm>
            <a:off x="10567132" y="5245200"/>
            <a:ext cx="1624868" cy="161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7970" y="957531"/>
            <a:ext cx="11378241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Деятельностью организации по страхованию автомобилей является страхование владельцев и транспортных средств от несчастных случаев на определенный срок договора.</a:t>
            </a:r>
          </a:p>
          <a:p>
            <a:endParaRPr lang="ru-RU" dirty="0"/>
          </a:p>
          <a:p>
            <a:r>
              <a:rPr lang="ru-RU" dirty="0"/>
              <a:t>Главной функцией организации по страхованию автомобилей является оформление документа «Страховой полис».</a:t>
            </a:r>
          </a:p>
          <a:p>
            <a:endParaRPr lang="ru-RU" dirty="0"/>
          </a:p>
          <a:p>
            <a:r>
              <a:rPr lang="ru-RU" dirty="0"/>
              <a:t>При анализе предметной области, мною было выявлено, какие категории пользователей могут работать с сайтом и какие возможности для них предоставляются:</a:t>
            </a:r>
          </a:p>
          <a:p>
            <a:endParaRPr lang="ru-RU" dirty="0"/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/>
              <a:t>Гость, которому до регистрации доступен только просмотр главной страницы сайта.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/>
              <a:t>Пользователь, который уже зарегистрирован на сайте, может внести данные о своем автомобиле с целью оформления и получения страхового полиса.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/>
              <a:t>Страхователь, который уже имеет оформленный(</a:t>
            </a:r>
            <a:r>
              <a:rPr lang="ru-RU" dirty="0" err="1"/>
              <a:t>ые</a:t>
            </a:r>
            <a:r>
              <a:rPr lang="ru-RU" dirty="0"/>
              <a:t>) страховой(</a:t>
            </a:r>
            <a:r>
              <a:rPr lang="ru-RU" dirty="0" err="1"/>
              <a:t>ые</a:t>
            </a:r>
            <a:r>
              <a:rPr lang="ru-RU" dirty="0"/>
              <a:t>) полис(а)  и может посмотреть его(их) данные , а также данные его автомобиля(ей) в личном кабинете.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/>
              <a:t>Администратор, который имеет возможность модификации данных в таблицах БД, формирования и печати отчетов, а также формирования и печати документа «Страховой полис».</a:t>
            </a:r>
          </a:p>
        </p:txBody>
      </p:sp>
    </p:spTree>
    <p:extLst>
      <p:ext uri="{BB962C8B-B14F-4D97-AF65-F5344CB8AC3E}">
        <p14:creationId xmlns:p14="http://schemas.microsoft.com/office/powerpoint/2010/main" val="192294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970" y="356498"/>
            <a:ext cx="10515600" cy="601033"/>
          </a:xfrm>
        </p:spPr>
        <p:txBody>
          <a:bodyPr>
            <a:normAutofit/>
          </a:bodyPr>
          <a:lstStyle/>
          <a:p>
            <a:r>
              <a:rPr lang="ru-RU" sz="3200" dirty="0"/>
              <a:t>Описание предметной области (построение модели IDEF0)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970" y="1828880"/>
            <a:ext cx="44985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Входной информацией для системы являются Данные клиента, Данные об автомобиле, Тарифы страхования. </a:t>
            </a:r>
          </a:p>
          <a:p>
            <a:endParaRPr lang="ru-RU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Выходной информацией для данной системы являются Страховой полис и отчеты.</a:t>
            </a:r>
          </a:p>
          <a:p>
            <a:endParaRPr lang="ru-RU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К механизму относятся Сотрудник страховой организации и пользователь сайта.</a:t>
            </a:r>
          </a:p>
          <a:p>
            <a:endParaRPr lang="ru-RU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Управлением являются Устав организации, Акты ЦБ РФ и Гражданский кодекс РФ.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11296" r="11136" b="11712"/>
          <a:stretch/>
        </p:blipFill>
        <p:spPr>
          <a:xfrm>
            <a:off x="10567132" y="5245200"/>
            <a:ext cx="1624868" cy="161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98792" y="5891531"/>
            <a:ext cx="274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1 - Модель </a:t>
            </a:r>
            <a:r>
              <a:rPr lang="en-US" dirty="0"/>
              <a:t>IDEF0</a:t>
            </a:r>
            <a:r>
              <a:rPr lang="ru-RU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970" y="955403"/>
            <a:ext cx="11038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результате анализа предметной области мною была построена диаграмма IDEF0.</a:t>
            </a:r>
          </a:p>
          <a:p>
            <a:endParaRPr lang="ru-RU" dirty="0"/>
          </a:p>
          <a:p>
            <a:r>
              <a:rPr lang="ru-RU" dirty="0"/>
              <a:t>IDEF0 представляет собой методологию моделирования функций для описания производственных процессов.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CA89C8-3B43-499F-8116-4A253D6302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" t="13907" r="30660" b="13031"/>
          <a:stretch/>
        </p:blipFill>
        <p:spPr>
          <a:xfrm>
            <a:off x="4615962" y="1739091"/>
            <a:ext cx="7715850" cy="415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970" y="356498"/>
            <a:ext cx="10515600" cy="601033"/>
          </a:xfrm>
        </p:spPr>
        <p:txBody>
          <a:bodyPr>
            <a:normAutofit/>
          </a:bodyPr>
          <a:lstStyle/>
          <a:p>
            <a:r>
              <a:rPr lang="ru-RU" sz="3200" dirty="0"/>
              <a:t>Описание предметной области (построение модели IDEF0)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970" y="2262513"/>
            <a:ext cx="4498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Подача заявления на получение страхового полиса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Расчет стоимости страхового полиса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 Получение страхового полиса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11296" r="11136" b="11712"/>
          <a:stretch/>
        </p:blipFill>
        <p:spPr>
          <a:xfrm>
            <a:off x="10567132" y="5245200"/>
            <a:ext cx="1624868" cy="161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970" y="955403"/>
            <a:ext cx="11038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Декомпозиция – это «углубление» в рассматриваемую функцию.</a:t>
            </a:r>
          </a:p>
          <a:p>
            <a:r>
              <a:rPr lang="ru-RU" dirty="0"/>
              <a:t> </a:t>
            </a:r>
          </a:p>
          <a:p>
            <a:r>
              <a:rPr lang="ru-RU" dirty="0"/>
              <a:t>На этом уровне выполняются следующие функции: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9255" y="5820767"/>
            <a:ext cx="435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2 - Декомпозиция модели </a:t>
            </a:r>
            <a:r>
              <a:rPr lang="en-US" dirty="0"/>
              <a:t>IDEF0</a:t>
            </a:r>
            <a:r>
              <a:rPr lang="ru-RU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3361C7-41CD-43F7-ADBD-9265712B7D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" t="14585" r="31131" b="14937"/>
          <a:stretch/>
        </p:blipFill>
        <p:spPr>
          <a:xfrm>
            <a:off x="4774222" y="1784076"/>
            <a:ext cx="7174524" cy="37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8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970" y="356498"/>
            <a:ext cx="10515600" cy="601033"/>
          </a:xfrm>
        </p:spPr>
        <p:txBody>
          <a:bodyPr>
            <a:normAutofit/>
          </a:bodyPr>
          <a:lstStyle/>
          <a:p>
            <a:r>
              <a:rPr lang="ru-RU" sz="3200" dirty="0"/>
              <a:t>ER-диаграмма и описание физической модели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11296" r="11136" b="11712"/>
          <a:stretch/>
        </p:blipFill>
        <p:spPr>
          <a:xfrm>
            <a:off x="10567132" y="5245200"/>
            <a:ext cx="1624868" cy="161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970" y="957531"/>
            <a:ext cx="51154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Схема «сущность-связь» (ER-диаграмма) — это разновидность блок-схемы, где показано, как разные «сущности» (люди, объекты, концепции и т. д.) связаны между собой внутри системы.</a:t>
            </a:r>
          </a:p>
          <a:p>
            <a:endParaRPr lang="ru-RU" dirty="0"/>
          </a:p>
          <a:p>
            <a:r>
              <a:rPr lang="ru-RU" dirty="0"/>
              <a:t>Сущности – это представление набора реальных или абстрактных объектов, которые имеют общие атрибуты или характеристики. Имеет наименование и изображается в виде прямоугольника. </a:t>
            </a:r>
          </a:p>
          <a:p>
            <a:endParaRPr lang="ru-RU" dirty="0"/>
          </a:p>
          <a:p>
            <a:r>
              <a:rPr lang="ru-RU" dirty="0"/>
              <a:t>Атрибуты – это именованная характеристика, являющаяся некоторым свойством сущности.</a:t>
            </a:r>
          </a:p>
          <a:p>
            <a:endParaRPr lang="ru-RU" dirty="0"/>
          </a:p>
          <a:p>
            <a:r>
              <a:rPr lang="ru-RU" dirty="0"/>
              <a:t>ER-диаграмма строилась на основе документа «Страховой полис».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855124" y="6299982"/>
            <a:ext cx="3076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Рисунок 3 – Страховой полис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67B5DD-A136-4E19-921B-FF4213F82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551" y="883920"/>
            <a:ext cx="3717901" cy="54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970" y="356498"/>
            <a:ext cx="10515600" cy="601033"/>
          </a:xfrm>
        </p:spPr>
        <p:txBody>
          <a:bodyPr>
            <a:normAutofit/>
          </a:bodyPr>
          <a:lstStyle/>
          <a:p>
            <a:r>
              <a:rPr lang="ru-RU" sz="3200" dirty="0"/>
              <a:t>ER-диаграмма и описание физической модели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11296" r="11136" b="11712"/>
          <a:stretch/>
        </p:blipFill>
        <p:spPr>
          <a:xfrm>
            <a:off x="10567132" y="5245200"/>
            <a:ext cx="1624868" cy="161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970" y="957531"/>
            <a:ext cx="511546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результате обследования предметной области, мною были выделены следующие таблицы (сущности):</a:t>
            </a:r>
          </a:p>
          <a:p>
            <a:endParaRPr lang="ru-RU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dirty="0"/>
              <a:t>Страховой полис (</a:t>
            </a:r>
            <a:r>
              <a:rPr lang="en-US" dirty="0" err="1"/>
              <a:t>strah_polis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dirty="0"/>
              <a:t>Водители </a:t>
            </a:r>
            <a:r>
              <a:rPr lang="en-US" dirty="0"/>
              <a:t>(drivers);</a:t>
            </a:r>
            <a:endParaRPr lang="ru-RU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dirty="0"/>
              <a:t>Страхователь </a:t>
            </a:r>
            <a:r>
              <a:rPr lang="en-US" dirty="0"/>
              <a:t>(</a:t>
            </a:r>
            <a:r>
              <a:rPr lang="en-US" dirty="0" err="1"/>
              <a:t>strahovatel</a:t>
            </a:r>
            <a:r>
              <a:rPr lang="en-US" dirty="0"/>
              <a:t>);</a:t>
            </a:r>
            <a:endParaRPr lang="ru-RU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dirty="0"/>
              <a:t>Собственник</a:t>
            </a:r>
            <a:r>
              <a:rPr lang="en-US" dirty="0"/>
              <a:t> (</a:t>
            </a:r>
            <a:r>
              <a:rPr lang="en-US" dirty="0" err="1"/>
              <a:t>sobstvennic</a:t>
            </a:r>
            <a:r>
              <a:rPr lang="en-US" dirty="0"/>
              <a:t>);</a:t>
            </a:r>
            <a:endParaRPr lang="ru-RU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dirty="0"/>
              <a:t>Автомобиль </a:t>
            </a:r>
            <a:r>
              <a:rPr lang="en-US" dirty="0"/>
              <a:t>(</a:t>
            </a:r>
            <a:r>
              <a:rPr lang="en-US" dirty="0" err="1"/>
              <a:t>avto</a:t>
            </a:r>
            <a:r>
              <a:rPr lang="en-US" dirty="0"/>
              <a:t>);</a:t>
            </a:r>
            <a:endParaRPr lang="ru-RU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dirty="0"/>
              <a:t>Марка </a:t>
            </a:r>
            <a:r>
              <a:rPr lang="en-US" dirty="0"/>
              <a:t>(</a:t>
            </a:r>
            <a:r>
              <a:rPr lang="en-US" dirty="0" err="1"/>
              <a:t>marka</a:t>
            </a:r>
            <a:r>
              <a:rPr lang="en-US" dirty="0"/>
              <a:t>);</a:t>
            </a:r>
            <a:endParaRPr lang="ru-RU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dirty="0"/>
              <a:t>Модель </a:t>
            </a:r>
            <a:r>
              <a:rPr lang="en-US" dirty="0"/>
              <a:t>(model);</a:t>
            </a:r>
            <a:endParaRPr lang="ru-RU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dirty="0"/>
              <a:t>Сотрудник</a:t>
            </a:r>
            <a:r>
              <a:rPr lang="en-US" dirty="0"/>
              <a:t> (</a:t>
            </a:r>
            <a:r>
              <a:rPr lang="en-US" dirty="0" err="1"/>
              <a:t>sotrudnik</a:t>
            </a:r>
            <a:r>
              <a:rPr lang="en-US" dirty="0"/>
              <a:t>);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dirty="0"/>
              <a:t>Пользователь (</a:t>
            </a:r>
            <a:r>
              <a:rPr lang="en-US" dirty="0"/>
              <a:t>user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791865" y="6393877"/>
            <a:ext cx="3076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Рисунок 4 – </a:t>
            </a:r>
            <a:r>
              <a:rPr lang="en-US" dirty="0"/>
              <a:t>ER-</a:t>
            </a:r>
            <a:r>
              <a:rPr lang="ru-RU" dirty="0"/>
              <a:t>диаграмма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E9F880-4A8B-47C8-A130-351A54B3D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53" y="904165"/>
            <a:ext cx="3861860" cy="546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2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970" y="356498"/>
            <a:ext cx="10515600" cy="601033"/>
          </a:xfrm>
        </p:spPr>
        <p:txBody>
          <a:bodyPr>
            <a:normAutofit/>
          </a:bodyPr>
          <a:lstStyle/>
          <a:p>
            <a:r>
              <a:rPr lang="ru-RU" sz="3200" dirty="0"/>
              <a:t>Выбор СУБД и обоснование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11296" r="11136" b="11712"/>
          <a:stretch/>
        </p:blipFill>
        <p:spPr>
          <a:xfrm>
            <a:off x="10567132" y="5245200"/>
            <a:ext cx="1624868" cy="161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970" y="957531"/>
            <a:ext cx="11451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выборе СУБД необходимо учитывать множество аспектов, каждый из которых накладывает определенные ограничения на выбор продукта. Это не только технические показатели, но и экономические соображения.</a:t>
            </a:r>
            <a:endParaRPr lang="en-US" dirty="0"/>
          </a:p>
          <a:p>
            <a:endParaRPr lang="ru-RU" dirty="0"/>
          </a:p>
          <a:p>
            <a:r>
              <a:rPr lang="ru-RU" dirty="0"/>
              <a:t>В роли СУБД мною была выбрана MySQL. MySQL это реляционная система управления базами данных с открытым исходным кодом. В настоящее время эта СУБД одна из наиболее популярных в веб-приложениях — подавляющее большинство CMS использует именно ее.</a:t>
            </a:r>
            <a:endParaRPr lang="en-US" dirty="0"/>
          </a:p>
          <a:p>
            <a:endParaRPr lang="ru-RU" dirty="0"/>
          </a:p>
          <a:p>
            <a:r>
              <a:rPr lang="ru-RU" dirty="0"/>
              <a:t>Из преимуществ данной СУБД стоит отметить ее простоту использования, гибкость, низкую стоимость владения (относительно платных СУБД), а также масштабируемость и производительность.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209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1121</Words>
  <Application>Microsoft Office PowerPoint</Application>
  <PresentationFormat>Широкоэкранный</PresentationFormat>
  <Paragraphs>117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Тема Office</vt:lpstr>
      <vt:lpstr>Защита курсовой работы на тему «Разработка интернет информационной системы «Автострахование»</vt:lpstr>
      <vt:lpstr>ВВЕДЕНИЕ</vt:lpstr>
      <vt:lpstr>ВВЕДЕНИЕ</vt:lpstr>
      <vt:lpstr>Описание процесса деятельности разрабатываемой системы</vt:lpstr>
      <vt:lpstr>Описание предметной области (построение модели IDEF0)</vt:lpstr>
      <vt:lpstr>Описание предметной области (построение модели IDEF0)</vt:lpstr>
      <vt:lpstr>ER-диаграмма и описание физической модели</vt:lpstr>
      <vt:lpstr>ER-диаграмма и описание физической модели</vt:lpstr>
      <vt:lpstr>Выбор СУБД и обоснование</vt:lpstr>
      <vt:lpstr>Построение и тестирование физической модели</vt:lpstr>
      <vt:lpstr>Построение и тестирование физической модели</vt:lpstr>
      <vt:lpstr>Главная страница сайта</vt:lpstr>
      <vt:lpstr>Построение форм, обеспечивающих ввод – модификацию данных</vt:lpstr>
      <vt:lpstr>Перечень отчетов информационной системы</vt:lpstr>
      <vt:lpstr>Перечень отчетов информационной системы</vt:lpstr>
      <vt:lpstr>Перечень отчетов информационной системы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курсовой работы на тему «Разработка информационной системы «Автострахование»»</dc:title>
  <dc:creator>Анастасия</dc:creator>
  <cp:lastModifiedBy>Анастасия </cp:lastModifiedBy>
  <cp:revision>24</cp:revision>
  <dcterms:created xsi:type="dcterms:W3CDTF">2023-05-14T16:38:30Z</dcterms:created>
  <dcterms:modified xsi:type="dcterms:W3CDTF">2023-10-19T22:37:17Z</dcterms:modified>
</cp:coreProperties>
</file>