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99" autoAdjust="0"/>
  </p:normalViewPr>
  <p:slideViewPr>
    <p:cSldViewPr snapToGrid="0">
      <p:cViewPr>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31/03/2024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overview</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test runs for the example, the first 9 random mis-matches images</a:t>
            </a:r>
          </a:p>
          <a:p>
            <a:r>
              <a:rPr lang="en-US" dirty="0"/>
              <a:t>Avg of 10 runs</a:t>
            </a:r>
          </a:p>
          <a:p>
            <a:r>
              <a:rPr lang="en-US" dirty="0"/>
              <a:t>Classified as face(true label non-face)</a:t>
            </a:r>
            <a:br>
              <a:rPr lang="en-US" dirty="0"/>
            </a:br>
            <a:r>
              <a:rPr lang="en-US" dirty="0"/>
              <a:t>Classified as non-face(true label face)</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 This discrepancy could be due to various factors, such as class imbalance,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endParaRPr lang="en-US" b="0" i="0" dirty="0">
              <a:solidFill>
                <a:srgbClr val="ECECEC"/>
              </a:solidFill>
              <a:effectLst/>
              <a:latin typeface="Söhne"/>
            </a:endParaRPr>
          </a:p>
          <a:p>
            <a:pPr algn="l"/>
            <a:r>
              <a:rPr lang="en-US" b="0" i="0" dirty="0">
                <a:solidFill>
                  <a:srgbClr val="ECECEC"/>
                </a:solidFill>
                <a:effectLst/>
                <a:latin typeface="Söhne"/>
              </a:rPr>
              <a:t>(Run with batch norm)</a:t>
            </a:r>
          </a:p>
          <a:p>
            <a:pPr algn="l"/>
            <a:r>
              <a:rPr lang="en-US" b="0" i="0" dirty="0">
                <a:solidFill>
                  <a:srgbClr val="ECECEC"/>
                </a:solidFill>
                <a:effectLst/>
                <a:latin typeface="Söhne"/>
              </a:rPr>
              <a:t>Test accuracy: 98.08</a:t>
            </a:r>
          </a:p>
          <a:p>
            <a:pPr algn="l"/>
            <a:r>
              <a:rPr lang="en-US" b="0" i="0" dirty="0">
                <a:solidFill>
                  <a:srgbClr val="ECECEC"/>
                </a:solidFill>
                <a:effectLst/>
                <a:latin typeface="Söhne"/>
              </a:rPr>
              <a:t>Average Precision: 0.6956928138455083</a:t>
            </a:r>
          </a:p>
          <a:p>
            <a:pPr algn="l"/>
            <a:r>
              <a:rPr lang="en-US" b="0" i="0" dirty="0">
                <a:solidFill>
                  <a:srgbClr val="ECECEC"/>
                </a:solidFill>
                <a:effectLst/>
                <a:latin typeface="Söhne"/>
              </a:rPr>
              <a:t>Average Recall: 0.22521186440677968</a:t>
            </a: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 However, the relatively low recall values suggest that the model might miss a considerable portion of positive instances.</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8</a:t>
            </a:fld>
            <a:endParaRPr lang="en-IL"/>
          </a:p>
        </p:txBody>
      </p:sp>
    </p:spTree>
    <p:extLst>
      <p:ext uri="{BB962C8B-B14F-4D97-AF65-F5344CB8AC3E}">
        <p14:creationId xmlns:p14="http://schemas.microsoft.com/office/powerpoint/2010/main" val="158181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or farther 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dirty="0">
                <a:latin typeface="Söhne"/>
              </a:rPr>
              <a:t>Architectural Modifications </a:t>
            </a:r>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3710517"/>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3710517"/>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1754326"/>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r>
              <a:rPr lang="en-US" dirty="0">
                <a:latin typeface="Segoe UI Light" panose="020B0502040204020203" pitchFamily="34" charset="0"/>
                <a:cs typeface="Segoe UI Light" panose="020B0502040204020203" pitchFamily="34" charset="0"/>
              </a:rPr>
              <a:t> </a:t>
            </a: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7962019" y="1018419"/>
            <a:ext cx="3535051" cy="1754326"/>
          </a:xfrm>
          <a:prstGeom prst="rect">
            <a:avLst/>
          </a:prstGeom>
          <a:noFill/>
        </p:spPr>
        <p:txBody>
          <a:bodyPr wrap="square" rtlCol="0">
            <a:spAutoFit/>
          </a:bodyPr>
          <a:lstStyle/>
          <a:p>
            <a:r>
              <a:rPr lang="en-US" b="0" i="0" dirty="0">
                <a:effectLst/>
                <a:latin typeface="Segoe UI Light" panose="020B0502040204020203" pitchFamily="34" charset="0"/>
                <a:cs typeface="Segoe UI Light" panose="020B0502040204020203" pitchFamily="34" charset="0"/>
              </a:rPr>
              <a:t>We can observe that most of the misclassified images are difficult to identify with the human eye. This could explain why the model is encountering challenges in correctly classifying them.</a:t>
            </a:r>
            <a:endParaRPr lang="en-IL" dirty="0">
              <a:latin typeface="Segoe UI Light" panose="020B0502040204020203" pitchFamily="34" charset="0"/>
              <a:cs typeface="Segoe UI Light" panose="020B0502040204020203" pitchFamily="34" charset="0"/>
            </a:endParaRP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7" y="2942676"/>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362" y="2942676"/>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363" y="4773119"/>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4773119"/>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962019" y="3715924"/>
            <a:ext cx="3535051" cy="1200329"/>
          </a:xfrm>
          <a:prstGeom prst="rect">
            <a:avLst/>
          </a:prstGeom>
          <a:noFill/>
        </p:spPr>
        <p:txBody>
          <a:bodyPr wrap="square">
            <a:spAutoFit/>
          </a:bodyPr>
          <a:lstStyle/>
          <a:p>
            <a:r>
              <a:rPr lang="en-IL" dirty="0">
                <a:latin typeface="Segoe UI Light" panose="020B0502040204020203" pitchFamily="34" charset="0"/>
                <a:cs typeface="Segoe UI Light" panose="020B0502040204020203" pitchFamily="34" charset="0"/>
              </a:rPr>
              <a:t>Average number of </a:t>
            </a:r>
            <a:r>
              <a:rPr lang="en-US" dirty="0">
                <a:latin typeface="Segoe UI Light" panose="020B0502040204020203" pitchFamily="34" charset="0"/>
                <a:cs typeface="Segoe UI Light" panose="020B0502040204020203" pitchFamily="34" charset="0"/>
              </a:rPr>
              <a:t>misclassified</a:t>
            </a:r>
            <a:r>
              <a:rPr lang="en-IL" dirty="0">
                <a:latin typeface="Segoe UI Light" panose="020B0502040204020203" pitchFamily="34" charset="0"/>
                <a:cs typeface="Segoe UI Light" panose="020B0502040204020203" pitchFamily="34" charset="0"/>
              </a:rPr>
              <a:t> samples</a:t>
            </a:r>
            <a:r>
              <a:rPr lang="en-US" dirty="0">
                <a:latin typeface="Segoe UI Light" panose="020B0502040204020203" pitchFamily="34" charset="0"/>
                <a:cs typeface="Segoe UI Light" panose="020B0502040204020203" pitchFamily="34" charset="0"/>
              </a:rPr>
              <a:t>(example):</a:t>
            </a:r>
            <a:br>
              <a:rPr lang="en-US" dirty="0">
                <a:latin typeface="Segoe UI Light" panose="020B0502040204020203" pitchFamily="34" charset="0"/>
                <a:cs typeface="Segoe UI Light" panose="020B0502040204020203" pitchFamily="34" charset="0"/>
              </a:rPr>
            </a:br>
            <a:r>
              <a:rPr lang="en-IL" dirty="0">
                <a:latin typeface="Segoe UI Light" panose="020B0502040204020203" pitchFamily="34" charset="0"/>
                <a:cs typeface="Segoe UI Light" panose="020B0502040204020203" pitchFamily="34" charset="0"/>
              </a:rPr>
              <a:t>non-face: </a:t>
            </a:r>
            <a:r>
              <a:rPr lang="en-US" dirty="0">
                <a:latin typeface="Segoe UI Light" panose="020B0502040204020203" pitchFamily="34" charset="0"/>
                <a:cs typeface="Segoe UI Light" panose="020B0502040204020203" pitchFamily="34" charset="0"/>
              </a:rPr>
              <a:t>58.6</a:t>
            </a:r>
            <a:endParaRPr lang="en-IL" dirty="0">
              <a:latin typeface="Segoe UI Light" panose="020B0502040204020203" pitchFamily="34" charset="0"/>
              <a:cs typeface="Segoe UI Light" panose="020B0502040204020203" pitchFamily="34" charset="0"/>
            </a:endParaRPr>
          </a:p>
          <a:p>
            <a:r>
              <a:rPr lang="en-IL" dirty="0">
                <a:latin typeface="Segoe UI Light" panose="020B0502040204020203" pitchFamily="34" charset="0"/>
                <a:cs typeface="Segoe UI Light" panose="020B0502040204020203" pitchFamily="34" charset="0"/>
              </a:rPr>
              <a:t>face: </a:t>
            </a:r>
            <a:r>
              <a:rPr lang="en-US" dirty="0">
                <a:latin typeface="Segoe UI Light" panose="020B0502040204020203" pitchFamily="34" charset="0"/>
                <a:cs typeface="Segoe UI Light" panose="020B0502040204020203" pitchFamily="34" charset="0"/>
              </a:rPr>
              <a:t>337</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3">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4">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5">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78885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a:p>
            <a:pPr marL="285750" indent="-285750">
              <a:lnSpc>
                <a:spcPct val="150000"/>
              </a:lnSpc>
              <a:buFont typeface="Wingdings" panose="05000000000000000000" pitchFamily="2" charset="2"/>
              <a:buChar char="v"/>
            </a:pPr>
            <a:r>
              <a:rPr lang="en-US" b="1" dirty="0">
                <a:latin typeface="Söhne"/>
              </a:rPr>
              <a:t>Use Cloud/CUDA GPU to explore more hyperparameters</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2827</TotalTime>
  <Words>1368</Words>
  <Application>Microsoft Office PowerPoint</Application>
  <PresentationFormat>Widescreen</PresentationFormat>
  <Paragraphs>172</Paragraphs>
  <Slides>10</Slides>
  <Notes>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23</cp:revision>
  <dcterms:created xsi:type="dcterms:W3CDTF">2024-03-31T09:06:28Z</dcterms:created>
  <dcterms:modified xsi:type="dcterms:W3CDTF">2024-04-02T08:14:12Z</dcterms:modified>
</cp:coreProperties>
</file>