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87" autoAdjust="0"/>
  </p:normalViewPr>
  <p:slideViewPr>
    <p:cSldViewPr snapToGrid="0">
      <p:cViewPr varScale="1">
        <p:scale>
          <a:sx n="89" d="100"/>
          <a:sy n="89" d="100"/>
        </p:scale>
        <p:origin x="13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31857-19B1-4731-A7B5-29ACCF64D73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L"/>
        </a:p>
      </dgm:t>
    </dgm:pt>
    <dgm:pt modelId="{DF80FAF4-60D0-4BE5-A12E-7C824FB7C11F}">
      <dgm:prSet phldrT="[Text]" custT="1"/>
      <dgm:spPr/>
      <dgm:t>
        <a:bodyPr/>
        <a:lstStyle/>
        <a:p>
          <a:r>
            <a:rPr lang="en-US" sz="1400" b="1" dirty="0">
              <a:latin typeface="Segoe UI Light" panose="020B0502040204020203" pitchFamily="34" charset="0"/>
              <a:cs typeface="Segoe UI Light" panose="020B0502040204020203" pitchFamily="34" charset="0"/>
            </a:rPr>
            <a:t>Conv1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4B119C24-9688-4B2F-8D74-D8C17F818BA6}" type="parTrans" cxnId="{2D9FDD2E-67EA-4ED0-8CF9-3AC7E1CFABE8}">
      <dgm:prSet/>
      <dgm:spPr/>
      <dgm:t>
        <a:bodyPr/>
        <a:lstStyle/>
        <a:p>
          <a:endParaRPr lang="en-IL"/>
        </a:p>
      </dgm:t>
    </dgm:pt>
    <dgm:pt modelId="{0654AA74-48F7-436E-B643-4113561962B9}" type="sibTrans" cxnId="{2D9FDD2E-67EA-4ED0-8CF9-3AC7E1CFABE8}">
      <dgm:prSet/>
      <dgm:spPr/>
      <dgm:t>
        <a:bodyPr/>
        <a:lstStyle/>
        <a:p>
          <a:endParaRPr lang="en-IL"/>
        </a:p>
      </dgm:t>
    </dgm:pt>
    <dgm:pt modelId="{ED4710BF-0B1D-4DBF-8BF5-E55FA47D7B04}">
      <dgm:prSet phldrT="[Text]" custT="1"/>
      <dgm:spPr/>
      <dgm:t>
        <a:bodyPr/>
        <a:lstStyle/>
        <a:p>
          <a:r>
            <a:rPr lang="en-US" sz="1400" b="1" dirty="0">
              <a:latin typeface="Segoe UI Light" panose="020B0502040204020203" pitchFamily="34" charset="0"/>
              <a:cs typeface="Segoe UI Light" panose="020B0502040204020203" pitchFamily="34" charset="0"/>
            </a:rPr>
            <a:t>Conv2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A3CD8C54-BF06-4171-B170-5FF83DA75C7A}" type="parTrans" cxnId="{3F516C7E-6C1A-4AF1-9699-505BA671C710}">
      <dgm:prSet/>
      <dgm:spPr/>
      <dgm:t>
        <a:bodyPr/>
        <a:lstStyle/>
        <a:p>
          <a:endParaRPr lang="en-IL"/>
        </a:p>
      </dgm:t>
    </dgm:pt>
    <dgm:pt modelId="{37E0E166-FE64-4401-99AD-0BF6C5A2FF06}" type="sibTrans" cxnId="{3F516C7E-6C1A-4AF1-9699-505BA671C710}">
      <dgm:prSet/>
      <dgm:spPr/>
      <dgm:t>
        <a:bodyPr/>
        <a:lstStyle/>
        <a:p>
          <a:endParaRPr lang="en-IL"/>
        </a:p>
      </dgm:t>
    </dgm:pt>
    <dgm:pt modelId="{F16DE45B-102D-464F-B980-08DB3FDBB442}">
      <dgm:prSet phldrT="[Text]" custT="1"/>
      <dgm:spPr/>
      <dgm:t>
        <a:bodyPr/>
        <a:lstStyle/>
        <a:p>
          <a:r>
            <a:rPr lang="en-US" sz="1400" b="1" dirty="0">
              <a:latin typeface="Segoe UI Light" panose="020B0502040204020203" pitchFamily="34" charset="0"/>
              <a:cs typeface="Segoe UI Light" panose="020B0502040204020203" pitchFamily="34" charset="0"/>
            </a:rPr>
            <a:t>Conv3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128</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113E597F-FD28-46CB-B2E1-EA723098B096}" type="parTrans" cxnId="{15AC190D-3E91-438D-ADC3-3FCA80D37197}">
      <dgm:prSet/>
      <dgm:spPr/>
      <dgm:t>
        <a:bodyPr/>
        <a:lstStyle/>
        <a:p>
          <a:endParaRPr lang="en-IL"/>
        </a:p>
      </dgm:t>
    </dgm:pt>
    <dgm:pt modelId="{28157BB7-A92B-424E-880B-3F515392A060}" type="sibTrans" cxnId="{15AC190D-3E91-438D-ADC3-3FCA80D37197}">
      <dgm:prSet/>
      <dgm:spPr/>
      <dgm:t>
        <a:bodyPr/>
        <a:lstStyle/>
        <a:p>
          <a:endParaRPr lang="en-IL"/>
        </a:p>
      </dgm:t>
    </dgm:pt>
    <dgm:pt modelId="{946A3C69-7DBE-4C3A-8F3A-FC32BA81EB95}">
      <dgm:prSet custT="1"/>
      <dgm:spPr/>
      <dgm:t>
        <a:bodyPr/>
        <a:lstStyle/>
        <a:p>
          <a:r>
            <a:rPr lang="en-US" sz="1400" b="1" dirty="0">
              <a:latin typeface="Segoe UI Light" panose="020B0502040204020203" pitchFamily="34" charset="0"/>
              <a:cs typeface="Segoe UI Light" panose="020B0502040204020203" pitchFamily="34" charset="0"/>
            </a:rPr>
            <a:t>FC1</a:t>
          </a:r>
        </a:p>
      </dgm:t>
    </dgm:pt>
    <dgm:pt modelId="{AD5C6D30-4FCD-496D-B01F-2A0301672D2E}" type="parTrans" cxnId="{EBE3BDBD-7BEC-47E8-8280-2A18AFB2AF15}">
      <dgm:prSet/>
      <dgm:spPr/>
      <dgm:t>
        <a:bodyPr/>
        <a:lstStyle/>
        <a:p>
          <a:endParaRPr lang="en-IL"/>
        </a:p>
      </dgm:t>
    </dgm:pt>
    <dgm:pt modelId="{B1B1ACDB-C170-4BAC-94AC-C295B32DB232}" type="sibTrans" cxnId="{EBE3BDBD-7BEC-47E8-8280-2A18AFB2AF15}">
      <dgm:prSet/>
      <dgm:spPr/>
      <dgm:t>
        <a:bodyPr/>
        <a:lstStyle/>
        <a:p>
          <a:endParaRPr lang="en-IL"/>
        </a:p>
      </dgm:t>
    </dgm:pt>
    <dgm:pt modelId="{04414C54-89A8-4226-94C9-4ED2C7BEB711}">
      <dgm:prSet custT="1"/>
      <dgm:spPr/>
      <dgm:t>
        <a:bodyPr/>
        <a:lstStyle/>
        <a:p>
          <a:r>
            <a:rPr lang="en-US" sz="1400" b="1" dirty="0">
              <a:latin typeface="Segoe UI Light" panose="020B0502040204020203" pitchFamily="34" charset="0"/>
              <a:cs typeface="Segoe UI Light" panose="020B0502040204020203" pitchFamily="34" charset="0"/>
            </a:rPr>
            <a:t>FC2</a:t>
          </a:r>
        </a:p>
      </dgm:t>
    </dgm:pt>
    <dgm:pt modelId="{D5CE1991-A82C-4829-A7F7-86F084DC901E}" type="parTrans" cxnId="{14B83AD5-A0DC-4001-8EBA-46A358B8457D}">
      <dgm:prSet/>
      <dgm:spPr/>
      <dgm:t>
        <a:bodyPr/>
        <a:lstStyle/>
        <a:p>
          <a:endParaRPr lang="en-IL"/>
        </a:p>
      </dgm:t>
    </dgm:pt>
    <dgm:pt modelId="{CA419A08-E73F-452C-B2CA-CD7949DA70A1}" type="sibTrans" cxnId="{14B83AD5-A0DC-4001-8EBA-46A358B8457D}">
      <dgm:prSet/>
      <dgm:spPr/>
      <dgm:t>
        <a:bodyPr/>
        <a:lstStyle/>
        <a:p>
          <a:endParaRPr lang="en-IL"/>
        </a:p>
      </dgm:t>
    </dgm:pt>
    <dgm:pt modelId="{2F15CF86-13F5-490C-A93C-7B325748B7B2}">
      <dgm:prSet custT="1"/>
      <dgm:spPr/>
      <dgm:t>
        <a:bodyPr/>
        <a:lstStyle/>
        <a:p>
          <a:r>
            <a:rPr lang="en-US" sz="1400" b="1" dirty="0">
              <a:latin typeface="Segoe UI Light" panose="020B0502040204020203" pitchFamily="34" charset="0"/>
              <a:cs typeface="Segoe UI Light" panose="020B0502040204020203" pitchFamily="34" charset="0"/>
            </a:rPr>
            <a:t>sigmoid</a:t>
          </a:r>
        </a:p>
      </dgm:t>
    </dgm:pt>
    <dgm:pt modelId="{0900D373-A7B9-4337-A38E-991E41641012}" type="parTrans" cxnId="{EDD88E98-9811-4D9D-8520-87BC5812B10D}">
      <dgm:prSet/>
      <dgm:spPr/>
      <dgm:t>
        <a:bodyPr/>
        <a:lstStyle/>
        <a:p>
          <a:endParaRPr lang="en-IL"/>
        </a:p>
      </dgm:t>
    </dgm:pt>
    <dgm:pt modelId="{42F6FE7F-024D-4709-B103-1B1D865448EA}" type="sibTrans" cxnId="{EDD88E98-9811-4D9D-8520-87BC5812B10D}">
      <dgm:prSet/>
      <dgm:spPr/>
      <dgm:t>
        <a:bodyPr/>
        <a:lstStyle/>
        <a:p>
          <a:endParaRPr lang="en-IL"/>
        </a:p>
      </dgm:t>
    </dgm:pt>
    <dgm:pt modelId="{26B8B89D-AC58-47FE-9862-56EA894585DF}">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08EC1494-1A78-4DB4-A29D-52BA9412167E}" type="parTrans" cxnId="{0F34E077-5065-48F7-8AEA-F2A25FE99027}">
      <dgm:prSet/>
      <dgm:spPr/>
      <dgm:t>
        <a:bodyPr/>
        <a:lstStyle/>
        <a:p>
          <a:endParaRPr lang="en-IL"/>
        </a:p>
      </dgm:t>
    </dgm:pt>
    <dgm:pt modelId="{8450FDF1-511B-450F-BDEB-19B8065727C3}" type="sibTrans" cxnId="{0F34E077-5065-48F7-8AEA-F2A25FE99027}">
      <dgm:prSet/>
      <dgm:spPr/>
      <dgm:t>
        <a:bodyPr/>
        <a:lstStyle/>
        <a:p>
          <a:endParaRPr lang="en-IL"/>
        </a:p>
      </dgm:t>
    </dgm:pt>
    <dgm:pt modelId="{FEEB0895-1EF9-4832-8851-93B93FEA28C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A9D482D3-EC28-49B2-B23F-7B2346C6B221}" type="parTrans" cxnId="{E0BBC1C6-2617-415A-A455-AC06D4BECF4D}">
      <dgm:prSet/>
      <dgm:spPr/>
      <dgm:t>
        <a:bodyPr/>
        <a:lstStyle/>
        <a:p>
          <a:endParaRPr lang="en-IL"/>
        </a:p>
      </dgm:t>
    </dgm:pt>
    <dgm:pt modelId="{571D9215-0A5F-45C4-A02C-3CBD22366FCA}" type="sibTrans" cxnId="{E0BBC1C6-2617-415A-A455-AC06D4BECF4D}">
      <dgm:prSet/>
      <dgm:spPr/>
      <dgm:t>
        <a:bodyPr/>
        <a:lstStyle/>
        <a:p>
          <a:endParaRPr lang="en-IL"/>
        </a:p>
      </dgm:t>
    </dgm:pt>
    <dgm:pt modelId="{9F25D3C5-DB9F-443A-95E1-CD86239CAFB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7E1F24DF-D98C-47F4-9C78-F7C65DC08631}" type="parTrans" cxnId="{761FBDC5-67A7-43B3-AE64-7FB2EB7AEA43}">
      <dgm:prSet/>
      <dgm:spPr/>
      <dgm:t>
        <a:bodyPr/>
        <a:lstStyle/>
        <a:p>
          <a:endParaRPr lang="en-IL"/>
        </a:p>
      </dgm:t>
    </dgm:pt>
    <dgm:pt modelId="{9D0EBF24-2FF6-4416-BEFD-7B298F5C4FD1}" type="sibTrans" cxnId="{761FBDC5-67A7-43B3-AE64-7FB2EB7AEA43}">
      <dgm:prSet/>
      <dgm:spPr/>
      <dgm:t>
        <a:bodyPr/>
        <a:lstStyle/>
        <a:p>
          <a:endParaRPr lang="en-IL"/>
        </a:p>
      </dgm:t>
    </dgm:pt>
    <dgm:pt modelId="{58D0E74B-5760-47D4-A3B7-8EEC6756F0F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6B6D2A8E-987A-46E1-B0E8-799BF46B5B22}" type="parTrans" cxnId="{9CE7614D-B376-4533-B226-976635CF8E73}">
      <dgm:prSet/>
      <dgm:spPr/>
      <dgm:t>
        <a:bodyPr/>
        <a:lstStyle/>
        <a:p>
          <a:endParaRPr lang="en-IL"/>
        </a:p>
      </dgm:t>
    </dgm:pt>
    <dgm:pt modelId="{8F72F0EC-697E-4F4A-BA90-571BBF532FDD}" type="sibTrans" cxnId="{9CE7614D-B376-4533-B226-976635CF8E73}">
      <dgm:prSet/>
      <dgm:spPr/>
      <dgm:t>
        <a:bodyPr/>
        <a:lstStyle/>
        <a:p>
          <a:endParaRPr lang="en-IL"/>
        </a:p>
      </dgm:t>
    </dgm:pt>
    <dgm:pt modelId="{8F8B1EEC-CD92-4EDA-899F-929C59BB3CD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BB27D33B-558D-42BB-9077-C173A4C890F2}" type="parTrans" cxnId="{F2EB223E-54C8-4C49-AF7A-51A79AC90F74}">
      <dgm:prSet/>
      <dgm:spPr/>
      <dgm:t>
        <a:bodyPr/>
        <a:lstStyle/>
        <a:p>
          <a:endParaRPr lang="en-IL"/>
        </a:p>
      </dgm:t>
    </dgm:pt>
    <dgm:pt modelId="{DA319B1E-C2D3-4D22-B312-DE92B11FA09E}" type="sibTrans" cxnId="{F2EB223E-54C8-4C49-AF7A-51A79AC90F74}">
      <dgm:prSet/>
      <dgm:spPr/>
      <dgm:t>
        <a:bodyPr/>
        <a:lstStyle/>
        <a:p>
          <a:endParaRPr lang="en-IL"/>
        </a:p>
      </dgm:t>
    </dgm:pt>
    <dgm:pt modelId="{2ED59905-42DB-40C7-83EE-7632A1EE98B9}">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29EC5C43-F625-487D-9D77-AD28B7072F33}" type="parTrans" cxnId="{6D9424E1-12F7-451E-9658-99E01C1B5285}">
      <dgm:prSet/>
      <dgm:spPr/>
      <dgm:t>
        <a:bodyPr/>
        <a:lstStyle/>
        <a:p>
          <a:endParaRPr lang="en-IL"/>
        </a:p>
      </dgm:t>
    </dgm:pt>
    <dgm:pt modelId="{8172E505-095A-44FA-B3B9-436D0D894FA4}" type="sibTrans" cxnId="{6D9424E1-12F7-451E-9658-99E01C1B5285}">
      <dgm:prSet/>
      <dgm:spPr/>
      <dgm:t>
        <a:bodyPr/>
        <a:lstStyle/>
        <a:p>
          <a:endParaRPr lang="en-IL"/>
        </a:p>
      </dgm:t>
    </dgm:pt>
    <dgm:pt modelId="{87EE8453-0FB2-43D6-87B8-A3A71F8F2194}">
      <dgm:prSet phldrT="[Text]" custT="1"/>
      <dgm:spPr/>
      <dgm:t>
        <a:bodyPr/>
        <a:lstStyle/>
        <a:p>
          <a:r>
            <a:rPr lang="en-US" sz="1400" b="1" dirty="0">
              <a:latin typeface="Segoe UI Light" panose="020B0502040204020203" pitchFamily="34" charset="0"/>
              <a:cs typeface="Segoe UI Light" panose="020B0502040204020203" pitchFamily="34" charset="0"/>
            </a:rPr>
            <a:t>Reshape</a:t>
          </a:r>
          <a:endParaRPr lang="en-IL" sz="1400" b="1" dirty="0">
            <a:latin typeface="Segoe UI Light" panose="020B0502040204020203" pitchFamily="34" charset="0"/>
            <a:cs typeface="Segoe UI Light" panose="020B0502040204020203" pitchFamily="34" charset="0"/>
          </a:endParaRPr>
        </a:p>
      </dgm:t>
    </dgm:pt>
    <dgm:pt modelId="{D1DBD397-C9B8-4AC0-B6F3-A0658BC53F5D}" type="parTrans" cxnId="{7C423E49-B7C2-47BA-9E57-5A98A3C6C362}">
      <dgm:prSet/>
      <dgm:spPr/>
      <dgm:t>
        <a:bodyPr/>
        <a:lstStyle/>
        <a:p>
          <a:endParaRPr lang="en-IL"/>
        </a:p>
      </dgm:t>
    </dgm:pt>
    <dgm:pt modelId="{C63F04BB-C7DE-4148-B3F8-FB0AFC7D737D}" type="sibTrans" cxnId="{7C423E49-B7C2-47BA-9E57-5A98A3C6C362}">
      <dgm:prSet/>
      <dgm:spPr/>
      <dgm:t>
        <a:bodyPr/>
        <a:lstStyle/>
        <a:p>
          <a:endParaRPr lang="en-IL"/>
        </a:p>
      </dgm:t>
    </dgm:pt>
    <dgm:pt modelId="{8EBC7739-FC64-441E-870A-B6FF157E6BFE}">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US" sz="1000" b="1" dirty="0">
            <a:latin typeface="Segoe UI Light" panose="020B0502040204020203" pitchFamily="34" charset="0"/>
            <a:cs typeface="Segoe UI Light" panose="020B0502040204020203" pitchFamily="34" charset="0"/>
          </a:endParaRPr>
        </a:p>
      </dgm:t>
    </dgm:pt>
    <dgm:pt modelId="{6F1DD8B2-C438-40BB-AD6C-9A5DA3BD8E7F}" type="parTrans" cxnId="{47193C27-04A8-43BB-A371-C4E53D87770F}">
      <dgm:prSet/>
      <dgm:spPr/>
      <dgm:t>
        <a:bodyPr/>
        <a:lstStyle/>
        <a:p>
          <a:endParaRPr lang="en-IL"/>
        </a:p>
      </dgm:t>
    </dgm:pt>
    <dgm:pt modelId="{6C6BF345-E628-480F-BAB6-45A27C07832A}" type="sibTrans" cxnId="{47193C27-04A8-43BB-A371-C4E53D87770F}">
      <dgm:prSet/>
      <dgm:spPr/>
      <dgm:t>
        <a:bodyPr/>
        <a:lstStyle/>
        <a:p>
          <a:endParaRPr lang="en-IL"/>
        </a:p>
      </dgm:t>
    </dgm:pt>
    <dgm:pt modelId="{78940771-B127-46D0-8D66-02DA0145B093}" type="pres">
      <dgm:prSet presAssocID="{40931857-19B1-4731-A7B5-29ACCF64D730}" presName="Name0" presStyleCnt="0">
        <dgm:presLayoutVars>
          <dgm:chMax val="11"/>
          <dgm:chPref val="11"/>
          <dgm:dir/>
          <dgm:resizeHandles/>
        </dgm:presLayoutVars>
      </dgm:prSet>
      <dgm:spPr/>
    </dgm:pt>
    <dgm:pt modelId="{7FE8FA0D-1005-4B47-8ED3-730C6B952785}" type="pres">
      <dgm:prSet presAssocID="{2F15CF86-13F5-490C-A93C-7B325748B7B2}" presName="Accent7" presStyleCnt="0"/>
      <dgm:spPr/>
    </dgm:pt>
    <dgm:pt modelId="{057EA5AF-AE13-4385-A7CE-3D48A9123F51}" type="pres">
      <dgm:prSet presAssocID="{2F15CF86-13F5-490C-A93C-7B325748B7B2}" presName="Accent" presStyleLbl="node1" presStyleIdx="0" presStyleCnt="7"/>
      <dgm:spPr/>
    </dgm:pt>
    <dgm:pt modelId="{135EFF2A-E57B-4EE9-8574-2D4C80F03E10}" type="pres">
      <dgm:prSet presAssocID="{2F15CF86-13F5-490C-A93C-7B325748B7B2}" presName="ParentBackground7" presStyleCnt="0"/>
      <dgm:spPr/>
    </dgm:pt>
    <dgm:pt modelId="{56D1B806-F21F-4CEE-B513-1964F30C8538}" type="pres">
      <dgm:prSet presAssocID="{2F15CF86-13F5-490C-A93C-7B325748B7B2}" presName="ParentBackground" presStyleLbl="fgAcc1" presStyleIdx="0" presStyleCnt="7"/>
      <dgm:spPr/>
    </dgm:pt>
    <dgm:pt modelId="{7320838F-C49D-4CBD-9932-F94BA79950A8}" type="pres">
      <dgm:prSet presAssocID="{2F15CF86-13F5-490C-A93C-7B325748B7B2}" presName="Parent7" presStyleLbl="revTx" presStyleIdx="0" presStyleCnt="4">
        <dgm:presLayoutVars>
          <dgm:chMax val="1"/>
          <dgm:chPref val="1"/>
          <dgm:bulletEnabled val="1"/>
        </dgm:presLayoutVars>
      </dgm:prSet>
      <dgm:spPr/>
    </dgm:pt>
    <dgm:pt modelId="{1AF6A195-0A74-480C-9A38-661A95D73052}" type="pres">
      <dgm:prSet presAssocID="{04414C54-89A8-4226-94C9-4ED2C7BEB711}" presName="Accent6" presStyleCnt="0"/>
      <dgm:spPr/>
    </dgm:pt>
    <dgm:pt modelId="{50624582-22F2-464F-A1AA-5720289309F5}" type="pres">
      <dgm:prSet presAssocID="{04414C54-89A8-4226-94C9-4ED2C7BEB711}" presName="Accent" presStyleLbl="node1" presStyleIdx="1" presStyleCnt="7"/>
      <dgm:spPr/>
    </dgm:pt>
    <dgm:pt modelId="{8FC471A1-DE32-4994-9A3F-4813262A0024}" type="pres">
      <dgm:prSet presAssocID="{04414C54-89A8-4226-94C9-4ED2C7BEB711}" presName="ParentBackground6" presStyleCnt="0"/>
      <dgm:spPr/>
    </dgm:pt>
    <dgm:pt modelId="{D7ACF2DF-F1FA-4682-8640-6C95E43FCAD1}" type="pres">
      <dgm:prSet presAssocID="{04414C54-89A8-4226-94C9-4ED2C7BEB711}" presName="ParentBackground" presStyleLbl="fgAcc1" presStyleIdx="1" presStyleCnt="7"/>
      <dgm:spPr/>
    </dgm:pt>
    <dgm:pt modelId="{89113D22-3489-4C50-9DD7-0E876B717250}" type="pres">
      <dgm:prSet presAssocID="{04414C54-89A8-4226-94C9-4ED2C7BEB711}" presName="Parent6" presStyleLbl="revTx" presStyleIdx="0" presStyleCnt="4">
        <dgm:presLayoutVars>
          <dgm:chMax val="1"/>
          <dgm:chPref val="1"/>
          <dgm:bulletEnabled val="1"/>
        </dgm:presLayoutVars>
      </dgm:prSet>
      <dgm:spPr/>
    </dgm:pt>
    <dgm:pt modelId="{93526379-03B8-4B77-82EA-DC49A2B7D814}" type="pres">
      <dgm:prSet presAssocID="{946A3C69-7DBE-4C3A-8F3A-FC32BA81EB95}" presName="Accent5" presStyleCnt="0"/>
      <dgm:spPr/>
    </dgm:pt>
    <dgm:pt modelId="{5516A123-7493-4249-93B3-72E736960A79}" type="pres">
      <dgm:prSet presAssocID="{946A3C69-7DBE-4C3A-8F3A-FC32BA81EB95}" presName="Accent" presStyleLbl="node1" presStyleIdx="2" presStyleCnt="7"/>
      <dgm:spPr/>
    </dgm:pt>
    <dgm:pt modelId="{471EB6D5-37F4-42C3-8EC6-140293A2CC67}" type="pres">
      <dgm:prSet presAssocID="{946A3C69-7DBE-4C3A-8F3A-FC32BA81EB95}" presName="ParentBackground5" presStyleCnt="0"/>
      <dgm:spPr/>
    </dgm:pt>
    <dgm:pt modelId="{8B2008DC-E913-4524-944B-397D6B494BA6}" type="pres">
      <dgm:prSet presAssocID="{946A3C69-7DBE-4C3A-8F3A-FC32BA81EB95}" presName="ParentBackground" presStyleLbl="fgAcc1" presStyleIdx="2" presStyleCnt="7"/>
      <dgm:spPr/>
    </dgm:pt>
    <dgm:pt modelId="{D4A3A4B5-3A51-41B6-8EC9-F5E02F174EA7}" type="pres">
      <dgm:prSet presAssocID="{946A3C69-7DBE-4C3A-8F3A-FC32BA81EB95}" presName="Child5" presStyleLbl="revTx" presStyleIdx="0" presStyleCnt="4">
        <dgm:presLayoutVars>
          <dgm:chMax val="0"/>
          <dgm:chPref val="0"/>
          <dgm:bulletEnabled val="1"/>
        </dgm:presLayoutVars>
      </dgm:prSet>
      <dgm:spPr/>
    </dgm:pt>
    <dgm:pt modelId="{9779CE7D-0837-4823-A06A-A97D2B898C35}" type="pres">
      <dgm:prSet presAssocID="{946A3C69-7DBE-4C3A-8F3A-FC32BA81EB95}" presName="Parent5" presStyleLbl="revTx" presStyleIdx="0" presStyleCnt="4">
        <dgm:presLayoutVars>
          <dgm:chMax val="1"/>
          <dgm:chPref val="1"/>
          <dgm:bulletEnabled val="1"/>
        </dgm:presLayoutVars>
      </dgm:prSet>
      <dgm:spPr/>
    </dgm:pt>
    <dgm:pt modelId="{1DD9D8E4-11E1-4ED4-9337-944C74E543C9}" type="pres">
      <dgm:prSet presAssocID="{87EE8453-0FB2-43D6-87B8-A3A71F8F2194}" presName="Accent4" presStyleCnt="0"/>
      <dgm:spPr/>
    </dgm:pt>
    <dgm:pt modelId="{35B5D5D7-2E93-402A-9BE7-648133B36C57}" type="pres">
      <dgm:prSet presAssocID="{87EE8453-0FB2-43D6-87B8-A3A71F8F2194}" presName="Accent" presStyleLbl="node1" presStyleIdx="3" presStyleCnt="7"/>
      <dgm:spPr/>
    </dgm:pt>
    <dgm:pt modelId="{75E914E2-E782-4ADB-A66C-5550C644A2FA}" type="pres">
      <dgm:prSet presAssocID="{87EE8453-0FB2-43D6-87B8-A3A71F8F2194}" presName="ParentBackground4" presStyleCnt="0"/>
      <dgm:spPr/>
    </dgm:pt>
    <dgm:pt modelId="{E335706C-37B9-449B-95CA-E4DFABC4D505}" type="pres">
      <dgm:prSet presAssocID="{87EE8453-0FB2-43D6-87B8-A3A71F8F2194}" presName="ParentBackground" presStyleLbl="fgAcc1" presStyleIdx="3" presStyleCnt="7"/>
      <dgm:spPr/>
    </dgm:pt>
    <dgm:pt modelId="{F38F2B5F-896C-49C9-97F6-E9150FC15826}" type="pres">
      <dgm:prSet presAssocID="{87EE8453-0FB2-43D6-87B8-A3A71F8F2194}" presName="Parent4" presStyleLbl="revTx" presStyleIdx="0" presStyleCnt="4">
        <dgm:presLayoutVars>
          <dgm:chMax val="1"/>
          <dgm:chPref val="1"/>
          <dgm:bulletEnabled val="1"/>
        </dgm:presLayoutVars>
      </dgm:prSet>
      <dgm:spPr/>
    </dgm:pt>
    <dgm:pt modelId="{5FB3D930-A91E-423F-98B7-BB321CBFB98D}" type="pres">
      <dgm:prSet presAssocID="{F16DE45B-102D-464F-B980-08DB3FDBB442}" presName="Accent3" presStyleCnt="0"/>
      <dgm:spPr/>
    </dgm:pt>
    <dgm:pt modelId="{715004A4-2727-43DB-B911-814A5248EF7C}" type="pres">
      <dgm:prSet presAssocID="{F16DE45B-102D-464F-B980-08DB3FDBB442}" presName="Accent" presStyleLbl="node1" presStyleIdx="4" presStyleCnt="7"/>
      <dgm:spPr/>
    </dgm:pt>
    <dgm:pt modelId="{E2B1FCFE-85BA-453B-B214-DDEDE87E9E02}" type="pres">
      <dgm:prSet presAssocID="{F16DE45B-102D-464F-B980-08DB3FDBB442}" presName="ParentBackground3" presStyleCnt="0"/>
      <dgm:spPr/>
    </dgm:pt>
    <dgm:pt modelId="{E9401E9F-6C73-415A-AE28-C22FADBEFFCF}" type="pres">
      <dgm:prSet presAssocID="{F16DE45B-102D-464F-B980-08DB3FDBB442}" presName="ParentBackground" presStyleLbl="fgAcc1" presStyleIdx="4" presStyleCnt="7"/>
      <dgm:spPr/>
    </dgm:pt>
    <dgm:pt modelId="{858BDE6D-F0EB-408F-BFE8-CA06D4A28C4E}" type="pres">
      <dgm:prSet presAssocID="{F16DE45B-102D-464F-B980-08DB3FDBB442}" presName="Child3" presStyleLbl="revTx" presStyleIdx="1" presStyleCnt="4" custLinFactNeighborX="83343" custLinFactNeighborY="-4612">
        <dgm:presLayoutVars>
          <dgm:chMax val="0"/>
          <dgm:chPref val="0"/>
          <dgm:bulletEnabled val="1"/>
        </dgm:presLayoutVars>
      </dgm:prSet>
      <dgm:spPr/>
    </dgm:pt>
    <dgm:pt modelId="{007B4F41-79E3-4C68-8324-23E8ED088517}" type="pres">
      <dgm:prSet presAssocID="{F16DE45B-102D-464F-B980-08DB3FDBB442}" presName="Parent3" presStyleLbl="revTx" presStyleIdx="1" presStyleCnt="4">
        <dgm:presLayoutVars>
          <dgm:chMax val="1"/>
          <dgm:chPref val="1"/>
          <dgm:bulletEnabled val="1"/>
        </dgm:presLayoutVars>
      </dgm:prSet>
      <dgm:spPr/>
    </dgm:pt>
    <dgm:pt modelId="{D21C9369-AD85-4B10-BED7-1D0E844017E1}" type="pres">
      <dgm:prSet presAssocID="{ED4710BF-0B1D-4DBF-8BF5-E55FA47D7B04}" presName="Accent2" presStyleCnt="0"/>
      <dgm:spPr/>
    </dgm:pt>
    <dgm:pt modelId="{5C924597-C9C1-4D5E-ADB7-97F26487471B}" type="pres">
      <dgm:prSet presAssocID="{ED4710BF-0B1D-4DBF-8BF5-E55FA47D7B04}" presName="Accent" presStyleLbl="node1" presStyleIdx="5" presStyleCnt="7"/>
      <dgm:spPr/>
    </dgm:pt>
    <dgm:pt modelId="{E7A003E6-B251-47D7-AA1E-95B0D8FF726A}" type="pres">
      <dgm:prSet presAssocID="{ED4710BF-0B1D-4DBF-8BF5-E55FA47D7B04}" presName="ParentBackground2" presStyleCnt="0"/>
      <dgm:spPr/>
    </dgm:pt>
    <dgm:pt modelId="{7ECF9881-EC5A-4EFA-B398-5AC283C59C94}" type="pres">
      <dgm:prSet presAssocID="{ED4710BF-0B1D-4DBF-8BF5-E55FA47D7B04}" presName="ParentBackground" presStyleLbl="fgAcc1" presStyleIdx="5" presStyleCnt="7"/>
      <dgm:spPr/>
    </dgm:pt>
    <dgm:pt modelId="{34F2EF36-F036-48E6-AEA3-0D9E34177792}" type="pres">
      <dgm:prSet presAssocID="{ED4710BF-0B1D-4DBF-8BF5-E55FA47D7B04}" presName="Child2" presStyleLbl="revTx" presStyleIdx="2" presStyleCnt="4" custLinFactNeighborX="83343" custLinFactNeighborY="-4612">
        <dgm:presLayoutVars>
          <dgm:chMax val="0"/>
          <dgm:chPref val="0"/>
          <dgm:bulletEnabled val="1"/>
        </dgm:presLayoutVars>
      </dgm:prSet>
      <dgm:spPr/>
    </dgm:pt>
    <dgm:pt modelId="{A46A0F07-6F2B-4C44-8801-1BA5F4267A7A}" type="pres">
      <dgm:prSet presAssocID="{ED4710BF-0B1D-4DBF-8BF5-E55FA47D7B04}" presName="Parent2" presStyleLbl="revTx" presStyleIdx="2" presStyleCnt="4">
        <dgm:presLayoutVars>
          <dgm:chMax val="1"/>
          <dgm:chPref val="1"/>
          <dgm:bulletEnabled val="1"/>
        </dgm:presLayoutVars>
      </dgm:prSet>
      <dgm:spPr/>
    </dgm:pt>
    <dgm:pt modelId="{4CD64A02-475A-4592-A007-6DD270946029}" type="pres">
      <dgm:prSet presAssocID="{DF80FAF4-60D0-4BE5-A12E-7C824FB7C11F}" presName="Accent1" presStyleCnt="0"/>
      <dgm:spPr/>
    </dgm:pt>
    <dgm:pt modelId="{5676C161-7FC4-464D-9258-4AD30B5A8479}" type="pres">
      <dgm:prSet presAssocID="{DF80FAF4-60D0-4BE5-A12E-7C824FB7C11F}" presName="Accent" presStyleLbl="node1" presStyleIdx="6" presStyleCnt="7"/>
      <dgm:spPr/>
    </dgm:pt>
    <dgm:pt modelId="{CDCBBEF0-8935-487E-BBCD-A8D28CD6897C}" type="pres">
      <dgm:prSet presAssocID="{DF80FAF4-60D0-4BE5-A12E-7C824FB7C11F}" presName="ParentBackground1" presStyleCnt="0"/>
      <dgm:spPr/>
    </dgm:pt>
    <dgm:pt modelId="{CC56EEB2-A90B-47EE-BF24-3A15A2A7816B}" type="pres">
      <dgm:prSet presAssocID="{DF80FAF4-60D0-4BE5-A12E-7C824FB7C11F}" presName="ParentBackground" presStyleLbl="fgAcc1" presStyleIdx="6" presStyleCnt="7"/>
      <dgm:spPr/>
    </dgm:pt>
    <dgm:pt modelId="{45889123-BDDF-4EC3-AAF7-670D460B4593}" type="pres">
      <dgm:prSet presAssocID="{DF80FAF4-60D0-4BE5-A12E-7C824FB7C11F}" presName="Child1" presStyleLbl="revTx" presStyleIdx="3" presStyleCnt="4" custLinFactNeighborX="83343" custLinFactNeighborY="-4612">
        <dgm:presLayoutVars>
          <dgm:chMax val="0"/>
          <dgm:chPref val="0"/>
          <dgm:bulletEnabled val="1"/>
        </dgm:presLayoutVars>
      </dgm:prSet>
      <dgm:spPr/>
    </dgm:pt>
    <dgm:pt modelId="{9E2D82EB-5268-406B-806C-A46AA06C265D}" type="pres">
      <dgm:prSet presAssocID="{DF80FAF4-60D0-4BE5-A12E-7C824FB7C11F}" presName="Parent1" presStyleLbl="revTx" presStyleIdx="3" presStyleCnt="4">
        <dgm:presLayoutVars>
          <dgm:chMax val="1"/>
          <dgm:chPref val="1"/>
          <dgm:bulletEnabled val="1"/>
        </dgm:presLayoutVars>
      </dgm:prSet>
      <dgm:spPr/>
    </dgm:pt>
  </dgm:ptLst>
  <dgm:cxnLst>
    <dgm:cxn modelId="{23249B08-15A9-45AD-9180-CFCB005DFCE8}" type="presOf" srcId="{ED4710BF-0B1D-4DBF-8BF5-E55FA47D7B04}" destId="{A46A0F07-6F2B-4C44-8801-1BA5F4267A7A}" srcOrd="1" destOrd="0" presId="urn:microsoft.com/office/officeart/2011/layout/CircleProcess"/>
    <dgm:cxn modelId="{556CBD0A-A0BC-4283-B8D7-21C2FD45D6E0}" type="presOf" srcId="{946A3C69-7DBE-4C3A-8F3A-FC32BA81EB95}" destId="{9779CE7D-0837-4823-A06A-A97D2B898C35}" srcOrd="1" destOrd="0" presId="urn:microsoft.com/office/officeart/2011/layout/CircleProcess"/>
    <dgm:cxn modelId="{15AC190D-3E91-438D-ADC3-3FCA80D37197}" srcId="{40931857-19B1-4731-A7B5-29ACCF64D730}" destId="{F16DE45B-102D-464F-B980-08DB3FDBB442}" srcOrd="2" destOrd="0" parTransId="{113E597F-FD28-46CB-B2E1-EA723098B096}" sibTransId="{28157BB7-A92B-424E-880B-3F515392A060}"/>
    <dgm:cxn modelId="{47193C27-04A8-43BB-A371-C4E53D87770F}" srcId="{946A3C69-7DBE-4C3A-8F3A-FC32BA81EB95}" destId="{8EBC7739-FC64-441E-870A-B6FF157E6BFE}" srcOrd="0" destOrd="0" parTransId="{6F1DD8B2-C438-40BB-AD6C-9A5DA3BD8E7F}" sibTransId="{6C6BF345-E628-480F-BAB6-45A27C07832A}"/>
    <dgm:cxn modelId="{6F4F432D-26F6-4945-8493-3E5071A4F4B9}" type="presOf" srcId="{FEEB0895-1EF9-4832-8851-93B93FEA28C3}" destId="{45889123-BDDF-4EC3-AAF7-670D460B4593}" srcOrd="0" destOrd="1" presId="urn:microsoft.com/office/officeart/2011/layout/CircleProcess"/>
    <dgm:cxn modelId="{2D9FDD2E-67EA-4ED0-8CF9-3AC7E1CFABE8}" srcId="{40931857-19B1-4731-A7B5-29ACCF64D730}" destId="{DF80FAF4-60D0-4BE5-A12E-7C824FB7C11F}" srcOrd="0" destOrd="0" parTransId="{4B119C24-9688-4B2F-8D74-D8C17F818BA6}" sibTransId="{0654AA74-48F7-436E-B643-4113561962B9}"/>
    <dgm:cxn modelId="{B2BF0832-3A71-4FA7-8D24-62BF36776FC3}" type="presOf" srcId="{8F8B1EEC-CD92-4EDA-899F-929C59BB3CDD}" destId="{858BDE6D-F0EB-408F-BFE8-CA06D4A28C4E}" srcOrd="0" destOrd="0" presId="urn:microsoft.com/office/officeart/2011/layout/CircleProcess"/>
    <dgm:cxn modelId="{E413B739-4B96-44AE-84CA-DA8D770FD9A5}" type="presOf" srcId="{87EE8453-0FB2-43D6-87B8-A3A71F8F2194}" destId="{F38F2B5F-896C-49C9-97F6-E9150FC15826}" srcOrd="1" destOrd="0" presId="urn:microsoft.com/office/officeart/2011/layout/CircleProcess"/>
    <dgm:cxn modelId="{F2EB223E-54C8-4C49-AF7A-51A79AC90F74}" srcId="{F16DE45B-102D-464F-B980-08DB3FDBB442}" destId="{8F8B1EEC-CD92-4EDA-899F-929C59BB3CDD}" srcOrd="0" destOrd="0" parTransId="{BB27D33B-558D-42BB-9077-C173A4C890F2}" sibTransId="{DA319B1E-C2D3-4D22-B312-DE92B11FA09E}"/>
    <dgm:cxn modelId="{DBE1A242-E789-4FA1-9265-455FB1BD2AE0}" type="presOf" srcId="{04414C54-89A8-4226-94C9-4ED2C7BEB711}" destId="{D7ACF2DF-F1FA-4682-8640-6C95E43FCAD1}" srcOrd="0" destOrd="0" presId="urn:microsoft.com/office/officeart/2011/layout/CircleProcess"/>
    <dgm:cxn modelId="{198D9967-211A-461F-AE58-C410C03B68DD}" type="presOf" srcId="{F16DE45B-102D-464F-B980-08DB3FDBB442}" destId="{E9401E9F-6C73-415A-AE28-C22FADBEFFCF}" srcOrd="0" destOrd="0" presId="urn:microsoft.com/office/officeart/2011/layout/CircleProcess"/>
    <dgm:cxn modelId="{8B000D48-E6F2-42C0-98DD-4B6774195FC2}" type="presOf" srcId="{DF80FAF4-60D0-4BE5-A12E-7C824FB7C11F}" destId="{9E2D82EB-5268-406B-806C-A46AA06C265D}" srcOrd="1" destOrd="0" presId="urn:microsoft.com/office/officeart/2011/layout/CircleProcess"/>
    <dgm:cxn modelId="{7C423E49-B7C2-47BA-9E57-5A98A3C6C362}" srcId="{40931857-19B1-4731-A7B5-29ACCF64D730}" destId="{87EE8453-0FB2-43D6-87B8-A3A71F8F2194}" srcOrd="3" destOrd="0" parTransId="{D1DBD397-C9B8-4AC0-B6F3-A0658BC53F5D}" sibTransId="{C63F04BB-C7DE-4148-B3F8-FB0AFC7D737D}"/>
    <dgm:cxn modelId="{FCE3994B-7EA6-4A58-A06C-3B2D279B7122}" type="presOf" srcId="{946A3C69-7DBE-4C3A-8F3A-FC32BA81EB95}" destId="{8B2008DC-E913-4524-944B-397D6B494BA6}" srcOrd="0" destOrd="0" presId="urn:microsoft.com/office/officeart/2011/layout/CircleProcess"/>
    <dgm:cxn modelId="{BFFE8C4C-2899-4A1B-AB13-744BAAA41BC0}" type="presOf" srcId="{2F15CF86-13F5-490C-A93C-7B325748B7B2}" destId="{7320838F-C49D-4CBD-9932-F94BA79950A8}" srcOrd="1" destOrd="0" presId="urn:microsoft.com/office/officeart/2011/layout/CircleProcess"/>
    <dgm:cxn modelId="{9CE7614D-B376-4533-B226-976635CF8E73}" srcId="{ED4710BF-0B1D-4DBF-8BF5-E55FA47D7B04}" destId="{58D0E74B-5760-47D4-A3B7-8EEC6756F0F3}" srcOrd="1" destOrd="0" parTransId="{6B6D2A8E-987A-46E1-B0E8-799BF46B5B22}" sibTransId="{8F72F0EC-697E-4F4A-BA90-571BBF532FDD}"/>
    <dgm:cxn modelId="{03203670-4BD8-40EA-9E30-16FEE6A6363D}" type="presOf" srcId="{F16DE45B-102D-464F-B980-08DB3FDBB442}" destId="{007B4F41-79E3-4C68-8324-23E8ED088517}" srcOrd="1" destOrd="0" presId="urn:microsoft.com/office/officeart/2011/layout/CircleProcess"/>
    <dgm:cxn modelId="{858FC870-D0BE-486A-A505-1D00593B0BFA}" type="presOf" srcId="{2ED59905-42DB-40C7-83EE-7632A1EE98B9}" destId="{858BDE6D-F0EB-408F-BFE8-CA06D4A28C4E}" srcOrd="0" destOrd="1" presId="urn:microsoft.com/office/officeart/2011/layout/CircleProcess"/>
    <dgm:cxn modelId="{E32A6B71-58F6-4E69-8C2A-8874E0BD4B0B}" type="presOf" srcId="{8EBC7739-FC64-441E-870A-B6FF157E6BFE}" destId="{D4A3A4B5-3A51-41B6-8EC9-F5E02F174EA7}" srcOrd="0" destOrd="0" presId="urn:microsoft.com/office/officeart/2011/layout/CircleProcess"/>
    <dgm:cxn modelId="{10F8EF71-8843-4AF2-8F47-1523A0F86C6D}" type="presOf" srcId="{ED4710BF-0B1D-4DBF-8BF5-E55FA47D7B04}" destId="{7ECF9881-EC5A-4EFA-B398-5AC283C59C94}" srcOrd="0" destOrd="0" presId="urn:microsoft.com/office/officeart/2011/layout/CircleProcess"/>
    <dgm:cxn modelId="{44DFE254-BD61-4EB9-A04A-2F43DDBE9DA6}" type="presOf" srcId="{26B8B89D-AC58-47FE-9862-56EA894585DF}" destId="{45889123-BDDF-4EC3-AAF7-670D460B4593}" srcOrd="0" destOrd="0" presId="urn:microsoft.com/office/officeart/2011/layout/CircleProcess"/>
    <dgm:cxn modelId="{6ECB5C75-29FC-4546-8F4F-D1361A5445B5}" type="presOf" srcId="{2F15CF86-13F5-490C-A93C-7B325748B7B2}" destId="{56D1B806-F21F-4CEE-B513-1964F30C8538}" srcOrd="0" destOrd="0" presId="urn:microsoft.com/office/officeart/2011/layout/CircleProcess"/>
    <dgm:cxn modelId="{873BC177-EF25-446E-8C81-88CA4704FB1C}" type="presOf" srcId="{58D0E74B-5760-47D4-A3B7-8EEC6756F0F3}" destId="{34F2EF36-F036-48E6-AEA3-0D9E34177792}" srcOrd="0" destOrd="1" presId="urn:microsoft.com/office/officeart/2011/layout/CircleProcess"/>
    <dgm:cxn modelId="{0F34E077-5065-48F7-8AEA-F2A25FE99027}" srcId="{DF80FAF4-60D0-4BE5-A12E-7C824FB7C11F}" destId="{26B8B89D-AC58-47FE-9862-56EA894585DF}" srcOrd="0" destOrd="0" parTransId="{08EC1494-1A78-4DB4-A29D-52BA9412167E}" sibTransId="{8450FDF1-511B-450F-BDEB-19B8065727C3}"/>
    <dgm:cxn modelId="{3F516C7E-6C1A-4AF1-9699-505BA671C710}" srcId="{40931857-19B1-4731-A7B5-29ACCF64D730}" destId="{ED4710BF-0B1D-4DBF-8BF5-E55FA47D7B04}" srcOrd="1" destOrd="0" parTransId="{A3CD8C54-BF06-4171-B170-5FF83DA75C7A}" sibTransId="{37E0E166-FE64-4401-99AD-0BF6C5A2FF06}"/>
    <dgm:cxn modelId="{2BFF6D8E-10FC-4CD0-AFBB-D9BDB6A5A62F}" type="presOf" srcId="{04414C54-89A8-4226-94C9-4ED2C7BEB711}" destId="{89113D22-3489-4C50-9DD7-0E876B717250}" srcOrd="1" destOrd="0" presId="urn:microsoft.com/office/officeart/2011/layout/CircleProcess"/>
    <dgm:cxn modelId="{EDD88E98-9811-4D9D-8520-87BC5812B10D}" srcId="{40931857-19B1-4731-A7B5-29ACCF64D730}" destId="{2F15CF86-13F5-490C-A93C-7B325748B7B2}" srcOrd="6" destOrd="0" parTransId="{0900D373-A7B9-4337-A38E-991E41641012}" sibTransId="{42F6FE7F-024D-4709-B103-1B1D865448EA}"/>
    <dgm:cxn modelId="{0B82DC9B-A2FE-4D2F-9E6F-9F2BF27A8777}" type="presOf" srcId="{87EE8453-0FB2-43D6-87B8-A3A71F8F2194}" destId="{E335706C-37B9-449B-95CA-E4DFABC4D505}" srcOrd="0" destOrd="0" presId="urn:microsoft.com/office/officeart/2011/layout/CircleProcess"/>
    <dgm:cxn modelId="{EBE3BDBD-7BEC-47E8-8280-2A18AFB2AF15}" srcId="{40931857-19B1-4731-A7B5-29ACCF64D730}" destId="{946A3C69-7DBE-4C3A-8F3A-FC32BA81EB95}" srcOrd="4" destOrd="0" parTransId="{AD5C6D30-4FCD-496D-B01F-2A0301672D2E}" sibTransId="{B1B1ACDB-C170-4BAC-94AC-C295B32DB232}"/>
    <dgm:cxn modelId="{761FBDC5-67A7-43B3-AE64-7FB2EB7AEA43}" srcId="{ED4710BF-0B1D-4DBF-8BF5-E55FA47D7B04}" destId="{9F25D3C5-DB9F-443A-95E1-CD86239CAFBD}" srcOrd="0" destOrd="0" parTransId="{7E1F24DF-D98C-47F4-9C78-F7C65DC08631}" sibTransId="{9D0EBF24-2FF6-4416-BEFD-7B298F5C4FD1}"/>
    <dgm:cxn modelId="{E0BBC1C6-2617-415A-A455-AC06D4BECF4D}" srcId="{DF80FAF4-60D0-4BE5-A12E-7C824FB7C11F}" destId="{FEEB0895-1EF9-4832-8851-93B93FEA28C3}" srcOrd="1" destOrd="0" parTransId="{A9D482D3-EC28-49B2-B23F-7B2346C6B221}" sibTransId="{571D9215-0A5F-45C4-A02C-3CBD22366FCA}"/>
    <dgm:cxn modelId="{1B74D2D2-DB3A-4B9A-BFCE-759320DB0A61}" type="presOf" srcId="{40931857-19B1-4731-A7B5-29ACCF64D730}" destId="{78940771-B127-46D0-8D66-02DA0145B093}" srcOrd="0" destOrd="0" presId="urn:microsoft.com/office/officeart/2011/layout/CircleProcess"/>
    <dgm:cxn modelId="{14B83AD5-A0DC-4001-8EBA-46A358B8457D}" srcId="{40931857-19B1-4731-A7B5-29ACCF64D730}" destId="{04414C54-89A8-4226-94C9-4ED2C7BEB711}" srcOrd="5" destOrd="0" parTransId="{D5CE1991-A82C-4829-A7F7-86F084DC901E}" sibTransId="{CA419A08-E73F-452C-B2CA-CD7949DA70A1}"/>
    <dgm:cxn modelId="{6D9424E1-12F7-451E-9658-99E01C1B5285}" srcId="{F16DE45B-102D-464F-B980-08DB3FDBB442}" destId="{2ED59905-42DB-40C7-83EE-7632A1EE98B9}" srcOrd="1" destOrd="0" parTransId="{29EC5C43-F625-487D-9D77-AD28B7072F33}" sibTransId="{8172E505-095A-44FA-B3B9-436D0D894FA4}"/>
    <dgm:cxn modelId="{678C48E6-2569-4943-99FC-89810A4F87FF}" type="presOf" srcId="{DF80FAF4-60D0-4BE5-A12E-7C824FB7C11F}" destId="{CC56EEB2-A90B-47EE-BF24-3A15A2A7816B}" srcOrd="0" destOrd="0" presId="urn:microsoft.com/office/officeart/2011/layout/CircleProcess"/>
    <dgm:cxn modelId="{315C4CED-D663-40F0-93CA-677B173ABF77}" type="presOf" srcId="{9F25D3C5-DB9F-443A-95E1-CD86239CAFBD}" destId="{34F2EF36-F036-48E6-AEA3-0D9E34177792}" srcOrd="0" destOrd="0" presId="urn:microsoft.com/office/officeart/2011/layout/CircleProcess"/>
    <dgm:cxn modelId="{3F945011-5535-4570-9CEE-0B5940C91649}" type="presParOf" srcId="{78940771-B127-46D0-8D66-02DA0145B093}" destId="{7FE8FA0D-1005-4B47-8ED3-730C6B952785}" srcOrd="0" destOrd="0" presId="urn:microsoft.com/office/officeart/2011/layout/CircleProcess"/>
    <dgm:cxn modelId="{63581F9F-F932-459C-B41B-5C569720430C}" type="presParOf" srcId="{7FE8FA0D-1005-4B47-8ED3-730C6B952785}" destId="{057EA5AF-AE13-4385-A7CE-3D48A9123F51}" srcOrd="0" destOrd="0" presId="urn:microsoft.com/office/officeart/2011/layout/CircleProcess"/>
    <dgm:cxn modelId="{1A009B4D-F99D-4EE0-B8C6-F414566B0633}" type="presParOf" srcId="{78940771-B127-46D0-8D66-02DA0145B093}" destId="{135EFF2A-E57B-4EE9-8574-2D4C80F03E10}" srcOrd="1" destOrd="0" presId="urn:microsoft.com/office/officeart/2011/layout/CircleProcess"/>
    <dgm:cxn modelId="{13AC1C59-8D23-4995-A399-32CD98A1E5DD}" type="presParOf" srcId="{135EFF2A-E57B-4EE9-8574-2D4C80F03E10}" destId="{56D1B806-F21F-4CEE-B513-1964F30C8538}" srcOrd="0" destOrd="0" presId="urn:microsoft.com/office/officeart/2011/layout/CircleProcess"/>
    <dgm:cxn modelId="{7DCAA412-E162-467E-9EA6-D77312F132CE}" type="presParOf" srcId="{78940771-B127-46D0-8D66-02DA0145B093}" destId="{7320838F-C49D-4CBD-9932-F94BA79950A8}" srcOrd="2" destOrd="0" presId="urn:microsoft.com/office/officeart/2011/layout/CircleProcess"/>
    <dgm:cxn modelId="{A5AE2575-0413-4FB3-A2E0-CC7C6721C4BB}" type="presParOf" srcId="{78940771-B127-46D0-8D66-02DA0145B093}" destId="{1AF6A195-0A74-480C-9A38-661A95D73052}" srcOrd="3" destOrd="0" presId="urn:microsoft.com/office/officeart/2011/layout/CircleProcess"/>
    <dgm:cxn modelId="{EF32BCCC-F299-4816-AAE0-FDE756FDEC5D}" type="presParOf" srcId="{1AF6A195-0A74-480C-9A38-661A95D73052}" destId="{50624582-22F2-464F-A1AA-5720289309F5}" srcOrd="0" destOrd="0" presId="urn:microsoft.com/office/officeart/2011/layout/CircleProcess"/>
    <dgm:cxn modelId="{4C14E2EC-954E-4A2D-896F-F3E806796614}" type="presParOf" srcId="{78940771-B127-46D0-8D66-02DA0145B093}" destId="{8FC471A1-DE32-4994-9A3F-4813262A0024}" srcOrd="4" destOrd="0" presId="urn:microsoft.com/office/officeart/2011/layout/CircleProcess"/>
    <dgm:cxn modelId="{82B9A305-EB6E-48BC-B53B-B87C75F53AF7}" type="presParOf" srcId="{8FC471A1-DE32-4994-9A3F-4813262A0024}" destId="{D7ACF2DF-F1FA-4682-8640-6C95E43FCAD1}" srcOrd="0" destOrd="0" presId="urn:microsoft.com/office/officeart/2011/layout/CircleProcess"/>
    <dgm:cxn modelId="{A2F18E0F-430D-45C4-9181-C24FF334579D}" type="presParOf" srcId="{78940771-B127-46D0-8D66-02DA0145B093}" destId="{89113D22-3489-4C50-9DD7-0E876B717250}" srcOrd="5" destOrd="0" presId="urn:microsoft.com/office/officeart/2011/layout/CircleProcess"/>
    <dgm:cxn modelId="{41385137-6929-4D79-9CD1-F286D535C186}" type="presParOf" srcId="{78940771-B127-46D0-8D66-02DA0145B093}" destId="{93526379-03B8-4B77-82EA-DC49A2B7D814}" srcOrd="6" destOrd="0" presId="urn:microsoft.com/office/officeart/2011/layout/CircleProcess"/>
    <dgm:cxn modelId="{240CAEB9-AF4C-4F61-ACDB-867D3F073A67}" type="presParOf" srcId="{93526379-03B8-4B77-82EA-DC49A2B7D814}" destId="{5516A123-7493-4249-93B3-72E736960A79}" srcOrd="0" destOrd="0" presId="urn:microsoft.com/office/officeart/2011/layout/CircleProcess"/>
    <dgm:cxn modelId="{6E5480A4-5E31-47C6-919F-9214658B97DB}" type="presParOf" srcId="{78940771-B127-46D0-8D66-02DA0145B093}" destId="{471EB6D5-37F4-42C3-8EC6-140293A2CC67}" srcOrd="7" destOrd="0" presId="urn:microsoft.com/office/officeart/2011/layout/CircleProcess"/>
    <dgm:cxn modelId="{A4AF4332-DAA3-4A46-BC2A-BF03A5E7F951}" type="presParOf" srcId="{471EB6D5-37F4-42C3-8EC6-140293A2CC67}" destId="{8B2008DC-E913-4524-944B-397D6B494BA6}" srcOrd="0" destOrd="0" presId="urn:microsoft.com/office/officeart/2011/layout/CircleProcess"/>
    <dgm:cxn modelId="{019C19EB-D835-481F-A67A-A34F919934E0}" type="presParOf" srcId="{78940771-B127-46D0-8D66-02DA0145B093}" destId="{D4A3A4B5-3A51-41B6-8EC9-F5E02F174EA7}" srcOrd="8" destOrd="0" presId="urn:microsoft.com/office/officeart/2011/layout/CircleProcess"/>
    <dgm:cxn modelId="{AA1E52CB-697E-48A9-B965-3E4F2E61DF0E}" type="presParOf" srcId="{78940771-B127-46D0-8D66-02DA0145B093}" destId="{9779CE7D-0837-4823-A06A-A97D2B898C35}" srcOrd="9" destOrd="0" presId="urn:microsoft.com/office/officeart/2011/layout/CircleProcess"/>
    <dgm:cxn modelId="{44906403-8784-4718-B31B-37418C29BC39}" type="presParOf" srcId="{78940771-B127-46D0-8D66-02DA0145B093}" destId="{1DD9D8E4-11E1-4ED4-9337-944C74E543C9}" srcOrd="10" destOrd="0" presId="urn:microsoft.com/office/officeart/2011/layout/CircleProcess"/>
    <dgm:cxn modelId="{BCF55AC2-6DE7-4618-949D-1EA68F7B27A1}" type="presParOf" srcId="{1DD9D8E4-11E1-4ED4-9337-944C74E543C9}" destId="{35B5D5D7-2E93-402A-9BE7-648133B36C57}" srcOrd="0" destOrd="0" presId="urn:microsoft.com/office/officeart/2011/layout/CircleProcess"/>
    <dgm:cxn modelId="{3A2FF1F8-7161-4273-8459-F2EF5F89BCFD}" type="presParOf" srcId="{78940771-B127-46D0-8D66-02DA0145B093}" destId="{75E914E2-E782-4ADB-A66C-5550C644A2FA}" srcOrd="11" destOrd="0" presId="urn:microsoft.com/office/officeart/2011/layout/CircleProcess"/>
    <dgm:cxn modelId="{76C09171-F8C4-48F9-8639-2CB6477D2096}" type="presParOf" srcId="{75E914E2-E782-4ADB-A66C-5550C644A2FA}" destId="{E335706C-37B9-449B-95CA-E4DFABC4D505}" srcOrd="0" destOrd="0" presId="urn:microsoft.com/office/officeart/2011/layout/CircleProcess"/>
    <dgm:cxn modelId="{AF0B92CB-C00D-41C6-B808-654AB23124DF}" type="presParOf" srcId="{78940771-B127-46D0-8D66-02DA0145B093}" destId="{F38F2B5F-896C-49C9-97F6-E9150FC15826}" srcOrd="12" destOrd="0" presId="urn:microsoft.com/office/officeart/2011/layout/CircleProcess"/>
    <dgm:cxn modelId="{58476211-3D11-476C-BBA0-286E25427050}" type="presParOf" srcId="{78940771-B127-46D0-8D66-02DA0145B093}" destId="{5FB3D930-A91E-423F-98B7-BB321CBFB98D}" srcOrd="13" destOrd="0" presId="urn:microsoft.com/office/officeart/2011/layout/CircleProcess"/>
    <dgm:cxn modelId="{15AED43D-89DE-4724-82F8-3AE5713B4860}" type="presParOf" srcId="{5FB3D930-A91E-423F-98B7-BB321CBFB98D}" destId="{715004A4-2727-43DB-B911-814A5248EF7C}" srcOrd="0" destOrd="0" presId="urn:microsoft.com/office/officeart/2011/layout/CircleProcess"/>
    <dgm:cxn modelId="{39C216D4-0DCA-4249-A990-5DEE319B80B2}" type="presParOf" srcId="{78940771-B127-46D0-8D66-02DA0145B093}" destId="{E2B1FCFE-85BA-453B-B214-DDEDE87E9E02}" srcOrd="14" destOrd="0" presId="urn:microsoft.com/office/officeart/2011/layout/CircleProcess"/>
    <dgm:cxn modelId="{2CB6FF4A-07A1-4B37-817F-DF9CFEFAFA52}" type="presParOf" srcId="{E2B1FCFE-85BA-453B-B214-DDEDE87E9E02}" destId="{E9401E9F-6C73-415A-AE28-C22FADBEFFCF}" srcOrd="0" destOrd="0" presId="urn:microsoft.com/office/officeart/2011/layout/CircleProcess"/>
    <dgm:cxn modelId="{ACE65DF8-03FD-4808-9FF1-D8C5A93DBD3E}" type="presParOf" srcId="{78940771-B127-46D0-8D66-02DA0145B093}" destId="{858BDE6D-F0EB-408F-BFE8-CA06D4A28C4E}" srcOrd="15" destOrd="0" presId="urn:microsoft.com/office/officeart/2011/layout/CircleProcess"/>
    <dgm:cxn modelId="{4A0D4CB6-10F7-4F59-A945-557A399F0756}" type="presParOf" srcId="{78940771-B127-46D0-8D66-02DA0145B093}" destId="{007B4F41-79E3-4C68-8324-23E8ED088517}" srcOrd="16" destOrd="0" presId="urn:microsoft.com/office/officeart/2011/layout/CircleProcess"/>
    <dgm:cxn modelId="{1D869EC5-437F-46F2-AD3C-03D1347C4419}" type="presParOf" srcId="{78940771-B127-46D0-8D66-02DA0145B093}" destId="{D21C9369-AD85-4B10-BED7-1D0E844017E1}" srcOrd="17" destOrd="0" presId="urn:microsoft.com/office/officeart/2011/layout/CircleProcess"/>
    <dgm:cxn modelId="{9292115E-49FD-4731-9285-4C1D3AA3AA2C}" type="presParOf" srcId="{D21C9369-AD85-4B10-BED7-1D0E844017E1}" destId="{5C924597-C9C1-4D5E-ADB7-97F26487471B}" srcOrd="0" destOrd="0" presId="urn:microsoft.com/office/officeart/2011/layout/CircleProcess"/>
    <dgm:cxn modelId="{D1C16B80-03BC-4EC9-8CDE-343F2568BA92}" type="presParOf" srcId="{78940771-B127-46D0-8D66-02DA0145B093}" destId="{E7A003E6-B251-47D7-AA1E-95B0D8FF726A}" srcOrd="18" destOrd="0" presId="urn:microsoft.com/office/officeart/2011/layout/CircleProcess"/>
    <dgm:cxn modelId="{BC9CE37F-DD0A-4BF1-A96D-97A4090061C0}" type="presParOf" srcId="{E7A003E6-B251-47D7-AA1E-95B0D8FF726A}" destId="{7ECF9881-EC5A-4EFA-B398-5AC283C59C94}" srcOrd="0" destOrd="0" presId="urn:microsoft.com/office/officeart/2011/layout/CircleProcess"/>
    <dgm:cxn modelId="{30CEA1B1-4330-4FFF-8F50-F23EBE6C4A3B}" type="presParOf" srcId="{78940771-B127-46D0-8D66-02DA0145B093}" destId="{34F2EF36-F036-48E6-AEA3-0D9E34177792}" srcOrd="19" destOrd="0" presId="urn:microsoft.com/office/officeart/2011/layout/CircleProcess"/>
    <dgm:cxn modelId="{A33E8719-32A9-44B0-9DE6-62D971A744FD}" type="presParOf" srcId="{78940771-B127-46D0-8D66-02DA0145B093}" destId="{A46A0F07-6F2B-4C44-8801-1BA5F4267A7A}" srcOrd="20" destOrd="0" presId="urn:microsoft.com/office/officeart/2011/layout/CircleProcess"/>
    <dgm:cxn modelId="{ACD12A5E-A686-498E-B241-AF48680D5852}" type="presParOf" srcId="{78940771-B127-46D0-8D66-02DA0145B093}" destId="{4CD64A02-475A-4592-A007-6DD270946029}" srcOrd="21" destOrd="0" presId="urn:microsoft.com/office/officeart/2011/layout/CircleProcess"/>
    <dgm:cxn modelId="{F9DCBC29-C63A-46FE-8581-27C132BA37DC}" type="presParOf" srcId="{4CD64A02-475A-4592-A007-6DD270946029}" destId="{5676C161-7FC4-464D-9258-4AD30B5A8479}" srcOrd="0" destOrd="0" presId="urn:microsoft.com/office/officeart/2011/layout/CircleProcess"/>
    <dgm:cxn modelId="{87CBED00-A677-42E5-A4E9-7A7A0489148C}" type="presParOf" srcId="{78940771-B127-46D0-8D66-02DA0145B093}" destId="{CDCBBEF0-8935-487E-BBCD-A8D28CD6897C}" srcOrd="22" destOrd="0" presId="urn:microsoft.com/office/officeart/2011/layout/CircleProcess"/>
    <dgm:cxn modelId="{B464D501-1D4F-4225-814F-380B8D69BF34}" type="presParOf" srcId="{CDCBBEF0-8935-487E-BBCD-A8D28CD6897C}" destId="{CC56EEB2-A90B-47EE-BF24-3A15A2A7816B}" srcOrd="0" destOrd="0" presId="urn:microsoft.com/office/officeart/2011/layout/CircleProcess"/>
    <dgm:cxn modelId="{ECF1A269-675A-4D2C-9661-B450A7E3E06D}" type="presParOf" srcId="{78940771-B127-46D0-8D66-02DA0145B093}" destId="{45889123-BDDF-4EC3-AAF7-670D460B4593}" srcOrd="23" destOrd="0" presId="urn:microsoft.com/office/officeart/2011/layout/CircleProcess"/>
    <dgm:cxn modelId="{C8582011-9B8D-4F9C-BD3D-A192E761CB54}" type="presParOf" srcId="{78940771-B127-46D0-8D66-02DA0145B093}" destId="{9E2D82EB-5268-406B-806C-A46AA06C265D}" srcOrd="2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EA5AF-AE13-4385-A7CE-3D48A9123F51}">
      <dsp:nvSpPr>
        <dsp:cNvPr id="0" name=""/>
        <dsp:cNvSpPr/>
      </dsp:nvSpPr>
      <dsp:spPr>
        <a:xfrm>
          <a:off x="9386892" y="642024"/>
          <a:ext cx="1446747" cy="144630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1B806-F21F-4CEE-B513-1964F30C8538}">
      <dsp:nvSpPr>
        <dsp:cNvPr id="0" name=""/>
        <dsp:cNvSpPr/>
      </dsp:nvSpPr>
      <dsp:spPr>
        <a:xfrm>
          <a:off x="943604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sigmoid</a:t>
          </a:r>
        </a:p>
      </dsp:txBody>
      <dsp:txXfrm>
        <a:off x="9628373" y="883117"/>
        <a:ext cx="963785" cy="964118"/>
      </dsp:txXfrm>
    </dsp:sp>
    <dsp:sp modelId="{50624582-22F2-464F-A1AA-5720289309F5}">
      <dsp:nvSpPr>
        <dsp:cNvPr id="0" name=""/>
        <dsp:cNvSpPr/>
      </dsp:nvSpPr>
      <dsp:spPr>
        <a:xfrm rot="2700000">
          <a:off x="7892783"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CF2DF-F1FA-4682-8640-6C95E43FCAD1}">
      <dsp:nvSpPr>
        <dsp:cNvPr id="0" name=""/>
        <dsp:cNvSpPr/>
      </dsp:nvSpPr>
      <dsp:spPr>
        <a:xfrm>
          <a:off x="794121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FC2</a:t>
          </a:r>
        </a:p>
      </dsp:txBody>
      <dsp:txXfrm>
        <a:off x="8133543" y="883117"/>
        <a:ext cx="963785" cy="964118"/>
      </dsp:txXfrm>
    </dsp:sp>
    <dsp:sp modelId="{5516A123-7493-4249-93B3-72E736960A79}">
      <dsp:nvSpPr>
        <dsp:cNvPr id="0" name=""/>
        <dsp:cNvSpPr/>
      </dsp:nvSpPr>
      <dsp:spPr>
        <a:xfrm rot="2700000">
          <a:off x="639902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008DC-E913-4524-944B-397D6B494BA6}">
      <dsp:nvSpPr>
        <dsp:cNvPr id="0" name=""/>
        <dsp:cNvSpPr/>
      </dsp:nvSpPr>
      <dsp:spPr>
        <a:xfrm>
          <a:off x="6446384"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FC1</a:t>
          </a:r>
        </a:p>
      </dsp:txBody>
      <dsp:txXfrm>
        <a:off x="6639782" y="883117"/>
        <a:ext cx="963785" cy="964118"/>
      </dsp:txXfrm>
    </dsp:sp>
    <dsp:sp modelId="{D4A3A4B5-3A51-41B6-8EC9-F5E02F174EA7}">
      <dsp:nvSpPr>
        <dsp:cNvPr id="0" name=""/>
        <dsp:cNvSpPr/>
      </dsp:nvSpPr>
      <dsp:spPr>
        <a:xfrm>
          <a:off x="6446384" y="2114975"/>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US" sz="1000" b="1" kern="1200" dirty="0">
            <a:latin typeface="Segoe UI Light" panose="020B0502040204020203" pitchFamily="34" charset="0"/>
            <a:cs typeface="Segoe UI Light" panose="020B0502040204020203" pitchFamily="34" charset="0"/>
          </a:endParaRPr>
        </a:p>
      </dsp:txBody>
      <dsp:txXfrm>
        <a:off x="6446384" y="2114975"/>
        <a:ext cx="1349513" cy="792815"/>
      </dsp:txXfrm>
    </dsp:sp>
    <dsp:sp modelId="{35B5D5D7-2E93-402A-9BE7-648133B36C57}">
      <dsp:nvSpPr>
        <dsp:cNvPr id="0" name=""/>
        <dsp:cNvSpPr/>
      </dsp:nvSpPr>
      <dsp:spPr>
        <a:xfrm rot="2700000">
          <a:off x="490419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5706C-37B9-449B-95CA-E4DFABC4D505}">
      <dsp:nvSpPr>
        <dsp:cNvPr id="0" name=""/>
        <dsp:cNvSpPr/>
      </dsp:nvSpPr>
      <dsp:spPr>
        <a:xfrm>
          <a:off x="495262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Reshape</a:t>
          </a:r>
          <a:endParaRPr lang="en-IL" sz="1400" b="1" kern="1200" dirty="0">
            <a:latin typeface="Segoe UI Light" panose="020B0502040204020203" pitchFamily="34" charset="0"/>
            <a:cs typeface="Segoe UI Light" panose="020B0502040204020203" pitchFamily="34" charset="0"/>
          </a:endParaRPr>
        </a:p>
      </dsp:txBody>
      <dsp:txXfrm>
        <a:off x="5144952" y="883117"/>
        <a:ext cx="963785" cy="964118"/>
      </dsp:txXfrm>
    </dsp:sp>
    <dsp:sp modelId="{715004A4-2727-43DB-B911-814A5248EF7C}">
      <dsp:nvSpPr>
        <dsp:cNvPr id="0" name=""/>
        <dsp:cNvSpPr/>
      </dsp:nvSpPr>
      <dsp:spPr>
        <a:xfrm rot="2700000">
          <a:off x="340936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01E9F-6C73-415A-AE28-C22FADBEFFCF}">
      <dsp:nvSpPr>
        <dsp:cNvPr id="0" name=""/>
        <dsp:cNvSpPr/>
      </dsp:nvSpPr>
      <dsp:spPr>
        <a:xfrm>
          <a:off x="345779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128</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3650123" y="883117"/>
        <a:ext cx="963785" cy="964118"/>
      </dsp:txXfrm>
    </dsp:sp>
    <dsp:sp modelId="{858BDE6D-F0EB-408F-BFE8-CA06D4A28C4E}">
      <dsp:nvSpPr>
        <dsp:cNvPr id="0" name=""/>
        <dsp:cNvSpPr/>
      </dsp:nvSpPr>
      <dsp:spPr>
        <a:xfrm>
          <a:off x="458251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4582518" y="2078410"/>
        <a:ext cx="1349513" cy="792815"/>
      </dsp:txXfrm>
    </dsp:sp>
    <dsp:sp modelId="{5C924597-C9C1-4D5E-ADB7-97F26487471B}">
      <dsp:nvSpPr>
        <dsp:cNvPr id="0" name=""/>
        <dsp:cNvSpPr/>
      </dsp:nvSpPr>
      <dsp:spPr>
        <a:xfrm rot="2700000">
          <a:off x="1915601"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F9881-EC5A-4EFA-B398-5AC283C59C94}">
      <dsp:nvSpPr>
        <dsp:cNvPr id="0" name=""/>
        <dsp:cNvSpPr/>
      </dsp:nvSpPr>
      <dsp:spPr>
        <a:xfrm>
          <a:off x="196296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2156362" y="883117"/>
        <a:ext cx="963785" cy="964118"/>
      </dsp:txXfrm>
    </dsp:sp>
    <dsp:sp modelId="{34F2EF36-F036-48E6-AEA3-0D9E34177792}">
      <dsp:nvSpPr>
        <dsp:cNvPr id="0" name=""/>
        <dsp:cNvSpPr/>
      </dsp:nvSpPr>
      <dsp:spPr>
        <a:xfrm>
          <a:off x="3087689"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3087689" y="2078410"/>
        <a:ext cx="1349513" cy="792815"/>
      </dsp:txXfrm>
    </dsp:sp>
    <dsp:sp modelId="{5676C161-7FC4-464D-9258-4AD30B5A8479}">
      <dsp:nvSpPr>
        <dsp:cNvPr id="0" name=""/>
        <dsp:cNvSpPr/>
      </dsp:nvSpPr>
      <dsp:spPr>
        <a:xfrm rot="2700000">
          <a:off x="42077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6EEB2-A90B-47EE-BF24-3A15A2A7816B}">
      <dsp:nvSpPr>
        <dsp:cNvPr id="0" name=""/>
        <dsp:cNvSpPr/>
      </dsp:nvSpPr>
      <dsp:spPr>
        <a:xfrm>
          <a:off x="469202"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661532" y="883117"/>
        <a:ext cx="963785" cy="964118"/>
      </dsp:txXfrm>
    </dsp:sp>
    <dsp:sp modelId="{45889123-BDDF-4EC3-AAF7-670D460B4593}">
      <dsp:nvSpPr>
        <dsp:cNvPr id="0" name=""/>
        <dsp:cNvSpPr/>
      </dsp:nvSpPr>
      <dsp:spPr>
        <a:xfrm>
          <a:off x="159392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1593928" y="2078410"/>
        <a:ext cx="1349513" cy="79281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0E28C-D243-4601-8856-50625908F8E8}" type="datetimeFigureOut">
              <a:rPr lang="en-IL" smtClean="0"/>
              <a:t>07/04/2024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2672-F9C1-406E-8F5D-2612E9678624}" type="slidenum">
              <a:rPr lang="en-IL" smtClean="0"/>
              <a:t>‹#›</a:t>
            </a:fld>
            <a:endParaRPr lang="en-IL"/>
          </a:p>
        </p:txBody>
      </p:sp>
    </p:spTree>
    <p:extLst>
      <p:ext uri="{BB962C8B-B14F-4D97-AF65-F5344CB8AC3E}">
        <p14:creationId xmlns:p14="http://schemas.microsoft.com/office/powerpoint/2010/main" val="182062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overview</a:t>
            </a:r>
          </a:p>
          <a:p>
            <a:endParaRPr lang="en-US" dirty="0"/>
          </a:p>
          <a:p>
            <a:r>
              <a:rPr lang="en-US" b="1" i="0" dirty="0">
                <a:solidFill>
                  <a:srgbClr val="E3E3E3"/>
                </a:solidFill>
                <a:effectLst/>
                <a:highlight>
                  <a:srgbClr val="131314"/>
                </a:highlight>
                <a:latin typeface="Google Sans"/>
              </a:rPr>
              <a:t>Class imbalance:</a:t>
            </a:r>
            <a:endParaRPr lang="en-US" dirty="0"/>
          </a:p>
          <a:p>
            <a:r>
              <a:rPr lang="en-US" b="1" dirty="0"/>
              <a:t>Train Data: 65% non-face, 35% face</a:t>
            </a:r>
          </a:p>
          <a:p>
            <a:r>
              <a:rPr lang="en-US" b="1" dirty="0"/>
              <a:t>Test Data: 98% non-face, 2% face</a:t>
            </a:r>
            <a:br>
              <a:rPr lang="en-US" dirty="0"/>
            </a:br>
            <a:r>
              <a:rPr lang="en-US" b="0" i="0" dirty="0">
                <a:solidFill>
                  <a:srgbClr val="E3E3E3"/>
                </a:solidFill>
                <a:effectLst/>
                <a:highlight>
                  <a:srgbClr val="131314"/>
                </a:highlight>
                <a:latin typeface="Google Sans"/>
              </a:rPr>
              <a:t>The class imbalance (more non-face images) can bias the model towards the majority class.</a:t>
            </a:r>
            <a:endParaRPr lang="en-US" dirty="0"/>
          </a:p>
          <a:p>
            <a:endParaRPr lang="en-US" b="0" i="0" dirty="0">
              <a:solidFill>
                <a:srgbClr val="E3E3E3"/>
              </a:solidFill>
              <a:effectLst/>
              <a:highlight>
                <a:srgbClr val="131314"/>
              </a:highlight>
              <a:latin typeface="Google Sans"/>
            </a:endParaRPr>
          </a:p>
          <a:p>
            <a:r>
              <a:rPr lang="en-US" b="0" i="0" dirty="0">
                <a:solidFill>
                  <a:srgbClr val="E3E3E3"/>
                </a:solidFill>
                <a:effectLst/>
                <a:highlight>
                  <a:srgbClr val="131314"/>
                </a:highlight>
                <a:latin typeface="Google Sans"/>
              </a:rPr>
              <a:t>The images in the dataset are grayscale and of a small size, 19x19 pixels.</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2</a:t>
            </a:fld>
            <a:endParaRPr lang="en-IL"/>
          </a:p>
        </p:txBody>
      </p:sp>
    </p:spTree>
    <p:extLst>
      <p:ext uri="{BB962C8B-B14F-4D97-AF65-F5344CB8AC3E}">
        <p14:creationId xmlns:p14="http://schemas.microsoft.com/office/powerpoint/2010/main" val="301474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architecture</a:t>
            </a:r>
          </a:p>
          <a:p>
            <a:r>
              <a:rPr lang="en-US" dirty="0"/>
              <a:t>Input layer –single channel since the image is greyscale.</a:t>
            </a:r>
          </a:p>
          <a:p>
            <a:endParaRPr lang="en-US" dirty="0"/>
          </a:p>
          <a:p>
            <a:r>
              <a:rPr lang="en-US" b="0" i="0" dirty="0">
                <a:solidFill>
                  <a:srgbClr val="E3E3E3"/>
                </a:solidFill>
                <a:effectLst/>
                <a:latin typeface="Google Sans"/>
              </a:rPr>
              <a:t>Convolutional Neural Networks (CNNs) are particularly well-suited for image classification tasks.</a:t>
            </a:r>
            <a:endParaRPr lang="en-US" dirty="0"/>
          </a:p>
          <a:p>
            <a:r>
              <a:rPr lang="en-US" b="0" i="0" dirty="0">
                <a:solidFill>
                  <a:srgbClr val="E3E3E3"/>
                </a:solidFill>
                <a:effectLst/>
                <a:latin typeface="Google Sans"/>
              </a:rPr>
              <a:t>CNNs can automatically learn the relevant features from the images themselves during training.</a:t>
            </a:r>
          </a:p>
          <a:p>
            <a:r>
              <a:rPr lang="en-US" dirty="0"/>
              <a:t>CNNs are designed to capture the spatial relationships between pixels in an image.</a:t>
            </a:r>
            <a:br>
              <a:rPr lang="en-US" dirty="0"/>
            </a:br>
            <a:r>
              <a:rPr lang="en-US" dirty="0"/>
              <a:t>This is achieved through convolutional layers that use filters to scan the image, identifying patterns like edges, textures, and shapes.</a:t>
            </a:r>
          </a:p>
          <a:p>
            <a:r>
              <a:rPr lang="en-US" dirty="0"/>
              <a:t>These lower-level features are then combined in subsequent layers to form more complex features, allowing the CNN to gradually recognize objects within the image.</a:t>
            </a:r>
          </a:p>
          <a:p>
            <a:endParaRPr lang="en-US" dirty="0"/>
          </a:p>
          <a:p>
            <a:r>
              <a:rPr lang="en-US" b="0" i="0" dirty="0">
                <a:solidFill>
                  <a:srgbClr val="ECECEC"/>
                </a:solidFill>
                <a:effectLst/>
                <a:latin typeface="Söhne"/>
              </a:rPr>
              <a:t>Parameter sharing - where a small set of learnable filters is applied across the entire input image. This significantly reduces the number of parameters compared to fully connected networks, making CNNs more efficient</a:t>
            </a:r>
          </a:p>
          <a:p>
            <a:endParaRPr lang="en-US" b="0" i="0" dirty="0">
              <a:solidFill>
                <a:srgbClr val="ECECEC"/>
              </a:solidFill>
              <a:effectLst/>
              <a:latin typeface="Söhne"/>
            </a:endParaRPr>
          </a:p>
          <a:p>
            <a:r>
              <a:rPr lang="en-US" b="0" i="0" dirty="0">
                <a:solidFill>
                  <a:srgbClr val="ECECEC"/>
                </a:solidFill>
                <a:effectLst/>
                <a:latin typeface="Söhne"/>
              </a:rPr>
              <a:t>Kernel 3X3 + padding 1 – feature maps remain the same</a:t>
            </a:r>
          </a:p>
          <a:p>
            <a:r>
              <a:rPr lang="en-US" b="0" i="0" dirty="0">
                <a:solidFill>
                  <a:srgbClr val="ECECEC"/>
                </a:solidFill>
                <a:effectLst/>
                <a:latin typeface="Söhne"/>
              </a:rPr>
              <a:t>Pooling helps in reducing the spatial dimensions of the feature maps while retaining the most important information.</a:t>
            </a:r>
          </a:p>
          <a:p>
            <a:r>
              <a:rPr lang="en-US" b="0" i="0" dirty="0">
                <a:solidFill>
                  <a:srgbClr val="ECECEC"/>
                </a:solidFill>
                <a:effectLst/>
                <a:latin typeface="Söhne"/>
              </a:rPr>
              <a:t>The use of non-linear activation functions like </a:t>
            </a:r>
            <a:r>
              <a:rPr lang="en-US" b="0" i="0" dirty="0" err="1">
                <a:solidFill>
                  <a:srgbClr val="ECECEC"/>
                </a:solidFill>
                <a:effectLst/>
                <a:latin typeface="Söhne"/>
              </a:rPr>
              <a:t>ReLU</a:t>
            </a:r>
            <a:r>
              <a:rPr lang="en-US" b="0" i="0" dirty="0">
                <a:solidFill>
                  <a:srgbClr val="ECECEC"/>
                </a:solidFill>
                <a:effectLst/>
                <a:latin typeface="Söhne"/>
              </a:rPr>
              <a:t> after each convolutional layer introduces non-linearity into the network, enabling it to learn complex patterns and relationships within the data.</a:t>
            </a:r>
          </a:p>
          <a:p>
            <a:r>
              <a:rPr lang="en-US" b="0" i="0" dirty="0" err="1">
                <a:solidFill>
                  <a:srgbClr val="ECECEC"/>
                </a:solidFill>
                <a:effectLst/>
                <a:latin typeface="Söhne"/>
              </a:rPr>
              <a:t>ReLU</a:t>
            </a:r>
            <a:r>
              <a:rPr lang="en-US" b="0" i="0" dirty="0">
                <a:solidFill>
                  <a:srgbClr val="ECECEC"/>
                </a:solidFill>
                <a:effectLst/>
                <a:latin typeface="Söhne"/>
              </a:rPr>
              <a:t>(x) = MAX(0,x)</a:t>
            </a:r>
          </a:p>
          <a:p>
            <a:r>
              <a:rPr lang="en-US" b="0" i="0" dirty="0">
                <a:solidFill>
                  <a:srgbClr val="ECECEC"/>
                </a:solidFill>
                <a:effectLst/>
                <a:latin typeface="Söhne"/>
              </a:rPr>
              <a:t>Leaky </a:t>
            </a:r>
            <a:r>
              <a:rPr lang="en-US" b="0" i="0" dirty="0" err="1">
                <a:solidFill>
                  <a:srgbClr val="ECECEC"/>
                </a:solidFill>
                <a:effectLst/>
                <a:latin typeface="Söhne"/>
              </a:rPr>
              <a:t>ReLU</a:t>
            </a:r>
            <a:r>
              <a:rPr lang="en-US" b="0" i="0" dirty="0">
                <a:solidFill>
                  <a:srgbClr val="ECECEC"/>
                </a:solidFill>
                <a:effectLst/>
                <a:latin typeface="Söhne"/>
              </a:rPr>
              <a:t>(x) = x if x&gt;0, a*x otherwise</a:t>
            </a:r>
          </a:p>
          <a:p>
            <a:endParaRPr lang="en-US" b="0" i="0" dirty="0">
              <a:solidFill>
                <a:srgbClr val="ECECEC"/>
              </a:solidFill>
              <a:effectLst/>
              <a:latin typeface="Söhne"/>
            </a:endParaRPr>
          </a:p>
          <a:p>
            <a:r>
              <a:rPr lang="en-US" b="0" i="0" dirty="0">
                <a:solidFill>
                  <a:srgbClr val="ECECEC"/>
                </a:solidFill>
                <a:effectLst/>
                <a:latin typeface="Söhne"/>
              </a:rPr>
              <a:t>The fully connected layers (or linear layers) at the end of the network are responsible for combining the extracted features and making the final classification decision.</a:t>
            </a:r>
          </a:p>
          <a:p>
            <a:endParaRPr lang="en-US" b="0" i="0" dirty="0">
              <a:solidFill>
                <a:srgbClr val="ECECEC"/>
              </a:solidFill>
              <a:effectLst/>
              <a:latin typeface="Söhne"/>
            </a:endParaRPr>
          </a:p>
          <a:p>
            <a:r>
              <a:rPr lang="en-US" b="0" i="0" dirty="0">
                <a:solidFill>
                  <a:srgbClr val="ECECEC"/>
                </a:solidFill>
                <a:effectLst/>
                <a:latin typeface="Söhne"/>
              </a:rPr>
              <a:t>Sigmoid activation function squashes the output of the last layer to values between 0 and 1, which can be interpreted as probabilities.(</a:t>
            </a:r>
            <a:r>
              <a:rPr lang="en-US" b="0" i="0" dirty="0" err="1">
                <a:solidFill>
                  <a:srgbClr val="ECECEC"/>
                </a:solidFill>
                <a:effectLst/>
                <a:latin typeface="Söhne"/>
              </a:rPr>
              <a:t>softmax</a:t>
            </a:r>
            <a:r>
              <a:rPr lang="en-US" b="0" i="0" dirty="0">
                <a:solidFill>
                  <a:srgbClr val="ECECEC"/>
                </a:solidFill>
                <a:effectLst/>
                <a:latin typeface="Söhne"/>
              </a:rPr>
              <a:t> is typically used in multi-class classification problems)</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3</a:t>
            </a:fld>
            <a:endParaRPr lang="en-IL"/>
          </a:p>
        </p:txBody>
      </p:sp>
    </p:spTree>
    <p:extLst>
      <p:ext uri="{BB962C8B-B14F-4D97-AF65-F5344CB8AC3E}">
        <p14:creationId xmlns:p14="http://schemas.microsoft.com/office/powerpoint/2010/main" val="239753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Lr = 0.001</a:t>
            </a:r>
            <a:br>
              <a:rPr lang="en-US" dirty="0"/>
            </a:br>
            <a:r>
              <a:rPr lang="en-US" dirty="0"/>
              <a:t>no change in the image shape and the CNN architecture</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4</a:t>
            </a:fld>
            <a:endParaRPr lang="en-IL"/>
          </a:p>
        </p:txBody>
      </p:sp>
    </p:spTree>
    <p:extLst>
      <p:ext uri="{BB962C8B-B14F-4D97-AF65-F5344CB8AC3E}">
        <p14:creationId xmlns:p14="http://schemas.microsoft.com/office/powerpoint/2010/main" val="90176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attached to the project results directory</a:t>
            </a:r>
          </a:p>
          <a:p>
            <a:br>
              <a:rPr lang="en-US" dirty="0"/>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5</a:t>
            </a:fld>
            <a:endParaRPr lang="en-IL"/>
          </a:p>
        </p:txBody>
      </p:sp>
    </p:spTree>
    <p:extLst>
      <p:ext uri="{BB962C8B-B14F-4D97-AF65-F5344CB8AC3E}">
        <p14:creationId xmlns:p14="http://schemas.microsoft.com/office/powerpoint/2010/main" val="4510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Result from </a:t>
            </a:r>
            <a:r>
              <a:rPr lang="en-US" dirty="0" err="1"/>
              <a:t>wandb</a:t>
            </a:r>
            <a:r>
              <a:rPr lang="en-US" dirty="0"/>
              <a:t> example</a:t>
            </a:r>
          </a:p>
          <a:p>
            <a:r>
              <a:rPr lang="en-US" dirty="0"/>
              <a:t>Overfitting check example</a:t>
            </a:r>
          </a:p>
          <a:p>
            <a:r>
              <a:rPr lang="en-US" dirty="0"/>
              <a:t>Importance of the </a:t>
            </a:r>
            <a:r>
              <a:rPr lang="en-US" dirty="0" err="1"/>
              <a:t>lr</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6</a:t>
            </a:fld>
            <a:endParaRPr lang="en-IL"/>
          </a:p>
        </p:txBody>
      </p:sp>
    </p:spTree>
    <p:extLst>
      <p:ext uri="{BB962C8B-B14F-4D97-AF65-F5344CB8AC3E}">
        <p14:creationId xmlns:p14="http://schemas.microsoft.com/office/powerpoint/2010/main" val="134057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test runs for the example, the first 9 random mis-matches images</a:t>
            </a:r>
          </a:p>
          <a:p>
            <a:r>
              <a:rPr lang="en-US" dirty="0"/>
              <a:t>Avg of 10 runs: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Classified as non-face(true label face) = FN (most of the miss-matches)</a:t>
            </a:r>
          </a:p>
          <a:p>
            <a:r>
              <a:rPr lang="en-US" dirty="0"/>
              <a:t>Classified as face(true label non-face) = FP</a:t>
            </a:r>
          </a:p>
          <a:p>
            <a:endParaRPr lang="en-US" dirty="0"/>
          </a:p>
          <a:p>
            <a:r>
              <a:rPr lang="en-US" dirty="0"/>
              <a:t>In binary classification tasks, accuracy measures the overall correctness of the model's predictions, regardless of class.</a:t>
            </a:r>
          </a:p>
          <a:p>
            <a:r>
              <a:rPr lang="en-US" dirty="0"/>
              <a:t>If one class (non-faces) dominates the dataset, the model may achieve high accuracy by correctly classifying the majority class while still struggling with the minority class.</a:t>
            </a:r>
          </a:p>
          <a:p>
            <a:pPr algn="l">
              <a:buFont typeface="Arial" panose="020B0604020202020204" pitchFamily="34" charset="0"/>
              <a:buChar char="•"/>
            </a:pPr>
            <a:r>
              <a:rPr lang="en-US" b="0" i="0" dirty="0">
                <a:solidFill>
                  <a:srgbClr val="ECECEC"/>
                </a:solidFill>
                <a:effectLst/>
                <a:latin typeface="Söhne"/>
              </a:rPr>
              <a:t>The model achieves high accuracy, but it struggles with recall, suggesting that it misses a significant portion of the positive class.</a:t>
            </a:r>
          </a:p>
          <a:p>
            <a:pPr algn="l">
              <a:buFont typeface="Arial" panose="020B0604020202020204" pitchFamily="34" charset="0"/>
              <a:buNone/>
            </a:pPr>
            <a:r>
              <a:rPr lang="en-US" b="0" i="0" dirty="0">
                <a:solidFill>
                  <a:srgbClr val="ECECEC"/>
                </a:solidFill>
                <a:effectLst/>
                <a:latin typeface="Söhne"/>
              </a:rPr>
              <a:t>This discrepancy could be due to various factors, such as class imbalance(65-53), model complexity, or insufficient training data for the positive class.</a:t>
            </a:r>
            <a:br>
              <a:rPr lang="en-US" b="0" i="0" dirty="0">
                <a:solidFill>
                  <a:srgbClr val="ECECEC"/>
                </a:solidFill>
                <a:effectLst/>
                <a:latin typeface="Söhne"/>
              </a:rPr>
            </a:br>
            <a:br>
              <a:rPr lang="en-US" b="0" i="0" dirty="0">
                <a:solidFill>
                  <a:srgbClr val="ECECEC"/>
                </a:solidFill>
                <a:effectLst/>
                <a:latin typeface="Söhne"/>
              </a:rPr>
            </a:br>
            <a:r>
              <a:rPr lang="en-US" b="1" i="0" dirty="0">
                <a:solidFill>
                  <a:srgbClr val="ECECEC"/>
                </a:solidFill>
                <a:effectLst/>
                <a:latin typeface="Söhne"/>
              </a:rPr>
              <a:t>Test Accuracy:</a:t>
            </a:r>
            <a:r>
              <a:rPr lang="en-US" b="0" i="0" dirty="0">
                <a:solidFill>
                  <a:srgbClr val="ECECEC"/>
                </a:solidFill>
                <a:effectLst/>
                <a:latin typeface="Söhne"/>
              </a:rPr>
              <a:t> The model consistently achieves high accuracy, ranging from 98.1% to 98.19%, indicating that it correctly classifies the majority of samples in the test set.</a:t>
            </a:r>
          </a:p>
          <a:p>
            <a:pPr algn="l">
              <a:buFont typeface="Arial" panose="020B0604020202020204" pitchFamily="34" charset="0"/>
              <a:buChar char="•"/>
            </a:pPr>
            <a:r>
              <a:rPr lang="en-US" b="1" i="0" dirty="0">
                <a:solidFill>
                  <a:srgbClr val="ECECEC"/>
                </a:solidFill>
                <a:effectLst/>
                <a:latin typeface="Söhne"/>
              </a:rPr>
              <a:t>Precision:</a:t>
            </a:r>
            <a:r>
              <a:rPr lang="en-US" b="0" i="0" dirty="0">
                <a:solidFill>
                  <a:srgbClr val="ECECEC"/>
                </a:solidFill>
                <a:effectLst/>
                <a:latin typeface="Söhne"/>
              </a:rPr>
              <a:t> The precision values range from 0.616 to 0.786, with an average precision of approximately 0.669. Precision represents the proportion of correctly predicted positive instances among all instances predicted as positive by the model.</a:t>
            </a:r>
          </a:p>
          <a:p>
            <a:pPr algn="l">
              <a:buFont typeface="Arial" panose="020B0604020202020204" pitchFamily="34" charset="0"/>
              <a:buChar char="•"/>
            </a:pPr>
            <a:r>
              <a:rPr lang="en-US" b="1" i="0" dirty="0">
                <a:solidFill>
                  <a:srgbClr val="ECECEC"/>
                </a:solidFill>
                <a:effectLst/>
                <a:latin typeface="Söhne"/>
              </a:rPr>
              <a:t>Recall:</a:t>
            </a:r>
            <a:r>
              <a:rPr lang="en-US" b="0" i="0" dirty="0">
                <a:solidFill>
                  <a:srgbClr val="ECECEC"/>
                </a:solidFill>
                <a:effectLst/>
                <a:latin typeface="Söhne"/>
              </a:rPr>
              <a:t> The recall values range from 0.131 to 0.239, with an average recall of approximately 0.189. Recall, also known as sensitivity, measures the proportion of actual positive instances that the model correctly identifies.</a:t>
            </a:r>
          </a:p>
          <a:p>
            <a:pPr algn="l"/>
            <a:endParaRPr lang="en-US" b="0" i="0" dirty="0">
              <a:solidFill>
                <a:srgbClr val="ECECEC"/>
              </a:solidFill>
              <a:effectLst/>
              <a:latin typeface="Söhne"/>
            </a:endParaRPr>
          </a:p>
          <a:p>
            <a:pPr algn="l"/>
            <a:r>
              <a:rPr lang="en-US" b="0" i="0" dirty="0">
                <a:solidFill>
                  <a:srgbClr val="ECECEC"/>
                </a:solidFill>
                <a:effectLst/>
                <a:latin typeface="Söhne"/>
              </a:rPr>
              <a:t>(Run with batch norm)</a:t>
            </a:r>
          </a:p>
          <a:p>
            <a:pPr algn="l"/>
            <a:r>
              <a:rPr lang="en-US" b="0" i="0" dirty="0">
                <a:solidFill>
                  <a:srgbClr val="ECECEC"/>
                </a:solidFill>
                <a:effectLst/>
                <a:latin typeface="Söhne"/>
              </a:rPr>
              <a:t>Test accuracy: 98.08</a:t>
            </a:r>
          </a:p>
          <a:p>
            <a:pPr algn="l"/>
            <a:r>
              <a:rPr lang="en-US" b="0" i="0" dirty="0">
                <a:solidFill>
                  <a:srgbClr val="ECECEC"/>
                </a:solidFill>
                <a:effectLst/>
                <a:latin typeface="Söhne"/>
              </a:rPr>
              <a:t>Average Precision: 0.6956928138455083</a:t>
            </a:r>
          </a:p>
          <a:p>
            <a:pPr algn="l"/>
            <a:r>
              <a:rPr lang="en-US" b="0" i="0" dirty="0">
                <a:solidFill>
                  <a:srgbClr val="ECECEC"/>
                </a:solidFill>
                <a:effectLst/>
                <a:latin typeface="Söhne"/>
              </a:rPr>
              <a:t>Average Recall: 0.22521186440677968</a:t>
            </a:r>
          </a:p>
          <a:p>
            <a:pPr algn="l"/>
            <a:endParaRPr lang="en-US" b="0" i="0" dirty="0">
              <a:solidFill>
                <a:srgbClr val="ECECEC"/>
              </a:solidFill>
              <a:effectLst/>
              <a:latin typeface="Söhne"/>
            </a:endParaRPr>
          </a:p>
          <a:p>
            <a:pPr algn="l"/>
            <a:r>
              <a:rPr lang="en-US" b="0" i="0" dirty="0">
                <a:solidFill>
                  <a:srgbClr val="ECECEC"/>
                </a:solidFill>
                <a:effectLst/>
                <a:latin typeface="Söhne"/>
              </a:rPr>
              <a:t>(More even data distribution in the train)</a:t>
            </a:r>
          </a:p>
          <a:p>
            <a:pPr algn="l"/>
            <a:r>
              <a:rPr lang="en-US" b="0" i="0" dirty="0">
                <a:solidFill>
                  <a:srgbClr val="ECECEC"/>
                </a:solidFill>
                <a:effectLst/>
                <a:latin typeface="Söhne"/>
              </a:rPr>
              <a:t>Average Precision and Recall over 10 runs:</a:t>
            </a:r>
          </a:p>
          <a:p>
            <a:pPr algn="l"/>
            <a:r>
              <a:rPr lang="en-US" b="0" i="0" dirty="0">
                <a:solidFill>
                  <a:srgbClr val="ECECEC"/>
                </a:solidFill>
                <a:effectLst/>
                <a:latin typeface="Söhne"/>
              </a:rPr>
              <a:t>Average Precision: 0.9331463614096582</a:t>
            </a:r>
          </a:p>
          <a:p>
            <a:pPr algn="l"/>
            <a:r>
              <a:rPr lang="en-US" b="0" i="0" dirty="0">
                <a:solidFill>
                  <a:srgbClr val="ECECEC"/>
                </a:solidFill>
                <a:effectLst/>
                <a:latin typeface="Söhne"/>
              </a:rPr>
              <a:t>Average Recall: 0.2942796610169492</a:t>
            </a:r>
          </a:p>
          <a:p>
            <a:pPr algn="l"/>
            <a:endParaRPr lang="en-US" b="0" i="0" dirty="0">
              <a:solidFill>
                <a:srgbClr val="ECECEC"/>
              </a:solidFill>
              <a:effectLst/>
              <a:latin typeface="Söhne"/>
            </a:endParaRPr>
          </a:p>
          <a:p>
            <a:pPr algn="l"/>
            <a:r>
              <a:rPr lang="en-US" b="0" i="0" dirty="0">
                <a:solidFill>
                  <a:srgbClr val="ECECEC"/>
                </a:solidFill>
                <a:effectLst/>
                <a:latin typeface="Söhne"/>
              </a:rPr>
              <a:t>(20 epochs + normalization)</a:t>
            </a:r>
          </a:p>
          <a:p>
            <a:pPr algn="l"/>
            <a:r>
              <a:rPr lang="en-US" b="0" i="0" dirty="0">
                <a:solidFill>
                  <a:srgbClr val="ECECEC"/>
                </a:solidFill>
                <a:effectLst/>
                <a:latin typeface="Söhne"/>
              </a:rPr>
              <a:t>Average Precision: 0.9325678323048292</a:t>
            </a:r>
          </a:p>
          <a:p>
            <a:pPr algn="l"/>
            <a:r>
              <a:rPr lang="en-US" b="0" i="0" dirty="0">
                <a:solidFill>
                  <a:srgbClr val="ECECEC"/>
                </a:solidFill>
                <a:effectLst/>
                <a:latin typeface="Söhne"/>
              </a:rPr>
              <a:t>Average Recall: 0.32521186440677974</a:t>
            </a:r>
          </a:p>
          <a:p>
            <a:pPr algn="l"/>
            <a:endParaRPr lang="en-US" b="0" i="0" dirty="0">
              <a:solidFill>
                <a:srgbClr val="ECECEC"/>
              </a:solidFill>
              <a:effectLst/>
              <a:latin typeface="Söhne"/>
            </a:endParaRPr>
          </a:p>
          <a:p>
            <a:pPr algn="l"/>
            <a:br>
              <a:rPr lang="en-US" b="0" i="0" dirty="0">
                <a:solidFill>
                  <a:srgbClr val="ECECEC"/>
                </a:solidFill>
                <a:effectLst/>
                <a:latin typeface="Söhne"/>
              </a:rPr>
            </a:br>
            <a:r>
              <a:rPr lang="en-US" b="0" i="0" dirty="0">
                <a:solidFill>
                  <a:srgbClr val="ECECEC"/>
                </a:solidFill>
                <a:effectLst/>
                <a:latin typeface="Söhne"/>
              </a:rPr>
              <a:t>The high test accuracy indicates that the model performs well overall.</a:t>
            </a:r>
          </a:p>
          <a:p>
            <a:pPr algn="l"/>
            <a:r>
              <a:rPr lang="en-US" b="0" i="0" dirty="0">
                <a:solidFill>
                  <a:srgbClr val="ECECEC"/>
                </a:solidFill>
                <a:effectLst/>
                <a:latin typeface="Söhne"/>
              </a:rPr>
              <a:t>However, the relatively low recall values suggest that the model might miss a considerable portion of positive instances.</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7</a:t>
            </a:fld>
            <a:endParaRPr lang="en-IL"/>
          </a:p>
        </p:txBody>
      </p:sp>
    </p:spTree>
    <p:extLst>
      <p:ext uri="{BB962C8B-B14F-4D97-AF65-F5344CB8AC3E}">
        <p14:creationId xmlns:p14="http://schemas.microsoft.com/office/powerpoint/2010/main" val="8241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C66D"/>
                </a:solidFill>
                <a:effectLst/>
              </a:rPr>
              <a:t>Feature maps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b="1" i="0" dirty="0">
                <a:solidFill>
                  <a:srgbClr val="ECECEC"/>
                </a:solidFill>
                <a:effectLst/>
                <a:highlight>
                  <a:srgbClr val="212121"/>
                </a:highlight>
                <a:latin typeface="Söhne"/>
              </a:rPr>
              <a:t>Activation Maps/Feature Maps</a:t>
            </a:r>
            <a:r>
              <a:rPr lang="en-US" b="0" i="0" dirty="0">
                <a:solidFill>
                  <a:srgbClr val="ECECEC"/>
                </a:solidFill>
                <a:effectLst/>
                <a:highlight>
                  <a:srgbClr val="212121"/>
                </a:highlight>
                <a:latin typeface="Söhne"/>
              </a:rPr>
              <a:t>: These are visualizations of the output of individual neurons in a convolutional neural network (CNN).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Activation maps show which parts of the input image or data are being activated or emphasized by specific neurons.</a:t>
            </a:r>
          </a:p>
          <a:p>
            <a:endParaRPr lang="en-US" dirty="0"/>
          </a:p>
          <a:p>
            <a:r>
              <a:rPr lang="en-US" b="0" i="0" dirty="0">
                <a:solidFill>
                  <a:srgbClr val="ECECEC"/>
                </a:solidFill>
                <a:effectLst/>
                <a:highlight>
                  <a:srgbClr val="212121"/>
                </a:highlight>
                <a:latin typeface="Söhne"/>
              </a:rPr>
              <a:t>The different colors represent the strength or intensity of the activations at different spatial locations within the feature map.</a:t>
            </a:r>
          </a:p>
          <a:p>
            <a:r>
              <a:rPr lang="en-US" b="1" i="0" dirty="0">
                <a:solidFill>
                  <a:srgbClr val="ECECEC"/>
                </a:solidFill>
                <a:effectLst/>
                <a:highlight>
                  <a:srgbClr val="212121"/>
                </a:highlight>
                <a:latin typeface="Söhne"/>
              </a:rPr>
              <a:t>Brighter Colors (Yellow/Green)</a:t>
            </a:r>
            <a:r>
              <a:rPr lang="en-US" b="0" i="0" dirty="0">
                <a:solidFill>
                  <a:srgbClr val="ECECEC"/>
                </a:solidFill>
                <a:effectLst/>
                <a:highlight>
                  <a:srgbClr val="212121"/>
                </a:highlight>
                <a:latin typeface="Söhne"/>
              </a:rPr>
              <a:t>: These indicate </a:t>
            </a:r>
            <a:r>
              <a:rPr lang="en-US" b="1" i="0" dirty="0">
                <a:solidFill>
                  <a:srgbClr val="ECECEC"/>
                </a:solidFill>
                <a:effectLst/>
                <a:highlight>
                  <a:srgbClr val="212121"/>
                </a:highlight>
                <a:latin typeface="Söhne"/>
              </a:rPr>
              <a:t>higher activations </a:t>
            </a:r>
            <a:r>
              <a:rPr lang="en-US" b="0" i="0" dirty="0">
                <a:solidFill>
                  <a:srgbClr val="ECECEC"/>
                </a:solidFill>
                <a:effectLst/>
                <a:highlight>
                  <a:srgbClr val="212121"/>
                </a:highlight>
                <a:latin typeface="Söhne"/>
              </a:rPr>
              <a:t>or stronger responses from the neurons in the corresponding locations of the feature map. (These areas might correspond to edges, corners, or other distinctive facial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Darker Colors (Purple/Blue)</a:t>
            </a:r>
            <a:r>
              <a:rPr lang="en-US" b="0" i="0" dirty="0">
                <a:solidFill>
                  <a:srgbClr val="ECECEC"/>
                </a:solidFill>
                <a:effectLst/>
                <a:highlight>
                  <a:srgbClr val="212121"/>
                </a:highlight>
                <a:latin typeface="Söhne"/>
              </a:rPr>
              <a:t>: Conversely, these indicate </a:t>
            </a:r>
            <a:r>
              <a:rPr lang="en-US" b="1" i="0" dirty="0">
                <a:solidFill>
                  <a:srgbClr val="ECECEC"/>
                </a:solidFill>
                <a:effectLst/>
                <a:highlight>
                  <a:srgbClr val="212121"/>
                </a:highlight>
                <a:latin typeface="Söhne"/>
              </a:rPr>
              <a:t>lower activations </a:t>
            </a:r>
            <a:r>
              <a:rPr lang="en-US" b="0" i="0" dirty="0">
                <a:solidFill>
                  <a:srgbClr val="ECECEC"/>
                </a:solidFill>
                <a:effectLst/>
                <a:highlight>
                  <a:srgbClr val="212121"/>
                </a:highlight>
                <a:latin typeface="Söhne"/>
              </a:rPr>
              <a:t>or weaker responses from the neurons. Darker regions might correspond to areas where the CNN has not detected significant features or where the features are less prominent.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Conv1</a:t>
            </a:r>
            <a:r>
              <a:rPr lang="en-US" b="0" i="0" dirty="0">
                <a:solidFill>
                  <a:srgbClr val="ECECEC"/>
                </a:solidFill>
                <a:effectLst/>
                <a:highlight>
                  <a:srgbClr val="212121"/>
                </a:highlight>
                <a:latin typeface="Söhne"/>
              </a:rPr>
              <a:t>: The activations in the first convolutional layer often capture low-level features such as edges, textures, and color gradients.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Conv2</a:t>
            </a:r>
            <a:r>
              <a:rPr lang="en-US" b="0" i="0" dirty="0">
                <a:solidFill>
                  <a:srgbClr val="ECECEC"/>
                </a:solidFill>
                <a:effectLst/>
                <a:highlight>
                  <a:srgbClr val="212121"/>
                </a:highlight>
                <a:latin typeface="Söhne"/>
              </a:rPr>
              <a:t>: As you move deeper into the network, the activations in subsequent convolutional layers tend to capture increasingly complex and abstract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Conv3</a:t>
            </a:r>
            <a:r>
              <a:rPr lang="en-US" b="0" i="0" dirty="0">
                <a:solidFill>
                  <a:srgbClr val="ECECEC"/>
                </a:solidFill>
                <a:effectLst/>
                <a:highlight>
                  <a:srgbClr val="212121"/>
                </a:highlight>
                <a:latin typeface="Söhne"/>
              </a:rPr>
              <a:t>: The activations in deeper layers like Conv3 may represent even higher-level features, such as parts of objects or entire object shapes.</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8</a:t>
            </a:fld>
            <a:endParaRPr lang="en-IL"/>
          </a:p>
        </p:txBody>
      </p:sp>
    </p:spTree>
    <p:extLst>
      <p:ext uri="{BB962C8B-B14F-4D97-AF65-F5344CB8AC3E}">
        <p14:creationId xmlns:p14="http://schemas.microsoft.com/office/powerpoint/2010/main" val="158181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Data augmentation involves generating new training samples by applying various transformations to existing data, such as rotation, translation, scaling, flipping, cropping, and adjusting brightness or contrast.</a:t>
            </a:r>
          </a:p>
          <a:p>
            <a:r>
              <a:rPr lang="en-US" b="0" i="0" dirty="0">
                <a:solidFill>
                  <a:srgbClr val="ECECEC"/>
                </a:solidFill>
                <a:effectLst/>
                <a:latin typeface="Söhne"/>
              </a:rPr>
              <a:t>The goal of data augmentation is to increase the diversity and variability of the training dataset, which helps the model learn more robust and invariant features.</a:t>
            </a:r>
          </a:p>
          <a:p>
            <a:endParaRPr lang="en-US" b="0" i="0" dirty="0">
              <a:solidFill>
                <a:srgbClr val="ECECEC"/>
              </a:solidFill>
              <a:effectLst/>
              <a:latin typeface="Söhne"/>
            </a:endParaRPr>
          </a:p>
          <a:p>
            <a:r>
              <a:rPr lang="en-US" b="0" i="0" dirty="0">
                <a:solidFill>
                  <a:srgbClr val="ECECEC"/>
                </a:solidFill>
                <a:effectLst/>
                <a:latin typeface="Söhne"/>
              </a:rPr>
              <a:t>Translation: This simply means shifting the image a small distance horizontally or vertically. Imagine moving an object in the picture slightly to the left or right. By training the model on these translated versions, it learns to recognize the object regardless of its minor position within the image.</a:t>
            </a:r>
          </a:p>
          <a:p>
            <a:endParaRPr lang="en-US" b="0" i="0" dirty="0">
              <a:solidFill>
                <a:srgbClr val="ECECEC"/>
              </a:solidFill>
              <a:effectLst/>
              <a:latin typeface="Söhne"/>
            </a:endParaRPr>
          </a:p>
          <a:p>
            <a:r>
              <a:rPr lang="en-US" b="0" i="0" dirty="0">
                <a:solidFill>
                  <a:srgbClr val="ECECEC"/>
                </a:solidFill>
                <a:effectLst/>
                <a:latin typeface="Söhne"/>
              </a:rPr>
              <a:t>Scaling: This involves resizing the image slightly larger or smaller. In the real world, objects can be closer or farther away, so the model needs to be able to handle variations in size. Data augmentation with scaling helps the model achieve this.</a:t>
            </a:r>
            <a:br>
              <a:rPr lang="en-US" b="0" i="0" dirty="0">
                <a:solidFill>
                  <a:srgbClr val="ECECEC"/>
                </a:solidFill>
                <a:effectLst/>
                <a:latin typeface="Söhne"/>
              </a:rPr>
            </a:br>
            <a:endParaRPr lang="en-US" b="0" i="0" dirty="0">
              <a:solidFill>
                <a:srgbClr val="ECECEC"/>
              </a:solidFill>
              <a:effectLst/>
              <a:latin typeface="Söhne"/>
            </a:endParaRPr>
          </a:p>
          <a:p>
            <a:r>
              <a:rPr lang="en-US" b="1" dirty="0">
                <a:latin typeface="Söhne"/>
              </a:rPr>
              <a:t>Architectural Modifications </a:t>
            </a:r>
            <a:r>
              <a:rPr lang="en-US" b="1" i="0" dirty="0">
                <a:solidFill>
                  <a:srgbClr val="ECECEC"/>
                </a:solidFill>
                <a:effectLst/>
                <a:latin typeface="Söhne"/>
              </a:rPr>
              <a:t>CNN and </a:t>
            </a:r>
            <a:r>
              <a:rPr lang="en-US" b="1" i="0" dirty="0" err="1">
                <a:solidFill>
                  <a:srgbClr val="ECECEC"/>
                </a:solidFill>
                <a:effectLst/>
                <a:latin typeface="Söhne"/>
              </a:rPr>
              <a:t>ResNets</a:t>
            </a:r>
            <a:br>
              <a:rPr lang="en-US" b="0" i="0" dirty="0">
                <a:solidFill>
                  <a:srgbClr val="ECECEC"/>
                </a:solidFill>
                <a:effectLst/>
                <a:latin typeface="Söhne"/>
              </a:rPr>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9</a:t>
            </a:fld>
            <a:endParaRPr lang="en-IL"/>
          </a:p>
        </p:txBody>
      </p:sp>
    </p:spTree>
    <p:extLst>
      <p:ext uri="{BB962C8B-B14F-4D97-AF65-F5344CB8AC3E}">
        <p14:creationId xmlns:p14="http://schemas.microsoft.com/office/powerpoint/2010/main" val="173913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92B7-D2BF-A82A-23E0-CD2649046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CA63EE7-A63B-462C-3B5F-64445951D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71073B3-402A-4997-4074-DD2713C6DA10}"/>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F7C307C5-89B3-2430-6EBA-72FC83EA0A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4A9A1B9-525B-BA9D-FB9A-3960D80904E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315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5D62-E54A-B979-70CE-CB9A64D4E8E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FC00ACB-7FA0-5EFD-E21F-B64A96ACC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8C12C72-C317-96B0-2736-B05563C8D146}"/>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0A242ED9-9CC0-F67B-F4AB-DC599C61D1B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88A9BF-46FC-BEDB-6030-1462282847A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601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DDD28-FB95-B064-B713-5050367B2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5D3ED16-F13D-59D5-5CCC-984DDFBAF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0109B3E-F644-6F1F-A7CF-531B451AAA4B}"/>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5E5DF4F1-2E64-C740-4BA1-067C53005A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D7E6525-5545-F415-C9EC-FC6D3E835AE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69618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1FFF-EDC9-CA33-E193-EE90DF9705F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5A1ECB7-6854-3056-9C0F-35EF44966A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F9D4AB5-00EA-00BC-D70E-E3EABDF27703}"/>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F3C9AA0F-9212-52B5-EE9E-506134D78D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42CD83-8F02-BA2B-2913-E62163118E4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40151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1E1D-DA0D-223A-5653-B137B6908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0085697-6B9E-0EC0-1736-0A582C0A22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92E6E-7588-244B-834C-40BBA517F781}"/>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C259E89F-7E51-B232-F797-E421C70A4C0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25272D-2990-8C1F-A3EE-3B6A9D07B64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7615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4853-F874-445A-7092-1E184633B1F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9A446FF-7E00-CEC3-43D8-89AB9FE6E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469F692-B1A1-DC69-13BC-1AD3ABF97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4425DE6-2B84-BD75-2C88-DD0CDEF95B25}"/>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6" name="Footer Placeholder 5">
            <a:extLst>
              <a:ext uri="{FF2B5EF4-FFF2-40B4-BE49-F238E27FC236}">
                <a16:creationId xmlns:a16="http://schemas.microsoft.com/office/drawing/2014/main" id="{584F9417-DA40-3A05-9E08-E2F635D65B5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3C8094-43D5-79BC-4736-81677CEB75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9476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F002-4865-9D84-4A67-747516920F6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3FD19DC-CBA1-B6E4-955C-2EB882D7D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423C9-F328-E07D-4228-37404FC04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07BE97F-2214-FA15-4837-8AE98A9C4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106FD-CC39-46E4-79D1-557B97AD7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79400D8-623B-788F-C98E-391EF4AF4C50}"/>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8" name="Footer Placeholder 7">
            <a:extLst>
              <a:ext uri="{FF2B5EF4-FFF2-40B4-BE49-F238E27FC236}">
                <a16:creationId xmlns:a16="http://schemas.microsoft.com/office/drawing/2014/main" id="{955617DD-6C8F-89CE-DAAA-64009ADA843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F0FB766-898E-42D9-976B-A9E214D5B935}"/>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5766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55B0-6214-3B7E-A418-98F65470F9B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42BFE8C-AE24-D32D-AFD0-9CABD9C79805}"/>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4" name="Footer Placeholder 3">
            <a:extLst>
              <a:ext uri="{FF2B5EF4-FFF2-40B4-BE49-F238E27FC236}">
                <a16:creationId xmlns:a16="http://schemas.microsoft.com/office/drawing/2014/main" id="{D8A45FF3-8E3C-D7CD-B6DD-400C02C9A7C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C6AEBAD-039F-CE7E-DA6E-CF4A065374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10022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63BBD-F8FC-5E0C-0F03-1FBA4FA4685D}"/>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3" name="Footer Placeholder 2">
            <a:extLst>
              <a:ext uri="{FF2B5EF4-FFF2-40B4-BE49-F238E27FC236}">
                <a16:creationId xmlns:a16="http://schemas.microsoft.com/office/drawing/2014/main" id="{AB8EF2CF-63D1-968C-CC3D-809E65CDB83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241933E-607D-C5D3-943D-8AC7A11CFE1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2245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AC7D-8A00-8252-C75B-1E4BDF97A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96EEC0-841B-9CAA-0076-47D6D476B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D4E4CE4-F9B9-1CBA-AC3F-50EB466B9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BEE8E-9A41-909F-49D8-B971737376E4}"/>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6" name="Footer Placeholder 5">
            <a:extLst>
              <a:ext uri="{FF2B5EF4-FFF2-40B4-BE49-F238E27FC236}">
                <a16:creationId xmlns:a16="http://schemas.microsoft.com/office/drawing/2014/main" id="{5D7B0F4B-FF81-59DA-CDD9-261D161048C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C11F5FA-DF32-1FB9-D63D-672ACF3FFBD8}"/>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06900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27E0-64B3-8747-53FD-90D198B1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388375A-095D-71EE-3E89-BCA937D25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A1E84D63-DA77-6F22-F0D6-B8D70FAD3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93CF3-C0A6-34A8-3681-717DA5C27386}"/>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6" name="Footer Placeholder 5">
            <a:extLst>
              <a:ext uri="{FF2B5EF4-FFF2-40B4-BE49-F238E27FC236}">
                <a16:creationId xmlns:a16="http://schemas.microsoft.com/office/drawing/2014/main" id="{F8269155-0068-F6F1-0A46-0F908A24B2A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5CC4438-B2B2-81AC-B3F5-9FFD67A33C29}"/>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0493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06566-584D-CD58-9410-BBFE275B4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B8E195C-698E-C9D4-2362-A12111F57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54F2681-508A-9078-AA05-614391E8F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BCE06933-2033-F2CC-F2FE-9F37D56A1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19A586DE-2D56-B11D-70ED-366A77EE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C1A34-D96D-4F0D-B882-50FB9C7B3676}" type="slidenum">
              <a:rPr lang="en-IL" smtClean="0"/>
              <a:t>‹#›</a:t>
            </a:fld>
            <a:endParaRPr lang="en-IL"/>
          </a:p>
        </p:txBody>
      </p:sp>
    </p:spTree>
    <p:extLst>
      <p:ext uri="{BB962C8B-B14F-4D97-AF65-F5344CB8AC3E}">
        <p14:creationId xmlns:p14="http://schemas.microsoft.com/office/powerpoint/2010/main" val="19816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103036-6F15-416D-AEC7-8D10DD6FED5A}"/>
              </a:ext>
            </a:extLst>
          </p:cNvPr>
          <p:cNvSpPr txBox="1"/>
          <p:nvPr/>
        </p:nvSpPr>
        <p:spPr>
          <a:xfrm>
            <a:off x="3690535" y="1432260"/>
            <a:ext cx="4810932" cy="1323439"/>
          </a:xfrm>
          <a:prstGeom prst="rect">
            <a:avLst/>
          </a:prstGeom>
          <a:noFill/>
        </p:spPr>
        <p:txBody>
          <a:bodyPr wrap="none" rtlCol="0" anchor="ctr">
            <a:spAutoFit/>
          </a:bodyPr>
          <a:lstStyle/>
          <a:p>
            <a:pPr algn="ctr"/>
            <a:r>
              <a:rPr lang="fr-FR" sz="4400" b="0" i="0" dirty="0">
                <a:effectLst/>
                <a:latin typeface="Segoe UI Light" panose="020B0502040204020203" pitchFamily="34" charset="0"/>
                <a:cs typeface="Segoe UI Light" panose="020B0502040204020203" pitchFamily="34" charset="0"/>
              </a:rPr>
              <a:t>Image Classification</a:t>
            </a:r>
          </a:p>
          <a:p>
            <a:pPr algn="ctr"/>
            <a:r>
              <a:rPr lang="fr-FR" sz="3600" b="0" i="0" dirty="0">
                <a:effectLst/>
                <a:latin typeface="Segoe UI Light" panose="020B0502040204020203" pitchFamily="34" charset="0"/>
                <a:cs typeface="Segoe UI Light" panose="020B0502040204020203" pitchFamily="34" charset="0"/>
              </a:rPr>
              <a:t>Faces vs Non-Faces</a:t>
            </a:r>
            <a:endParaRPr lang="en-IL" sz="36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5C036B3E-32FC-59DB-E9D0-86AA4D03DFEC}"/>
              </a:ext>
            </a:extLst>
          </p:cNvPr>
          <p:cNvSpPr txBox="1"/>
          <p:nvPr/>
        </p:nvSpPr>
        <p:spPr>
          <a:xfrm>
            <a:off x="256032" y="5970679"/>
            <a:ext cx="1889235" cy="338554"/>
          </a:xfrm>
          <a:prstGeom prst="rect">
            <a:avLst/>
          </a:prstGeom>
          <a:noFill/>
        </p:spPr>
        <p:txBody>
          <a:bodyPr wrap="none" rtlCol="0" anchor="ctr">
            <a:spAutoFit/>
          </a:bodyPr>
          <a:lstStyle/>
          <a:p>
            <a:r>
              <a:rPr lang="fr-FR" sz="1600" b="0" i="0" dirty="0">
                <a:effectLst/>
                <a:latin typeface="Segoe UI Light" panose="020B0502040204020203" pitchFamily="34" charset="0"/>
                <a:cs typeface="Segoe UI Light" panose="020B0502040204020203" pitchFamily="34" charset="0"/>
              </a:rPr>
              <a:t>Noa Tal, </a:t>
            </a:r>
            <a:r>
              <a:rPr lang="fr-FR" sz="1600" dirty="0">
                <a:latin typeface="Segoe UI Light" panose="020B0502040204020203" pitchFamily="34" charset="0"/>
                <a:cs typeface="Segoe UI Light" panose="020B0502040204020203" pitchFamily="34" charset="0"/>
              </a:rPr>
              <a:t>01/04/2024</a:t>
            </a:r>
            <a:endParaRPr lang="fr-FR" sz="16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701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8DE-A33E-13C5-18C1-A7228AFE9EC5}"/>
              </a:ext>
            </a:extLst>
          </p:cNvPr>
          <p:cNvSpPr>
            <a:spLocks noGrp="1"/>
          </p:cNvSpPr>
          <p:nvPr>
            <p:ph type="title"/>
          </p:nvPr>
        </p:nvSpPr>
        <p:spPr>
          <a:xfrm>
            <a:off x="687371" y="1710417"/>
            <a:ext cx="10515600" cy="1325563"/>
          </a:xfrm>
        </p:spPr>
        <p:txBody>
          <a:bodyPr/>
          <a:lstStyle/>
          <a:p>
            <a:pPr algn="ctr"/>
            <a:r>
              <a:rPr lang="en-US" b="1" i="0" dirty="0">
                <a:effectLst/>
                <a:latin typeface="Segoe UI Light" panose="020B0502040204020203" pitchFamily="34" charset="0"/>
                <a:cs typeface="Segoe UI Light" panose="020B0502040204020203" pitchFamily="34" charset="0"/>
              </a:rPr>
              <a:t>Questions </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6535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50B2-5642-BD91-2372-A2AF6C83BE35}"/>
              </a:ext>
            </a:extLst>
          </p:cNvPr>
          <p:cNvSpPr>
            <a:spLocks noGrp="1"/>
          </p:cNvSpPr>
          <p:nvPr>
            <p:ph type="title"/>
          </p:nvPr>
        </p:nvSpPr>
        <p:spPr>
          <a:xfrm>
            <a:off x="2436876" y="365125"/>
            <a:ext cx="7318248" cy="1325563"/>
          </a:xfrm>
        </p:spPr>
        <p:txBody>
          <a:bodyPr/>
          <a:lstStyle/>
          <a:p>
            <a:r>
              <a:rPr lang="en-US" dirty="0">
                <a:latin typeface="Segoe UI Light" panose="020B0502040204020203" pitchFamily="34" charset="0"/>
                <a:cs typeface="Segoe UI Light" panose="020B0502040204020203" pitchFamily="34" charset="0"/>
              </a:rPr>
              <a:t>Introduction &amp; Data Overview</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1DA0CAB0-B4DA-BB10-5533-24D0C2330480}"/>
              </a:ext>
            </a:extLst>
          </p:cNvPr>
          <p:cNvSpPr txBox="1"/>
          <p:nvPr/>
        </p:nvSpPr>
        <p:spPr>
          <a:xfrm>
            <a:off x="6220206" y="3710517"/>
            <a:ext cx="3627882"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Test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24,045</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23,573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472 images</a:t>
            </a:r>
          </a:p>
        </p:txBody>
      </p:sp>
      <p:sp>
        <p:nvSpPr>
          <p:cNvPr id="14" name="TextBox 13">
            <a:extLst>
              <a:ext uri="{FF2B5EF4-FFF2-40B4-BE49-F238E27FC236}">
                <a16:creationId xmlns:a16="http://schemas.microsoft.com/office/drawing/2014/main" id="{D132A3CF-4AAC-3255-159E-47E644941544}"/>
              </a:ext>
            </a:extLst>
          </p:cNvPr>
          <p:cNvSpPr txBox="1"/>
          <p:nvPr/>
        </p:nvSpPr>
        <p:spPr>
          <a:xfrm>
            <a:off x="1858518" y="3710517"/>
            <a:ext cx="3362706"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Train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6,977</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4,548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2,429 images</a:t>
            </a:r>
          </a:p>
        </p:txBody>
      </p:sp>
      <p:sp>
        <p:nvSpPr>
          <p:cNvPr id="18" name="TextBox 17">
            <a:extLst>
              <a:ext uri="{FF2B5EF4-FFF2-40B4-BE49-F238E27FC236}">
                <a16:creationId xmlns:a16="http://schemas.microsoft.com/office/drawing/2014/main" id="{80B31D9A-51E9-A39A-928F-88E070D41BB6}"/>
              </a:ext>
            </a:extLst>
          </p:cNvPr>
          <p:cNvSpPr txBox="1"/>
          <p:nvPr/>
        </p:nvSpPr>
        <p:spPr>
          <a:xfrm>
            <a:off x="912495" y="1607440"/>
            <a:ext cx="10367010" cy="1754326"/>
          </a:xfrm>
          <a:prstGeom prst="rect">
            <a:avLst/>
          </a:prstGeom>
          <a:noFill/>
        </p:spPr>
        <p:txBody>
          <a:bodyPr wrap="square">
            <a:spAutoFit/>
          </a:bodyPr>
          <a:lstStyle/>
          <a:p>
            <a:r>
              <a:rPr lang="en-US" sz="1800" b="0" i="0" dirty="0">
                <a:effectLst/>
                <a:latin typeface="Segoe UI Light" panose="020B0502040204020203" pitchFamily="34" charset="0"/>
                <a:cs typeface="Segoe UI Light" panose="020B0502040204020203" pitchFamily="34" charset="0"/>
              </a:rPr>
              <a:t>In this task, our objective is to develop an image classifier capable of accurately distinguishing between faces</a:t>
            </a:r>
            <a:r>
              <a:rPr lang="en-US" dirty="0">
                <a:latin typeface="Segoe UI Light" panose="020B0502040204020203" pitchFamily="34" charset="0"/>
                <a:cs typeface="Segoe UI Light" panose="020B0502040204020203" pitchFamily="34" charset="0"/>
              </a:rPr>
              <a:t> </a:t>
            </a:r>
            <a:r>
              <a:rPr lang="en-US" sz="1800" b="0" i="0" dirty="0">
                <a:effectLst/>
                <a:latin typeface="Segoe UI Light" panose="020B0502040204020203" pitchFamily="34" charset="0"/>
                <a:cs typeface="Segoe UI Light" panose="020B0502040204020203" pitchFamily="34" charset="0"/>
              </a:rPr>
              <a:t>and non-faces.</a:t>
            </a:r>
            <a:br>
              <a:rPr lang="en-US" sz="1800" b="0" i="0" dirty="0">
                <a:effectLst/>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1800" b="0" i="0" dirty="0">
                <a:effectLst/>
                <a:latin typeface="Segoe UI Light" panose="020B0502040204020203" pitchFamily="34" charset="0"/>
                <a:cs typeface="Segoe UI Light" panose="020B0502040204020203" pitchFamily="34" charset="0"/>
              </a:rPr>
              <a:t>We will train the classifier using the MIT faces &amp; non-faces dataset.</a:t>
            </a:r>
            <a:br>
              <a:rPr lang="en-US" b="1" dirty="0">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dataset comprises separate training and test sets, each </a:t>
            </a:r>
            <a:r>
              <a:rPr lang="en-US" sz="1800" dirty="0">
                <a:latin typeface="Segoe UI Light" panose="020B0502040204020203" pitchFamily="34" charset="0"/>
                <a:cs typeface="Segoe UI Light" panose="020B0502040204020203" pitchFamily="34" charset="0"/>
              </a:rPr>
              <a:t>containing grayscale images labeled </a:t>
            </a:r>
            <a:r>
              <a:rPr lang="en-US" sz="1800" b="0" i="0" dirty="0">
                <a:effectLst/>
                <a:latin typeface="Segoe UI Light" panose="020B0502040204020203" pitchFamily="34" charset="0"/>
                <a:cs typeface="Segoe UI Light" panose="020B0502040204020203" pitchFamily="34" charset="0"/>
              </a:rPr>
              <a:t>as either</a:t>
            </a: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faces or non-faces.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246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E197-C25E-2774-D385-1A9F7122C1A0}"/>
              </a:ext>
            </a:extLst>
          </p:cNvPr>
          <p:cNvSpPr>
            <a:spLocks noGrp="1"/>
          </p:cNvSpPr>
          <p:nvPr>
            <p:ph type="title"/>
          </p:nvPr>
        </p:nvSpPr>
        <p:spPr>
          <a:xfrm>
            <a:off x="3712464" y="365125"/>
            <a:ext cx="4767072" cy="1325563"/>
          </a:xfrm>
        </p:spPr>
        <p:txBody>
          <a:bodyPr/>
          <a:lstStyle/>
          <a:p>
            <a:r>
              <a:rPr lang="en-US" dirty="0">
                <a:latin typeface="Segoe UI Light" panose="020B0502040204020203" pitchFamily="34" charset="0"/>
                <a:cs typeface="Segoe UI Light" panose="020B0502040204020203" pitchFamily="34" charset="0"/>
              </a:rPr>
              <a:t>Model Architecture</a:t>
            </a:r>
            <a:endParaRPr lang="en-IL"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AF461197-A9F1-FE35-2D32-9CCED01AF16A}"/>
              </a:ext>
            </a:extLst>
          </p:cNvPr>
          <p:cNvSpPr txBox="1"/>
          <p:nvPr/>
        </p:nvSpPr>
        <p:spPr>
          <a:xfrm>
            <a:off x="496062" y="1690688"/>
            <a:ext cx="11281410" cy="646331"/>
          </a:xfrm>
          <a:prstGeom prst="rect">
            <a:avLst/>
          </a:prstGeom>
          <a:noFill/>
        </p:spPr>
        <p:txBody>
          <a:bodyPr wrap="square">
            <a:spAutoFit/>
          </a:bodyPr>
          <a:lstStyle/>
          <a:p>
            <a:r>
              <a:rPr lang="en-US" b="0" i="0" dirty="0">
                <a:effectLst/>
                <a:latin typeface="Segoe UI Light" panose="020B0502040204020203" pitchFamily="34" charset="0"/>
                <a:cs typeface="Segoe UI Light" panose="020B0502040204020203" pitchFamily="34" charset="0"/>
              </a:rPr>
              <a:t>Our image classifier model architecture is designed using a convolutional neural network (CNN) to effectively capture spatial patterns and features in the input images.</a:t>
            </a:r>
          </a:p>
        </p:txBody>
      </p:sp>
      <p:graphicFrame>
        <p:nvGraphicFramePr>
          <p:cNvPr id="8" name="Diagram 7">
            <a:extLst>
              <a:ext uri="{FF2B5EF4-FFF2-40B4-BE49-F238E27FC236}">
                <a16:creationId xmlns:a16="http://schemas.microsoft.com/office/drawing/2014/main" id="{30B21CEC-7601-C58B-B6FD-0A0418C4338C}"/>
              </a:ext>
            </a:extLst>
          </p:cNvPr>
          <p:cNvGraphicFramePr/>
          <p:nvPr>
            <p:extLst>
              <p:ext uri="{D42A27DB-BD31-4B8C-83A1-F6EECF244321}">
                <p14:modId xmlns:p14="http://schemas.microsoft.com/office/powerpoint/2010/main" val="4224009147"/>
              </p:ext>
            </p:extLst>
          </p:nvPr>
        </p:nvGraphicFramePr>
        <p:xfrm>
          <a:off x="477208" y="2368862"/>
          <a:ext cx="10954512" cy="325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07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D55F-D7D4-7DEB-6446-0D1BA2652621}"/>
              </a:ext>
            </a:extLst>
          </p:cNvPr>
          <p:cNvSpPr>
            <a:spLocks noGrp="1"/>
          </p:cNvSpPr>
          <p:nvPr>
            <p:ph type="title"/>
          </p:nvPr>
        </p:nvSpPr>
        <p:spPr>
          <a:xfrm>
            <a:off x="1869948" y="365125"/>
            <a:ext cx="8452104" cy="1325563"/>
          </a:xfrm>
        </p:spPr>
        <p:txBody>
          <a:bodyPr/>
          <a:lstStyle/>
          <a:p>
            <a:r>
              <a:rPr lang="en-US" b="1" dirty="0">
                <a:latin typeface="Segoe UI Light" panose="020B0502040204020203" pitchFamily="34" charset="0"/>
                <a:cs typeface="Segoe UI Light" panose="020B0502040204020203" pitchFamily="34" charset="0"/>
              </a:rPr>
              <a:t>Training</a:t>
            </a:r>
            <a:r>
              <a:rPr lang="en-US" b="1" i="0" dirty="0">
                <a:effectLst/>
                <a:latin typeface="Segoe UI Light" panose="020B0502040204020203" pitchFamily="34" charset="0"/>
                <a:cs typeface="Segoe UI Light" panose="020B0502040204020203" pitchFamily="34" charset="0"/>
              </a:rPr>
              <a:t> &amp; Hyperparameter Tuning</a:t>
            </a:r>
            <a:endParaRPr lang="en-IL"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AB9AEBC0-2C99-8589-1DF5-1B9FC3D910F1}"/>
              </a:ext>
            </a:extLst>
          </p:cNvPr>
          <p:cNvSpPr>
            <a:spLocks noGrp="1"/>
          </p:cNvSpPr>
          <p:nvPr>
            <p:ph idx="1"/>
          </p:nvPr>
        </p:nvSpPr>
        <p:spPr/>
        <p:txBody>
          <a:bodyPr>
            <a:normAutofit lnSpcReduction="10000"/>
          </a:bodyPr>
          <a:lstStyle/>
          <a:p>
            <a:pPr marL="0" indent="0">
              <a:buNone/>
            </a:pPr>
            <a:r>
              <a:rPr lang="en-US" sz="1800" b="1" i="0" dirty="0">
                <a:effectLst/>
                <a:latin typeface="Segoe UI Light" panose="020B0502040204020203" pitchFamily="34" charset="0"/>
                <a:cs typeface="Segoe UI Light" panose="020B0502040204020203" pitchFamily="34" charset="0"/>
              </a:rPr>
              <a:t>Training Process:</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model underwent training using the training dataset and was subsequently evaluated using the separate test dataset to assess its generalization performance.</a:t>
            </a:r>
            <a:br>
              <a:rPr lang="en-US" sz="1800" b="0" i="0" dirty="0">
                <a:effectLst/>
                <a:latin typeface="Segoe UI Light" panose="020B0502040204020203" pitchFamily="34" charset="0"/>
                <a:cs typeface="Segoe UI Light" panose="020B0502040204020203" pitchFamily="34" charset="0"/>
              </a:rPr>
            </a:br>
            <a:endParaRPr lang="en-US" sz="1800" b="0" i="0" dirty="0">
              <a:effectLst/>
              <a:latin typeface="Segoe UI Light" panose="020B0502040204020203" pitchFamily="34" charset="0"/>
              <a:cs typeface="Segoe UI Light" panose="020B0502040204020203" pitchFamily="34" charset="0"/>
            </a:endParaRPr>
          </a:p>
          <a:p>
            <a:pPr marL="0" indent="0">
              <a:buNone/>
            </a:pPr>
            <a:r>
              <a:rPr lang="en-US" sz="1800" b="1" i="0" dirty="0">
                <a:effectLst/>
                <a:latin typeface="Segoe UI Light" panose="020B0502040204020203" pitchFamily="34" charset="0"/>
                <a:cs typeface="Segoe UI Light" panose="020B0502040204020203" pitchFamily="34" charset="0"/>
              </a:rPr>
              <a:t>Hyperparameter Tuning with </a:t>
            </a:r>
            <a:r>
              <a:rPr lang="en-US" sz="1800" b="1" i="0" dirty="0" err="1">
                <a:effectLst/>
                <a:latin typeface="Segoe UI Light" panose="020B0502040204020203" pitchFamily="34" charset="0"/>
                <a:cs typeface="Segoe UI Light" panose="020B0502040204020203" pitchFamily="34" charset="0"/>
              </a:rPr>
              <a:t>Wandb</a:t>
            </a:r>
            <a:r>
              <a:rPr lang="en-US" sz="1800" b="1" i="0" dirty="0">
                <a:effectLst/>
                <a:latin typeface="Segoe UI Light" panose="020B0502040204020203" pitchFamily="34" charset="0"/>
                <a:cs typeface="Segoe UI Light" panose="020B0502040204020203" pitchFamily="34" charset="0"/>
              </a:rPr>
              <a:t>:</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Utilizing </a:t>
            </a:r>
            <a:r>
              <a:rPr lang="en-US" sz="1800" b="0" i="0" dirty="0" err="1">
                <a:effectLst/>
                <a:latin typeface="Segoe UI Light" panose="020B0502040204020203" pitchFamily="34" charset="0"/>
                <a:cs typeface="Segoe UI Light" panose="020B0502040204020203" pitchFamily="34" charset="0"/>
              </a:rPr>
              <a:t>Wandb</a:t>
            </a:r>
            <a:r>
              <a:rPr lang="en-US" sz="1800" b="0" i="0" dirty="0">
                <a:effectLst/>
                <a:latin typeface="Segoe UI Light" panose="020B0502040204020203" pitchFamily="34" charset="0"/>
                <a:cs typeface="Segoe UI Light" panose="020B0502040204020203" pitchFamily="34" charset="0"/>
              </a:rPr>
              <a:t>, we engaged in hyperparameter tuning, systematically exploring various combinations to optimize the model's accuracy.</a:t>
            </a:r>
          </a:p>
          <a:p>
            <a:pPr marL="0" indent="0">
              <a:buNone/>
            </a:pPr>
            <a:endParaRPr lang="en-US" sz="1800" dirty="0">
              <a:latin typeface="Segoe UI Light" panose="020B0502040204020203" pitchFamily="34" charset="0"/>
              <a:cs typeface="Segoe UI Light" panose="020B0502040204020203" pitchFamily="34" charset="0"/>
            </a:endParaRPr>
          </a:p>
          <a:p>
            <a:pPr marL="0" indent="0" algn="l">
              <a:buNone/>
            </a:pPr>
            <a:r>
              <a:rPr lang="en-US" sz="1800" b="1" i="0" dirty="0">
                <a:effectLst/>
                <a:latin typeface="Segoe UI Light" panose="020B0502040204020203" pitchFamily="34" charset="0"/>
                <a:cs typeface="Segoe UI Light" panose="020B0502040204020203" pitchFamily="34" charset="0"/>
              </a:rPr>
              <a:t>Hyperparameters Explored:</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Learning Rate (</a:t>
            </a:r>
            <a:r>
              <a:rPr lang="en-US" sz="1800" b="0" i="0" dirty="0" err="1">
                <a:effectLst/>
                <a:latin typeface="Segoe UI Light" panose="020B0502040204020203" pitchFamily="34" charset="0"/>
                <a:cs typeface="Segoe UI Light" panose="020B0502040204020203" pitchFamily="34" charset="0"/>
              </a:rPr>
              <a:t>lr</a:t>
            </a:r>
            <a:r>
              <a:rPr lang="en-US" sz="1800" b="0" i="0" dirty="0">
                <a:effectLst/>
                <a:latin typeface="Segoe UI Light" panose="020B0502040204020203" pitchFamily="34" charset="0"/>
                <a:cs typeface="Segoe UI Light" panose="020B0502040204020203" pitchFamily="34" charset="0"/>
              </a:rPr>
              <a:t>): Explored values of 0.00001, 0.0001, 0.001</a:t>
            </a:r>
            <a:r>
              <a:rPr lang="en-US" sz="1800" dirty="0">
                <a:latin typeface="Segoe UI Light" panose="020B0502040204020203" pitchFamily="34" charset="0"/>
                <a:cs typeface="Segoe UI Light" panose="020B0502040204020203" pitchFamily="34" charset="0"/>
              </a:rPr>
              <a:t> and 0.01.</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Number of Epochs: Investigated training epochs of 10, 20, and 30.</a:t>
            </a: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Batch Size: Tested batch sizes of 16, 32, and 64.</a:t>
            </a:r>
            <a:br>
              <a:rPr lang="en-US" sz="1800" b="0" i="0" dirty="0">
                <a:effectLst/>
                <a:latin typeface="Segoe UI Light" panose="020B0502040204020203" pitchFamily="34" charset="0"/>
                <a:cs typeface="Segoe UI Light" panose="020B0502040204020203" pitchFamily="34" charset="0"/>
              </a:rPr>
            </a:b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Among the hyperparameters explored, the learning rate emerged as the most influential factor based on the tuning results.</a:t>
            </a:r>
            <a:endParaRPr lang="en-IL"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1408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FE60-A8C2-8A17-BCCE-215524C3A465}"/>
              </a:ext>
            </a:extLst>
          </p:cNvPr>
          <p:cNvSpPr>
            <a:spLocks noGrp="1"/>
          </p:cNvSpPr>
          <p:nvPr>
            <p:ph type="title"/>
          </p:nvPr>
        </p:nvSpPr>
        <p:spPr>
          <a:xfrm>
            <a:off x="2745533" y="365125"/>
            <a:ext cx="6700935" cy="1325563"/>
          </a:xfrm>
        </p:spPr>
        <p:txBody>
          <a:bodyPr>
            <a:normAutofit/>
          </a:bodyPr>
          <a:lstStyle/>
          <a:p>
            <a:r>
              <a:rPr lang="en-US" b="1" i="0" dirty="0">
                <a:effectLst/>
                <a:latin typeface="Segoe UI Light" panose="020B0502040204020203" pitchFamily="34" charset="0"/>
                <a:cs typeface="Segoe UI Light" panose="020B0502040204020203" pitchFamily="34" charset="0"/>
              </a:rPr>
              <a:t>Results and Performance</a:t>
            </a:r>
            <a:endParaRPr lang="en-IL" dirty="0">
              <a:latin typeface="Segoe UI Light" panose="020B0502040204020203" pitchFamily="34" charset="0"/>
              <a:cs typeface="Segoe UI Light" panose="020B0502040204020203" pitchFamily="34" charset="0"/>
            </a:endParaRPr>
          </a:p>
        </p:txBody>
      </p:sp>
      <p:pic>
        <p:nvPicPr>
          <p:cNvPr id="5" name="Picture 4" descr="A diagram of a graph&#10;&#10;Description automatically generated with medium confidence">
            <a:extLst>
              <a:ext uri="{FF2B5EF4-FFF2-40B4-BE49-F238E27FC236}">
                <a16:creationId xmlns:a16="http://schemas.microsoft.com/office/drawing/2014/main" id="{F3E83CB0-AE5B-63C4-B9E2-33EB36A6B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19" y="1428041"/>
            <a:ext cx="9902162" cy="4435938"/>
          </a:xfrm>
          <a:prstGeom prst="rect">
            <a:avLst/>
          </a:prstGeom>
        </p:spPr>
      </p:pic>
      <p:sp>
        <p:nvSpPr>
          <p:cNvPr id="7" name="TextBox 6">
            <a:extLst>
              <a:ext uri="{FF2B5EF4-FFF2-40B4-BE49-F238E27FC236}">
                <a16:creationId xmlns:a16="http://schemas.microsoft.com/office/drawing/2014/main" id="{F1362386-0EE5-EEDF-DBB4-5405BDF1EEA2}"/>
              </a:ext>
            </a:extLst>
          </p:cNvPr>
          <p:cNvSpPr txBox="1"/>
          <p:nvPr/>
        </p:nvSpPr>
        <p:spPr>
          <a:xfrm>
            <a:off x="127055" y="6004677"/>
            <a:ext cx="11937890" cy="369332"/>
          </a:xfrm>
          <a:prstGeom prst="rect">
            <a:avLst/>
          </a:prstGeom>
          <a:noFill/>
        </p:spPr>
        <p:txBody>
          <a:bodyPr wrap="square">
            <a:spAutoFit/>
          </a:bodyPr>
          <a:lstStyle/>
          <a:p>
            <a:pPr algn="ctr"/>
            <a:r>
              <a:rPr lang="en-US" b="0" i="0" dirty="0">
                <a:effectLst/>
                <a:latin typeface="Segoe UI Light" panose="020B0502040204020203" pitchFamily="34" charset="0"/>
                <a:cs typeface="Segoe UI Light" panose="020B0502040204020203" pitchFamily="34" charset="0"/>
              </a:rPr>
              <a:t>The highest test accuracy achieved was ~98.4%, attained with a learning rate of 0.001, batch size of 32 and 20 epochs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946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339-104A-C718-B901-6E3E22162E71}"/>
              </a:ext>
            </a:extLst>
          </p:cNvPr>
          <p:cNvSpPr>
            <a:spLocks noGrp="1"/>
          </p:cNvSpPr>
          <p:nvPr>
            <p:ph type="title"/>
          </p:nvPr>
        </p:nvSpPr>
        <p:spPr>
          <a:xfrm>
            <a:off x="256967" y="94745"/>
            <a:ext cx="2046010" cy="1325563"/>
          </a:xfrm>
        </p:spPr>
        <p:txBody>
          <a:bodyPr/>
          <a:lstStyle/>
          <a:p>
            <a:r>
              <a:rPr lang="en-US" b="1" i="0" dirty="0">
                <a:effectLst/>
                <a:latin typeface="Segoe UI Light" panose="020B0502040204020203" pitchFamily="34" charset="0"/>
                <a:cs typeface="Segoe UI Light" panose="020B0502040204020203" pitchFamily="34" charset="0"/>
              </a:rPr>
              <a:t>Results</a:t>
            </a:r>
            <a:endParaRPr lang="en-IL" dirty="0">
              <a:latin typeface="Segoe UI Light" panose="020B0502040204020203" pitchFamily="34" charset="0"/>
              <a:cs typeface="Segoe UI Light" panose="020B0502040204020203" pitchFamily="34" charset="0"/>
            </a:endParaRPr>
          </a:p>
        </p:txBody>
      </p:sp>
      <p:pic>
        <p:nvPicPr>
          <p:cNvPr id="10" name="Picture 9" descr="A graph of a graph&#10;&#10;Description automatically generated">
            <a:extLst>
              <a:ext uri="{FF2B5EF4-FFF2-40B4-BE49-F238E27FC236}">
                <a16:creationId xmlns:a16="http://schemas.microsoft.com/office/drawing/2014/main" id="{D73C0CCA-7561-BCDB-A1D2-944AA4FA0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897" y="190594"/>
            <a:ext cx="3525082" cy="2643812"/>
          </a:xfrm>
          <a:prstGeom prst="rect">
            <a:avLst/>
          </a:prstGeom>
        </p:spPr>
      </p:pic>
      <p:graphicFrame>
        <p:nvGraphicFramePr>
          <p:cNvPr id="11" name="Table 10">
            <a:extLst>
              <a:ext uri="{FF2B5EF4-FFF2-40B4-BE49-F238E27FC236}">
                <a16:creationId xmlns:a16="http://schemas.microsoft.com/office/drawing/2014/main" id="{5E5E23EF-C723-A9E1-ED50-89CBF26ED0B9}"/>
              </a:ext>
            </a:extLst>
          </p:cNvPr>
          <p:cNvGraphicFramePr>
            <a:graphicFrameLocks noGrp="1"/>
          </p:cNvGraphicFramePr>
          <p:nvPr>
            <p:extLst>
              <p:ext uri="{D42A27DB-BD31-4B8C-83A1-F6EECF244321}">
                <p14:modId xmlns:p14="http://schemas.microsoft.com/office/powerpoint/2010/main" val="894081766"/>
              </p:ext>
            </p:extLst>
          </p:nvPr>
        </p:nvGraphicFramePr>
        <p:xfrm>
          <a:off x="340057" y="1420308"/>
          <a:ext cx="4835055" cy="3482111"/>
        </p:xfrm>
        <a:graphic>
          <a:graphicData uri="http://schemas.openxmlformats.org/drawingml/2006/table">
            <a:tbl>
              <a:tblPr/>
              <a:tblGrid>
                <a:gridCol w="967011">
                  <a:extLst>
                    <a:ext uri="{9D8B030D-6E8A-4147-A177-3AD203B41FA5}">
                      <a16:colId xmlns:a16="http://schemas.microsoft.com/office/drawing/2014/main" val="1140409735"/>
                    </a:ext>
                  </a:extLst>
                </a:gridCol>
                <a:gridCol w="967011">
                  <a:extLst>
                    <a:ext uri="{9D8B030D-6E8A-4147-A177-3AD203B41FA5}">
                      <a16:colId xmlns:a16="http://schemas.microsoft.com/office/drawing/2014/main" val="3583208588"/>
                    </a:ext>
                  </a:extLst>
                </a:gridCol>
                <a:gridCol w="967011">
                  <a:extLst>
                    <a:ext uri="{9D8B030D-6E8A-4147-A177-3AD203B41FA5}">
                      <a16:colId xmlns:a16="http://schemas.microsoft.com/office/drawing/2014/main" val="3214860489"/>
                    </a:ext>
                  </a:extLst>
                </a:gridCol>
                <a:gridCol w="967011">
                  <a:extLst>
                    <a:ext uri="{9D8B030D-6E8A-4147-A177-3AD203B41FA5}">
                      <a16:colId xmlns:a16="http://schemas.microsoft.com/office/drawing/2014/main" val="1252967015"/>
                    </a:ext>
                  </a:extLst>
                </a:gridCol>
                <a:gridCol w="967011">
                  <a:extLst>
                    <a:ext uri="{9D8B030D-6E8A-4147-A177-3AD203B41FA5}">
                      <a16:colId xmlns:a16="http://schemas.microsoft.com/office/drawing/2014/main" val="3685884748"/>
                    </a:ext>
                  </a:extLst>
                </a:gridCol>
              </a:tblGrid>
              <a:tr h="580351">
                <a:tc>
                  <a:txBody>
                    <a:bodyPr/>
                    <a:lstStyle/>
                    <a:p>
                      <a:pPr algn="ctr" rtl="0" fontAlgn="ctr"/>
                      <a:r>
                        <a:rPr lang="en-US" sz="1200" b="0" i="0" u="none" strike="noStrike">
                          <a:solidFill>
                            <a:srgbClr val="000000"/>
                          </a:solidFill>
                          <a:effectLst/>
                          <a:latin typeface="Segoe UI" panose="020B0502040204020203" pitchFamily="34" charset="0"/>
                        </a:rPr>
                        <a:t>num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batch_size</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a:solidFill>
                            <a:srgbClr val="000000"/>
                          </a:solidFill>
                          <a:effectLst/>
                          <a:latin typeface="Segoe UI" panose="020B0502040204020203" pitchFamily="34" charset="0"/>
                        </a:rPr>
                        <a:t>epoch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lr</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a:solidFill>
                            <a:srgbClr val="000000"/>
                          </a:solidFill>
                          <a:effectLst/>
                          <a:latin typeface="Segoe UI" panose="020B0502040204020203" pitchFamily="34" charset="0"/>
                        </a:rPr>
                        <a:t>Test accuracy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extLst>
                  <a:ext uri="{0D108BD9-81ED-4DB2-BD59-A6C34878D82A}">
                    <a16:rowId xmlns:a16="http://schemas.microsoft.com/office/drawing/2014/main" val="4259544405"/>
                  </a:ext>
                </a:extLst>
              </a:tr>
              <a:tr h="290176">
                <a:tc>
                  <a:txBody>
                    <a:bodyPr/>
                    <a:lstStyle/>
                    <a:p>
                      <a:pPr algn="ctr" rtl="0" fontAlgn="ctr"/>
                      <a:r>
                        <a:rPr lang="en-IL" sz="1200" b="0" i="0" u="none" strike="noStrike">
                          <a:solidFill>
                            <a:srgbClr val="000000"/>
                          </a:solidFill>
                          <a:effectLst/>
                          <a:latin typeface="Segoe UI" panose="020B0502040204020203"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7021055"/>
                  </a:ext>
                </a:extLst>
              </a:tr>
              <a:tr h="290176">
                <a:tc>
                  <a:txBody>
                    <a:bodyPr/>
                    <a:lstStyle/>
                    <a:p>
                      <a:pPr algn="ctr" rtl="0" fontAlgn="ctr"/>
                      <a:r>
                        <a:rPr lang="en-IL" sz="1200" b="0" i="0" u="none" strike="noStrike">
                          <a:solidFill>
                            <a:srgbClr val="000000"/>
                          </a:solidFill>
                          <a:effectLst/>
                          <a:latin typeface="Segoe UI" panose="020B0502040204020203"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7002842"/>
                  </a:ext>
                </a:extLst>
              </a:tr>
              <a:tr h="290176">
                <a:tc>
                  <a:txBody>
                    <a:bodyPr/>
                    <a:lstStyle/>
                    <a:p>
                      <a:pPr algn="ctr" rtl="0" fontAlgn="ctr"/>
                      <a:r>
                        <a:rPr lang="en-IL" sz="1200" b="0" i="0" u="none" strike="noStrike">
                          <a:solidFill>
                            <a:srgbClr val="000000"/>
                          </a:solidFill>
                          <a:effectLst/>
                          <a:latin typeface="Segoe UI" panose="020B0502040204020203"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7544288"/>
                  </a:ext>
                </a:extLst>
              </a:tr>
              <a:tr h="290176">
                <a:tc>
                  <a:txBody>
                    <a:bodyPr/>
                    <a:lstStyle/>
                    <a:p>
                      <a:pPr algn="ctr" rtl="0" fontAlgn="ctr"/>
                      <a:r>
                        <a:rPr lang="en-IL" sz="1200" b="0" i="0" u="none" strike="noStrike">
                          <a:solidFill>
                            <a:srgbClr val="000000"/>
                          </a:solidFill>
                          <a:effectLst/>
                          <a:latin typeface="Segoe UI" panose="020B0502040204020203"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3691221"/>
                  </a:ext>
                </a:extLst>
              </a:tr>
              <a:tr h="290176">
                <a:tc>
                  <a:txBody>
                    <a:bodyPr/>
                    <a:lstStyle/>
                    <a:p>
                      <a:pPr algn="ctr" rtl="0" fontAlgn="ctr"/>
                      <a:r>
                        <a:rPr lang="en-IL" sz="1200" b="0" i="0" u="none" strike="noStrike">
                          <a:solidFill>
                            <a:srgbClr val="000000"/>
                          </a:solidFill>
                          <a:effectLst/>
                          <a:latin typeface="Segoe UI" panose="020B0502040204020203"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241908"/>
                  </a:ext>
                </a:extLst>
              </a:tr>
              <a:tr h="290176">
                <a:tc>
                  <a:txBody>
                    <a:bodyPr/>
                    <a:lstStyle/>
                    <a:p>
                      <a:pPr algn="ctr" rtl="0" fontAlgn="ctr"/>
                      <a:r>
                        <a:rPr lang="en-IL" sz="1200" b="0" i="0" u="none" strike="noStrike">
                          <a:solidFill>
                            <a:srgbClr val="000000"/>
                          </a:solidFill>
                          <a:effectLst/>
                          <a:latin typeface="Segoe UI" panose="020B0502040204020203"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8989548"/>
                  </a:ext>
                </a:extLst>
              </a:tr>
              <a:tr h="290176">
                <a:tc>
                  <a:txBody>
                    <a:bodyPr/>
                    <a:lstStyle/>
                    <a:p>
                      <a:pPr algn="ctr" rtl="0" fontAlgn="ctr"/>
                      <a:r>
                        <a:rPr lang="en-IL" sz="1200" b="0" i="0" u="none" strike="noStrike">
                          <a:solidFill>
                            <a:srgbClr val="000000"/>
                          </a:solidFill>
                          <a:effectLst/>
                          <a:latin typeface="Segoe UI" panose="020B0502040204020203"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3038421"/>
                  </a:ext>
                </a:extLst>
              </a:tr>
              <a:tr h="290176">
                <a:tc>
                  <a:txBody>
                    <a:bodyPr/>
                    <a:lstStyle/>
                    <a:p>
                      <a:pPr algn="ctr" rtl="0" fontAlgn="ctr"/>
                      <a:r>
                        <a:rPr lang="en-IL" sz="1200" b="0" i="0" u="none" strike="noStrike">
                          <a:solidFill>
                            <a:srgbClr val="000000"/>
                          </a:solidFill>
                          <a:effectLst/>
                          <a:latin typeface="Segoe UI" panose="020B0502040204020203"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0352272"/>
                  </a:ext>
                </a:extLst>
              </a:tr>
              <a:tr h="290176">
                <a:tc>
                  <a:txBody>
                    <a:bodyPr/>
                    <a:lstStyle/>
                    <a:p>
                      <a:pPr algn="ctr" rtl="0" fontAlgn="ctr"/>
                      <a:r>
                        <a:rPr lang="en-IL" sz="1200" b="0" i="0" u="none" strike="noStrike">
                          <a:solidFill>
                            <a:srgbClr val="000000"/>
                          </a:solidFill>
                          <a:effectLst/>
                          <a:latin typeface="Segoe UI" panose="020B0502040204020203"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802594"/>
                  </a:ext>
                </a:extLst>
              </a:tr>
              <a:tr h="290176">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dirty="0">
                          <a:solidFill>
                            <a:srgbClr val="000000"/>
                          </a:solidFill>
                          <a:effectLst/>
                          <a:latin typeface="Segoe UI" panose="020B0502040204020203" pitchFamily="34" charset="0"/>
                        </a:rPr>
                        <a:t>98.01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8564945"/>
                  </a:ext>
                </a:extLst>
              </a:tr>
            </a:tbl>
          </a:graphicData>
        </a:graphic>
      </p:graphicFrame>
      <p:pic>
        <p:nvPicPr>
          <p:cNvPr id="15" name="Picture 14">
            <a:extLst>
              <a:ext uri="{FF2B5EF4-FFF2-40B4-BE49-F238E27FC236}">
                <a16:creationId xmlns:a16="http://schemas.microsoft.com/office/drawing/2014/main" id="{F0CDC173-C30B-DEBD-A901-F2CB62B78EBF}"/>
              </a:ext>
            </a:extLst>
          </p:cNvPr>
          <p:cNvPicPr>
            <a:picLocks noChangeAspect="1"/>
          </p:cNvPicPr>
          <p:nvPr/>
        </p:nvPicPr>
        <p:blipFill>
          <a:blip r:embed="rId4"/>
          <a:stretch>
            <a:fillRect/>
          </a:stretch>
        </p:blipFill>
        <p:spPr>
          <a:xfrm>
            <a:off x="5424897" y="3069076"/>
            <a:ext cx="4826179" cy="2863443"/>
          </a:xfrm>
          <a:prstGeom prst="rect">
            <a:avLst/>
          </a:prstGeom>
        </p:spPr>
      </p:pic>
    </p:spTree>
    <p:extLst>
      <p:ext uri="{BB962C8B-B14F-4D97-AF65-F5344CB8AC3E}">
        <p14:creationId xmlns:p14="http://schemas.microsoft.com/office/powerpoint/2010/main" val="133292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3896-268A-ECB8-39AC-BCC6EF52F064}"/>
              </a:ext>
            </a:extLst>
          </p:cNvPr>
          <p:cNvSpPr>
            <a:spLocks noGrp="1"/>
          </p:cNvSpPr>
          <p:nvPr>
            <p:ph type="title"/>
          </p:nvPr>
        </p:nvSpPr>
        <p:spPr>
          <a:xfrm>
            <a:off x="278767" y="-28134"/>
            <a:ext cx="4591639" cy="1325563"/>
          </a:xfrm>
        </p:spPr>
        <p:txBody>
          <a:bodyPr/>
          <a:lstStyle/>
          <a:p>
            <a:r>
              <a:rPr lang="en-US" b="1" i="0" dirty="0">
                <a:effectLst/>
                <a:latin typeface="Söhne"/>
              </a:rPr>
              <a:t>Mis-classifications </a:t>
            </a:r>
            <a:endParaRPr lang="en-IL" dirty="0"/>
          </a:p>
        </p:txBody>
      </p:sp>
      <p:sp>
        <p:nvSpPr>
          <p:cNvPr id="6" name="TextBox 5">
            <a:extLst>
              <a:ext uri="{FF2B5EF4-FFF2-40B4-BE49-F238E27FC236}">
                <a16:creationId xmlns:a16="http://schemas.microsoft.com/office/drawing/2014/main" id="{A2D05C67-F69B-DC78-27F8-C768DB8847D7}"/>
              </a:ext>
            </a:extLst>
          </p:cNvPr>
          <p:cNvSpPr txBox="1"/>
          <p:nvPr/>
        </p:nvSpPr>
        <p:spPr>
          <a:xfrm>
            <a:off x="7962019" y="1018419"/>
            <a:ext cx="3535051" cy="1477328"/>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one factor that can contribute to the model misclassification is class imbalance (the model can become biased towards the majority class during training</a:t>
            </a:r>
          </a:p>
        </p:txBody>
      </p:sp>
      <p:pic>
        <p:nvPicPr>
          <p:cNvPr id="8" name="Picture 7" descr="A close-up of a black and white photo&#10;&#10;Description automatically generated">
            <a:extLst>
              <a:ext uri="{FF2B5EF4-FFF2-40B4-BE49-F238E27FC236}">
                <a16:creationId xmlns:a16="http://schemas.microsoft.com/office/drawing/2014/main" id="{516C8DE1-5726-AF40-C0E4-3BF9B1C2D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7" y="2942676"/>
            <a:ext cx="3535051" cy="1690196"/>
          </a:xfrm>
          <a:prstGeom prst="rect">
            <a:avLst/>
          </a:prstGeom>
        </p:spPr>
      </p:pic>
      <p:pic>
        <p:nvPicPr>
          <p:cNvPr id="10" name="Picture 9" descr="A collage of images of a person's face&#10;&#10;Description automatically generated">
            <a:extLst>
              <a:ext uri="{FF2B5EF4-FFF2-40B4-BE49-F238E27FC236}">
                <a16:creationId xmlns:a16="http://schemas.microsoft.com/office/drawing/2014/main" id="{014B334A-8ABA-6E66-CE57-73EE0EF5D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362" y="2942676"/>
            <a:ext cx="3535051" cy="1690196"/>
          </a:xfrm>
          <a:prstGeom prst="rect">
            <a:avLst/>
          </a:prstGeom>
        </p:spPr>
      </p:pic>
      <p:pic>
        <p:nvPicPr>
          <p:cNvPr id="12" name="Picture 11" descr="A collage of images of people&#10;&#10;Description automatically generated">
            <a:extLst>
              <a:ext uri="{FF2B5EF4-FFF2-40B4-BE49-F238E27FC236}">
                <a16:creationId xmlns:a16="http://schemas.microsoft.com/office/drawing/2014/main" id="{4A8F8CC8-4353-C3AE-5E78-415C8E7D6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363" y="1073692"/>
            <a:ext cx="3535051" cy="1690196"/>
          </a:xfrm>
          <a:prstGeom prst="rect">
            <a:avLst/>
          </a:prstGeom>
        </p:spPr>
      </p:pic>
      <p:pic>
        <p:nvPicPr>
          <p:cNvPr id="14" name="Picture 13" descr="A collage of images of a person's face&#10;&#10;Description automatically generated">
            <a:extLst>
              <a:ext uri="{FF2B5EF4-FFF2-40B4-BE49-F238E27FC236}">
                <a16:creationId xmlns:a16="http://schemas.microsoft.com/office/drawing/2014/main" id="{B283E6C5-A7D5-5443-033D-7A2A47E15D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768" y="1050484"/>
            <a:ext cx="3535051" cy="1690196"/>
          </a:xfrm>
          <a:prstGeom prst="rect">
            <a:avLst/>
          </a:prstGeom>
        </p:spPr>
      </p:pic>
      <p:pic>
        <p:nvPicPr>
          <p:cNvPr id="16" name="Picture 15" descr="A collage of images of a person's face&#10;&#10;Description automatically generated">
            <a:extLst>
              <a:ext uri="{FF2B5EF4-FFF2-40B4-BE49-F238E27FC236}">
                <a16:creationId xmlns:a16="http://schemas.microsoft.com/office/drawing/2014/main" id="{56F6F9D4-2EA8-6B7D-7127-06D0911CCC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3363" y="4773119"/>
            <a:ext cx="3535050" cy="1690196"/>
          </a:xfrm>
          <a:prstGeom prst="rect">
            <a:avLst/>
          </a:prstGeom>
        </p:spPr>
      </p:pic>
      <p:pic>
        <p:nvPicPr>
          <p:cNvPr id="18" name="Picture 17" descr="A collage of images&#10;&#10;Description automatically generated">
            <a:extLst>
              <a:ext uri="{FF2B5EF4-FFF2-40B4-BE49-F238E27FC236}">
                <a16:creationId xmlns:a16="http://schemas.microsoft.com/office/drawing/2014/main" id="{85310843-B300-872F-CEE6-E658F9CDC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767" y="4773119"/>
            <a:ext cx="3535051" cy="1690196"/>
          </a:xfrm>
          <a:prstGeom prst="rect">
            <a:avLst/>
          </a:prstGeom>
        </p:spPr>
      </p:pic>
      <p:sp>
        <p:nvSpPr>
          <p:cNvPr id="24" name="TextBox 23">
            <a:extLst>
              <a:ext uri="{FF2B5EF4-FFF2-40B4-BE49-F238E27FC236}">
                <a16:creationId xmlns:a16="http://schemas.microsoft.com/office/drawing/2014/main" id="{C717D2E0-6987-57EF-8F04-CF638C7F9BEA}"/>
              </a:ext>
            </a:extLst>
          </p:cNvPr>
          <p:cNvSpPr txBox="1"/>
          <p:nvPr/>
        </p:nvSpPr>
        <p:spPr>
          <a:xfrm>
            <a:off x="7647957" y="3013501"/>
            <a:ext cx="4544043" cy="1323439"/>
          </a:xfrm>
          <a:prstGeom prst="rect">
            <a:avLst/>
          </a:prstGeom>
          <a:noFill/>
        </p:spPr>
        <p:txBody>
          <a:bodyPr wrap="square">
            <a:spAutoFit/>
          </a:bodyPr>
          <a:lstStyle/>
          <a:p>
            <a:r>
              <a:rPr lang="en-IL" sz="1600" dirty="0">
                <a:latin typeface="Segoe UI Light" panose="020B0502040204020203" pitchFamily="34" charset="0"/>
                <a:cs typeface="Segoe UI Light" panose="020B0502040204020203" pitchFamily="34" charset="0"/>
              </a:rPr>
              <a:t>Average number of </a:t>
            </a:r>
            <a:r>
              <a:rPr lang="en-US" sz="1600" dirty="0">
                <a:latin typeface="Segoe UI Light" panose="020B0502040204020203" pitchFamily="34" charset="0"/>
                <a:cs typeface="Segoe UI Light" panose="020B0502040204020203" pitchFamily="34" charset="0"/>
              </a:rPr>
              <a:t>misclassified</a:t>
            </a:r>
            <a:r>
              <a:rPr lang="en-IL" sz="1600" dirty="0">
                <a:latin typeface="Segoe UI Light" panose="020B0502040204020203" pitchFamily="34" charset="0"/>
                <a:cs typeface="Segoe UI Light" panose="020B0502040204020203" pitchFamily="34" charset="0"/>
              </a:rPr>
              <a:t> samples</a:t>
            </a:r>
            <a:r>
              <a:rPr lang="en-US" sz="1600" dirty="0">
                <a:latin typeface="Segoe UI Light" panose="020B0502040204020203" pitchFamily="34" charset="0"/>
                <a:cs typeface="Segoe UI Light" panose="020B0502040204020203" pitchFamily="34" charset="0"/>
              </a:rPr>
              <a:t>(example):</a:t>
            </a:r>
            <a:br>
              <a:rPr lang="en-US" sz="1600" dirty="0">
                <a:latin typeface="Segoe UI Light" panose="020B0502040204020203" pitchFamily="34" charset="0"/>
                <a:cs typeface="Segoe UI Light" panose="020B0502040204020203" pitchFamily="34" charset="0"/>
              </a:rPr>
            </a:br>
            <a:r>
              <a:rPr lang="en-US" sz="1600" b="1" dirty="0">
                <a:latin typeface="Segoe UI Light" panose="020B0502040204020203" pitchFamily="34" charset="0"/>
                <a:cs typeface="Segoe UI Light" panose="020B0502040204020203" pitchFamily="34" charset="0"/>
              </a:rPr>
              <a:t>FP - Classified as face true label </a:t>
            </a:r>
            <a:r>
              <a:rPr lang="en-IL" sz="1600" b="1" dirty="0">
                <a:latin typeface="Segoe UI Light" panose="020B0502040204020203" pitchFamily="34" charset="0"/>
                <a:cs typeface="Segoe UI Light" panose="020B0502040204020203" pitchFamily="34" charset="0"/>
              </a:rPr>
              <a:t>non-face: </a:t>
            </a:r>
            <a:endParaRPr lang="en-US" sz="1600" b="1" dirty="0">
              <a:latin typeface="Segoe UI Light" panose="020B0502040204020203" pitchFamily="34" charset="0"/>
              <a:cs typeface="Segoe UI Light" panose="020B0502040204020203" pitchFamily="34" charset="0"/>
            </a:endParaRPr>
          </a:p>
          <a:p>
            <a:r>
              <a:rPr lang="en-US" sz="1600" b="1" dirty="0">
                <a:latin typeface="Segoe UI Light" panose="020B0502040204020203" pitchFamily="34" charset="0"/>
                <a:cs typeface="Segoe UI Light" panose="020B0502040204020203" pitchFamily="34" charset="0"/>
              </a:rPr>
              <a:t>~50</a:t>
            </a:r>
            <a:endParaRPr lang="en-IL" sz="1600" b="1" dirty="0">
              <a:latin typeface="Segoe UI Light" panose="020B0502040204020203" pitchFamily="34" charset="0"/>
              <a:cs typeface="Segoe UI Light" panose="020B0502040204020203" pitchFamily="34" charset="0"/>
            </a:endParaRPr>
          </a:p>
          <a:p>
            <a:r>
              <a:rPr lang="en-US" sz="1600" b="1" dirty="0">
                <a:latin typeface="Segoe UI Light" panose="020B0502040204020203" pitchFamily="34" charset="0"/>
                <a:cs typeface="Segoe UI Light" panose="020B0502040204020203" pitchFamily="34" charset="0"/>
              </a:rPr>
              <a:t>FN - Classified as non-face true label </a:t>
            </a:r>
            <a:r>
              <a:rPr lang="en-IL" sz="1600" b="1" dirty="0">
                <a:latin typeface="Segoe UI Light" panose="020B0502040204020203" pitchFamily="34" charset="0"/>
                <a:cs typeface="Segoe UI Light" panose="020B0502040204020203" pitchFamily="34" charset="0"/>
              </a:rPr>
              <a:t>face: </a:t>
            </a:r>
            <a:endParaRPr lang="en-US" sz="1600" b="1" dirty="0">
              <a:latin typeface="Segoe UI Light" panose="020B0502040204020203" pitchFamily="34" charset="0"/>
              <a:cs typeface="Segoe UI Light" panose="020B0502040204020203" pitchFamily="34" charset="0"/>
            </a:endParaRPr>
          </a:p>
          <a:p>
            <a:r>
              <a:rPr lang="en-US" sz="1600" b="1" dirty="0">
                <a:latin typeface="Segoe UI Light" panose="020B0502040204020203" pitchFamily="34" charset="0"/>
                <a:cs typeface="Segoe UI Light" panose="020B0502040204020203" pitchFamily="34" charset="0"/>
              </a:rPr>
              <a:t>~360</a:t>
            </a:r>
            <a:endParaRPr lang="en-IL" sz="16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016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06C7-9898-DDFE-9E87-2D39DCB8793E}"/>
              </a:ext>
            </a:extLst>
          </p:cNvPr>
          <p:cNvSpPr>
            <a:spLocks noGrp="1"/>
          </p:cNvSpPr>
          <p:nvPr>
            <p:ph type="title"/>
          </p:nvPr>
        </p:nvSpPr>
        <p:spPr>
          <a:xfrm>
            <a:off x="1671441" y="213782"/>
            <a:ext cx="8654567" cy="1325563"/>
          </a:xfrm>
        </p:spPr>
        <p:txBody>
          <a:bodyPr/>
          <a:lstStyle/>
          <a:p>
            <a:r>
              <a:rPr lang="en-US" b="1" i="0" dirty="0">
                <a:effectLst/>
                <a:latin typeface="Segoe UI Light" panose="020B0502040204020203" pitchFamily="34" charset="0"/>
                <a:cs typeface="Segoe UI Light" panose="020B0502040204020203" pitchFamily="34" charset="0"/>
              </a:rPr>
              <a:t>Visualization of Computed Features</a:t>
            </a:r>
            <a:endParaRPr lang="en-IL" dirty="0">
              <a:latin typeface="Segoe UI Light" panose="020B0502040204020203" pitchFamily="34" charset="0"/>
              <a:cs typeface="Segoe UI Light" panose="020B0502040204020203" pitchFamily="34" charset="0"/>
            </a:endParaRPr>
          </a:p>
        </p:txBody>
      </p:sp>
      <p:pic>
        <p:nvPicPr>
          <p:cNvPr id="5" name="Picture 4" descr="A close-up of a line&#10;&#10;Description automatically generated">
            <a:extLst>
              <a:ext uri="{FF2B5EF4-FFF2-40B4-BE49-F238E27FC236}">
                <a16:creationId xmlns:a16="http://schemas.microsoft.com/office/drawing/2014/main" id="{C39EE13D-CE52-F8ED-A302-05973E7D53BD}"/>
              </a:ext>
            </a:extLst>
          </p:cNvPr>
          <p:cNvPicPr>
            <a:picLocks noChangeAspect="1"/>
          </p:cNvPicPr>
          <p:nvPr/>
        </p:nvPicPr>
        <p:blipFill rotWithShape="1">
          <a:blip r:embed="rId3">
            <a:extLst>
              <a:ext uri="{28A0092B-C50C-407E-A947-70E740481C1C}">
                <a14:useLocalDpi xmlns:a14="http://schemas.microsoft.com/office/drawing/2010/main" val="0"/>
              </a:ext>
            </a:extLst>
          </a:blip>
          <a:srcRect l="11104" t="47715" r="8258" b="46012"/>
          <a:stretch/>
        </p:blipFill>
        <p:spPr>
          <a:xfrm>
            <a:off x="267329" y="2124967"/>
            <a:ext cx="11656981" cy="433568"/>
          </a:xfrm>
          <a:prstGeom prst="rect">
            <a:avLst/>
          </a:prstGeom>
        </p:spPr>
      </p:pic>
      <p:pic>
        <p:nvPicPr>
          <p:cNvPr id="7" name="Picture 6" descr="A line of colorful squares&#10;&#10;Description automatically generated">
            <a:extLst>
              <a:ext uri="{FF2B5EF4-FFF2-40B4-BE49-F238E27FC236}">
                <a16:creationId xmlns:a16="http://schemas.microsoft.com/office/drawing/2014/main" id="{86A53007-84E4-9632-3619-A20A00B951DB}"/>
              </a:ext>
            </a:extLst>
          </p:cNvPr>
          <p:cNvPicPr>
            <a:picLocks noChangeAspect="1"/>
          </p:cNvPicPr>
          <p:nvPr/>
        </p:nvPicPr>
        <p:blipFill rotWithShape="1">
          <a:blip r:embed="rId4">
            <a:extLst>
              <a:ext uri="{28A0092B-C50C-407E-A947-70E740481C1C}">
                <a14:useLocalDpi xmlns:a14="http://schemas.microsoft.com/office/drawing/2010/main" val="0"/>
              </a:ext>
            </a:extLst>
          </a:blip>
          <a:srcRect l="11001" t="47945" r="8187" b="47038"/>
          <a:stretch/>
        </p:blipFill>
        <p:spPr>
          <a:xfrm>
            <a:off x="252255" y="3370792"/>
            <a:ext cx="11656981" cy="345989"/>
          </a:xfrm>
          <a:prstGeom prst="rect">
            <a:avLst/>
          </a:prstGeom>
        </p:spPr>
      </p:pic>
      <p:pic>
        <p:nvPicPr>
          <p:cNvPr id="9" name="Picture 8" descr="A line of colorful lines&#10;&#10;Description automatically generated with medium confidence">
            <a:extLst>
              <a:ext uri="{FF2B5EF4-FFF2-40B4-BE49-F238E27FC236}">
                <a16:creationId xmlns:a16="http://schemas.microsoft.com/office/drawing/2014/main" id="{0515176E-58FF-45C2-7989-36B364584378}"/>
              </a:ext>
            </a:extLst>
          </p:cNvPr>
          <p:cNvPicPr>
            <a:picLocks noChangeAspect="1"/>
          </p:cNvPicPr>
          <p:nvPr/>
        </p:nvPicPr>
        <p:blipFill rotWithShape="1">
          <a:blip r:embed="rId5">
            <a:extLst>
              <a:ext uri="{28A0092B-C50C-407E-A947-70E740481C1C}">
                <a14:useLocalDpi xmlns:a14="http://schemas.microsoft.com/office/drawing/2010/main" val="0"/>
              </a:ext>
            </a:extLst>
          </a:blip>
          <a:srcRect l="11307" t="48617" r="8928" b="47912"/>
          <a:stretch/>
        </p:blipFill>
        <p:spPr>
          <a:xfrm>
            <a:off x="252255" y="4784696"/>
            <a:ext cx="11687487" cy="243192"/>
          </a:xfrm>
          <a:prstGeom prst="rect">
            <a:avLst/>
          </a:prstGeom>
        </p:spPr>
      </p:pic>
      <p:sp>
        <p:nvSpPr>
          <p:cNvPr id="10" name="TextBox 9">
            <a:extLst>
              <a:ext uri="{FF2B5EF4-FFF2-40B4-BE49-F238E27FC236}">
                <a16:creationId xmlns:a16="http://schemas.microsoft.com/office/drawing/2014/main" id="{427D3F41-6318-574A-371D-E6AFFCDF07AE}"/>
              </a:ext>
            </a:extLst>
          </p:cNvPr>
          <p:cNvSpPr txBox="1"/>
          <p:nvPr/>
        </p:nvSpPr>
        <p:spPr>
          <a:xfrm>
            <a:off x="267330" y="1670308"/>
            <a:ext cx="1778436"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Conv1(</a:t>
            </a:r>
            <a:r>
              <a:rPr lang="en-US" b="0" i="0" dirty="0">
                <a:effectLst/>
                <a:latin typeface="Segoe UI Light" panose="020B0502040204020203" pitchFamily="34" charset="0"/>
                <a:cs typeface="Segoe UI Light" panose="020B0502040204020203" pitchFamily="34" charset="0"/>
              </a:rPr>
              <a:t>32 filters</a:t>
            </a:r>
            <a:r>
              <a:rPr lang="en-US" dirty="0">
                <a:latin typeface="Segoe UI Light" panose="020B0502040204020203" pitchFamily="34" charset="0"/>
                <a:cs typeface="Segoe UI Light" panose="020B0502040204020203" pitchFamily="34" charset="0"/>
              </a:rPr>
              <a:t>)</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062D97C0-0C5D-7E63-05E4-3FCF0BDBAA00}"/>
              </a:ext>
            </a:extLst>
          </p:cNvPr>
          <p:cNvSpPr txBox="1"/>
          <p:nvPr/>
        </p:nvSpPr>
        <p:spPr>
          <a:xfrm>
            <a:off x="252256" y="2824942"/>
            <a:ext cx="1818383"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Conv2(64 filters)</a:t>
            </a:r>
            <a:endParaRPr lang="en-IL" dirty="0">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1B467787-8B82-A315-6B2A-61747D1805E2}"/>
              </a:ext>
            </a:extLst>
          </p:cNvPr>
          <p:cNvSpPr txBox="1"/>
          <p:nvPr/>
        </p:nvSpPr>
        <p:spPr>
          <a:xfrm>
            <a:off x="252255" y="4090392"/>
            <a:ext cx="1831592"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Conv3(128 filters)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354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8F1D-B974-BDDB-3FF6-A940C2B07685}"/>
              </a:ext>
            </a:extLst>
          </p:cNvPr>
          <p:cNvSpPr>
            <a:spLocks noGrp="1"/>
          </p:cNvSpPr>
          <p:nvPr>
            <p:ph type="title"/>
          </p:nvPr>
        </p:nvSpPr>
        <p:spPr>
          <a:xfrm>
            <a:off x="5346177" y="365125"/>
            <a:ext cx="1499647" cy="1325563"/>
          </a:xfrm>
        </p:spPr>
        <p:txBody>
          <a:bodyPr/>
          <a:lstStyle/>
          <a:p>
            <a:r>
              <a:rPr lang="en-US" b="1" i="0" dirty="0">
                <a:effectLst/>
                <a:latin typeface="Segoe UI Light" panose="020B0502040204020203" pitchFamily="34" charset="0"/>
                <a:cs typeface="Segoe UI Light" panose="020B0502040204020203" pitchFamily="34" charset="0"/>
              </a:rPr>
              <a:t>Next</a:t>
            </a:r>
            <a:endParaRPr lang="en-IL"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E15F9DA-804B-6076-9C37-8DED8D9FFB94}"/>
              </a:ext>
            </a:extLst>
          </p:cNvPr>
          <p:cNvSpPr txBox="1"/>
          <p:nvPr/>
        </p:nvSpPr>
        <p:spPr>
          <a:xfrm>
            <a:off x="1809946" y="1690688"/>
            <a:ext cx="8294802" cy="3788858"/>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0" i="0" dirty="0">
                <a:effectLst/>
                <a:latin typeface="Söhne"/>
              </a:rPr>
              <a:t>Implement </a:t>
            </a:r>
            <a:r>
              <a:rPr lang="en-US" b="1" i="0" dirty="0">
                <a:effectLst/>
                <a:latin typeface="Söhne"/>
              </a:rPr>
              <a:t>data augmentation </a:t>
            </a:r>
            <a:r>
              <a:rPr lang="en-US" b="0" i="0" dirty="0">
                <a:effectLst/>
                <a:latin typeface="Söhne"/>
              </a:rPr>
              <a:t>techniques such as rotation, translation, and scaling to increase the diversity of the training dataset and improve model robustness.</a:t>
            </a:r>
            <a:endParaRPr lang="en-US" dirty="0"/>
          </a:p>
          <a:p>
            <a:pPr marL="285750" indent="-285750">
              <a:lnSpc>
                <a:spcPct val="150000"/>
              </a:lnSpc>
              <a:buFont typeface="Wingdings" panose="05000000000000000000" pitchFamily="2" charset="2"/>
              <a:buChar char="v"/>
            </a:pPr>
            <a:r>
              <a:rPr lang="en-US" b="1" dirty="0">
                <a:latin typeface="Söhne"/>
              </a:rPr>
              <a:t>Architectural Modifications:</a:t>
            </a:r>
            <a:r>
              <a:rPr lang="en-US" dirty="0">
                <a:latin typeface="Söhne"/>
              </a:rPr>
              <a:t> </a:t>
            </a:r>
            <a:r>
              <a:rPr lang="en-US" b="0" i="0" dirty="0">
                <a:effectLst/>
                <a:latin typeface="Söhne"/>
              </a:rPr>
              <a:t>Experiment with different neural network </a:t>
            </a:r>
            <a:r>
              <a:rPr lang="en-US" dirty="0">
                <a:latin typeface="Söhne"/>
              </a:rPr>
              <a:t>architectures.</a:t>
            </a:r>
          </a:p>
          <a:p>
            <a:pPr marL="285750" indent="-285750">
              <a:lnSpc>
                <a:spcPct val="150000"/>
              </a:lnSpc>
              <a:buFont typeface="Wingdings" panose="05000000000000000000" pitchFamily="2" charset="2"/>
              <a:buChar char="v"/>
            </a:pPr>
            <a:r>
              <a:rPr lang="en-US" b="1" dirty="0">
                <a:latin typeface="Söhne"/>
              </a:rPr>
              <a:t>Transfer Learning: </a:t>
            </a:r>
            <a:r>
              <a:rPr lang="en-US" dirty="0">
                <a:latin typeface="Söhne"/>
              </a:rPr>
              <a:t>Explore the use of pre-trained models.</a:t>
            </a:r>
          </a:p>
          <a:p>
            <a:pPr marL="285750" indent="-285750">
              <a:lnSpc>
                <a:spcPct val="150000"/>
              </a:lnSpc>
              <a:buFont typeface="Wingdings" panose="05000000000000000000" pitchFamily="2" charset="2"/>
              <a:buChar char="v"/>
            </a:pPr>
            <a:r>
              <a:rPr lang="en-US" b="1" dirty="0">
                <a:latin typeface="Söhne"/>
              </a:rPr>
              <a:t>Regularization: </a:t>
            </a:r>
            <a:r>
              <a:rPr lang="en-US" dirty="0">
                <a:latin typeface="Söhne"/>
              </a:rPr>
              <a:t>Apply regularization techniques such as dropout to prevent overfitting and improve generalization performance.</a:t>
            </a:r>
          </a:p>
          <a:p>
            <a:pPr marL="285750" indent="-285750">
              <a:lnSpc>
                <a:spcPct val="150000"/>
              </a:lnSpc>
              <a:buFont typeface="Wingdings" panose="05000000000000000000" pitchFamily="2" charset="2"/>
              <a:buChar char="v"/>
            </a:pPr>
            <a:r>
              <a:rPr lang="en-US" b="1" dirty="0">
                <a:latin typeface="Söhne"/>
              </a:rPr>
              <a:t>Data cleaning</a:t>
            </a:r>
          </a:p>
          <a:p>
            <a:pPr marL="285750" indent="-285750">
              <a:lnSpc>
                <a:spcPct val="150000"/>
              </a:lnSpc>
              <a:buFont typeface="Wingdings" panose="05000000000000000000" pitchFamily="2" charset="2"/>
              <a:buChar char="v"/>
            </a:pPr>
            <a:r>
              <a:rPr lang="en-US" b="1" dirty="0">
                <a:latin typeface="Söhne"/>
              </a:rPr>
              <a:t>Use Cloud/CUDA GPU to explore more hyperparameters</a:t>
            </a:r>
          </a:p>
        </p:txBody>
      </p:sp>
    </p:spTree>
    <p:extLst>
      <p:ext uri="{BB962C8B-B14F-4D97-AF65-F5344CB8AC3E}">
        <p14:creationId xmlns:p14="http://schemas.microsoft.com/office/powerpoint/2010/main" val="344603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6036</TotalTime>
  <Words>1707</Words>
  <Application>Microsoft Office PowerPoint</Application>
  <PresentationFormat>Widescreen</PresentationFormat>
  <Paragraphs>204</Paragraphs>
  <Slides>10</Slides>
  <Notes>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Arial</vt:lpstr>
      <vt:lpstr>Google Sans</vt:lpstr>
      <vt:lpstr>Segoe UI</vt:lpstr>
      <vt:lpstr>Segoe UI Light</vt:lpstr>
      <vt:lpstr>Söhne</vt:lpstr>
      <vt:lpstr>Wingdings</vt:lpstr>
      <vt:lpstr>Office Theme</vt:lpstr>
      <vt:lpstr>PowerPoint Presentation</vt:lpstr>
      <vt:lpstr>Introduction &amp; Data Overview</vt:lpstr>
      <vt:lpstr>Model Architecture</vt:lpstr>
      <vt:lpstr>Training &amp; Hyperparameter Tuning</vt:lpstr>
      <vt:lpstr>Results and Performance</vt:lpstr>
      <vt:lpstr>Results</vt:lpstr>
      <vt:lpstr>Mis-classifications </vt:lpstr>
      <vt:lpstr>Visualization of Computed Features</vt:lpstr>
      <vt:lpstr>Next</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 Tal</dc:creator>
  <cp:lastModifiedBy>Noa Tal</cp:lastModifiedBy>
  <cp:revision>28</cp:revision>
  <dcterms:created xsi:type="dcterms:W3CDTF">2024-03-31T09:06:28Z</dcterms:created>
  <dcterms:modified xsi:type="dcterms:W3CDTF">2024-04-09T15:13:09Z</dcterms:modified>
</cp:coreProperties>
</file>