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14"/>
  </p:notesMasterIdLst>
  <p:sldIdLst>
    <p:sldId id="287" r:id="rId2"/>
    <p:sldId id="291" r:id="rId3"/>
    <p:sldId id="300" r:id="rId4"/>
    <p:sldId id="275" r:id="rId5"/>
    <p:sldId id="259" r:id="rId6"/>
    <p:sldId id="280" r:id="rId7"/>
    <p:sldId id="282" r:id="rId8"/>
    <p:sldId id="284" r:id="rId9"/>
    <p:sldId id="281" r:id="rId10"/>
    <p:sldId id="267" r:id="rId11"/>
    <p:sldId id="261" r:id="rId12"/>
    <p:sldId id="297" r:id="rId1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9B7B785-67E0-4864-B34C-3597B2703613}" type="datetimeFigureOut">
              <a:rPr lang="he-IL" smtClean="0"/>
              <a:t>ט'/סיון/תשפ"ד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FA2130C-87B3-4F08-B483-2F509BFA7173}" type="slidenum">
              <a:rPr lang="he-IL" smtClean="0"/>
              <a:t>‹#›</a:t>
            </a:fld>
            <a:endParaRPr lang="he-IL"/>
          </a:p>
        </p:txBody>
      </p:sp>
    </p:spTree>
    <p:extLst>
      <p:ext uri="{BB962C8B-B14F-4D97-AF65-F5344CB8AC3E}">
        <p14:creationId xmlns:p14="http://schemas.microsoft.com/office/powerpoint/2010/main" val="272210226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1E3036F7-DCE8-499A-84F5-F2F4E792CECF}" type="slidenum">
              <a:rPr kumimoji="0" lang="he-IL" sz="1200" b="0" i="0" u="none" strike="noStrike" kern="1200" cap="none" spc="0" normalizeH="0" baseline="0" noProof="0" smtClean="0">
                <a:ln>
                  <a:noFill/>
                </a:ln>
                <a:solidFill>
                  <a:prstClr val="black"/>
                </a:solidFill>
                <a:effectLst/>
                <a:uLnTx/>
                <a:uFillTx/>
                <a:latin typeface="Aptos" panose="02110004020202020204"/>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3</a:t>
            </a:fld>
            <a:endParaRPr kumimoji="0" lang="he-IL" sz="1200" b="0" i="0" u="none" strike="noStrike" kern="1200" cap="none" spc="0" normalizeH="0" baseline="0" noProof="0">
              <a:ln>
                <a:noFill/>
              </a:ln>
              <a:solidFill>
                <a:prstClr val="black"/>
              </a:solidFill>
              <a:effectLst/>
              <a:uLnTx/>
              <a:uFillTx/>
              <a:latin typeface="Aptos" panose="02110004020202020204"/>
              <a:ea typeface="+mn-ea"/>
              <a:cs typeface="Arial" panose="020B0604020202020204" pitchFamily="34" charset="0"/>
            </a:endParaRPr>
          </a:p>
        </p:txBody>
      </p:sp>
    </p:spTree>
    <p:extLst>
      <p:ext uri="{BB962C8B-B14F-4D97-AF65-F5344CB8AC3E}">
        <p14:creationId xmlns:p14="http://schemas.microsoft.com/office/powerpoint/2010/main" val="2320570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60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6/15/2024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191937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6/15/2024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02944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6/15/2024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036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6/15/2024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10158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6/15/2024</a:t>
            </a:fld>
            <a:endParaRPr lang="en-US" dirty="0"/>
          </a:p>
        </p:txBody>
      </p:sp>
    </p:spTree>
    <p:extLst>
      <p:ext uri="{BB962C8B-B14F-4D97-AF65-F5344CB8AC3E}">
        <p14:creationId xmlns:p14="http://schemas.microsoft.com/office/powerpoint/2010/main" val="170658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6/15/2024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1173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6/15/2024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8877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6/15/2024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76981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6/15/2024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1037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6/15/2024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874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6/15/2024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94853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lIns="109728" tIns="109728" rIns="109728" bIns="91440" anchor="b"/>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lIns="109728" tIns="109728" rIns="109728" bIns="91440" anchor="ctr"/>
          <a:lstStyle>
            <a:lvl1pPr algn="r">
              <a:defRPr sz="1100" spc="0" baseline="0">
                <a:solidFill>
                  <a:schemeClr val="tx1">
                    <a:lumMod val="75000"/>
                    <a:lumOff val="25000"/>
                  </a:schemeClr>
                </a:solidFill>
                <a:latin typeface="+mj-lt"/>
              </a:defRPr>
            </a:lvl1pPr>
          </a:lstStyle>
          <a:p>
            <a:fld id="{C4408324-A84C-4A45-93B6-78D079CCE772}" type="datetime1">
              <a:rPr lang="en-US" smtClean="0"/>
              <a:t>6/15/2024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lIns="109728" tIns="109728" rIns="109728" bIns="91440" anchor="ctr"/>
          <a:lstStyle>
            <a:lvl1pPr algn="l">
              <a:defRPr sz="1100" spc="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lIns="109728" tIns="109728" rIns="109728" bIns="91440" anchor="b"/>
          <a:lstStyle>
            <a:lvl1pPr algn="r">
              <a:defRPr sz="1600" b="1" spc="0"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506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30000"/>
        </a:lnSpc>
        <a:spcBef>
          <a:spcPct val="0"/>
        </a:spcBef>
        <a:buNone/>
        <a:defRPr sz="3800" b="1" kern="1200" spc="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20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8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6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6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6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3: </a:t>
            </a:r>
            <a:r>
              <a:rPr lang="he-IL" sz="2400" dirty="0">
                <a:latin typeface="Guttman Aharoni" panose="02010401010101010101" pitchFamily="2" charset="-79"/>
                <a:cs typeface="Guttman Aharoni" panose="02010401010101010101" pitchFamily="2" charset="-79"/>
              </a:rPr>
              <a:t>תקופה רפרקטורית יחסית ומוחלטת</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r>
              <a:rPr lang="he-IL" dirty="0">
                <a:latin typeface="Guttman Aharoni" panose="02010401010101010101" pitchFamily="2" charset="-79"/>
                <a:cs typeface="Guttman Aharoni" panose="02010401010101010101" pitchFamily="2" charset="-79"/>
              </a:rPr>
              <a:t>התקופה הרפרקטורית מאפשרת לפוטנציאל הפעולה לנוע רק בכיוון אחד באקסון של נוירון, וכמו כן, היא זו המגבילה את קצב הירי האפשרי עבור נוירון יחיד (כפי שראינו ברוויה שהופיעה בגרף הקודם), שכן נמשכת מספר כמספר מילישניות.</a:t>
            </a:r>
          </a:p>
        </p:txBody>
      </p:sp>
    </p:spTree>
    <p:extLst>
      <p:ext uri="{BB962C8B-B14F-4D97-AF65-F5344CB8AC3E}">
        <p14:creationId xmlns:p14="http://schemas.microsoft.com/office/powerpoint/2010/main" val="3591053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עוד הסברים אם צריך</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endParaRPr lang="he-IL" dirty="0"/>
          </a:p>
        </p:txBody>
      </p:sp>
    </p:spTree>
    <p:extLst>
      <p:ext uri="{BB962C8B-B14F-4D97-AF65-F5344CB8AC3E}">
        <p14:creationId xmlns:p14="http://schemas.microsoft.com/office/powerpoint/2010/main" val="4267577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הסברים אם צריך</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endParaRPr lang="he-IL" dirty="0"/>
          </a:p>
        </p:txBody>
      </p:sp>
    </p:spTree>
    <p:extLst>
      <p:ext uri="{BB962C8B-B14F-4D97-AF65-F5344CB8AC3E}">
        <p14:creationId xmlns:p14="http://schemas.microsoft.com/office/powerpoint/2010/main" val="1842692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Freeform: Shape 9">
            <a:extLst>
              <a:ext uri="{FF2B5EF4-FFF2-40B4-BE49-F238E27FC236}">
                <a16:creationId xmlns:a16="http://schemas.microsoft.com/office/drawing/2014/main" id="{2F0E00C3-4613-415F-BE3A-78FBAD906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495175" cy="6858000"/>
          </a:xfrm>
          <a:custGeom>
            <a:avLst/>
            <a:gdLst>
              <a:gd name="connsiteX0" fmla="*/ 0 w 10495175"/>
              <a:gd name="connsiteY0" fmla="*/ 0 h 6858000"/>
              <a:gd name="connsiteX1" fmla="*/ 5289224 w 10495175"/>
              <a:gd name="connsiteY1" fmla="*/ 0 h 6858000"/>
              <a:gd name="connsiteX2" fmla="*/ 6736007 w 10495175"/>
              <a:gd name="connsiteY2" fmla="*/ 0 h 6858000"/>
              <a:gd name="connsiteX3" fmla="*/ 6998753 w 10495175"/>
              <a:gd name="connsiteY3" fmla="*/ 0 h 6858000"/>
              <a:gd name="connsiteX4" fmla="*/ 7778919 w 10495175"/>
              <a:gd name="connsiteY4" fmla="*/ 0 h 6858000"/>
              <a:gd name="connsiteX5" fmla="*/ 8872152 w 10495175"/>
              <a:gd name="connsiteY5" fmla="*/ 0 h 6858000"/>
              <a:gd name="connsiteX6" fmla="*/ 8894276 w 10495175"/>
              <a:gd name="connsiteY6" fmla="*/ 14997 h 6858000"/>
              <a:gd name="connsiteX7" fmla="*/ 10495175 w 10495175"/>
              <a:gd name="connsiteY7" fmla="*/ 3621656 h 6858000"/>
              <a:gd name="connsiteX8" fmla="*/ 8620825 w 10495175"/>
              <a:gd name="connsiteY8" fmla="*/ 6374814 h 6858000"/>
              <a:gd name="connsiteX9" fmla="*/ 8104177 w 10495175"/>
              <a:gd name="connsiteY9" fmla="*/ 6780599 h 6858000"/>
              <a:gd name="connsiteX10" fmla="*/ 7992421 w 10495175"/>
              <a:gd name="connsiteY10" fmla="*/ 6858000 h 6858000"/>
              <a:gd name="connsiteX11" fmla="*/ 7778919 w 10495175"/>
              <a:gd name="connsiteY11" fmla="*/ 6858000 h 6858000"/>
              <a:gd name="connsiteX12" fmla="*/ 6998753 w 10495175"/>
              <a:gd name="connsiteY12" fmla="*/ 6858000 h 6858000"/>
              <a:gd name="connsiteX13" fmla="*/ 6736007 w 10495175"/>
              <a:gd name="connsiteY13" fmla="*/ 6858000 h 6858000"/>
              <a:gd name="connsiteX14" fmla="*/ 5289224 w 10495175"/>
              <a:gd name="connsiteY14" fmla="*/ 6858000 h 6858000"/>
              <a:gd name="connsiteX15" fmla="*/ 0 w 10495175"/>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495175" h="6858000">
                <a:moveTo>
                  <a:pt x="0" y="0"/>
                </a:moveTo>
                <a:lnTo>
                  <a:pt x="5289224" y="0"/>
                </a:lnTo>
                <a:lnTo>
                  <a:pt x="6736007" y="0"/>
                </a:lnTo>
                <a:lnTo>
                  <a:pt x="6998753" y="0"/>
                </a:lnTo>
                <a:lnTo>
                  <a:pt x="7778919" y="0"/>
                </a:lnTo>
                <a:lnTo>
                  <a:pt x="8872152" y="0"/>
                </a:lnTo>
                <a:lnTo>
                  <a:pt x="8894276" y="14997"/>
                </a:lnTo>
                <a:cubicBezTo>
                  <a:pt x="9921439" y="754641"/>
                  <a:pt x="10495175" y="2093192"/>
                  <a:pt x="10495175" y="3621656"/>
                </a:cubicBezTo>
                <a:cubicBezTo>
                  <a:pt x="10495175" y="4969131"/>
                  <a:pt x="9566450" y="5602839"/>
                  <a:pt x="8620825" y="6374814"/>
                </a:cubicBezTo>
                <a:cubicBezTo>
                  <a:pt x="8448622" y="6515397"/>
                  <a:pt x="8277995" y="6653108"/>
                  <a:pt x="8104177" y="6780599"/>
                </a:cubicBezTo>
                <a:lnTo>
                  <a:pt x="7992421" y="6858000"/>
                </a:lnTo>
                <a:lnTo>
                  <a:pt x="7778919" y="6858000"/>
                </a:lnTo>
                <a:lnTo>
                  <a:pt x="6998753" y="6858000"/>
                </a:lnTo>
                <a:lnTo>
                  <a:pt x="6736007" y="6858000"/>
                </a:lnTo>
                <a:lnTo>
                  <a:pt x="528922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2" name="Freeform: Shape 11">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980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5964"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3" name="תמונה 2">
            <a:extLst>
              <a:ext uri="{FF2B5EF4-FFF2-40B4-BE49-F238E27FC236}">
                <a16:creationId xmlns:a16="http://schemas.microsoft.com/office/drawing/2014/main" id="{EC0203E7-88BA-5122-1CE1-164BCAB656BB}"/>
              </a:ext>
            </a:extLst>
          </p:cNvPr>
          <p:cNvPicPr>
            <a:picLocks noChangeAspect="1"/>
          </p:cNvPicPr>
          <p:nvPr/>
        </p:nvPicPr>
        <p:blipFill>
          <a:blip r:embed="rId2"/>
          <a:stretch>
            <a:fillRect/>
          </a:stretch>
        </p:blipFill>
        <p:spPr>
          <a:xfrm>
            <a:off x="-981849" y="128510"/>
            <a:ext cx="11550339" cy="6057912"/>
          </a:xfrm>
          <a:prstGeom prst="rect">
            <a:avLst/>
          </a:prstGeom>
        </p:spPr>
      </p:pic>
      <p:sp>
        <p:nvSpPr>
          <p:cNvPr id="6" name="תיבת טקסט 5">
            <a:extLst>
              <a:ext uri="{FF2B5EF4-FFF2-40B4-BE49-F238E27FC236}">
                <a16:creationId xmlns:a16="http://schemas.microsoft.com/office/drawing/2014/main" id="{F108E60A-C23B-F81F-3C01-8991E07AC605}"/>
              </a:ext>
            </a:extLst>
          </p:cNvPr>
          <p:cNvSpPr txBox="1"/>
          <p:nvPr/>
        </p:nvSpPr>
        <p:spPr>
          <a:xfrm>
            <a:off x="10040293" y="0"/>
            <a:ext cx="2254379" cy="1446550"/>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200" b="0"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n-ea"/>
                <a:cs typeface="Guttman Aharoni" panose="02010401010101010101" pitchFamily="2" charset="-79"/>
              </a:rPr>
              <a:t>כשהלולאה נתקלת לראשונה במצב בו שני הזרמים יוצרים שני פוטנציאלי פעולה, היא מייצרת את שני הגרפים המוצגים עתה. </a:t>
            </a:r>
          </a:p>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he-IL" sz="1200" b="0"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n-ea"/>
              <a:cs typeface="Guttman Aharoni" panose="02010401010101010101" pitchFamily="2"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600" b="0"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n-ea"/>
              <a:cs typeface="Guttman Aharoni" panose="02010401010101010101" pitchFamily="2" charset="-79"/>
            </a:endParaRPr>
          </a:p>
        </p:txBody>
      </p:sp>
      <p:sp>
        <p:nvSpPr>
          <p:cNvPr id="9" name="תיבת טקסט 8">
            <a:extLst>
              <a:ext uri="{FF2B5EF4-FFF2-40B4-BE49-F238E27FC236}">
                <a16:creationId xmlns:a16="http://schemas.microsoft.com/office/drawing/2014/main" id="{E8ADA554-6F9F-886C-3544-53D3B722065D}"/>
              </a:ext>
            </a:extLst>
          </p:cNvPr>
          <p:cNvSpPr txBox="1"/>
          <p:nvPr/>
        </p:nvSpPr>
        <p:spPr>
          <a:xfrm>
            <a:off x="4247314" y="1403962"/>
            <a:ext cx="1484689" cy="4339650"/>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200" b="0"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n-ea"/>
                <a:cs typeface="Guttman Aharoni" panose="02010401010101010101" pitchFamily="2" charset="-79"/>
              </a:rPr>
              <a:t>כשהלולאה נתקלת לראשונה במצב בו שני זרמים יוצרים שני פוטנציאלי פעולה, היא מייצרת את הגרפים הללו, שבעצם מדגימים מהו משך הזמן המינימלי שחייב להיות בין שני זרמים זהים שמוזרקים על מנת שבתגובה לשניהם ייווצר פוטנציאל פעולה במערכת שלנו.</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200" b="0"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n-ea"/>
                <a:cs typeface="Guttman Aharoni" panose="02010401010101010101" pitchFamily="2" charset="-79"/>
              </a:rPr>
              <a:t>וזה מוצג בצורה כזו של המילישנייה האחרונה של התקופה הרפרקטורית והמילישנייה הראשונה לאחריה.</a:t>
            </a:r>
          </a:p>
        </p:txBody>
      </p:sp>
      <p:sp>
        <p:nvSpPr>
          <p:cNvPr id="13" name="תיבת טקסט 12">
            <a:extLst>
              <a:ext uri="{FF2B5EF4-FFF2-40B4-BE49-F238E27FC236}">
                <a16:creationId xmlns:a16="http://schemas.microsoft.com/office/drawing/2014/main" id="{34F48BCF-A643-9166-A01C-80F47FBB9049}"/>
              </a:ext>
            </a:extLst>
          </p:cNvPr>
          <p:cNvSpPr txBox="1"/>
          <p:nvPr/>
        </p:nvSpPr>
        <p:spPr>
          <a:xfrm>
            <a:off x="10393955" y="4616762"/>
            <a:ext cx="1931873" cy="1384995"/>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200" b="0"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n-ea"/>
                <a:cs typeface="Guttman Aharoni" panose="02010401010101010101" pitchFamily="2" charset="-79"/>
              </a:rPr>
              <a:t>כך למעשה, הגרפים מדגימים מהו משך הזמן המינימלי שחייב להיות בין שני זרמים זהים שמוזרקים על מנת שבתגובה לשניהם ייווצר פוטנציאל פעולה במערכת שלנו.</a:t>
            </a:r>
          </a:p>
        </p:txBody>
      </p:sp>
      <p:sp>
        <p:nvSpPr>
          <p:cNvPr id="16" name="תיבת טקסט 15">
            <a:extLst>
              <a:ext uri="{FF2B5EF4-FFF2-40B4-BE49-F238E27FC236}">
                <a16:creationId xmlns:a16="http://schemas.microsoft.com/office/drawing/2014/main" id="{E74977CE-B647-5E89-E11C-D816D307E9B4}"/>
              </a:ext>
            </a:extLst>
          </p:cNvPr>
          <p:cNvSpPr txBox="1"/>
          <p:nvPr/>
        </p:nvSpPr>
        <p:spPr>
          <a:xfrm>
            <a:off x="10568490" y="1095285"/>
            <a:ext cx="1757338" cy="1384995"/>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200" b="0"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n-ea"/>
                <a:cs typeface="Guttman Aharoni" panose="02010401010101010101" pitchFamily="2" charset="-79"/>
              </a:rPr>
              <a:t>הגרף הימיני מייצג את תגובת הנוירון כאשר לראשונה משך הזמן בין שני הזרמים אפשר יצירה של פוטנציאל פעולה נוסף. </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200" b="0"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n-ea"/>
              <a:cs typeface="Guttman Aharoni" panose="02010401010101010101" pitchFamily="2" charset="-79"/>
            </a:endParaRPr>
          </a:p>
        </p:txBody>
      </p:sp>
      <p:sp>
        <p:nvSpPr>
          <p:cNvPr id="18" name="תיבת טקסט 17">
            <a:extLst>
              <a:ext uri="{FF2B5EF4-FFF2-40B4-BE49-F238E27FC236}">
                <a16:creationId xmlns:a16="http://schemas.microsoft.com/office/drawing/2014/main" id="{65744DE0-17F7-BF1C-F94B-34A14DCD3763}"/>
              </a:ext>
            </a:extLst>
          </p:cNvPr>
          <p:cNvSpPr txBox="1"/>
          <p:nvPr/>
        </p:nvSpPr>
        <p:spPr>
          <a:xfrm>
            <a:off x="10780545" y="2368003"/>
            <a:ext cx="1494925" cy="2123658"/>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200" b="0"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n-ea"/>
                <a:cs typeface="Guttman Aharoni" panose="02010401010101010101" pitchFamily="2" charset="-79"/>
              </a:rPr>
              <a:t>בעוד שהגרף השמאלי מייצג את תגובת הנוירון כשמשך הזמן בין הזרמים היה </a:t>
            </a:r>
            <a:r>
              <a:rPr kumimoji="0" lang="en-US" sz="1200" b="0" i="0" u="none" strike="noStrike" kern="1200" cap="none" spc="0" normalizeH="0" baseline="0" noProof="0" dirty="0">
                <a:ln>
                  <a:noFill/>
                </a:ln>
                <a:solidFill>
                  <a:srgbClr val="000000">
                    <a:lumMod val="75000"/>
                    <a:lumOff val="25000"/>
                  </a:srgbClr>
                </a:solidFill>
                <a:effectLst/>
                <a:uLnTx/>
                <a:uFillTx/>
                <a:latin typeface="Hadassah Friedlaender"/>
                <a:ea typeface="+mn-ea"/>
                <a:cs typeface="Guttman Aharoni" panose="02010401010101010101" pitchFamily="2" charset="-79"/>
              </a:rPr>
              <a:t> 0.01 mS</a:t>
            </a:r>
            <a:r>
              <a:rPr kumimoji="0" lang="he-IL" sz="1200" b="0" i="0" u="none" strike="noStrike" kern="1200" cap="none" spc="0" normalizeH="0" baseline="0" noProof="0" dirty="0">
                <a:ln>
                  <a:noFill/>
                </a:ln>
                <a:solidFill>
                  <a:srgbClr val="000000">
                    <a:lumMod val="75000"/>
                    <a:lumOff val="25000"/>
                  </a:srgbClr>
                </a:solidFill>
                <a:effectLst/>
                <a:uLnTx/>
                <a:uFillTx/>
                <a:latin typeface="Hadassah Friedlaender"/>
                <a:ea typeface="+mn-ea"/>
                <a:cs typeface="Guttman Aharoni" panose="02010401010101010101" pitchFamily="2" charset="-79"/>
              </a:rPr>
              <a:t> פחות מזה שאפשר יצירת פוטנציאל פעולה נוסף (כלומר, הרגע האחרון של התקופה הרפרקטורית).</a:t>
            </a:r>
            <a:endParaRPr kumimoji="0" lang="he-IL" sz="1200" b="0"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n-ea"/>
              <a:cs typeface="Guttman Aharoni" panose="02010401010101010101" pitchFamily="2" charset="-79"/>
            </a:endParaRPr>
          </a:p>
        </p:txBody>
      </p:sp>
      <p:sp>
        <p:nvSpPr>
          <p:cNvPr id="20" name="תיבת טקסט 19">
            <a:extLst>
              <a:ext uri="{FF2B5EF4-FFF2-40B4-BE49-F238E27FC236}">
                <a16:creationId xmlns:a16="http://schemas.microsoft.com/office/drawing/2014/main" id="{96796CFB-F7DC-13B7-84AC-DAD18BEE8148}"/>
              </a:ext>
            </a:extLst>
          </p:cNvPr>
          <p:cNvSpPr txBox="1"/>
          <p:nvPr/>
        </p:nvSpPr>
        <p:spPr>
          <a:xfrm>
            <a:off x="2663983" y="3139434"/>
            <a:ext cx="6649770" cy="1477328"/>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n-ea"/>
                <a:cs typeface="Guttman Aharoni" panose="02010401010101010101" pitchFamily="2" charset="-79"/>
              </a:rPr>
              <a:t>בפעם הראשונה לאחר תקופה בה לא היה ניתן לייצר פוטנציאל פעולה, הוא נוצר.</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n-ea"/>
              <a:cs typeface="Guttman Aharoni" panose="02010401010101010101" pitchFamily="2"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n-ea"/>
                <a:cs typeface="Guttman Aharoni" panose="02010401010101010101" pitchFamily="2" charset="-79"/>
              </a:rPr>
              <a:t>וזה מוצג בצורה כזו של המילישנייה האחרונה של התקופה הרפרקטורית והמילישנייה הראשונה לאחריה.</a:t>
            </a:r>
          </a:p>
        </p:txBody>
      </p:sp>
    </p:spTree>
    <p:extLst>
      <p:ext uri="{BB962C8B-B14F-4D97-AF65-F5344CB8AC3E}">
        <p14:creationId xmlns:p14="http://schemas.microsoft.com/office/powerpoint/2010/main" val="2282474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3: </a:t>
            </a:r>
            <a:r>
              <a:rPr lang="he-IL" sz="2400" dirty="0">
                <a:latin typeface="Guttman Aharoni" panose="02010401010101010101" pitchFamily="2" charset="-79"/>
                <a:cs typeface="Guttman Aharoni" panose="02010401010101010101" pitchFamily="2" charset="-79"/>
              </a:rPr>
              <a:t>תקופה רפרקטורית יחסית ומוחלטת</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לשם כך, הורצה תחילה לולאה שלמעשה זיהתה מה משך הזמן שצריך להיות בין שני זרמים מוזרקים בכדי שהמערכת במודל תגיב ב-2 פוטנציאלי פעולה נפרדים ל-2 הזרמים הזהים. </a:t>
            </a:r>
          </a:p>
          <a:p>
            <a:pPr algn="r" rtl="1">
              <a:lnSpc>
                <a:spcPct val="150000"/>
              </a:lnSpc>
            </a:pPr>
            <a:r>
              <a:rPr lang="he-IL" dirty="0">
                <a:latin typeface="Guttman Aharoni" panose="02010401010101010101" pitchFamily="2" charset="-79"/>
                <a:cs typeface="Guttman Aharoni" panose="02010401010101010101" pitchFamily="2" charset="-79"/>
              </a:rPr>
              <a:t>מספר פוטנציאלי הפעולה נמדד באותו האופן כמו במבחנים הקודמים, ו באמצעות סף שהוגדר למערכת (30 </a:t>
            </a:r>
            <a:r>
              <a:rPr lang="he-IL" dirty="0" err="1">
                <a:latin typeface="Guttman Aharoni" panose="02010401010101010101" pitchFamily="2" charset="-79"/>
                <a:cs typeface="Guttman Aharoni" panose="02010401010101010101" pitchFamily="2" charset="-79"/>
              </a:rPr>
              <a:t>מיליוולט</a:t>
            </a:r>
            <a:r>
              <a:rPr lang="he-IL" dirty="0">
                <a:latin typeface="Guttman Aharoni" panose="02010401010101010101" pitchFamily="2" charset="-79"/>
                <a:cs typeface="Guttman Aharoni" panose="02010401010101010101" pitchFamily="2" charset="-79"/>
              </a:rPr>
              <a:t>), שממנו והלאה זה נחשב לפוטנציאל פעולה.</a:t>
            </a:r>
          </a:p>
          <a:p>
            <a:pPr algn="r" rtl="1">
              <a:lnSpc>
                <a:spcPct val="150000"/>
              </a:lnSpc>
            </a:pPr>
            <a:r>
              <a:rPr lang="he-IL" dirty="0">
                <a:latin typeface="Guttman Aharoni" panose="02010401010101010101" pitchFamily="2" charset="-79"/>
                <a:cs typeface="Guttman Aharoni" panose="02010401010101010101" pitchFamily="2" charset="-79"/>
              </a:rPr>
              <a:t>המרווח בין הזרמים נקבע כזמן שעבר מסוף הזרקת הזרם הראשון ועד לתחילת הזרקת הזרם השני (במילישניות).</a:t>
            </a:r>
          </a:p>
        </p:txBody>
      </p:sp>
    </p:spTree>
    <p:extLst>
      <p:ext uri="{BB962C8B-B14F-4D97-AF65-F5344CB8AC3E}">
        <p14:creationId xmlns:p14="http://schemas.microsoft.com/office/powerpoint/2010/main" val="399870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3: </a:t>
            </a:r>
            <a:r>
              <a:rPr lang="he-IL" sz="2400" dirty="0">
                <a:latin typeface="Guttman Aharoni" panose="02010401010101010101" pitchFamily="2" charset="-79"/>
                <a:cs typeface="Guttman Aharoni" panose="02010401010101010101" pitchFamily="2" charset="-79"/>
              </a:rPr>
              <a:t>תקופה רפרקטורית יחסית ומוחלטת</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עתה, עלינו להבחין בין התקופה הרפרקטורית היחסית והמוחלטת.</a:t>
            </a:r>
          </a:p>
          <a:p>
            <a:pPr algn="r" rtl="1">
              <a:lnSpc>
                <a:spcPct val="150000"/>
              </a:lnSpc>
            </a:pPr>
            <a:r>
              <a:rPr lang="he-IL" dirty="0">
                <a:latin typeface="Guttman Aharoni" panose="02010401010101010101" pitchFamily="2" charset="-79"/>
                <a:cs typeface="Guttman Aharoni" panose="02010401010101010101" pitchFamily="2" charset="-79"/>
              </a:rPr>
              <a:t>תחילה, התקופה הרפרקטורית המוחלטת, היא כתוצאה מתעלות נתרן שסגורות בשלב זה. וכל עוד זה המצב, לא יוכל להיווצר פוטנציאל פעולה נוסף.</a:t>
            </a:r>
          </a:p>
          <a:p>
            <a:pPr algn="r" rtl="1">
              <a:lnSpc>
                <a:spcPct val="150000"/>
              </a:lnSpc>
            </a:pPr>
            <a:r>
              <a:rPr lang="he-IL" dirty="0">
                <a:latin typeface="Guttman Aharoni" panose="02010401010101010101" pitchFamily="2" charset="-79"/>
                <a:cs typeface="Guttman Aharoni" panose="02010401010101010101" pitchFamily="2" charset="-79"/>
              </a:rPr>
              <a:t>לאחריה, מגיעה התקופה הרפרקטורית היחסית, בה חלק מתעלות הנתרן כבר במצב שיכול להתאקטב, כך שיוכל להיווצר פוטנציאל פעולה. אך, הנוירון נמצא בהיפר-פולריזציה (לאור יציאת אשלגן מתעלותיו שעדיין פתוחות), לכן נזדקק לזרם חיובי יותר עוצמתי בכדי לחצות מתח סף ליצירה של פוטנציאל פעולה.</a:t>
            </a:r>
          </a:p>
        </p:txBody>
      </p:sp>
      <p:pic>
        <p:nvPicPr>
          <p:cNvPr id="5" name="תמונה 4">
            <a:extLst>
              <a:ext uri="{FF2B5EF4-FFF2-40B4-BE49-F238E27FC236}">
                <a16:creationId xmlns:a16="http://schemas.microsoft.com/office/drawing/2014/main" id="{26C0E515-ACBD-4093-74C7-B93033B176B5}"/>
              </a:ext>
            </a:extLst>
          </p:cNvPr>
          <p:cNvPicPr>
            <a:picLocks noChangeAspect="1"/>
          </p:cNvPicPr>
          <p:nvPr/>
        </p:nvPicPr>
        <p:blipFill rotWithShape="1">
          <a:blip r:embed="rId3">
            <a:alphaModFix amt="70000"/>
          </a:blip>
          <a:srcRect l="39848" t="38922" r="39849" b="30775"/>
          <a:stretch/>
        </p:blipFill>
        <p:spPr>
          <a:xfrm>
            <a:off x="2001722" y="225933"/>
            <a:ext cx="2117606" cy="1777841"/>
          </a:xfrm>
          <a:prstGeom prst="rect">
            <a:avLst/>
          </a:prstGeom>
        </p:spPr>
      </p:pic>
    </p:spTree>
    <p:extLst>
      <p:ext uri="{BB962C8B-B14F-4D97-AF65-F5344CB8AC3E}">
        <p14:creationId xmlns:p14="http://schemas.microsoft.com/office/powerpoint/2010/main" val="133027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דינמיקת משתני המודל</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המשתנים </a:t>
            </a:r>
            <a:r>
              <a:rPr lang="en-US" dirty="0">
                <a:latin typeface="+mj-lt"/>
                <a:cs typeface="Guttman Aharoni" panose="02010401010101010101" pitchFamily="2" charset="-79"/>
              </a:rPr>
              <a:t>m, n &amp; h</a:t>
            </a:r>
            <a:r>
              <a:rPr lang="he-IL" dirty="0">
                <a:latin typeface="+mj-lt"/>
                <a:cs typeface="Guttman Aharoni" panose="02010401010101010101" pitchFamily="2" charset="-79"/>
              </a:rPr>
              <a:t> הם למעשה הסתברויות ששער מסוג מסוים פתוח (או במקרה של </a:t>
            </a:r>
            <a:r>
              <a:rPr lang="en-US" dirty="0">
                <a:latin typeface="+mj-lt"/>
                <a:cs typeface="Guttman Aharoni" panose="02010401010101010101" pitchFamily="2" charset="-79"/>
              </a:rPr>
              <a:t> h</a:t>
            </a:r>
            <a:r>
              <a:rPr lang="he-IL" dirty="0">
                <a:latin typeface="+mj-lt"/>
                <a:cs typeface="Guttman Aharoni" panose="02010401010101010101" pitchFamily="2" charset="-79"/>
              </a:rPr>
              <a:t>- סגור). גם הם ניתנים לחישוב בכל עת בתגובה באמצעות שימוש בשיטת אוילר (</a:t>
            </a:r>
            <a:r>
              <a:rPr lang="en-US" dirty="0">
                <a:latin typeface="+mj-lt"/>
                <a:cs typeface="Guttman Aharoni" panose="02010401010101010101" pitchFamily="2" charset="-79"/>
              </a:rPr>
              <a:t>t = 0.01 mS</a:t>
            </a:r>
            <a:r>
              <a:rPr lang="he-IL" dirty="0">
                <a:latin typeface="+mj-lt"/>
                <a:cs typeface="Guttman Aharoni" panose="02010401010101010101" pitchFamily="2" charset="-79"/>
              </a:rPr>
              <a:t>  </a:t>
            </a:r>
            <a:r>
              <a:rPr lang="he-IL" dirty="0">
                <a:latin typeface="Guttman Aharoni" panose="02010401010101010101" pitchFamily="2" charset="-79"/>
                <a:cs typeface="Guttman Aharoni" panose="02010401010101010101" pitchFamily="2" charset="-79"/>
              </a:rPr>
              <a:t>), ואף מוכרחים להיות מחושבים שכן יכולתנו לחשב מתח עם שיטת אוילר בנקודות הזמן השונות עם התקדמות התגובה - תלויה בכך. ערכיהם ההתחלתיים, עליהם מסתמכים צעדי השיטה, מחושבים לפי תנאי ההתחלה (ראה/י שקופית נספחים). </a:t>
            </a:r>
          </a:p>
          <a:p>
            <a:pPr algn="r" rtl="1">
              <a:lnSpc>
                <a:spcPct val="150000"/>
              </a:lnSpc>
            </a:pPr>
            <a:r>
              <a:rPr lang="he-IL" dirty="0">
                <a:latin typeface="Guttman Aharoni" panose="02010401010101010101" pitchFamily="2" charset="-79"/>
                <a:cs typeface="Guttman Aharoni" panose="02010401010101010101" pitchFamily="2" charset="-79"/>
              </a:rPr>
              <a:t>הסתכלות על הדינמיקה של משתנים אלה בזמן תגובת הנוירון, יכולה ללמד עוד על פוטנציאל הפעולה ועל מדוע נראה כפי שהוא.</a:t>
            </a:r>
          </a:p>
        </p:txBody>
      </p:sp>
      <p:sp>
        <p:nvSpPr>
          <p:cNvPr id="4" name="משולש שווה-שוקיים 3">
            <a:extLst>
              <a:ext uri="{FF2B5EF4-FFF2-40B4-BE49-F238E27FC236}">
                <a16:creationId xmlns:a16="http://schemas.microsoft.com/office/drawing/2014/main" id="{D006B5B1-58CF-F45F-1AE6-61D9662E50C2}"/>
              </a:ext>
            </a:extLst>
          </p:cNvPr>
          <p:cNvSpPr/>
          <p:nvPr/>
        </p:nvSpPr>
        <p:spPr>
          <a:xfrm>
            <a:off x="6645244" y="3510290"/>
            <a:ext cx="162962" cy="172017"/>
          </a:xfrm>
          <a:prstGeom prst="triangl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solidFill>
                  <a:sysClr val="windowText" lastClr="000000"/>
                </a:solidFill>
              </a:ln>
              <a:noFill/>
              <a:effectLst/>
              <a:uLnTx/>
              <a:uFillTx/>
              <a:latin typeface="Calibri"/>
              <a:ea typeface="+mn-ea"/>
              <a:cs typeface="+mn-cs"/>
            </a:endParaRPr>
          </a:p>
        </p:txBody>
      </p:sp>
    </p:spTree>
    <p:extLst>
      <p:ext uri="{BB962C8B-B14F-4D97-AF65-F5344CB8AC3E}">
        <p14:creationId xmlns:p14="http://schemas.microsoft.com/office/powerpoint/2010/main" val="3590913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דינמיקת משתני המודל</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התופעה של פוטנציאל הפעולה נגזרת מתכונות של תעלות יונים תלויות מתח הנמצאות על פני ממברנת הנוירון. המשתנים שמתארים את פעילות התעלות השונות למעשה משפיעים על תגובת הנוירון ולכן נכנסים למודל.</a:t>
            </a:r>
          </a:p>
          <a:p>
            <a:pPr algn="r" rtl="1">
              <a:lnSpc>
                <a:spcPct val="150000"/>
              </a:lnSpc>
            </a:pPr>
            <a:r>
              <a:rPr lang="he-IL" dirty="0">
                <a:latin typeface="Guttman Aharoni" panose="02010401010101010101" pitchFamily="2" charset="-79"/>
                <a:cs typeface="Guttman Aharoni" panose="02010401010101010101" pitchFamily="2" charset="-79"/>
              </a:rPr>
              <a:t>הודג'קין והאקסלי כינו דאז את התעלות "חרירים", ולפיהם לכל חריר ישנם 4 "שערים". מחישובים שערכו, הם מצאו שלחרירי האשלגן 4 שערים מטיפוס </a:t>
            </a:r>
            <a:r>
              <a:rPr lang="en-US" dirty="0">
                <a:latin typeface="+mj-lt"/>
                <a:cs typeface="Guttman Aharoni" panose="02010401010101010101" pitchFamily="2" charset="-79"/>
              </a:rPr>
              <a:t>n</a:t>
            </a:r>
            <a:r>
              <a:rPr lang="he-IL" dirty="0">
                <a:latin typeface="+mj-lt"/>
                <a:cs typeface="Guttman Aharoni" panose="02010401010101010101" pitchFamily="2" charset="-79"/>
              </a:rPr>
              <a:t>, וכי לחרירי הנתרן 3 שערים "מהירים" מסוג </a:t>
            </a:r>
            <a:r>
              <a:rPr lang="en-US" dirty="0">
                <a:latin typeface="+mj-lt"/>
                <a:cs typeface="Guttman Aharoni" panose="02010401010101010101" pitchFamily="2" charset="-79"/>
              </a:rPr>
              <a:t>m</a:t>
            </a:r>
            <a:r>
              <a:rPr lang="he-IL" dirty="0">
                <a:latin typeface="+mj-lt"/>
                <a:cs typeface="Guttman Aharoni" panose="02010401010101010101" pitchFamily="2" charset="-79"/>
              </a:rPr>
              <a:t>, ואחד "איטי" מסוג </a:t>
            </a:r>
            <a:r>
              <a:rPr lang="en-US" dirty="0">
                <a:latin typeface="+mj-lt"/>
                <a:cs typeface="Guttman Aharoni" panose="02010401010101010101" pitchFamily="2" charset="-79"/>
              </a:rPr>
              <a:t>h</a:t>
            </a:r>
            <a:r>
              <a:rPr lang="he-IL" dirty="0">
                <a:latin typeface="+mj-lt"/>
                <a:cs typeface="Guttman Aharoni" panose="02010401010101010101" pitchFamily="2" charset="-79"/>
              </a:rPr>
              <a:t>.</a:t>
            </a:r>
          </a:p>
          <a:p>
            <a:pPr algn="r" rtl="1">
              <a:lnSpc>
                <a:spcPct val="150000"/>
              </a:lnSpc>
            </a:pPr>
            <a:r>
              <a:rPr lang="he-IL" dirty="0">
                <a:latin typeface="+mj-lt"/>
                <a:cs typeface="Guttman Aharoni" panose="02010401010101010101" pitchFamily="2" charset="-79"/>
              </a:rPr>
              <a:t>המשתנים </a:t>
            </a:r>
            <a:r>
              <a:rPr lang="en-US" dirty="0">
                <a:latin typeface="+mj-lt"/>
                <a:cs typeface="Guttman Aharoni" panose="02010401010101010101" pitchFamily="2" charset="-79"/>
              </a:rPr>
              <a:t>m, n &amp; h</a:t>
            </a:r>
            <a:r>
              <a:rPr lang="he-IL" dirty="0">
                <a:latin typeface="+mj-lt"/>
                <a:cs typeface="Guttman Aharoni" panose="02010401010101010101" pitchFamily="2" charset="-79"/>
              </a:rPr>
              <a:t> הם בעצם הסתברויות ששער מסוג מסוים פתוח (ובמקרה של </a:t>
            </a:r>
            <a:r>
              <a:rPr lang="en-US" dirty="0">
                <a:latin typeface="+mj-lt"/>
                <a:cs typeface="Guttman Aharoni" panose="02010401010101010101" pitchFamily="2" charset="-79"/>
              </a:rPr>
              <a:t>h</a:t>
            </a:r>
            <a:r>
              <a:rPr lang="he-IL" dirty="0">
                <a:latin typeface="+mj-lt"/>
                <a:cs typeface="Guttman Aharoni" panose="02010401010101010101" pitchFamily="2" charset="-79"/>
              </a:rPr>
              <a:t>- סגור), וגם הם ניתנים לחישוב בכל עת בתגובה באמצעות שימוש בשיטת אוילר (</a:t>
            </a:r>
            <a:r>
              <a:rPr lang="en-US" dirty="0">
                <a:latin typeface="+mj-lt"/>
                <a:cs typeface="Guttman Aharoni" panose="02010401010101010101" pitchFamily="2" charset="-79"/>
              </a:rPr>
              <a:t>t = 0.01 mS</a:t>
            </a:r>
            <a:r>
              <a:rPr lang="he-IL" dirty="0">
                <a:latin typeface="+mj-lt"/>
                <a:cs typeface="Guttman Aharoni" panose="02010401010101010101" pitchFamily="2" charset="-79"/>
              </a:rPr>
              <a:t>  </a:t>
            </a:r>
            <a:r>
              <a:rPr lang="he-IL" dirty="0">
                <a:latin typeface="Guttman Aharoni" panose="02010401010101010101" pitchFamily="2" charset="-79"/>
                <a:cs typeface="Guttman Aharoni" panose="02010401010101010101" pitchFamily="2" charset="-79"/>
              </a:rPr>
              <a:t>).</a:t>
            </a:r>
          </a:p>
        </p:txBody>
      </p:sp>
    </p:spTree>
    <p:extLst>
      <p:ext uri="{BB962C8B-B14F-4D97-AF65-F5344CB8AC3E}">
        <p14:creationId xmlns:p14="http://schemas.microsoft.com/office/powerpoint/2010/main" val="410729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2: </a:t>
            </a:r>
            <a:r>
              <a:rPr lang="he-IL" sz="2400" dirty="0">
                <a:latin typeface="Guttman Aharoni" panose="02010401010101010101" pitchFamily="2" charset="-79"/>
                <a:cs typeface="Guttman Aharoni" panose="02010401010101010101" pitchFamily="2" charset="-79"/>
              </a:rPr>
              <a:t>הקשר בין עוצמת הזרם לקצב הירי</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מבחן זה נועד לחקור את הקשר בין עוצמת הזרם לקצב הירי. בכדי לעשות זאת, נזריק בכל פעם זרם קבוע למערכת בעוצמה מסוימת (בין 0.5 ל-100 ננואמפר, בקפיצות של 0.5), ונתאר את התגובה על פי המודל. </a:t>
            </a:r>
          </a:p>
          <a:p>
            <a:pPr algn="r" rtl="1">
              <a:lnSpc>
                <a:spcPct val="150000"/>
              </a:lnSpc>
            </a:pPr>
            <a:r>
              <a:rPr lang="he-IL" dirty="0">
                <a:latin typeface="Guttman Aharoni" panose="02010401010101010101" pitchFamily="2" charset="-79"/>
                <a:cs typeface="Guttman Aharoni" panose="02010401010101010101" pitchFamily="2" charset="-79"/>
              </a:rPr>
              <a:t>חשוב לציין כי בשונה מסימולציות קודמות, כאן מסגרת הזמן הייתה של 1000 מילישניות, וזאת היות שברצוננו להצליח לראות קצב ירי של ממש, ולא רק מהלך של פוטנציאל פעולה יחיד. מסגרת זמן זו שקולה לשנייה אחת, בהתאם לכך שהמשתנה התלוי, קצב ירי, נמדד בהרץ (</a:t>
            </a:r>
            <a:r>
              <a:rPr lang="en-US" sz="2000" dirty="0">
                <a:solidFill>
                  <a:schemeClr val="tx1">
                    <a:lumMod val="75000"/>
                    <a:lumOff val="25000"/>
                  </a:schemeClr>
                </a:solidFill>
                <a:latin typeface="+mj-lt"/>
                <a:cs typeface="Guttman Aharoni" panose="02010401010101010101" pitchFamily="2" charset="-79"/>
              </a:rPr>
              <a:t>Hz</a:t>
            </a:r>
            <a:r>
              <a:rPr lang="he-IL" dirty="0">
                <a:latin typeface="Guttman Aharoni" panose="02010401010101010101" pitchFamily="2" charset="-79"/>
                <a:cs typeface="Guttman Aharoni" panose="02010401010101010101" pitchFamily="2" charset="-79"/>
              </a:rPr>
              <a:t>) שזה מספר האירועים (פוטנציאלי פעולה במקרה זה) לשנייה. נוסף על כך, הזרם הקבוע נמשך לאורך כל הסימולציה, ולא מתחיל רק ב10 מילישניות. </a:t>
            </a:r>
          </a:p>
        </p:txBody>
      </p:sp>
    </p:spTree>
    <p:extLst>
      <p:ext uri="{BB962C8B-B14F-4D97-AF65-F5344CB8AC3E}">
        <p14:creationId xmlns:p14="http://schemas.microsoft.com/office/powerpoint/2010/main" val="1825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2: </a:t>
            </a:r>
            <a:r>
              <a:rPr lang="he-IL" sz="2400" dirty="0">
                <a:latin typeface="Guttman Aharoni" panose="02010401010101010101" pitchFamily="2" charset="-79"/>
                <a:cs typeface="Guttman Aharoni" panose="02010401010101010101" pitchFamily="2" charset="-79"/>
              </a:rPr>
              <a:t>הקשר בין עוצמת הזרם לקצב הירי</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מבחן זה נועד לחקור את הקשר בין עוצמת הזרם לקצב הירי. בכדי לעשות זאת, נזריק בכל פעם זרם קבוע למערכת בעוצמה מסוימת (בין 0.5 ל-100 ננואמפר, בקפיצות של 0.5), ונתאר את התגובה על פי המודל. </a:t>
            </a:r>
          </a:p>
          <a:p>
            <a:pPr algn="r" rtl="1">
              <a:lnSpc>
                <a:spcPct val="150000"/>
              </a:lnSpc>
            </a:pPr>
            <a:r>
              <a:rPr lang="he-IL" dirty="0">
                <a:latin typeface="Guttman Aharoni" panose="02010401010101010101" pitchFamily="2" charset="-79"/>
                <a:cs typeface="Guttman Aharoni" panose="02010401010101010101" pitchFamily="2" charset="-79"/>
              </a:rPr>
              <a:t>על מנת שנוכל להבחין בהבדלים ויזואליים בקצב הירי לנוכח זרם קבוע בעוצמות משתנות, נציג תחילה את תגובת המערכת עבור 4 עוצמות זרם שונות, ונתייחס לאופן בו נראה כי העוצמה עשויה להשפיע על תגובת הנוירון.</a:t>
            </a:r>
          </a:p>
          <a:p>
            <a:pPr algn="r" rtl="1">
              <a:lnSpc>
                <a:spcPct val="150000"/>
              </a:lnSpc>
            </a:pPr>
            <a:r>
              <a:rPr lang="he-IL" dirty="0">
                <a:latin typeface="Guttman Aharoni" panose="02010401010101010101" pitchFamily="2" charset="-79"/>
                <a:cs typeface="Guttman Aharoni" panose="02010401010101010101" pitchFamily="2" charset="-79"/>
              </a:rPr>
              <a:t>לאחר מכן, יוצג גרף של קצב הירי, כתלות בעוצמה של הזרם הקבוע שהוזרק.</a:t>
            </a:r>
          </a:p>
        </p:txBody>
      </p:sp>
    </p:spTree>
    <p:extLst>
      <p:ext uri="{BB962C8B-B14F-4D97-AF65-F5344CB8AC3E}">
        <p14:creationId xmlns:p14="http://schemas.microsoft.com/office/powerpoint/2010/main" val="909520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2: </a:t>
            </a:r>
            <a:r>
              <a:rPr lang="he-IL" sz="2400" dirty="0">
                <a:latin typeface="Guttman Aharoni" panose="02010401010101010101" pitchFamily="2" charset="-79"/>
                <a:cs typeface="Guttman Aharoni" panose="02010401010101010101" pitchFamily="2" charset="-79"/>
              </a:rPr>
              <a:t>הקשר בין עוצמת הזרם לקצב הירי</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מבחן זה נועד לחקור את הקשר בין עוצמת הזרם לקצב הירי. </a:t>
            </a:r>
          </a:p>
          <a:p>
            <a:pPr algn="r" rtl="1">
              <a:lnSpc>
                <a:spcPct val="150000"/>
              </a:lnSpc>
            </a:pPr>
            <a:r>
              <a:rPr lang="he-IL" dirty="0">
                <a:latin typeface="Guttman Aharoni" panose="02010401010101010101" pitchFamily="2" charset="-79"/>
                <a:cs typeface="Guttman Aharoni" panose="02010401010101010101" pitchFamily="2" charset="-79"/>
              </a:rPr>
              <a:t>בכדי לעשות זאת, נזריק בכל פעם זרם קבוע למערכת בעוצמה מסוימת, ונתאר את התגובה על פי המודל. </a:t>
            </a:r>
          </a:p>
          <a:p>
            <a:pPr algn="r" rtl="1">
              <a:lnSpc>
                <a:spcPct val="150000"/>
              </a:lnSpc>
            </a:pPr>
            <a:r>
              <a:rPr lang="he-IL" dirty="0">
                <a:latin typeface="Guttman Aharoni" panose="02010401010101010101" pitchFamily="2" charset="-79"/>
                <a:cs typeface="Guttman Aharoni" panose="02010401010101010101" pitchFamily="2" charset="-79"/>
              </a:rPr>
              <a:t>על מנת שנוכל להבחין בהבדלים ויזואליים בקצב הירי לנוכח זרם קבוע בעוצמות משתנות, נציג תחילה את תגובת המערכת עבור 4 עוצמות זרם שונות, ונתייחס לאופן בו נראה כי העוצמה עשויה להשפיע על תגובת הנוירון.</a:t>
            </a:r>
          </a:p>
          <a:p>
            <a:pPr algn="r" rtl="1">
              <a:lnSpc>
                <a:spcPct val="150000"/>
              </a:lnSpc>
            </a:pPr>
            <a:r>
              <a:rPr lang="he-IL" dirty="0">
                <a:latin typeface="Guttman Aharoni" panose="02010401010101010101" pitchFamily="2" charset="-79"/>
                <a:cs typeface="Guttman Aharoni" panose="02010401010101010101" pitchFamily="2" charset="-79"/>
              </a:rPr>
              <a:t>לאחר מכן, יוצג גרף של קצב הירי, כתלות בעוצמה של הזרם הקבוע שהוזרק.</a:t>
            </a:r>
          </a:p>
        </p:txBody>
      </p:sp>
    </p:spTree>
    <p:extLst>
      <p:ext uri="{BB962C8B-B14F-4D97-AF65-F5344CB8AC3E}">
        <p14:creationId xmlns:p14="http://schemas.microsoft.com/office/powerpoint/2010/main" val="365972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2: </a:t>
            </a:r>
            <a:r>
              <a:rPr lang="he-IL" sz="2400" dirty="0">
                <a:latin typeface="Guttman Aharoni" panose="02010401010101010101" pitchFamily="2" charset="-79"/>
                <a:cs typeface="Guttman Aharoni" panose="02010401010101010101" pitchFamily="2" charset="-79"/>
              </a:rPr>
              <a:t>הקשר בין עוצמת הזרם לקצב הירי</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חשוב לציין כי בשונה מסימולציות קודמות, כאן מסגרת הזמן הייתה של 1000 מילישניות, וזאת היות שברצוננו להצליח לראות קצב ירי של ממש, ולא רק מהלך של פוטנציאל פעולה יחיד. </a:t>
            </a:r>
          </a:p>
          <a:p>
            <a:pPr algn="r" rtl="1">
              <a:lnSpc>
                <a:spcPct val="150000"/>
              </a:lnSpc>
            </a:pPr>
            <a:r>
              <a:rPr lang="he-IL" dirty="0">
                <a:latin typeface="Guttman Aharoni" panose="02010401010101010101" pitchFamily="2" charset="-79"/>
                <a:cs typeface="Guttman Aharoni" panose="02010401010101010101" pitchFamily="2" charset="-79"/>
              </a:rPr>
              <a:t>מסגרת זמן זו שקולה לשנייה אחת, בהתאם לכך שהמשתנה התלוי, קצב ירי, נמדד בהרץ (</a:t>
            </a:r>
            <a:r>
              <a:rPr lang="en-US" sz="2000" dirty="0">
                <a:solidFill>
                  <a:schemeClr val="tx1">
                    <a:lumMod val="75000"/>
                    <a:lumOff val="25000"/>
                  </a:schemeClr>
                </a:solidFill>
                <a:latin typeface="+mj-lt"/>
                <a:cs typeface="Guttman Aharoni" panose="02010401010101010101" pitchFamily="2" charset="-79"/>
              </a:rPr>
              <a:t>Hz</a:t>
            </a:r>
            <a:r>
              <a:rPr lang="he-IL" dirty="0">
                <a:latin typeface="Guttman Aharoni" panose="02010401010101010101" pitchFamily="2" charset="-79"/>
                <a:cs typeface="Guttman Aharoni" panose="02010401010101010101" pitchFamily="2" charset="-79"/>
              </a:rPr>
              <a:t>) שזה מספר האירועים (פוטנציאלי פעולה במקרה זה) לשנייה.</a:t>
            </a:r>
          </a:p>
          <a:p>
            <a:pPr algn="r" rtl="1">
              <a:lnSpc>
                <a:spcPct val="150000"/>
              </a:lnSpc>
            </a:pPr>
            <a:r>
              <a:rPr lang="he-IL" dirty="0">
                <a:latin typeface="Guttman Aharoni" panose="02010401010101010101" pitchFamily="2" charset="-79"/>
                <a:cs typeface="Guttman Aharoni" panose="02010401010101010101" pitchFamily="2" charset="-79"/>
              </a:rPr>
              <a:t>נוסף על כך, הזרם הקבוע נמשך לאורך כל הסימולציה, ולא מתחיל רק ב10 מילישניות. </a:t>
            </a:r>
          </a:p>
        </p:txBody>
      </p:sp>
    </p:spTree>
    <p:extLst>
      <p:ext uri="{BB962C8B-B14F-4D97-AF65-F5344CB8AC3E}">
        <p14:creationId xmlns:p14="http://schemas.microsoft.com/office/powerpoint/2010/main" val="1455044847"/>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413324"/>
      </a:dk2>
      <a:lt2>
        <a:srgbClr val="E2E7E8"/>
      </a:lt2>
      <a:accent1>
        <a:srgbClr val="D39089"/>
      </a:accent1>
      <a:accent2>
        <a:srgbClr val="C79A6B"/>
      </a:accent2>
      <a:accent3>
        <a:srgbClr val="AAA66F"/>
      </a:accent3>
      <a:accent4>
        <a:srgbClr val="91AB5F"/>
      </a:accent4>
      <a:accent5>
        <a:srgbClr val="80AE72"/>
      </a:accent5>
      <a:accent6>
        <a:srgbClr val="63B371"/>
      </a:accent6>
      <a:hlink>
        <a:srgbClr val="588C92"/>
      </a:hlink>
      <a:folHlink>
        <a:srgbClr val="7F7F7F"/>
      </a:folHlink>
    </a:clrScheme>
    <a:fontScheme name="Custom 7">
      <a:majorFont>
        <a:latin typeface="Hadassah Friedlaender"/>
        <a:ea typeface=""/>
        <a:cs typeface=""/>
      </a:majorFont>
      <a:minorFont>
        <a:latin typeface="Calibri"/>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1048</Words>
  <Application>Microsoft Office PowerPoint</Application>
  <PresentationFormat>מסך רחב</PresentationFormat>
  <Paragraphs>45</Paragraphs>
  <Slides>12</Slides>
  <Notes>1</Notes>
  <HiddenSlides>4</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12</vt:i4>
      </vt:variant>
    </vt:vector>
  </HeadingPairs>
  <TitlesOfParts>
    <vt:vector size="20" baseType="lpstr">
      <vt:lpstr>Meiryo</vt:lpstr>
      <vt:lpstr>Aptos</vt:lpstr>
      <vt:lpstr>Arial</vt:lpstr>
      <vt:lpstr>Calibri</vt:lpstr>
      <vt:lpstr>Corbel</vt:lpstr>
      <vt:lpstr>Guttman Aharoni</vt:lpstr>
      <vt:lpstr>Hadassah Friedlaender</vt:lpstr>
      <vt:lpstr>SketchLinesVTI</vt:lpstr>
      <vt:lpstr>מבחן 3: תקופה רפרקטורית יחסית ומוחלטת</vt:lpstr>
      <vt:lpstr>מבחן 3: תקופה רפרקטורית יחסית ומוחלטת</vt:lpstr>
      <vt:lpstr>מבחן 3: תקופה רפרקטורית יחסית ומוחלטת</vt:lpstr>
      <vt:lpstr>דינמיקת משתני המודל</vt:lpstr>
      <vt:lpstr>דינמיקת משתני המודל</vt:lpstr>
      <vt:lpstr>מבחן 2: הקשר בין עוצמת הזרם לקצב הירי</vt:lpstr>
      <vt:lpstr>מבחן 2: הקשר בין עוצמת הזרם לקצב הירי</vt:lpstr>
      <vt:lpstr>מבחן 2: הקשר בין עוצמת הזרם לקצב הירי</vt:lpstr>
      <vt:lpstr>מבחן 2: הקשר בין עוצמת הזרם לקצב הירי</vt:lpstr>
      <vt:lpstr>עוד הסברים אם צריך</vt:lpstr>
      <vt:lpstr>הסברים אם צריך</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נועה וקסלר</dc:creator>
  <cp:lastModifiedBy>נועה וקסלר</cp:lastModifiedBy>
  <cp:revision>1</cp:revision>
  <dcterms:created xsi:type="dcterms:W3CDTF">2024-06-15T18:54:39Z</dcterms:created>
  <dcterms:modified xsi:type="dcterms:W3CDTF">2024-06-15T18:55:18Z</dcterms:modified>
</cp:coreProperties>
</file>