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83"/>
  </p:notesMasterIdLst>
  <p:sldIdLst>
    <p:sldId id="257" r:id="rId2"/>
    <p:sldId id="258" r:id="rId3"/>
    <p:sldId id="272" r:id="rId4"/>
    <p:sldId id="304" r:id="rId5"/>
    <p:sldId id="306" r:id="rId6"/>
    <p:sldId id="305" r:id="rId7"/>
    <p:sldId id="324" r:id="rId8"/>
    <p:sldId id="325" r:id="rId9"/>
    <p:sldId id="326" r:id="rId10"/>
    <p:sldId id="327" r:id="rId11"/>
    <p:sldId id="259" r:id="rId12"/>
    <p:sldId id="310" r:id="rId13"/>
    <p:sldId id="309" r:id="rId14"/>
    <p:sldId id="308" r:id="rId15"/>
    <p:sldId id="314" r:id="rId16"/>
    <p:sldId id="311" r:id="rId17"/>
    <p:sldId id="312" r:id="rId18"/>
    <p:sldId id="313" r:id="rId19"/>
    <p:sldId id="293" r:id="rId20"/>
    <p:sldId id="283" r:id="rId21"/>
    <p:sldId id="322" r:id="rId22"/>
    <p:sldId id="323" r:id="rId23"/>
    <p:sldId id="321" r:id="rId24"/>
    <p:sldId id="328" r:id="rId25"/>
    <p:sldId id="329" r:id="rId26"/>
    <p:sldId id="319" r:id="rId27"/>
    <p:sldId id="318" r:id="rId28"/>
    <p:sldId id="317" r:id="rId29"/>
    <p:sldId id="320" r:id="rId30"/>
    <p:sldId id="316" r:id="rId31"/>
    <p:sldId id="315" r:id="rId32"/>
    <p:sldId id="330" r:id="rId33"/>
    <p:sldId id="331" r:id="rId34"/>
    <p:sldId id="333" r:id="rId35"/>
    <p:sldId id="279" r:id="rId36"/>
    <p:sldId id="285" r:id="rId37"/>
    <p:sldId id="334" r:id="rId38"/>
    <p:sldId id="335" r:id="rId39"/>
    <p:sldId id="385" r:id="rId40"/>
    <p:sldId id="366" r:id="rId41"/>
    <p:sldId id="367" r:id="rId42"/>
    <p:sldId id="368" r:id="rId43"/>
    <p:sldId id="369" r:id="rId44"/>
    <p:sldId id="358" r:id="rId45"/>
    <p:sldId id="370" r:id="rId46"/>
    <p:sldId id="339" r:id="rId47"/>
    <p:sldId id="340" r:id="rId48"/>
    <p:sldId id="341" r:id="rId49"/>
    <p:sldId id="365" r:id="rId50"/>
    <p:sldId id="371" r:id="rId51"/>
    <p:sldId id="372" r:id="rId52"/>
    <p:sldId id="359" r:id="rId53"/>
    <p:sldId id="374" r:id="rId54"/>
    <p:sldId id="375" r:id="rId55"/>
    <p:sldId id="345" r:id="rId56"/>
    <p:sldId id="351" r:id="rId57"/>
    <p:sldId id="352" r:id="rId58"/>
    <p:sldId id="362" r:id="rId59"/>
    <p:sldId id="376" r:id="rId60"/>
    <p:sldId id="377" r:id="rId61"/>
    <p:sldId id="378" r:id="rId62"/>
    <p:sldId id="379" r:id="rId63"/>
    <p:sldId id="380" r:id="rId64"/>
    <p:sldId id="381" r:id="rId65"/>
    <p:sldId id="360" r:id="rId66"/>
    <p:sldId id="382" r:id="rId67"/>
    <p:sldId id="348" r:id="rId68"/>
    <p:sldId id="347" r:id="rId69"/>
    <p:sldId id="346" r:id="rId70"/>
    <p:sldId id="363" r:id="rId71"/>
    <p:sldId id="383" r:id="rId72"/>
    <p:sldId id="361" r:id="rId73"/>
    <p:sldId id="386" r:id="rId74"/>
    <p:sldId id="387" r:id="rId75"/>
    <p:sldId id="336" r:id="rId76"/>
    <p:sldId id="356" r:id="rId77"/>
    <p:sldId id="355" r:id="rId78"/>
    <p:sldId id="353" r:id="rId79"/>
    <p:sldId id="364" r:id="rId80"/>
    <p:sldId id="388" r:id="rId81"/>
    <p:sldId id="303" r:id="rId8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04F345E-E608-4F68-B828-3A5E655FD8B2}" type="datetimeFigureOut">
              <a:rPr lang="he-IL" smtClean="0"/>
              <a:t>כ"ו/סיון/תשפ"ד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8C59764-5257-47A9-8E52-94F3096E92AE}" type="slidenum">
              <a:rPr lang="he-IL" smtClean="0"/>
              <a:t>‹#›</a:t>
            </a:fld>
            <a:endParaRPr lang="he-IL"/>
          </a:p>
        </p:txBody>
      </p:sp>
    </p:spTree>
    <p:extLst>
      <p:ext uri="{BB962C8B-B14F-4D97-AF65-F5344CB8AC3E}">
        <p14:creationId xmlns:p14="http://schemas.microsoft.com/office/powerpoint/2010/main" val="51646134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38</a:t>
            </a:fld>
            <a:endParaRPr lang="he-IL"/>
          </a:p>
        </p:txBody>
      </p:sp>
    </p:spTree>
    <p:extLst>
      <p:ext uri="{BB962C8B-B14F-4D97-AF65-F5344CB8AC3E}">
        <p14:creationId xmlns:p14="http://schemas.microsoft.com/office/powerpoint/2010/main" val="195202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47</a:t>
            </a:fld>
            <a:endParaRPr lang="he-IL"/>
          </a:p>
        </p:txBody>
      </p:sp>
    </p:spTree>
    <p:extLst>
      <p:ext uri="{BB962C8B-B14F-4D97-AF65-F5344CB8AC3E}">
        <p14:creationId xmlns:p14="http://schemas.microsoft.com/office/powerpoint/2010/main" val="669879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48</a:t>
            </a:fld>
            <a:endParaRPr lang="he-IL"/>
          </a:p>
        </p:txBody>
      </p:sp>
    </p:spTree>
    <p:extLst>
      <p:ext uri="{BB962C8B-B14F-4D97-AF65-F5344CB8AC3E}">
        <p14:creationId xmlns:p14="http://schemas.microsoft.com/office/powerpoint/2010/main" val="154226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49</a:t>
            </a:fld>
            <a:endParaRPr lang="he-IL"/>
          </a:p>
        </p:txBody>
      </p:sp>
    </p:spTree>
    <p:extLst>
      <p:ext uri="{BB962C8B-B14F-4D97-AF65-F5344CB8AC3E}">
        <p14:creationId xmlns:p14="http://schemas.microsoft.com/office/powerpoint/2010/main" val="3601248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50</a:t>
            </a:fld>
            <a:endParaRPr lang="he-IL"/>
          </a:p>
        </p:txBody>
      </p:sp>
    </p:spTree>
    <p:extLst>
      <p:ext uri="{BB962C8B-B14F-4D97-AF65-F5344CB8AC3E}">
        <p14:creationId xmlns:p14="http://schemas.microsoft.com/office/powerpoint/2010/main" val="296921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51</a:t>
            </a:fld>
            <a:endParaRPr lang="he-IL"/>
          </a:p>
        </p:txBody>
      </p:sp>
    </p:spTree>
    <p:extLst>
      <p:ext uri="{BB962C8B-B14F-4D97-AF65-F5344CB8AC3E}">
        <p14:creationId xmlns:p14="http://schemas.microsoft.com/office/powerpoint/2010/main" val="505587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52</a:t>
            </a:fld>
            <a:endParaRPr lang="he-IL"/>
          </a:p>
        </p:txBody>
      </p:sp>
    </p:spTree>
    <p:extLst>
      <p:ext uri="{BB962C8B-B14F-4D97-AF65-F5344CB8AC3E}">
        <p14:creationId xmlns:p14="http://schemas.microsoft.com/office/powerpoint/2010/main" val="127487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53</a:t>
            </a:fld>
            <a:endParaRPr lang="he-IL"/>
          </a:p>
        </p:txBody>
      </p:sp>
    </p:spTree>
    <p:extLst>
      <p:ext uri="{BB962C8B-B14F-4D97-AF65-F5344CB8AC3E}">
        <p14:creationId xmlns:p14="http://schemas.microsoft.com/office/powerpoint/2010/main" val="156388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54</a:t>
            </a:fld>
            <a:endParaRPr lang="he-IL"/>
          </a:p>
        </p:txBody>
      </p:sp>
    </p:spTree>
    <p:extLst>
      <p:ext uri="{BB962C8B-B14F-4D97-AF65-F5344CB8AC3E}">
        <p14:creationId xmlns:p14="http://schemas.microsoft.com/office/powerpoint/2010/main" val="3260679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55</a:t>
            </a:fld>
            <a:endParaRPr lang="he-IL"/>
          </a:p>
        </p:txBody>
      </p:sp>
    </p:spTree>
    <p:extLst>
      <p:ext uri="{BB962C8B-B14F-4D97-AF65-F5344CB8AC3E}">
        <p14:creationId xmlns:p14="http://schemas.microsoft.com/office/powerpoint/2010/main" val="2240695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56</a:t>
            </a:fld>
            <a:endParaRPr lang="he-IL"/>
          </a:p>
        </p:txBody>
      </p:sp>
    </p:spTree>
    <p:extLst>
      <p:ext uri="{BB962C8B-B14F-4D97-AF65-F5344CB8AC3E}">
        <p14:creationId xmlns:p14="http://schemas.microsoft.com/office/powerpoint/2010/main" val="39968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39</a:t>
            </a:fld>
            <a:endParaRPr lang="he-IL"/>
          </a:p>
        </p:txBody>
      </p:sp>
    </p:spTree>
    <p:extLst>
      <p:ext uri="{BB962C8B-B14F-4D97-AF65-F5344CB8AC3E}">
        <p14:creationId xmlns:p14="http://schemas.microsoft.com/office/powerpoint/2010/main" val="519943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57</a:t>
            </a:fld>
            <a:endParaRPr lang="he-IL"/>
          </a:p>
        </p:txBody>
      </p:sp>
    </p:spTree>
    <p:extLst>
      <p:ext uri="{BB962C8B-B14F-4D97-AF65-F5344CB8AC3E}">
        <p14:creationId xmlns:p14="http://schemas.microsoft.com/office/powerpoint/2010/main" val="1544322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58</a:t>
            </a:fld>
            <a:endParaRPr lang="he-IL"/>
          </a:p>
        </p:txBody>
      </p:sp>
    </p:spTree>
    <p:extLst>
      <p:ext uri="{BB962C8B-B14F-4D97-AF65-F5344CB8AC3E}">
        <p14:creationId xmlns:p14="http://schemas.microsoft.com/office/powerpoint/2010/main" val="1892135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59</a:t>
            </a:fld>
            <a:endParaRPr lang="he-IL"/>
          </a:p>
        </p:txBody>
      </p:sp>
    </p:spTree>
    <p:extLst>
      <p:ext uri="{BB962C8B-B14F-4D97-AF65-F5344CB8AC3E}">
        <p14:creationId xmlns:p14="http://schemas.microsoft.com/office/powerpoint/2010/main" val="3332136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60</a:t>
            </a:fld>
            <a:endParaRPr lang="he-IL"/>
          </a:p>
        </p:txBody>
      </p:sp>
    </p:spTree>
    <p:extLst>
      <p:ext uri="{BB962C8B-B14F-4D97-AF65-F5344CB8AC3E}">
        <p14:creationId xmlns:p14="http://schemas.microsoft.com/office/powerpoint/2010/main" val="557540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61</a:t>
            </a:fld>
            <a:endParaRPr lang="he-IL"/>
          </a:p>
        </p:txBody>
      </p:sp>
    </p:spTree>
    <p:extLst>
      <p:ext uri="{BB962C8B-B14F-4D97-AF65-F5344CB8AC3E}">
        <p14:creationId xmlns:p14="http://schemas.microsoft.com/office/powerpoint/2010/main" val="1381898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62</a:t>
            </a:fld>
            <a:endParaRPr lang="he-IL"/>
          </a:p>
        </p:txBody>
      </p:sp>
    </p:spTree>
    <p:extLst>
      <p:ext uri="{BB962C8B-B14F-4D97-AF65-F5344CB8AC3E}">
        <p14:creationId xmlns:p14="http://schemas.microsoft.com/office/powerpoint/2010/main" val="486279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63</a:t>
            </a:fld>
            <a:endParaRPr lang="he-IL"/>
          </a:p>
        </p:txBody>
      </p:sp>
    </p:spTree>
    <p:extLst>
      <p:ext uri="{BB962C8B-B14F-4D97-AF65-F5344CB8AC3E}">
        <p14:creationId xmlns:p14="http://schemas.microsoft.com/office/powerpoint/2010/main" val="981735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64</a:t>
            </a:fld>
            <a:endParaRPr lang="he-IL"/>
          </a:p>
        </p:txBody>
      </p:sp>
    </p:spTree>
    <p:extLst>
      <p:ext uri="{BB962C8B-B14F-4D97-AF65-F5344CB8AC3E}">
        <p14:creationId xmlns:p14="http://schemas.microsoft.com/office/powerpoint/2010/main" val="287980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65</a:t>
            </a:fld>
            <a:endParaRPr lang="he-IL"/>
          </a:p>
        </p:txBody>
      </p:sp>
    </p:spTree>
    <p:extLst>
      <p:ext uri="{BB962C8B-B14F-4D97-AF65-F5344CB8AC3E}">
        <p14:creationId xmlns:p14="http://schemas.microsoft.com/office/powerpoint/2010/main" val="3315461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66</a:t>
            </a:fld>
            <a:endParaRPr lang="he-IL"/>
          </a:p>
        </p:txBody>
      </p:sp>
    </p:spTree>
    <p:extLst>
      <p:ext uri="{BB962C8B-B14F-4D97-AF65-F5344CB8AC3E}">
        <p14:creationId xmlns:p14="http://schemas.microsoft.com/office/powerpoint/2010/main" val="181702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40</a:t>
            </a:fld>
            <a:endParaRPr lang="he-IL"/>
          </a:p>
        </p:txBody>
      </p:sp>
    </p:spTree>
    <p:extLst>
      <p:ext uri="{BB962C8B-B14F-4D97-AF65-F5344CB8AC3E}">
        <p14:creationId xmlns:p14="http://schemas.microsoft.com/office/powerpoint/2010/main" val="1367003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67</a:t>
            </a:fld>
            <a:endParaRPr lang="he-IL"/>
          </a:p>
        </p:txBody>
      </p:sp>
    </p:spTree>
    <p:extLst>
      <p:ext uri="{BB962C8B-B14F-4D97-AF65-F5344CB8AC3E}">
        <p14:creationId xmlns:p14="http://schemas.microsoft.com/office/powerpoint/2010/main" val="324446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68</a:t>
            </a:fld>
            <a:endParaRPr lang="he-IL"/>
          </a:p>
        </p:txBody>
      </p:sp>
    </p:spTree>
    <p:extLst>
      <p:ext uri="{BB962C8B-B14F-4D97-AF65-F5344CB8AC3E}">
        <p14:creationId xmlns:p14="http://schemas.microsoft.com/office/powerpoint/2010/main" val="922331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69</a:t>
            </a:fld>
            <a:endParaRPr lang="he-IL"/>
          </a:p>
        </p:txBody>
      </p:sp>
    </p:spTree>
    <p:extLst>
      <p:ext uri="{BB962C8B-B14F-4D97-AF65-F5344CB8AC3E}">
        <p14:creationId xmlns:p14="http://schemas.microsoft.com/office/powerpoint/2010/main" val="4027885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70</a:t>
            </a:fld>
            <a:endParaRPr lang="he-IL"/>
          </a:p>
        </p:txBody>
      </p:sp>
    </p:spTree>
    <p:extLst>
      <p:ext uri="{BB962C8B-B14F-4D97-AF65-F5344CB8AC3E}">
        <p14:creationId xmlns:p14="http://schemas.microsoft.com/office/powerpoint/2010/main" val="2322177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71</a:t>
            </a:fld>
            <a:endParaRPr lang="he-IL"/>
          </a:p>
        </p:txBody>
      </p:sp>
    </p:spTree>
    <p:extLst>
      <p:ext uri="{BB962C8B-B14F-4D97-AF65-F5344CB8AC3E}">
        <p14:creationId xmlns:p14="http://schemas.microsoft.com/office/powerpoint/2010/main" val="472274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72</a:t>
            </a:fld>
            <a:endParaRPr lang="he-IL"/>
          </a:p>
        </p:txBody>
      </p:sp>
    </p:spTree>
    <p:extLst>
      <p:ext uri="{BB962C8B-B14F-4D97-AF65-F5344CB8AC3E}">
        <p14:creationId xmlns:p14="http://schemas.microsoft.com/office/powerpoint/2010/main" val="1322454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73</a:t>
            </a:fld>
            <a:endParaRPr lang="he-IL"/>
          </a:p>
        </p:txBody>
      </p:sp>
    </p:spTree>
    <p:extLst>
      <p:ext uri="{BB962C8B-B14F-4D97-AF65-F5344CB8AC3E}">
        <p14:creationId xmlns:p14="http://schemas.microsoft.com/office/powerpoint/2010/main" val="2335463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74</a:t>
            </a:fld>
            <a:endParaRPr lang="he-IL"/>
          </a:p>
        </p:txBody>
      </p:sp>
    </p:spTree>
    <p:extLst>
      <p:ext uri="{BB962C8B-B14F-4D97-AF65-F5344CB8AC3E}">
        <p14:creationId xmlns:p14="http://schemas.microsoft.com/office/powerpoint/2010/main" val="4033266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75</a:t>
            </a:fld>
            <a:endParaRPr lang="he-IL"/>
          </a:p>
        </p:txBody>
      </p:sp>
    </p:spTree>
    <p:extLst>
      <p:ext uri="{BB962C8B-B14F-4D97-AF65-F5344CB8AC3E}">
        <p14:creationId xmlns:p14="http://schemas.microsoft.com/office/powerpoint/2010/main" val="156809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76</a:t>
            </a:fld>
            <a:endParaRPr lang="he-IL"/>
          </a:p>
        </p:txBody>
      </p:sp>
    </p:spTree>
    <p:extLst>
      <p:ext uri="{BB962C8B-B14F-4D97-AF65-F5344CB8AC3E}">
        <p14:creationId xmlns:p14="http://schemas.microsoft.com/office/powerpoint/2010/main" val="376747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41</a:t>
            </a:fld>
            <a:endParaRPr lang="he-IL"/>
          </a:p>
        </p:txBody>
      </p:sp>
    </p:spTree>
    <p:extLst>
      <p:ext uri="{BB962C8B-B14F-4D97-AF65-F5344CB8AC3E}">
        <p14:creationId xmlns:p14="http://schemas.microsoft.com/office/powerpoint/2010/main" val="1826218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77</a:t>
            </a:fld>
            <a:endParaRPr lang="he-IL"/>
          </a:p>
        </p:txBody>
      </p:sp>
    </p:spTree>
    <p:extLst>
      <p:ext uri="{BB962C8B-B14F-4D97-AF65-F5344CB8AC3E}">
        <p14:creationId xmlns:p14="http://schemas.microsoft.com/office/powerpoint/2010/main" val="3572044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78</a:t>
            </a:fld>
            <a:endParaRPr lang="he-IL"/>
          </a:p>
        </p:txBody>
      </p:sp>
    </p:spTree>
    <p:extLst>
      <p:ext uri="{BB962C8B-B14F-4D97-AF65-F5344CB8AC3E}">
        <p14:creationId xmlns:p14="http://schemas.microsoft.com/office/powerpoint/2010/main" val="1943792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79</a:t>
            </a:fld>
            <a:endParaRPr lang="he-IL"/>
          </a:p>
        </p:txBody>
      </p:sp>
    </p:spTree>
    <p:extLst>
      <p:ext uri="{BB962C8B-B14F-4D97-AF65-F5344CB8AC3E}">
        <p14:creationId xmlns:p14="http://schemas.microsoft.com/office/powerpoint/2010/main" val="20633346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80</a:t>
            </a:fld>
            <a:endParaRPr lang="he-IL"/>
          </a:p>
        </p:txBody>
      </p:sp>
    </p:spTree>
    <p:extLst>
      <p:ext uri="{BB962C8B-B14F-4D97-AF65-F5344CB8AC3E}">
        <p14:creationId xmlns:p14="http://schemas.microsoft.com/office/powerpoint/2010/main" val="166686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42</a:t>
            </a:fld>
            <a:endParaRPr lang="he-IL"/>
          </a:p>
        </p:txBody>
      </p:sp>
    </p:spTree>
    <p:extLst>
      <p:ext uri="{BB962C8B-B14F-4D97-AF65-F5344CB8AC3E}">
        <p14:creationId xmlns:p14="http://schemas.microsoft.com/office/powerpoint/2010/main" val="72677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43</a:t>
            </a:fld>
            <a:endParaRPr lang="he-IL"/>
          </a:p>
        </p:txBody>
      </p:sp>
    </p:spTree>
    <p:extLst>
      <p:ext uri="{BB962C8B-B14F-4D97-AF65-F5344CB8AC3E}">
        <p14:creationId xmlns:p14="http://schemas.microsoft.com/office/powerpoint/2010/main" val="143079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44</a:t>
            </a:fld>
            <a:endParaRPr lang="he-IL"/>
          </a:p>
        </p:txBody>
      </p:sp>
    </p:spTree>
    <p:extLst>
      <p:ext uri="{BB962C8B-B14F-4D97-AF65-F5344CB8AC3E}">
        <p14:creationId xmlns:p14="http://schemas.microsoft.com/office/powerpoint/2010/main" val="424923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45</a:t>
            </a:fld>
            <a:endParaRPr lang="he-IL"/>
          </a:p>
        </p:txBody>
      </p:sp>
    </p:spTree>
    <p:extLst>
      <p:ext uri="{BB962C8B-B14F-4D97-AF65-F5344CB8AC3E}">
        <p14:creationId xmlns:p14="http://schemas.microsoft.com/office/powerpoint/2010/main" val="1046526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46</a:t>
            </a:fld>
            <a:endParaRPr lang="he-IL"/>
          </a:p>
        </p:txBody>
      </p:sp>
    </p:spTree>
    <p:extLst>
      <p:ext uri="{BB962C8B-B14F-4D97-AF65-F5344CB8AC3E}">
        <p14:creationId xmlns:p14="http://schemas.microsoft.com/office/powerpoint/2010/main" val="147966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60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7/2/2024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63159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7/2/2024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250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7/2/2024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06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7/2/2024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6578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7/2/2024</a:t>
            </a:fld>
            <a:endParaRPr lang="en-US" dirty="0"/>
          </a:p>
        </p:txBody>
      </p:sp>
    </p:spTree>
    <p:extLst>
      <p:ext uri="{BB962C8B-B14F-4D97-AF65-F5344CB8AC3E}">
        <p14:creationId xmlns:p14="http://schemas.microsoft.com/office/powerpoint/2010/main" val="291108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7/2/2024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917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7/2/2024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41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7/2/2024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7589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7/2/2024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6205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7/2/2024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9981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7/2/2024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057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0" baseline="0">
                <a:solidFill>
                  <a:schemeClr val="tx1">
                    <a:lumMod val="75000"/>
                    <a:lumOff val="25000"/>
                  </a:schemeClr>
                </a:solidFill>
                <a:latin typeface="+mj-lt"/>
              </a:defRPr>
            </a:lvl1pPr>
          </a:lstStyle>
          <a:p>
            <a:fld id="{C4408324-A84C-4A45-93B6-78D079CCE772}" type="datetime1">
              <a:rPr lang="en-US" smtClean="0"/>
              <a:t>7/2/2024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856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שיש עם צבעי חום ותכלת">
            <a:extLst>
              <a:ext uri="{FF2B5EF4-FFF2-40B4-BE49-F238E27FC236}">
                <a16:creationId xmlns:a16="http://schemas.microsoft.com/office/drawing/2014/main" id="{32744836-06DE-C863-A3EA-00429B4C63E8}"/>
              </a:ext>
            </a:extLst>
          </p:cNvPr>
          <p:cNvPicPr>
            <a:picLocks noChangeAspect="1"/>
          </p:cNvPicPr>
          <p:nvPr/>
        </p:nvPicPr>
        <p:blipFill rotWithShape="1">
          <a:blip r:embed="rId2"/>
          <a:srcRect l="7678" r="12787"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D244CCC5-C6A0-D0F3-2AC0-3159903BF3A0}"/>
              </a:ext>
            </a:extLst>
          </p:cNvPr>
          <p:cNvSpPr>
            <a:spLocks noGrp="1"/>
          </p:cNvSpPr>
          <p:nvPr>
            <p:ph type="ctrTitle"/>
          </p:nvPr>
        </p:nvSpPr>
        <p:spPr>
          <a:xfrm>
            <a:off x="367306" y="1346268"/>
            <a:ext cx="6548936" cy="3066706"/>
          </a:xfrm>
        </p:spPr>
        <p:txBody>
          <a:bodyPr anchor="b">
            <a:normAutofit/>
          </a:bodyPr>
          <a:lstStyle/>
          <a:p>
            <a:pPr algn="ctr" rtl="1"/>
            <a: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t>קידוד אינפורמציה מרחבית – כיוון ראש</a:t>
            </a:r>
            <a:endParaRPr lang="he-IL" sz="4400" b="0" dirty="0">
              <a:solidFill>
                <a:schemeClr val="tx1">
                  <a:lumMod val="75000"/>
                  <a:lumOff val="25000"/>
                </a:schemeClr>
              </a:solidFill>
            </a:endParaRPr>
          </a:p>
        </p:txBody>
      </p:sp>
      <p:sp>
        <p:nvSpPr>
          <p:cNvPr id="3" name="כותרת משנה 2">
            <a:extLst>
              <a:ext uri="{FF2B5EF4-FFF2-40B4-BE49-F238E27FC236}">
                <a16:creationId xmlns:a16="http://schemas.microsoft.com/office/drawing/2014/main" id="{2B13345B-057C-2FC0-EBCB-E80F314C8D12}"/>
              </a:ext>
            </a:extLst>
          </p:cNvPr>
          <p:cNvSpPr>
            <a:spLocks noGrp="1"/>
          </p:cNvSpPr>
          <p:nvPr>
            <p:ph type="subTitle" idx="1"/>
          </p:nvPr>
        </p:nvSpPr>
        <p:spPr>
          <a:xfrm>
            <a:off x="1560595" y="4955491"/>
            <a:ext cx="4162357" cy="1576188"/>
          </a:xfrm>
        </p:spPr>
        <p:txBody>
          <a:bodyPr anchor="t">
            <a:normAutofit/>
          </a:bodyPr>
          <a:lstStyle/>
          <a:p>
            <a:pPr algn="ctr" rtl="1">
              <a:lnSpc>
                <a:spcPct val="100000"/>
              </a:lnSpc>
            </a:pPr>
            <a:r>
              <a:rPr lang="he-IL" sz="2000" b="1" dirty="0">
                <a:solidFill>
                  <a:schemeClr val="tx1">
                    <a:lumMod val="75000"/>
                    <a:lumOff val="25000"/>
                  </a:schemeClr>
                </a:solidFill>
                <a:latin typeface="Guttman Aharoni" panose="02010401010101010101" pitchFamily="2" charset="-79"/>
                <a:cs typeface="Guttman Aharoni" panose="02010401010101010101" pitchFamily="2" charset="-79"/>
              </a:rPr>
              <a:t>מגישה:</a:t>
            </a:r>
          </a:p>
          <a:p>
            <a:pPr algn="ctr" rtl="1">
              <a:lnSpc>
                <a:spcPct val="100000"/>
              </a:lnSpc>
            </a:pP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נעה וקסלר</a:t>
            </a:r>
            <a:br>
              <a:rPr lang="en-US" sz="20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322592999</a:t>
            </a:r>
          </a:p>
        </p:txBody>
      </p:sp>
      <p:sp>
        <p:nvSpPr>
          <p:cNvPr id="5" name="תיבת טקסט 4">
            <a:extLst>
              <a:ext uri="{FF2B5EF4-FFF2-40B4-BE49-F238E27FC236}">
                <a16:creationId xmlns:a16="http://schemas.microsoft.com/office/drawing/2014/main" id="{AEB80067-0126-49D5-7022-A764DB73F894}"/>
              </a:ext>
            </a:extLst>
          </p:cNvPr>
          <p:cNvSpPr txBox="1"/>
          <p:nvPr/>
        </p:nvSpPr>
        <p:spPr>
          <a:xfrm>
            <a:off x="2064145" y="434419"/>
            <a:ext cx="3347455" cy="369332"/>
          </a:xfrm>
          <a:prstGeom prst="rect">
            <a:avLst/>
          </a:prstGeom>
          <a:noFill/>
        </p:spPr>
        <p:txBody>
          <a:bodyPr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n-ea"/>
                <a:cs typeface="Guttman Aharoni" panose="02010401010101010101" pitchFamily="2" charset="-79"/>
              </a:rPr>
              <a:t>קורס: מבוא לרשתות נוירונים</a:t>
            </a:r>
          </a:p>
        </p:txBody>
      </p:sp>
    </p:spTree>
    <p:extLst>
      <p:ext uri="{BB962C8B-B14F-4D97-AF65-F5344CB8AC3E}">
        <p14:creationId xmlns:p14="http://schemas.microsoft.com/office/powerpoint/2010/main" val="123585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זה עשוי לגרום לנו לחשוב שלא היו כלל פוטנציאלי פעולה בכיוון ראש מסוים, ועל כן לא להצליח לראות דפוסים, כשבפועל, עדיין ייתכן שהוא חלק מהכיוונים בהם הנוירון פעיל, אך פשוט לא נמדד שם (כי הסבירות שראש החולדה שהה בכל מעלה ומעלה, קטנה יותר מהסבירות שראשה שהה בכל טווח של 10 מעלות). זה למעשה ימסך על דפוסים.</a:t>
            </a:r>
          </a:p>
          <a:p>
            <a:pPr algn="r" rtl="1">
              <a:lnSpc>
                <a:spcPct val="150000"/>
              </a:lnSpc>
            </a:pPr>
            <a:r>
              <a:rPr lang="he-IL" dirty="0">
                <a:latin typeface="Guttman Aharoni" panose="02010401010101010101" pitchFamily="2" charset="-79"/>
                <a:cs typeface="Guttman Aharoni" panose="02010401010101010101" pitchFamily="2" charset="-79"/>
              </a:rPr>
              <a:t>בנוסף, אילו היינו עושים מדידה אפילו קיצונית יותר, לא היינו רואים כלל מגמה, היינו רואים הכל על קצב ירי של 0/1 (כי כשמקטינים את רוחב ה"בין" מספיק, לכל חלק קטן יש או פוטנציאל פעולה יחיד, או שאין כלל).</a:t>
            </a:r>
          </a:p>
          <a:p>
            <a:pPr algn="r" rtl="1">
              <a:lnSpc>
                <a:spcPct val="150000"/>
              </a:lnSpc>
            </a:pPr>
            <a:endParaRPr lang="he-IL" dirty="0">
              <a:latin typeface="Guttman Aharoni" panose="02010401010101010101" pitchFamily="2" charset="-79"/>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62092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תמונה 13">
            <a:extLst>
              <a:ext uri="{FF2B5EF4-FFF2-40B4-BE49-F238E27FC236}">
                <a16:creationId xmlns:a16="http://schemas.microsoft.com/office/drawing/2014/main" id="{D8F18059-2AF8-30BD-F4DE-878850F1540F}"/>
              </a:ext>
            </a:extLst>
          </p:cNvPr>
          <p:cNvPicPr>
            <a:picLocks noChangeAspect="1"/>
          </p:cNvPicPr>
          <p:nvPr/>
        </p:nvPicPr>
        <p:blipFill>
          <a:blip r:embed="rId2"/>
          <a:stretch>
            <a:fillRect/>
          </a:stretch>
        </p:blipFill>
        <p:spPr>
          <a:xfrm>
            <a:off x="-1432855" y="97277"/>
            <a:ext cx="13713643" cy="7192519"/>
          </a:xfrm>
          <a:prstGeom prst="rect">
            <a:avLst/>
          </a:prstGeom>
        </p:spPr>
      </p:pic>
      <p:sp>
        <p:nvSpPr>
          <p:cNvPr id="15" name="תיבת טקסט 14">
            <a:extLst>
              <a:ext uri="{FF2B5EF4-FFF2-40B4-BE49-F238E27FC236}">
                <a16:creationId xmlns:a16="http://schemas.microsoft.com/office/drawing/2014/main" id="{BDBD53EA-92E4-665B-3AA6-9CDB193FAC60}"/>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1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3" name="תיבת טקסט 2">
            <a:extLst>
              <a:ext uri="{FF2B5EF4-FFF2-40B4-BE49-F238E27FC236}">
                <a16:creationId xmlns:a16="http://schemas.microsoft.com/office/drawing/2014/main" id="{2AED79EE-1387-82E1-C676-2C703CBEABCB}"/>
              </a:ext>
            </a:extLst>
          </p:cNvPr>
          <p:cNvSpPr txBox="1"/>
          <p:nvPr/>
        </p:nvSpPr>
        <p:spPr>
          <a:xfrm>
            <a:off x="9460959" y="5033858"/>
            <a:ext cx="2756171" cy="1169551"/>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מדובר בתא כיוון ראש (אך, ייתכן שמדובר בתא שיורה רק</a:t>
            </a:r>
          </a:p>
        </p:txBody>
      </p:sp>
      <p:sp>
        <p:nvSpPr>
          <p:cNvPr id="5" name="תיבת טקסט 4">
            <a:extLst>
              <a:ext uri="{FF2B5EF4-FFF2-40B4-BE49-F238E27FC236}">
                <a16:creationId xmlns:a16="http://schemas.microsoft.com/office/drawing/2014/main" id="{4AB5E5A0-1A9E-3E76-029E-3367C11A60BA}"/>
              </a:ext>
            </a:extLst>
          </p:cNvPr>
          <p:cNvSpPr txBox="1"/>
          <p:nvPr/>
        </p:nvSpPr>
        <p:spPr>
          <a:xfrm>
            <a:off x="8093413" y="351814"/>
            <a:ext cx="4123717" cy="153888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אמנם ב-</a:t>
            </a:r>
            <a:r>
              <a:rPr lang="en-US" sz="1600" dirty="0">
                <a:solidFill>
                  <a:schemeClr val="tx1">
                    <a:lumMod val="75000"/>
                    <a:lumOff val="25000"/>
                  </a:schemeClr>
                </a:solidFill>
                <a:latin typeface="+mj-lt"/>
                <a:cs typeface="Guttman Aharoni" panose="02010401010101010101" pitchFamily="2" charset="-79"/>
              </a:rPr>
              <a:t>polar plot</a:t>
            </a:r>
            <a:r>
              <a:rPr lang="he-IL" sz="1600" dirty="0">
                <a:solidFill>
                  <a:schemeClr val="tx1">
                    <a:lumMod val="75000"/>
                    <a:lumOff val="25000"/>
                  </a:schemeClr>
                </a:solidFill>
                <a:latin typeface="+mj-lt"/>
                <a:cs typeface="Guttman Aharoni" panose="02010401010101010101" pitchFamily="2" charset="-79"/>
              </a:rPr>
              <a:t>,</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נראה כי הוא יורה בקצב מהיר יותר בין 150 ל330 מעלות (שזה אומר שנדמה שהוא יורה בקצב מהיר</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52445030-6E9D-7DDE-7DC3-AD0F19D59A80}"/>
              </a:ext>
            </a:extLst>
          </p:cNvPr>
          <p:cNvSpPr txBox="1"/>
          <p:nvPr/>
        </p:nvSpPr>
        <p:spPr>
          <a:xfrm>
            <a:off x="9435830" y="1443254"/>
            <a:ext cx="2771572" cy="799578"/>
          </a:xfrm>
          <a:prstGeom prst="rect">
            <a:avLst/>
          </a:prstGeom>
          <a:noFill/>
        </p:spPr>
        <p:txBody>
          <a:bodyPr wrap="square">
            <a:spAutoFit/>
          </a:bodyPr>
          <a:lstStyle/>
          <a:p>
            <a:pPr>
              <a:lnSpc>
                <a:spcPct val="150000"/>
              </a:lnSpc>
            </a:pP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לכמחצית</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מן הכיוונים האפשריים של הראש), </a:t>
            </a:r>
            <a:endParaRPr lang="he-IL" sz="1600" dirty="0"/>
          </a:p>
        </p:txBody>
      </p:sp>
      <p:sp>
        <p:nvSpPr>
          <p:cNvPr id="9" name="תיבת טקסט 8">
            <a:extLst>
              <a:ext uri="{FF2B5EF4-FFF2-40B4-BE49-F238E27FC236}">
                <a16:creationId xmlns:a16="http://schemas.microsoft.com/office/drawing/2014/main" id="{29DF1562-D4F1-EB73-E8B1-01D073853F29}"/>
              </a:ext>
            </a:extLst>
          </p:cNvPr>
          <p:cNvSpPr txBox="1"/>
          <p:nvPr/>
        </p:nvSpPr>
        <p:spPr>
          <a:xfrm>
            <a:off x="10165404" y="2184734"/>
            <a:ext cx="2041998" cy="116891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קשה לומר שהוא ספציפי לכיוון אחד במיוחד </a:t>
            </a:r>
            <a:endParaRPr lang="he-IL" sz="1600" dirty="0"/>
          </a:p>
        </p:txBody>
      </p:sp>
      <p:sp>
        <p:nvSpPr>
          <p:cNvPr id="11" name="תיבת טקסט 10">
            <a:extLst>
              <a:ext uri="{FF2B5EF4-FFF2-40B4-BE49-F238E27FC236}">
                <a16:creationId xmlns:a16="http://schemas.microsoft.com/office/drawing/2014/main" id="{9021277A-55F5-03A5-1E3B-EE048C5DA85D}"/>
              </a:ext>
            </a:extLst>
          </p:cNvPr>
          <p:cNvSpPr txBox="1"/>
          <p:nvPr/>
        </p:nvSpPr>
        <p:spPr>
          <a:xfrm>
            <a:off x="7607030" y="6116898"/>
            <a:ext cx="4610100"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כשהראש בכיוון כללי מסוים [ב-180 מעלות שסביבו], למרות שיש דפוס לא ברור בגרף הקווי). </a:t>
            </a:r>
            <a:endParaRPr lang="he-IL" sz="1600" dirty="0"/>
          </a:p>
        </p:txBody>
      </p:sp>
      <p:sp>
        <p:nvSpPr>
          <p:cNvPr id="13" name="תיבת טקסט 12">
            <a:extLst>
              <a:ext uri="{FF2B5EF4-FFF2-40B4-BE49-F238E27FC236}">
                <a16:creationId xmlns:a16="http://schemas.microsoft.com/office/drawing/2014/main" id="{1B6785F6-5A63-74B1-555F-C3E643222FB2}"/>
              </a:ext>
            </a:extLst>
          </p:cNvPr>
          <p:cNvSpPr txBox="1"/>
          <p:nvPr/>
        </p:nvSpPr>
        <p:spPr>
          <a:xfrm>
            <a:off x="10710153" y="3236342"/>
            <a:ext cx="1497249" cy="116891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(כפי שהיינו מצפים מתא כיוון ראש), בין</a:t>
            </a:r>
            <a:endParaRPr lang="he-IL" sz="1600" dirty="0"/>
          </a:p>
        </p:txBody>
      </p:sp>
      <p:sp>
        <p:nvSpPr>
          <p:cNvPr id="17" name="תיבת טקסט 16">
            <a:extLst>
              <a:ext uri="{FF2B5EF4-FFF2-40B4-BE49-F238E27FC236}">
                <a16:creationId xmlns:a16="http://schemas.microsoft.com/office/drawing/2014/main" id="{0E51685A-AA8F-081D-9678-330681B3226B}"/>
              </a:ext>
            </a:extLst>
          </p:cNvPr>
          <p:cNvSpPr txBox="1"/>
          <p:nvPr/>
        </p:nvSpPr>
        <p:spPr>
          <a:xfrm>
            <a:off x="9797375" y="4317445"/>
            <a:ext cx="2419755"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היתר לאור ירי שאינו אפסי לכיוונים אחרים.</a:t>
            </a:r>
            <a:endParaRPr lang="he-IL" sz="1600" dirty="0"/>
          </a:p>
        </p:txBody>
      </p:sp>
    </p:spTree>
    <p:extLst>
      <p:ext uri="{BB962C8B-B14F-4D97-AF65-F5344CB8AC3E}">
        <p14:creationId xmlns:p14="http://schemas.microsoft.com/office/powerpoint/2010/main" val="72046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CF34577A-2830-FA4D-8A4F-D20842943CE1}"/>
              </a:ext>
            </a:extLst>
          </p:cNvPr>
          <p:cNvSpPr txBox="1"/>
          <p:nvPr/>
        </p:nvSpPr>
        <p:spPr>
          <a:xfrm>
            <a:off x="7490299" y="77821"/>
            <a:ext cx="4808746" cy="584775"/>
          </a:xfrm>
          <a:prstGeom prst="rect">
            <a:avLst/>
          </a:prstGeom>
          <a:noFill/>
        </p:spPr>
        <p:txBody>
          <a:bodyPr wrap="square" rtlCol="1">
            <a:spAutoFit/>
          </a:bodyPr>
          <a:lstStyle/>
          <a:p>
            <a:pPr algn="ct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2 מראה דפוס התואם לתא כיוון ראש:</a:t>
            </a:r>
          </a:p>
          <a:p>
            <a:pPr algn="ctr"/>
            <a:endParaRPr lang="he-IL" sz="1600" dirty="0">
              <a:latin typeface="Guttman Aharoni" panose="02010401010101010101" pitchFamily="2" charset="-79"/>
              <a:cs typeface="Guttman Aharoni" panose="02010401010101010101" pitchFamily="2" charset="-79"/>
            </a:endParaRPr>
          </a:p>
        </p:txBody>
      </p:sp>
      <p:pic>
        <p:nvPicPr>
          <p:cNvPr id="5" name="תמונה 4">
            <a:extLst>
              <a:ext uri="{FF2B5EF4-FFF2-40B4-BE49-F238E27FC236}">
                <a16:creationId xmlns:a16="http://schemas.microsoft.com/office/drawing/2014/main" id="{7D2BFEAA-26CE-8B5F-5592-B759409E588F}"/>
              </a:ext>
            </a:extLst>
          </p:cNvPr>
          <p:cNvPicPr>
            <a:picLocks noChangeAspect="1"/>
          </p:cNvPicPr>
          <p:nvPr/>
        </p:nvPicPr>
        <p:blipFill rotWithShape="1">
          <a:blip r:embed="rId2"/>
          <a:srcRect r="8220"/>
          <a:stretch/>
        </p:blipFill>
        <p:spPr>
          <a:xfrm>
            <a:off x="-1484469" y="-29183"/>
            <a:ext cx="12924197" cy="7385605"/>
          </a:xfrm>
          <a:prstGeom prst="rect">
            <a:avLst/>
          </a:prstGeom>
        </p:spPr>
      </p:pic>
      <p:sp>
        <p:nvSpPr>
          <p:cNvPr id="3" name="תיבת טקסט 2">
            <a:extLst>
              <a:ext uri="{FF2B5EF4-FFF2-40B4-BE49-F238E27FC236}">
                <a16:creationId xmlns:a16="http://schemas.microsoft.com/office/drawing/2014/main" id="{DD989FAE-949D-6440-9694-B2893CFD8751}"/>
              </a:ext>
            </a:extLst>
          </p:cNvPr>
          <p:cNvSpPr txBox="1"/>
          <p:nvPr/>
        </p:nvSpPr>
        <p:spPr>
          <a:xfrm>
            <a:off x="8083685" y="370208"/>
            <a:ext cx="4123717" cy="153888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בשני סוגי הגרפים, ניכר כי נוירון זה יורה בקצב מהיר יותר כשהראש של החולדה בטווח שסביב 70 מעלות, בהשוואה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לכיוונים אחרים (שם</a:t>
            </a:r>
          </a:p>
        </p:txBody>
      </p:sp>
      <p:sp>
        <p:nvSpPr>
          <p:cNvPr id="9" name="תיבת טקסט 8">
            <a:extLst>
              <a:ext uri="{FF2B5EF4-FFF2-40B4-BE49-F238E27FC236}">
                <a16:creationId xmlns:a16="http://schemas.microsoft.com/office/drawing/2014/main" id="{996509C1-BD35-1A58-8BE8-4F70A87E88BE}"/>
              </a:ext>
            </a:extLst>
          </p:cNvPr>
          <p:cNvSpPr txBox="1"/>
          <p:nvPr/>
        </p:nvSpPr>
        <p:spPr>
          <a:xfrm>
            <a:off x="10303213" y="1848019"/>
            <a:ext cx="1904189" cy="1538242"/>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הירי אפסי), וזה בדומה למצופה מתא כיוון ראש.</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a:t>
            </a:r>
            <a:endParaRPr lang="he-IL" sz="1600" dirty="0"/>
          </a:p>
        </p:txBody>
      </p:sp>
      <p:sp>
        <p:nvSpPr>
          <p:cNvPr id="11" name="תיבת טקסט 10">
            <a:extLst>
              <a:ext uri="{FF2B5EF4-FFF2-40B4-BE49-F238E27FC236}">
                <a16:creationId xmlns:a16="http://schemas.microsoft.com/office/drawing/2014/main" id="{66144981-6C55-DD27-EDEB-14187F6E76D1}"/>
              </a:ext>
            </a:extLst>
          </p:cNvPr>
          <p:cNvSpPr txBox="1"/>
          <p:nvPr/>
        </p:nvSpPr>
        <p:spPr>
          <a:xfrm>
            <a:off x="9451231" y="5319117"/>
            <a:ext cx="2756171" cy="153888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מדובר בתא כיוון ראש (רואים מגמתיות כך שככל שמתקרבים לזווית של 70 מעלות, הירי מתגבר).</a:t>
            </a:r>
          </a:p>
        </p:txBody>
      </p:sp>
    </p:spTree>
    <p:extLst>
      <p:ext uri="{BB962C8B-B14F-4D97-AF65-F5344CB8AC3E}">
        <p14:creationId xmlns:p14="http://schemas.microsoft.com/office/powerpoint/2010/main" val="252633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2431BBD4-8DE0-20B0-E40A-342A77E0FE94}"/>
              </a:ext>
            </a:extLst>
          </p:cNvPr>
          <p:cNvPicPr>
            <a:picLocks noChangeAspect="1"/>
          </p:cNvPicPr>
          <p:nvPr/>
        </p:nvPicPr>
        <p:blipFill>
          <a:blip r:embed="rId2"/>
          <a:stretch>
            <a:fillRect/>
          </a:stretch>
        </p:blipFill>
        <p:spPr>
          <a:xfrm>
            <a:off x="-1459150" y="-9728"/>
            <a:ext cx="13910554" cy="7295796"/>
          </a:xfrm>
          <a:prstGeom prst="rect">
            <a:avLst/>
          </a:prstGeom>
        </p:spPr>
      </p:pic>
      <p:sp>
        <p:nvSpPr>
          <p:cNvPr id="3" name="תיבת טקסט 2">
            <a:extLst>
              <a:ext uri="{FF2B5EF4-FFF2-40B4-BE49-F238E27FC236}">
                <a16:creationId xmlns:a16="http://schemas.microsoft.com/office/drawing/2014/main" id="{C6A70A4E-3948-34F3-5946-AF9E67839E22}"/>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3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EB613628-CE4B-32FC-34A0-82FF8E426A5F}"/>
              </a:ext>
            </a:extLst>
          </p:cNvPr>
          <p:cNvSpPr txBox="1"/>
          <p:nvPr/>
        </p:nvSpPr>
        <p:spPr>
          <a:xfrm>
            <a:off x="8087739" y="353943"/>
            <a:ext cx="4123717" cy="1908215"/>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בעיקר ב-</a:t>
            </a:r>
            <a:r>
              <a:rPr lang="en-US" sz="1600" dirty="0">
                <a:solidFill>
                  <a:schemeClr val="tx1">
                    <a:lumMod val="75000"/>
                    <a:lumOff val="25000"/>
                  </a:schemeClr>
                </a:solidFill>
                <a:latin typeface="+mj-lt"/>
                <a:cs typeface="Guttman Aharoni" panose="02010401010101010101" pitchFamily="2" charset="-79"/>
              </a:rPr>
              <a:t>polar plot</a:t>
            </a:r>
            <a:r>
              <a:rPr lang="he-IL" sz="1600" dirty="0">
                <a:solidFill>
                  <a:schemeClr val="tx1">
                    <a:lumMod val="75000"/>
                    <a:lumOff val="25000"/>
                  </a:schemeClr>
                </a:solidFill>
                <a:latin typeface="+mj-lt"/>
                <a:cs typeface="Guttman Aharoni" panose="02010401010101010101" pitchFamily="2" charset="-79"/>
              </a:rPr>
              <a:t>,</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ניכרת מגמה בה הנוירון יורה בקצב מהיר יותר בין 0 ל90 מעלות, וזאת לעומת טווחים אחרים,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שם הירי כמעט אפסי.</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9" name="תיבת טקסט 8">
            <a:extLst>
              <a:ext uri="{FF2B5EF4-FFF2-40B4-BE49-F238E27FC236}">
                <a16:creationId xmlns:a16="http://schemas.microsoft.com/office/drawing/2014/main" id="{759D219C-9D4A-4795-1AB4-FC1CF3ECD912}"/>
              </a:ext>
            </a:extLst>
          </p:cNvPr>
          <p:cNvSpPr txBox="1"/>
          <p:nvPr/>
        </p:nvSpPr>
        <p:spPr>
          <a:xfrm>
            <a:off x="9912485" y="1809849"/>
            <a:ext cx="2298971" cy="486287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עדיין, נראה כי טווח הירי איננו הדרגתי ו/או מתגבר סביב כיוון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ראש מסוים,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אלא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מפוזר סביב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הטווח, בעוד שבין הפיקים השונים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הנראים בטווח, ישנם "בורות". בנוסף, קצב הירי לא מגיע לגבהים שראינו עבור נוירון 2.</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1" name="תיבת טקסט 10">
            <a:extLst>
              <a:ext uri="{FF2B5EF4-FFF2-40B4-BE49-F238E27FC236}">
                <a16:creationId xmlns:a16="http://schemas.microsoft.com/office/drawing/2014/main" id="{E6572E3D-27C9-0818-4B8E-0306D911AB92}"/>
              </a:ext>
            </a:extLst>
          </p:cNvPr>
          <p:cNvSpPr txBox="1"/>
          <p:nvPr/>
        </p:nvSpPr>
        <p:spPr>
          <a:xfrm>
            <a:off x="8356060" y="6179174"/>
            <a:ext cx="3855396"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מדובר בתא כיוון ראש (למרות ירי בקצבים גבוהים בטווח מסוים).</a:t>
            </a:r>
          </a:p>
        </p:txBody>
      </p:sp>
    </p:spTree>
    <p:extLst>
      <p:ext uri="{BB962C8B-B14F-4D97-AF65-F5344CB8AC3E}">
        <p14:creationId xmlns:p14="http://schemas.microsoft.com/office/powerpoint/2010/main" val="335744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C7AC50ED-8C5D-9018-F626-28D542375401}"/>
              </a:ext>
            </a:extLst>
          </p:cNvPr>
          <p:cNvPicPr>
            <a:picLocks noChangeAspect="1"/>
          </p:cNvPicPr>
          <p:nvPr/>
        </p:nvPicPr>
        <p:blipFill>
          <a:blip r:embed="rId2"/>
          <a:stretch>
            <a:fillRect/>
          </a:stretch>
        </p:blipFill>
        <p:spPr>
          <a:xfrm>
            <a:off x="-1485061" y="-9728"/>
            <a:ext cx="14004559" cy="7345099"/>
          </a:xfrm>
          <a:prstGeom prst="rect">
            <a:avLst/>
          </a:prstGeom>
        </p:spPr>
      </p:pic>
      <p:sp>
        <p:nvSpPr>
          <p:cNvPr id="3" name="תיבת טקסט 2">
            <a:extLst>
              <a:ext uri="{FF2B5EF4-FFF2-40B4-BE49-F238E27FC236}">
                <a16:creationId xmlns:a16="http://schemas.microsoft.com/office/drawing/2014/main" id="{6F522D77-7CB7-F903-B028-1B3B8ABAFAEF}"/>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4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FDB613D0-6EC7-9B3F-4318-68F00D77782D}"/>
              </a:ext>
            </a:extLst>
          </p:cNvPr>
          <p:cNvSpPr txBox="1"/>
          <p:nvPr/>
        </p:nvSpPr>
        <p:spPr>
          <a:xfrm>
            <a:off x="8083685" y="356104"/>
            <a:ext cx="4123717" cy="744819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בעיקר ב-</a:t>
            </a:r>
            <a:r>
              <a:rPr lang="en-US" sz="1600" dirty="0">
                <a:solidFill>
                  <a:schemeClr val="tx1">
                    <a:lumMod val="75000"/>
                    <a:lumOff val="25000"/>
                  </a:schemeClr>
                </a:solidFill>
                <a:latin typeface="+mj-lt"/>
                <a:cs typeface="Guttman Aharoni" panose="02010401010101010101" pitchFamily="2" charset="-79"/>
              </a:rPr>
              <a:t>polar plot</a:t>
            </a:r>
            <a:r>
              <a:rPr lang="he-IL" sz="1600" dirty="0">
                <a:solidFill>
                  <a:schemeClr val="tx1">
                    <a:lumMod val="75000"/>
                    <a:lumOff val="25000"/>
                  </a:schemeClr>
                </a:solidFill>
                <a:latin typeface="+mj-lt"/>
                <a:cs typeface="Guttman Aharoni" panose="02010401010101010101" pitchFamily="2" charset="-79"/>
              </a:rPr>
              <a:t>,</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נראה כי נוירון זה יורה בקצב מהיר יותר סביב ה-0 מעלות,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קשה לומר שהוא ספציפי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לכיוון אחד במיוחד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(כפי שהיינו מצפים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מתא כיוון ראש),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בין היתר לאור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ירי שאינו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אפסי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לכיווני</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ראש אחרים,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פיקים</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שמפוזרים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סביב הטווח, וזה </a:t>
            </a:r>
          </a:p>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שהוא לא מגיע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לגבהים שראינו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עבור נוירון מספר 2.</a:t>
            </a:r>
            <a:endParaRPr lang="he-IL" sz="1600" dirty="0"/>
          </a:p>
          <a:p>
            <a:pPr>
              <a:lnSpc>
                <a:spcPct val="150000"/>
              </a:lnSpc>
            </a:pPr>
            <a:endParaRPr lang="he-IL" sz="1600" dirty="0"/>
          </a:p>
          <a:p>
            <a:pPr>
              <a:lnSpc>
                <a:spcPct val="150000"/>
              </a:lnSpc>
            </a:pPr>
            <a:endParaRPr lang="he-IL" sz="1600" dirty="0"/>
          </a:p>
          <a:p>
            <a:pPr>
              <a:lnSpc>
                <a:spcPct val="150000"/>
              </a:lnSpc>
            </a:pP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9" name="תיבת טקסט 8">
            <a:extLst>
              <a:ext uri="{FF2B5EF4-FFF2-40B4-BE49-F238E27FC236}">
                <a16:creationId xmlns:a16="http://schemas.microsoft.com/office/drawing/2014/main" id="{8A063C06-AAA4-9359-FB57-B0B74CAC75C8}"/>
              </a:ext>
            </a:extLst>
          </p:cNvPr>
          <p:cNvSpPr txBox="1"/>
          <p:nvPr/>
        </p:nvSpPr>
        <p:spPr>
          <a:xfrm>
            <a:off x="8239328" y="6189333"/>
            <a:ext cx="3971317"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מדובר בתא כיוון ראש (למרות ירי בקצב גבוה יותר בטווח מסוים).</a:t>
            </a:r>
          </a:p>
        </p:txBody>
      </p:sp>
    </p:spTree>
    <p:extLst>
      <p:ext uri="{BB962C8B-B14F-4D97-AF65-F5344CB8AC3E}">
        <p14:creationId xmlns:p14="http://schemas.microsoft.com/office/powerpoint/2010/main" val="71781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9039ECC3-D13B-D4DE-672E-DDDF43E94A7A}"/>
              </a:ext>
            </a:extLst>
          </p:cNvPr>
          <p:cNvPicPr>
            <a:picLocks noChangeAspect="1"/>
          </p:cNvPicPr>
          <p:nvPr/>
        </p:nvPicPr>
        <p:blipFill>
          <a:blip r:embed="rId2"/>
          <a:stretch>
            <a:fillRect/>
          </a:stretch>
        </p:blipFill>
        <p:spPr>
          <a:xfrm>
            <a:off x="-1478606" y="-9728"/>
            <a:ext cx="13978647" cy="7331509"/>
          </a:xfrm>
          <a:prstGeom prst="rect">
            <a:avLst/>
          </a:prstGeom>
        </p:spPr>
      </p:pic>
      <p:sp>
        <p:nvSpPr>
          <p:cNvPr id="15" name="תיבת טקסט 14">
            <a:extLst>
              <a:ext uri="{FF2B5EF4-FFF2-40B4-BE49-F238E27FC236}">
                <a16:creationId xmlns:a16="http://schemas.microsoft.com/office/drawing/2014/main" id="{BDBD53EA-92E4-665B-3AA6-9CDB193FAC60}"/>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5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3" name="תיבת טקסט 2">
            <a:extLst>
              <a:ext uri="{FF2B5EF4-FFF2-40B4-BE49-F238E27FC236}">
                <a16:creationId xmlns:a16="http://schemas.microsoft.com/office/drawing/2014/main" id="{2AED79EE-1387-82E1-C676-2C703CBEABCB}"/>
              </a:ext>
            </a:extLst>
          </p:cNvPr>
          <p:cNvSpPr txBox="1"/>
          <p:nvPr/>
        </p:nvSpPr>
        <p:spPr>
          <a:xfrm>
            <a:off x="8336604" y="5398726"/>
            <a:ext cx="3880526"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מדובר בתא כיוון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ראש (אך, ייתכן שמדובר בתא שיורה רק</a:t>
            </a:r>
          </a:p>
        </p:txBody>
      </p:sp>
      <p:sp>
        <p:nvSpPr>
          <p:cNvPr id="5" name="תיבת טקסט 4">
            <a:extLst>
              <a:ext uri="{FF2B5EF4-FFF2-40B4-BE49-F238E27FC236}">
                <a16:creationId xmlns:a16="http://schemas.microsoft.com/office/drawing/2014/main" id="{4AB5E5A0-1A9E-3E76-029E-3367C11A60BA}"/>
              </a:ext>
            </a:extLst>
          </p:cNvPr>
          <p:cNvSpPr txBox="1"/>
          <p:nvPr/>
        </p:nvSpPr>
        <p:spPr>
          <a:xfrm>
            <a:off x="8093413" y="351814"/>
            <a:ext cx="4123717" cy="1908215"/>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בדומה לנוירון מספר 1, אמנם ב-</a:t>
            </a:r>
            <a:r>
              <a:rPr lang="en-US" sz="1600" dirty="0">
                <a:solidFill>
                  <a:schemeClr val="tx1">
                    <a:lumMod val="75000"/>
                    <a:lumOff val="25000"/>
                  </a:schemeClr>
                </a:solidFill>
                <a:latin typeface="+mj-lt"/>
                <a:cs typeface="Guttman Aharoni" panose="02010401010101010101" pitchFamily="2" charset="-79"/>
              </a:rPr>
              <a:t>polar plot</a:t>
            </a:r>
            <a:r>
              <a:rPr lang="he-IL" sz="1600" dirty="0">
                <a:solidFill>
                  <a:schemeClr val="tx1">
                    <a:lumMod val="75000"/>
                    <a:lumOff val="25000"/>
                  </a:schemeClr>
                </a:solidFill>
                <a:latin typeface="+mj-lt"/>
                <a:cs typeface="Guttman Aharoni" panose="02010401010101010101" pitchFamily="2" charset="-79"/>
              </a:rPr>
              <a:t>,</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נראה כי הוא יורה בקצב מהיר יותר בין 150 ל330 מעלות (שזה אומר שנדמה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שהוא יורה בקצב מהיר</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52445030-6E9D-7DDE-7DC3-AD0F19D59A80}"/>
              </a:ext>
            </a:extLst>
          </p:cNvPr>
          <p:cNvSpPr txBox="1"/>
          <p:nvPr/>
        </p:nvSpPr>
        <p:spPr>
          <a:xfrm>
            <a:off x="9445558" y="1779261"/>
            <a:ext cx="2771572" cy="799578"/>
          </a:xfrm>
          <a:prstGeom prst="rect">
            <a:avLst/>
          </a:prstGeom>
          <a:noFill/>
        </p:spPr>
        <p:txBody>
          <a:bodyPr wrap="square">
            <a:spAutoFit/>
          </a:bodyPr>
          <a:lstStyle/>
          <a:p>
            <a:pPr>
              <a:lnSpc>
                <a:spcPct val="150000"/>
              </a:lnSpc>
            </a:pP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לכמחצית</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מן הכיוונים האפשריים של הראש), </a:t>
            </a:r>
            <a:endParaRPr lang="he-IL" sz="1600" dirty="0"/>
          </a:p>
        </p:txBody>
      </p:sp>
      <p:sp>
        <p:nvSpPr>
          <p:cNvPr id="9" name="תיבת טקסט 8">
            <a:extLst>
              <a:ext uri="{FF2B5EF4-FFF2-40B4-BE49-F238E27FC236}">
                <a16:creationId xmlns:a16="http://schemas.microsoft.com/office/drawing/2014/main" id="{29DF1562-D4F1-EB73-E8B1-01D073853F29}"/>
              </a:ext>
            </a:extLst>
          </p:cNvPr>
          <p:cNvSpPr txBox="1"/>
          <p:nvPr/>
        </p:nvSpPr>
        <p:spPr>
          <a:xfrm>
            <a:off x="10175132" y="2487116"/>
            <a:ext cx="2041998" cy="116891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קשה לומר שהוא ספציפי לכיוון אחד במיוחד </a:t>
            </a:r>
            <a:endParaRPr lang="he-IL" sz="1600" dirty="0"/>
          </a:p>
        </p:txBody>
      </p:sp>
      <p:sp>
        <p:nvSpPr>
          <p:cNvPr id="11" name="תיבת טקסט 10">
            <a:extLst>
              <a:ext uri="{FF2B5EF4-FFF2-40B4-BE49-F238E27FC236}">
                <a16:creationId xmlns:a16="http://schemas.microsoft.com/office/drawing/2014/main" id="{9021277A-55F5-03A5-1E3B-EE048C5DA85D}"/>
              </a:ext>
            </a:extLst>
          </p:cNvPr>
          <p:cNvSpPr txBox="1"/>
          <p:nvPr/>
        </p:nvSpPr>
        <p:spPr>
          <a:xfrm>
            <a:off x="7607030" y="6116898"/>
            <a:ext cx="4610100"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כשהראש בכיוון כללי מסוים [ב-180 מעלות שסביבו], למרות שיש דפוס לא ברור בגרף הקווי). </a:t>
            </a:r>
            <a:endParaRPr lang="he-IL" sz="1600" dirty="0"/>
          </a:p>
        </p:txBody>
      </p:sp>
      <p:sp>
        <p:nvSpPr>
          <p:cNvPr id="13" name="תיבת טקסט 12">
            <a:extLst>
              <a:ext uri="{FF2B5EF4-FFF2-40B4-BE49-F238E27FC236}">
                <a16:creationId xmlns:a16="http://schemas.microsoft.com/office/drawing/2014/main" id="{1B6785F6-5A63-74B1-555F-C3E643222FB2}"/>
              </a:ext>
            </a:extLst>
          </p:cNvPr>
          <p:cNvSpPr txBox="1"/>
          <p:nvPr/>
        </p:nvSpPr>
        <p:spPr>
          <a:xfrm>
            <a:off x="10728798" y="3604008"/>
            <a:ext cx="1497249" cy="116891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(כפי שהיינו מצפים מתא כיוון ראש), בין</a:t>
            </a:r>
            <a:endParaRPr lang="he-IL" sz="1600" dirty="0"/>
          </a:p>
        </p:txBody>
      </p:sp>
      <p:sp>
        <p:nvSpPr>
          <p:cNvPr id="17" name="תיבת טקסט 16">
            <a:extLst>
              <a:ext uri="{FF2B5EF4-FFF2-40B4-BE49-F238E27FC236}">
                <a16:creationId xmlns:a16="http://schemas.microsoft.com/office/drawing/2014/main" id="{0E51685A-AA8F-081D-9678-330681B3226B}"/>
              </a:ext>
            </a:extLst>
          </p:cNvPr>
          <p:cNvSpPr txBox="1"/>
          <p:nvPr/>
        </p:nvSpPr>
        <p:spPr>
          <a:xfrm>
            <a:off x="9806292" y="4681195"/>
            <a:ext cx="2419755"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היתר לאור ירי שאינו אפסי לכיוונים אחרים.</a:t>
            </a:r>
            <a:endParaRPr lang="he-IL" sz="1600" dirty="0"/>
          </a:p>
        </p:txBody>
      </p:sp>
    </p:spTree>
    <p:extLst>
      <p:ext uri="{BB962C8B-B14F-4D97-AF65-F5344CB8AC3E}">
        <p14:creationId xmlns:p14="http://schemas.microsoft.com/office/powerpoint/2010/main" val="163863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0BAF4260-D8FF-3BC3-6CAD-E75E8E747DFF}"/>
              </a:ext>
            </a:extLst>
          </p:cNvPr>
          <p:cNvPicPr>
            <a:picLocks noChangeAspect="1"/>
          </p:cNvPicPr>
          <p:nvPr/>
        </p:nvPicPr>
        <p:blipFill>
          <a:blip r:embed="rId2"/>
          <a:stretch>
            <a:fillRect/>
          </a:stretch>
        </p:blipFill>
        <p:spPr>
          <a:xfrm>
            <a:off x="-1468647" y="0"/>
            <a:ext cx="13968683" cy="7326283"/>
          </a:xfrm>
          <a:prstGeom prst="rect">
            <a:avLst/>
          </a:prstGeom>
        </p:spPr>
      </p:pic>
      <p:sp>
        <p:nvSpPr>
          <p:cNvPr id="3" name="תיבת טקסט 2">
            <a:extLst>
              <a:ext uri="{FF2B5EF4-FFF2-40B4-BE49-F238E27FC236}">
                <a16:creationId xmlns:a16="http://schemas.microsoft.com/office/drawing/2014/main" id="{4F96D5A1-E9E1-E5BF-6532-42A1154BF60C}"/>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6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C85DC0FB-AE2E-9648-D55C-E7D895B80619}"/>
              </a:ext>
            </a:extLst>
          </p:cNvPr>
          <p:cNvSpPr txBox="1"/>
          <p:nvPr/>
        </p:nvSpPr>
        <p:spPr>
          <a:xfrm>
            <a:off x="8083685" y="336651"/>
            <a:ext cx="4123717" cy="1908215"/>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בשני סוגי הגרפים, ניכר כי הנוירון יורה בקצב די זהה לכל כיווני הראש האפשריים,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וזהו דפוס שאיננו מתאים לתא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כיוון ראש.</a:t>
            </a:r>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1" name="תיבת טקסט 10">
            <a:extLst>
              <a:ext uri="{FF2B5EF4-FFF2-40B4-BE49-F238E27FC236}">
                <a16:creationId xmlns:a16="http://schemas.microsoft.com/office/drawing/2014/main" id="{ED763472-B006-C7D5-6893-FA673BDDBFA4}"/>
              </a:ext>
            </a:extLst>
          </p:cNvPr>
          <p:cNvSpPr txBox="1"/>
          <p:nvPr/>
        </p:nvSpPr>
        <p:spPr>
          <a:xfrm>
            <a:off x="9760085" y="6057781"/>
            <a:ext cx="2431915"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מדובר בתא כיוון ראש.</a:t>
            </a:r>
          </a:p>
        </p:txBody>
      </p:sp>
    </p:spTree>
    <p:extLst>
      <p:ext uri="{BB962C8B-B14F-4D97-AF65-F5344CB8AC3E}">
        <p14:creationId xmlns:p14="http://schemas.microsoft.com/office/powerpoint/2010/main" val="92678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ניתן לראות שנוירון מספר 2 הוא היחיד שהראה דפוס ברור של תא כיוון ראש, שכמובן מצריך בדיקה נוספת בכדי לאשש שאכן מדובר בתא מסוג זה. </a:t>
            </a:r>
          </a:p>
          <a:p>
            <a:pPr algn="r" rtl="1">
              <a:lnSpc>
                <a:spcPct val="150000"/>
              </a:lnSpc>
            </a:pPr>
            <a:r>
              <a:rPr lang="he-IL" dirty="0">
                <a:latin typeface="Guttman Aharoni" panose="02010401010101010101" pitchFamily="2" charset="-79"/>
                <a:cs typeface="Guttman Aharoni" panose="02010401010101010101" pitchFamily="2" charset="-79"/>
              </a:rPr>
              <a:t>עם זאת, נוירון מספר 6 הוא היחיד שיכולנו לומר בבירור שככל הנראה איננו תא כיוון ראש. אמנם נוירונים 3 ו-4 (וגם קצת 1 ו-5), הראו נטייה לקצבי ירי גבוהים עבור טווח כיוונים מסוים, אך בחלקם הטווח לא היה ספציפי לגמרי כפי שהיינו מצפים מתא כיוון ראש, בחלקם היו "בורות" בין </a:t>
            </a:r>
            <a:r>
              <a:rPr lang="he-IL" dirty="0" err="1">
                <a:latin typeface="Guttman Aharoni" panose="02010401010101010101" pitchFamily="2" charset="-79"/>
                <a:cs typeface="Guttman Aharoni" panose="02010401010101010101" pitchFamily="2" charset="-79"/>
              </a:rPr>
              <a:t>ה"פיקים</a:t>
            </a:r>
            <a:r>
              <a:rPr lang="he-IL" dirty="0">
                <a:latin typeface="Guttman Aharoni" panose="02010401010101010101" pitchFamily="2" charset="-79"/>
                <a:cs typeface="Guttman Aharoni" panose="02010401010101010101" pitchFamily="2" charset="-79"/>
              </a:rPr>
              <a:t>" סביב הטווח המדובר, ובחלקם הירי לאזורים אחרים לא היה אפסי כפי שהיינו מצפים מתא המקודד לכיוון ראש ספציפי. </a:t>
            </a:r>
          </a:p>
        </p:txBody>
      </p:sp>
    </p:spTree>
    <p:extLst>
      <p:ext uri="{BB962C8B-B14F-4D97-AF65-F5344CB8AC3E}">
        <p14:creationId xmlns:p14="http://schemas.microsoft.com/office/powerpoint/2010/main" val="3686927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בנוסף, אף נוירון לא הגיע לכדי קצב ירי המשתווה לזה של נוירון 2 בטווח הרלוונטי שלו (סביב ה-70 מעלות).</a:t>
            </a:r>
          </a:p>
          <a:p>
            <a:pPr algn="r" rtl="1">
              <a:lnSpc>
                <a:spcPct val="150000"/>
              </a:lnSpc>
            </a:pPr>
            <a:r>
              <a:rPr lang="he-IL" dirty="0">
                <a:latin typeface="Guttman Aharoni" panose="02010401010101010101" pitchFamily="2" charset="-79"/>
                <a:cs typeface="Guttman Aharoni" panose="02010401010101010101" pitchFamily="2" charset="-79"/>
              </a:rPr>
              <a:t>בכל מקרה, נמשיך לבדיקה נוספת של כל הנוירונים, שתוכל לומר האם ייתכן שקצבי הירי והדפוסים שראינו, הם מקריים. </a:t>
            </a:r>
          </a:p>
          <a:p>
            <a:pPr algn="r" rtl="1">
              <a:lnSpc>
                <a:spcPct val="150000"/>
              </a:lnSpc>
            </a:pPr>
            <a:r>
              <a:rPr lang="he-IL" dirty="0">
                <a:latin typeface="Guttman Aharoni" panose="02010401010101010101" pitchFamily="2" charset="-79"/>
                <a:cs typeface="Guttman Aharoni" panose="02010401010101010101" pitchFamily="2" charset="-79"/>
              </a:rPr>
              <a:t>נתמקד בעיקר בבחינה של נוירון 2, שבמקרה שלו באמת נדמה כי מדובר בתא כיוון ראש (ובעיקר כשזה נוגע אליו נרצה לבדוק שהדפוס אינו מקרי). </a:t>
            </a:r>
          </a:p>
        </p:txBody>
      </p:sp>
    </p:spTree>
    <p:extLst>
      <p:ext uri="{BB962C8B-B14F-4D97-AF65-F5344CB8AC3E}">
        <p14:creationId xmlns:p14="http://schemas.microsoft.com/office/powerpoint/2010/main" val="3355848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כותרת 1">
            <a:extLst>
              <a:ext uri="{FF2B5EF4-FFF2-40B4-BE49-F238E27FC236}">
                <a16:creationId xmlns:a16="http://schemas.microsoft.com/office/drawing/2014/main" id="{4B65668E-3CC5-3E7B-A7B4-187471E01026}"/>
              </a:ext>
            </a:extLst>
          </p:cNvPr>
          <p:cNvSpPr>
            <a:spLocks noGrp="1"/>
          </p:cNvSpPr>
          <p:nvPr>
            <p:ph type="title"/>
          </p:nvPr>
        </p:nvSpPr>
        <p:spPr>
          <a:xfrm>
            <a:off x="3208505" y="1972254"/>
            <a:ext cx="6081729" cy="2642725"/>
          </a:xfrm>
        </p:spPr>
        <p:txBody>
          <a:bodyPr/>
          <a:lstStyle/>
          <a:p>
            <a:pPr algn="ctr" rtl="1"/>
            <a:r>
              <a:rPr lang="he-IL" sz="4000" dirty="0">
                <a:latin typeface="Guttman Aharoni" panose="02010401010101010101" pitchFamily="2" charset="-79"/>
                <a:cs typeface="Guttman Aharoni" panose="02010401010101010101" pitchFamily="2" charset="-79"/>
              </a:rPr>
              <a:t>אנליזה 2: </a:t>
            </a:r>
            <a:br>
              <a:rPr lang="he-IL" sz="4000" dirty="0">
                <a:latin typeface="Guttman Aharoni" panose="02010401010101010101" pitchFamily="2" charset="-79"/>
                <a:cs typeface="Guttman Aharoni" panose="02010401010101010101" pitchFamily="2" charset="-79"/>
              </a:rPr>
            </a:br>
            <a:r>
              <a:rPr lang="he-IL" sz="3200" dirty="0">
                <a:latin typeface="Guttman Aharoni" panose="02010401010101010101" pitchFamily="2" charset="-79"/>
                <a:cs typeface="Guttman Aharoni" panose="02010401010101010101" pitchFamily="2" charset="-79"/>
              </a:rPr>
              <a:t>ווידוא שהתבניות אינן אקראיות באמצעות אנליזה סטטיסטית של:</a:t>
            </a:r>
            <a:br>
              <a:rPr lang="en-US" sz="3200" dirty="0">
                <a:latin typeface="Guttman Aharoni" panose="02010401010101010101" pitchFamily="2" charset="-79"/>
                <a:cs typeface="Guttman Aharoni" panose="02010401010101010101" pitchFamily="2" charset="-79"/>
              </a:rPr>
            </a:br>
            <a:r>
              <a:rPr lang="en-US" sz="3200" dirty="0">
                <a:cs typeface="Guttman Aharoni" panose="02010401010101010101" pitchFamily="2" charset="-79"/>
              </a:rPr>
              <a:t>Inter-spike interval</a:t>
            </a:r>
            <a:endParaRPr lang="he-IL" sz="4000"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47009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תאי כיוון ראש</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תאי כיוון ראש נתגלו לראשונה על ידי </a:t>
            </a:r>
            <a:r>
              <a:rPr lang="en-US" dirty="0">
                <a:latin typeface="+mj-lt"/>
                <a:cs typeface="Guttman Aharoni" panose="02010401010101010101" pitchFamily="2" charset="-79"/>
              </a:rPr>
              <a:t>James B. </a:t>
            </a:r>
            <a:r>
              <a:rPr lang="en-US" dirty="0" err="1">
                <a:latin typeface="+mj-lt"/>
                <a:cs typeface="Guttman Aharoni" panose="02010401010101010101" pitchFamily="2" charset="-79"/>
              </a:rPr>
              <a:t>Ranck</a:t>
            </a:r>
            <a:r>
              <a:rPr lang="he-IL" dirty="0">
                <a:latin typeface="+mj-lt"/>
                <a:cs typeface="Guttman Aharoni" panose="02010401010101010101" pitchFamily="2" charset="-79"/>
              </a:rPr>
              <a:t> ו-</a:t>
            </a:r>
            <a:r>
              <a:rPr lang="en-US" dirty="0">
                <a:latin typeface="+mj-lt"/>
                <a:cs typeface="Guttman Aharoni" panose="02010401010101010101" pitchFamily="2" charset="-79"/>
              </a:rPr>
              <a:t>Jeffrey Taube</a:t>
            </a:r>
            <a:r>
              <a:rPr lang="he-IL" dirty="0">
                <a:latin typeface="+mj-lt"/>
                <a:cs typeface="Guttman Aharoni" panose="02010401010101010101" pitchFamily="2" charset="-79"/>
              </a:rPr>
              <a:t> </a:t>
            </a:r>
            <a:r>
              <a:rPr lang="he-IL" dirty="0">
                <a:latin typeface="Guttman Aharoni" panose="02010401010101010101" pitchFamily="2" charset="-79"/>
                <a:cs typeface="Guttman Aharoni" panose="02010401010101010101" pitchFamily="2" charset="-79"/>
              </a:rPr>
              <a:t>בשנת 1984, באזור הממוקם בסמוך להיפוקמפוס, שמבחינה נוירו-אנטומית, נחשב לחלק מה-</a:t>
            </a:r>
            <a:r>
              <a:rPr lang="en-US" dirty="0">
                <a:latin typeface="+mj-lt"/>
                <a:cs typeface="Guttman Aharoni" panose="02010401010101010101" pitchFamily="2" charset="-79"/>
              </a:rPr>
              <a:t>hippocampal formation</a:t>
            </a:r>
            <a:r>
              <a:rPr lang="he-IL" dirty="0">
                <a:latin typeface="+mj-lt"/>
                <a:cs typeface="Guttman Aharoni" panose="02010401010101010101" pitchFamily="2" charset="-79"/>
              </a:rPr>
              <a:t>.</a:t>
            </a:r>
          </a:p>
          <a:p>
            <a:pPr algn="r" rtl="1"/>
            <a:r>
              <a:rPr lang="he-IL" dirty="0">
                <a:latin typeface="+mj-lt"/>
                <a:cs typeface="Guttman Aharoni" panose="02010401010101010101" pitchFamily="2" charset="-79"/>
              </a:rPr>
              <a:t>למעשה, כשהסתכלו על קצב הירי של אותם נוירונים, כפונקציה של כיוון הראש של החיה, נמצא שאותם תאים פעילים רק לכיוון מסוים, ולכן נקראו: תאי כיוון ראש.</a:t>
            </a:r>
          </a:p>
          <a:p>
            <a:pPr algn="r" rtl="1"/>
            <a:r>
              <a:rPr lang="he-IL" dirty="0">
                <a:latin typeface="+mj-lt"/>
                <a:cs typeface="Guttman Aharoni" panose="02010401010101010101" pitchFamily="2" charset="-79"/>
              </a:rPr>
              <a:t>מאז ועד היום, נמצאו תאי כיוון ראש נוספים במספר מקומות במוח.</a:t>
            </a: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192193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בהמשך לדפוסים שראינו באנליזה הקודמת (בייחוד עבור נוירון מספר 2), אנליזה זו נועדה לחקור האם ייתכן שהדפוסים בהם חזינו, הם מקריים בלבד, ואולי אף תלויים בכיווני הראש של החולדה במהלך הניסוי.</a:t>
            </a:r>
          </a:p>
          <a:p>
            <a:pPr algn="r" rtl="1">
              <a:lnSpc>
                <a:spcPct val="150000"/>
              </a:lnSpc>
            </a:pPr>
            <a:r>
              <a:rPr lang="he-IL" dirty="0">
                <a:latin typeface="Guttman Aharoni" panose="02010401010101010101" pitchFamily="2" charset="-79"/>
                <a:cs typeface="Guttman Aharoni" panose="02010401010101010101" pitchFamily="2" charset="-79"/>
              </a:rPr>
              <a:t>למשל: ייתכן כי החולדה לא שהתה כמעט בכלל בכיוון ראש מסוים, ושזו הסיבה שלא נצפו שם פוטנציאלי פעולה בהשוואה לכיוון ראש שונה, שם כן נצפו פוטנציאלי פעולה, אך רק כי היא שהתה שם הרבה.</a:t>
            </a:r>
          </a:p>
        </p:txBody>
      </p:sp>
    </p:spTree>
    <p:extLst>
      <p:ext uri="{BB962C8B-B14F-4D97-AF65-F5344CB8AC3E}">
        <p14:creationId xmlns:p14="http://schemas.microsoft.com/office/powerpoint/2010/main" val="1350509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למעשה, אילו היינו עורכים רק את האנליזה הראשונה, ייתכן שהיינו קובעים שנוירון מסוים הוא תא כיוון ראש לאור דפוס שהוא מראה, בעוד שאילו היינו נחשפים לתמונה אחרת מבחינת כיווני הראש בהם החולדה שהתה, לא היינו רואים דפוס שמזכיר תא כיוון ראש למשל. </a:t>
            </a:r>
          </a:p>
          <a:p>
            <a:pPr algn="r" rtl="1">
              <a:lnSpc>
                <a:spcPct val="150000"/>
              </a:lnSpc>
            </a:pPr>
            <a:r>
              <a:rPr lang="he-IL" dirty="0">
                <a:latin typeface="Guttman Aharoni" panose="02010401010101010101" pitchFamily="2" charset="-79"/>
                <a:cs typeface="Guttman Aharoni" panose="02010401010101010101" pitchFamily="2" charset="-79"/>
              </a:rPr>
              <a:t>לכן בפועל, במצב כזה, אין לפסול שאולי אמורים להיות פוטנציאלי פעולה בכיוון בו ייתכן שהחולדה שהתה פחות מכיוונים אחרים. </a:t>
            </a:r>
          </a:p>
        </p:txBody>
      </p:sp>
    </p:spTree>
    <p:extLst>
      <p:ext uri="{BB962C8B-B14F-4D97-AF65-F5344CB8AC3E}">
        <p14:creationId xmlns:p14="http://schemas.microsoft.com/office/powerpoint/2010/main" val="2365819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לשם כך נועדה אנליזה השוואתית זו.</a:t>
            </a:r>
          </a:p>
          <a:p>
            <a:pPr algn="r" rtl="1">
              <a:lnSpc>
                <a:spcPct val="150000"/>
              </a:lnSpc>
            </a:pPr>
            <a:r>
              <a:rPr lang="he-IL" dirty="0">
                <a:latin typeface="Guttman Aharoni" panose="02010401010101010101" pitchFamily="2" charset="-79"/>
                <a:cs typeface="Guttman Aharoni" panose="02010401010101010101" pitchFamily="2" charset="-79"/>
              </a:rPr>
              <a:t>ביכולתה לחשוף מה קורה כאשר שרשרת פוטנציאלי הפעולה היא רנדומלית, והאם מדובר במצב בו נוירון מסוים רק נדמה כתא כיוון ראש, כשבפועל מדובר בדפוס מקרי בלבד (כתלות בזמני השהייה שלה על כל כיוון ראש).</a:t>
            </a:r>
          </a:p>
          <a:p>
            <a:pPr algn="r" rtl="1">
              <a:lnSpc>
                <a:spcPct val="150000"/>
              </a:lnSpc>
            </a:pPr>
            <a:r>
              <a:rPr lang="he-IL" dirty="0">
                <a:latin typeface="Guttman Aharoni" panose="02010401010101010101" pitchFamily="2" charset="-79"/>
                <a:cs typeface="Guttman Aharoni" panose="02010401010101010101" pitchFamily="2" charset="-79"/>
              </a:rPr>
              <a:t>אנליזה שכזו תוכל לעזור לנו לקבוע בסבירות גבוהה יותר האם נוירון הוא אכן תא כיוון ראש, או שלא (אולי זהו דפוס שראינו במקרה).</a:t>
            </a:r>
          </a:p>
        </p:txBody>
      </p:sp>
    </p:spTree>
    <p:extLst>
      <p:ext uri="{BB962C8B-B14F-4D97-AF65-F5344CB8AC3E}">
        <p14:creationId xmlns:p14="http://schemas.microsoft.com/office/powerpoint/2010/main" val="6200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לכן, עבור כל נוירון, נייצר שרשרת פוטנציאלי פעולה רנדומלית, אך כזו ששומרת על ה-</a:t>
            </a:r>
            <a:r>
              <a:rPr lang="en-US" dirty="0">
                <a:latin typeface="+mj-lt"/>
                <a:cs typeface="Guttman Aharoni" panose="02010401010101010101" pitchFamily="2" charset="-79"/>
              </a:rPr>
              <a:t>inter-spike interval</a:t>
            </a:r>
            <a:r>
              <a:rPr lang="he-IL" dirty="0">
                <a:latin typeface="+mj-lt"/>
                <a:cs typeface="Guttman Aharoni" panose="02010401010101010101" pitchFamily="2" charset="-79"/>
              </a:rPr>
              <a:t> המקורי שלו</a:t>
            </a:r>
            <a:r>
              <a:rPr lang="he-IL" dirty="0">
                <a:latin typeface="Guttman Aharoni" panose="02010401010101010101" pitchFamily="2" charset="-79"/>
                <a:cs typeface="Guttman Aharoni" panose="02010401010101010101" pitchFamily="2" charset="-79"/>
              </a:rPr>
              <a:t>, שאותה נלביש על כיווני הראש של החולדה כפי שהיו בניסוי המקורי. </a:t>
            </a:r>
          </a:p>
          <a:p>
            <a:pPr algn="r" rtl="1">
              <a:lnSpc>
                <a:spcPct val="150000"/>
              </a:lnSpc>
            </a:pPr>
            <a:r>
              <a:rPr lang="he-IL" dirty="0">
                <a:latin typeface="Guttman Aharoni" panose="02010401010101010101" pitchFamily="2" charset="-79"/>
                <a:cs typeface="Guttman Aharoni" panose="02010401010101010101" pitchFamily="2" charset="-79"/>
              </a:rPr>
              <a:t>אילו נראה דפוס דומה בנוירונים הרלוונטיים (שהנחנו כי הם תאי כיוון ראש לאחר אנליזה 1), כאשר וקטור פוטנציאלי הפעולה הוא רנדומלי (אך שומר על ה-</a:t>
            </a:r>
            <a:r>
              <a:rPr lang="en-US" dirty="0">
                <a:latin typeface="+mj-lt"/>
                <a:cs typeface="Guttman Aharoni" panose="02010401010101010101" pitchFamily="2" charset="-79"/>
              </a:rPr>
              <a:t>inter-spike interval</a:t>
            </a:r>
            <a:r>
              <a:rPr lang="he-IL" dirty="0">
                <a:latin typeface="+mj-lt"/>
                <a:cs typeface="Guttman Aharoni" panose="02010401010101010101" pitchFamily="2" charset="-79"/>
              </a:rPr>
              <a:t>)</a:t>
            </a:r>
            <a:r>
              <a:rPr lang="he-IL" dirty="0">
                <a:latin typeface="Guttman Aharoni" panose="02010401010101010101" pitchFamily="2" charset="-79"/>
                <a:cs typeface="Guttman Aharoni" panose="02010401010101010101" pitchFamily="2" charset="-79"/>
              </a:rPr>
              <a:t>, זה יאמר משהו על התפלגות זוויות הראש, וירמוז כי ייתכן שלא מדובר בתא כיוון ראש (דפוס דומה גם כשפוטנציאלי הפעולה ניתנים רנדומלית עבור כיווני ראש זהים, יאמר שמדובר בדפוס מקרי).</a:t>
            </a:r>
          </a:p>
        </p:txBody>
      </p:sp>
    </p:spTree>
    <p:extLst>
      <p:ext uri="{BB962C8B-B14F-4D97-AF65-F5344CB8AC3E}">
        <p14:creationId xmlns:p14="http://schemas.microsoft.com/office/powerpoint/2010/main" val="3526331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על כן, לקחנו את רכבת פוטנציאלי הפעולה המקורית, וחישבנו מרווחים בין פוטנציאלי פעולה אחד לשני. </a:t>
            </a:r>
          </a:p>
          <a:p>
            <a:pPr algn="r" rtl="1">
              <a:lnSpc>
                <a:spcPct val="150000"/>
              </a:lnSpc>
            </a:pPr>
            <a:r>
              <a:rPr lang="he-IL" dirty="0">
                <a:latin typeface="Guttman Aharoni" panose="02010401010101010101" pitchFamily="2" charset="-79"/>
                <a:cs typeface="Guttman Aharoni" panose="02010401010101010101" pitchFamily="2" charset="-79"/>
              </a:rPr>
              <a:t>לקחנו את וקטור המרווחים ועשינו לו ערבוב בסדר על ידי פרמוטציה (פעמיים). </a:t>
            </a:r>
          </a:p>
          <a:p>
            <a:pPr algn="r" rtl="1">
              <a:lnSpc>
                <a:spcPct val="150000"/>
              </a:lnSpc>
            </a:pPr>
            <a:r>
              <a:rPr lang="he-IL" dirty="0">
                <a:latin typeface="Guttman Aharoni" panose="02010401010101010101" pitchFamily="2" charset="-79"/>
                <a:cs typeface="Guttman Aharoni" panose="02010401010101010101" pitchFamily="2" charset="-79"/>
              </a:rPr>
              <a:t>מכך, יצרנו 2 וקטורים חדשים בהם פוטנציאלי פעולה מתפרשים רנדומלית, אך בהתאם לטווחים בהם הופיעו בחומר המקורי.</a:t>
            </a:r>
          </a:p>
        </p:txBody>
      </p:sp>
    </p:spTree>
    <p:extLst>
      <p:ext uri="{BB962C8B-B14F-4D97-AF65-F5344CB8AC3E}">
        <p14:creationId xmlns:p14="http://schemas.microsoft.com/office/powerpoint/2010/main" val="258893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עתה, נציג 2 קצבים חדשים פר כיווני ראש בהשוואה לאלו המקוריים, עבור כל נוירון, וזאת בכדי שנוכל לקבוע האם באמת מדובר בתא כיוון ראש/לא בכל מקרה כזה (2 השוואות רנדומליות שכאלה מאפשרות הסקה חזקה יותר).</a:t>
            </a:r>
          </a:p>
          <a:p>
            <a:pPr algn="r" rtl="1">
              <a:lnSpc>
                <a:spcPct val="150000"/>
              </a:lnSpc>
            </a:pPr>
            <a:r>
              <a:rPr lang="he-IL" dirty="0">
                <a:latin typeface="Guttman Aharoni" panose="02010401010101010101" pitchFamily="2" charset="-79"/>
                <a:cs typeface="Guttman Aharoni" panose="02010401010101010101" pitchFamily="2" charset="-79"/>
              </a:rPr>
              <a:t>הגרפים עבור כל הנוירונים יופיעו, אך אנו נתמקד ונפרש רק תוצאות של נוירונים רלוונטיים, שלאחר אנליזה 1 הנחנו כי הם תאי כיוון ראש.</a:t>
            </a:r>
          </a:p>
          <a:p>
            <a:pPr algn="r" rtl="1">
              <a:lnSpc>
                <a:spcPct val="150000"/>
              </a:lnSpc>
            </a:pPr>
            <a:r>
              <a:rPr lang="he-IL" dirty="0">
                <a:latin typeface="Guttman Aharoni" panose="02010401010101010101" pitchFamily="2" charset="-79"/>
                <a:cs typeface="Guttman Aharoni" panose="02010401010101010101" pitchFamily="2" charset="-79"/>
              </a:rPr>
              <a:t>נוירון 2 הראה דפוס שמאוד תואם לתא כיוון ראש ולכן נתייחס אליו, ונוירונים 3 ו-4 הראו משהו שקרוב לדפוס כזה (קצב ירי מוגבר סביב טווח מסוים יחסית מצומצם, לעומת פחות ירי כשהראש בכיוונים אחרים), לכן נתייחס גם אליהם.</a:t>
            </a:r>
          </a:p>
        </p:txBody>
      </p:sp>
    </p:spTree>
    <p:extLst>
      <p:ext uri="{BB962C8B-B14F-4D97-AF65-F5344CB8AC3E}">
        <p14:creationId xmlns:p14="http://schemas.microsoft.com/office/powerpoint/2010/main" val="1162864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4" name="תמונה 3">
            <a:extLst>
              <a:ext uri="{FF2B5EF4-FFF2-40B4-BE49-F238E27FC236}">
                <a16:creationId xmlns:a16="http://schemas.microsoft.com/office/drawing/2014/main" id="{3C8E2176-0FA3-A141-78CA-F5009158567F}"/>
              </a:ext>
            </a:extLst>
          </p:cNvPr>
          <p:cNvPicPr>
            <a:picLocks noChangeAspect="1"/>
          </p:cNvPicPr>
          <p:nvPr/>
        </p:nvPicPr>
        <p:blipFill rotWithShape="1">
          <a:blip r:embed="rId2"/>
          <a:srcRect l="10173" r="17425" b="5472"/>
          <a:stretch/>
        </p:blipFill>
        <p:spPr>
          <a:xfrm>
            <a:off x="-36213" y="-3144"/>
            <a:ext cx="10112719" cy="6897356"/>
          </a:xfrm>
          <a:prstGeom prst="rect">
            <a:avLst/>
          </a:prstGeom>
        </p:spPr>
      </p:pic>
      <p:sp>
        <p:nvSpPr>
          <p:cNvPr id="15" name="תיבת טקסט 14">
            <a:extLst>
              <a:ext uri="{FF2B5EF4-FFF2-40B4-BE49-F238E27FC236}">
                <a16:creationId xmlns:a16="http://schemas.microsoft.com/office/drawing/2014/main" id="{00AA245D-74D8-74E9-5E2C-63EFA1092CA3}"/>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1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לא 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17" name="תיבת טקסט 16">
            <a:extLst>
              <a:ext uri="{FF2B5EF4-FFF2-40B4-BE49-F238E27FC236}">
                <a16:creationId xmlns:a16="http://schemas.microsoft.com/office/drawing/2014/main" id="{2080BBFB-7C83-8D76-895E-DC4D85570A6A}"/>
              </a:ext>
            </a:extLst>
          </p:cNvPr>
          <p:cNvSpPr txBox="1"/>
          <p:nvPr/>
        </p:nvSpPr>
        <p:spPr>
          <a:xfrm>
            <a:off x="9950710" y="1083250"/>
            <a:ext cx="2241290" cy="2277547"/>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כאן לא נפרט, שכן מלכתחילה (עוד באנליזה 1), לא הנחנו כי מדובר בתא כיוון ראש קלאסי.</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27124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E2268284-EC56-E3E1-CA7F-455BB2F02D40}"/>
              </a:ext>
            </a:extLst>
          </p:cNvPr>
          <p:cNvPicPr>
            <a:picLocks noChangeAspect="1"/>
          </p:cNvPicPr>
          <p:nvPr/>
        </p:nvPicPr>
        <p:blipFill rotWithShape="1">
          <a:blip r:embed="rId2"/>
          <a:srcRect l="10248" r="17426" b="5472"/>
          <a:stretch/>
        </p:blipFill>
        <p:spPr>
          <a:xfrm>
            <a:off x="-27159" y="2135"/>
            <a:ext cx="10094614" cy="6892078"/>
          </a:xfrm>
          <a:prstGeom prst="rect">
            <a:avLst/>
          </a:prstGeom>
        </p:spPr>
      </p:pic>
      <p:sp>
        <p:nvSpPr>
          <p:cNvPr id="4" name="תיבת טקסט 3">
            <a:extLst>
              <a:ext uri="{FF2B5EF4-FFF2-40B4-BE49-F238E27FC236}">
                <a16:creationId xmlns:a16="http://schemas.microsoft.com/office/drawing/2014/main" id="{1E75A2CE-D110-CC08-6265-62132AAAE1A4}"/>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2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AE3E2A05-471A-93B6-FE6D-4D978A5D9B9C}"/>
              </a:ext>
            </a:extLst>
          </p:cNvPr>
          <p:cNvSpPr txBox="1"/>
          <p:nvPr/>
        </p:nvSpPr>
        <p:spPr>
          <a:xfrm>
            <a:off x="9950710" y="1083250"/>
            <a:ext cx="2241290" cy="5232202"/>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בהתאם למה שציינו עוד באנליזה 1, נראה כי מדובר בתא כיוון ראש.</a:t>
            </a:r>
          </a:p>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למעשה, לפי שתי ההשוואות, נדמה כי לא מדובר במגמה מקרית שנצפתה בנתונים המקוריים (של קצב ירי מוגבר לכיוון ראש מסוים), שכן התוצאות הגרפיות שהופקו לאחר רנדומיזציה של פוטנציאלי הפעולה, לא נדמות למקוריות.</a:t>
            </a:r>
          </a:p>
        </p:txBody>
      </p:sp>
      <p:sp>
        <p:nvSpPr>
          <p:cNvPr id="11" name="תיבת טקסט 10">
            <a:extLst>
              <a:ext uri="{FF2B5EF4-FFF2-40B4-BE49-F238E27FC236}">
                <a16:creationId xmlns:a16="http://schemas.microsoft.com/office/drawing/2014/main" id="{00B753F0-8669-E149-41FB-A6602CB72F27}"/>
              </a:ext>
            </a:extLst>
          </p:cNvPr>
          <p:cNvSpPr txBox="1"/>
          <p:nvPr/>
        </p:nvSpPr>
        <p:spPr>
          <a:xfrm>
            <a:off x="10146013" y="6186617"/>
            <a:ext cx="2045987"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לכן, נגדיר כי מדובר בתא כיוון ראש.</a:t>
            </a:r>
          </a:p>
        </p:txBody>
      </p:sp>
    </p:spTree>
    <p:extLst>
      <p:ext uri="{BB962C8B-B14F-4D97-AF65-F5344CB8AC3E}">
        <p14:creationId xmlns:p14="http://schemas.microsoft.com/office/powerpoint/2010/main" val="380239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51060957-2042-86D3-9464-A18FA4177603}"/>
              </a:ext>
            </a:extLst>
          </p:cNvPr>
          <p:cNvPicPr>
            <a:picLocks noChangeAspect="1"/>
          </p:cNvPicPr>
          <p:nvPr/>
        </p:nvPicPr>
        <p:blipFill rotWithShape="1">
          <a:blip r:embed="rId2"/>
          <a:srcRect l="10099" r="17203" b="5188"/>
          <a:stretch/>
        </p:blipFill>
        <p:spPr>
          <a:xfrm>
            <a:off x="-45270" y="18106"/>
            <a:ext cx="10145720" cy="6912318"/>
          </a:xfrm>
          <a:prstGeom prst="rect">
            <a:avLst/>
          </a:prstGeom>
        </p:spPr>
      </p:pic>
      <p:sp>
        <p:nvSpPr>
          <p:cNvPr id="4" name="תיבת טקסט 3">
            <a:extLst>
              <a:ext uri="{FF2B5EF4-FFF2-40B4-BE49-F238E27FC236}">
                <a16:creationId xmlns:a16="http://schemas.microsoft.com/office/drawing/2014/main" id="{96E6782E-8FA8-4921-BBAF-B1251A1BC270}"/>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3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מראה דפוס שייתכן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ותואם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AFE80D9E-1B1E-0E15-3F88-169B48E794D1}"/>
              </a:ext>
            </a:extLst>
          </p:cNvPr>
          <p:cNvSpPr txBox="1"/>
          <p:nvPr/>
        </p:nvSpPr>
        <p:spPr>
          <a:xfrm>
            <a:off x="9950710" y="1083250"/>
            <a:ext cx="2241290" cy="4124206"/>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למרות שבאנליזה 1 הנחנו דווקא שלא מדובר בתא כיוון ראש (בעיקר לאור "בורות" בין "</a:t>
            </a: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פיקים</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בטווח שאיננו הדרגתי לקראת כיוון ראש מסוים), כאן, לפי שתי ההשוואות, נדמה פתאום כי לא מדובר במגמה מקרית בנתונים המקוריים..</a:t>
            </a:r>
          </a:p>
        </p:txBody>
      </p:sp>
      <p:sp>
        <p:nvSpPr>
          <p:cNvPr id="7" name="תיבת טקסט 6">
            <a:extLst>
              <a:ext uri="{FF2B5EF4-FFF2-40B4-BE49-F238E27FC236}">
                <a16:creationId xmlns:a16="http://schemas.microsoft.com/office/drawing/2014/main" id="{68F3DCA0-EEE8-2E21-B052-4E76B263C27B}"/>
              </a:ext>
            </a:extLst>
          </p:cNvPr>
          <p:cNvSpPr txBox="1"/>
          <p:nvPr/>
        </p:nvSpPr>
        <p:spPr>
          <a:xfrm>
            <a:off x="9804903" y="5078621"/>
            <a:ext cx="2387097" cy="1169551"/>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למעשה, ייתכן שלמרות דפוס שאינו לגמרי ברור שהוא של תא כיוון</a:t>
            </a:r>
          </a:p>
        </p:txBody>
      </p:sp>
      <p:sp>
        <p:nvSpPr>
          <p:cNvPr id="11" name="תיבת טקסט 10">
            <a:extLst>
              <a:ext uri="{FF2B5EF4-FFF2-40B4-BE49-F238E27FC236}">
                <a16:creationId xmlns:a16="http://schemas.microsoft.com/office/drawing/2014/main" id="{1456B660-4208-0243-1713-9BDBF34CDC25}"/>
              </a:ext>
            </a:extLst>
          </p:cNvPr>
          <p:cNvSpPr txBox="1"/>
          <p:nvPr/>
        </p:nvSpPr>
        <p:spPr>
          <a:xfrm>
            <a:off x="9575550" y="6148952"/>
            <a:ext cx="2613434"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ראש בנתונים המקוריים,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זה אולי כן תא כיוון ראש.</a:t>
            </a:r>
            <a:endParaRPr lang="he-IL" sz="1600" dirty="0"/>
          </a:p>
        </p:txBody>
      </p:sp>
    </p:spTree>
    <p:extLst>
      <p:ext uri="{BB962C8B-B14F-4D97-AF65-F5344CB8AC3E}">
        <p14:creationId xmlns:p14="http://schemas.microsoft.com/office/powerpoint/2010/main" val="2735317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189668AE-0009-3E83-6B44-D5146D635314}"/>
              </a:ext>
            </a:extLst>
          </p:cNvPr>
          <p:cNvPicPr>
            <a:picLocks noChangeAspect="1"/>
          </p:cNvPicPr>
          <p:nvPr/>
        </p:nvPicPr>
        <p:blipFill rotWithShape="1">
          <a:blip r:embed="rId2"/>
          <a:srcRect l="10470" r="17723" b="5188"/>
          <a:stretch/>
        </p:blipFill>
        <p:spPr>
          <a:xfrm>
            <a:off x="-1" y="0"/>
            <a:ext cx="10034489" cy="6921375"/>
          </a:xfrm>
          <a:prstGeom prst="rect">
            <a:avLst/>
          </a:prstGeom>
        </p:spPr>
      </p:pic>
      <p:sp>
        <p:nvSpPr>
          <p:cNvPr id="4" name="תיבת טקסט 3">
            <a:extLst>
              <a:ext uri="{FF2B5EF4-FFF2-40B4-BE49-F238E27FC236}">
                <a16:creationId xmlns:a16="http://schemas.microsoft.com/office/drawing/2014/main" id="{F8B3EBB7-DF5F-61AA-AFE1-817B09140EA1}"/>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4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לא 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31BC70EA-BA94-5ED0-3D92-6AB5A9FDAC16}"/>
              </a:ext>
            </a:extLst>
          </p:cNvPr>
          <p:cNvSpPr txBox="1"/>
          <p:nvPr/>
        </p:nvSpPr>
        <p:spPr>
          <a:xfrm>
            <a:off x="9316016" y="1083250"/>
            <a:ext cx="2875985" cy="560153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כבר באנליזה 1 הנחנו שכנראה לא מדובר בתא כיוון ראש (בעיקר לאור ירי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שאיננו אפסי לגמרי עבור כיווני ראש אחרים, ולאור "</a:t>
            </a: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פיקים</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נוספים בשולי הטווח הרלוונטי בו קצב הירי מוגבר). כאן,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לפי 2 ההשוואות,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נדמה כי ייתכן שהמגמה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שכן חשבנו שקיימת בנתונים המקוריים, היא מקרית, שכן גם לאחר רנדומיזציה, ההתפלגויות של קצבי הירי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פר כיווני הראש נראות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1" name="תיבת טקסט 10">
            <a:extLst>
              <a:ext uri="{FF2B5EF4-FFF2-40B4-BE49-F238E27FC236}">
                <a16:creationId xmlns:a16="http://schemas.microsoft.com/office/drawing/2014/main" id="{9DD24768-9CD4-548E-AD10-895BA7D0446B}"/>
              </a:ext>
            </a:extLst>
          </p:cNvPr>
          <p:cNvSpPr txBox="1"/>
          <p:nvPr/>
        </p:nvSpPr>
        <p:spPr>
          <a:xfrm>
            <a:off x="8803741" y="6172190"/>
            <a:ext cx="3388260"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די דומות למקור.. לכן, נחליט שכנראה לא מדובר בתא כיוון ראש.</a:t>
            </a:r>
            <a:endParaRPr lang="he-IL" sz="1600" dirty="0"/>
          </a:p>
        </p:txBody>
      </p:sp>
    </p:spTree>
    <p:extLst>
      <p:ext uri="{BB962C8B-B14F-4D97-AF65-F5344CB8AC3E}">
        <p14:creationId xmlns:p14="http://schemas.microsoft.com/office/powerpoint/2010/main" val="337136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כותרת 1">
            <a:extLst>
              <a:ext uri="{FF2B5EF4-FFF2-40B4-BE49-F238E27FC236}">
                <a16:creationId xmlns:a16="http://schemas.microsoft.com/office/drawing/2014/main" id="{343FCA0F-1A3E-0343-8C20-2A06F3449EAF}"/>
              </a:ext>
            </a:extLst>
          </p:cNvPr>
          <p:cNvSpPr txBox="1">
            <a:spLocks/>
          </p:cNvSpPr>
          <p:nvPr/>
        </p:nvSpPr>
        <p:spPr>
          <a:xfrm>
            <a:off x="3584828" y="933266"/>
            <a:ext cx="5295820" cy="4719554"/>
          </a:xfrm>
          <a:prstGeom prst="rect">
            <a:avLst/>
          </a:prstGeom>
        </p:spPr>
        <p:txBody>
          <a:bodyPr lIns="109728" tIns="109728" rIns="109728" bIns="91440" anchor="b">
            <a:normAutofit/>
          </a:bodyPr>
          <a:lst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a:lstStyle>
          <a:p>
            <a:pPr marL="0" marR="0" lvl="0" indent="0" algn="ctr" defTabSz="914400" rtl="1" eaLnBrk="1" fontAlgn="auto" latinLnBrk="0" hangingPunct="1">
              <a:lnSpc>
                <a:spcPct val="130000"/>
              </a:lnSpc>
              <a:spcBef>
                <a:spcPct val="0"/>
              </a:spcBef>
              <a:spcAft>
                <a:spcPts val="0"/>
              </a:spcAft>
              <a:buClrTx/>
              <a:buSzTx/>
              <a:buFontTx/>
              <a:buNone/>
              <a:tabLst/>
              <a:defRPr/>
            </a:pPr>
            <a:r>
              <a:rPr kumimoji="0" lang="he-IL" sz="40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p>
          <a:p>
            <a:pPr marL="0" marR="0" lvl="0" indent="0" algn="ctr" defTabSz="914400" rtl="1" eaLnBrk="1" fontAlgn="auto" latinLnBrk="0" hangingPunct="1">
              <a:lnSpc>
                <a:spcPct val="130000"/>
              </a:lnSpc>
              <a:spcBef>
                <a:spcPct val="0"/>
              </a:spcBef>
              <a:spcAft>
                <a:spcPts val="0"/>
              </a:spcAft>
              <a:buClrTx/>
              <a:buSzTx/>
              <a:buFontTx/>
              <a:buNone/>
              <a:tabLst/>
              <a:defRPr/>
            </a:pPr>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a:t>
            </a:r>
            <a:br>
              <a:rPr kumimoji="0" lang="en-US"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br>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כתלות בכיוון הראש</a:t>
            </a:r>
            <a:endParaRPr lang="he-IL" sz="3200" dirty="0">
              <a:solidFill>
                <a:srgbClr val="000000">
                  <a:lumMod val="75000"/>
                  <a:lumOff val="25000"/>
                </a:srgbClr>
              </a:solidFill>
              <a:latin typeface="Guttman Aharoni" panose="02010401010101010101" pitchFamily="2" charset="-79"/>
              <a:cs typeface="Guttman Aharoni" panose="02010401010101010101" pitchFamily="2" charset="-79"/>
            </a:endParaRPr>
          </a:p>
          <a:p>
            <a:pPr marL="0" marR="0" lvl="0" indent="0" algn="ctr" defTabSz="914400" rtl="1" eaLnBrk="1" fontAlgn="auto" latinLnBrk="0" hangingPunct="1">
              <a:lnSpc>
                <a:spcPct val="130000"/>
              </a:lnSpc>
              <a:spcBef>
                <a:spcPct val="0"/>
              </a:spcBef>
              <a:spcAft>
                <a:spcPts val="0"/>
              </a:spcAft>
              <a:buClrTx/>
              <a:buSzTx/>
              <a:buFontTx/>
              <a:buNone/>
              <a:tabLst/>
              <a:defRPr/>
            </a:pPr>
            <a:br>
              <a:rPr lang="en-US" sz="3200" b="0" dirty="0">
                <a:solidFill>
                  <a:srgbClr val="000000">
                    <a:lumMod val="75000"/>
                    <a:lumOff val="25000"/>
                  </a:srgbClr>
                </a:solidFill>
                <a:latin typeface="Hadassah Friedlaender"/>
                <a:cs typeface="Guttman Aharoni" panose="02010401010101010101" pitchFamily="2" charset="-79"/>
              </a:rPr>
            </a:br>
            <a:endParaRPr lang="he-IL" sz="4000" b="0" dirty="0">
              <a:solidFill>
                <a:srgbClr val="000000">
                  <a:lumMod val="75000"/>
                  <a:lumOff val="25000"/>
                </a:srgbClr>
              </a:solidFill>
              <a:latin typeface="Hadassah Friedlaender"/>
            </a:endParaRPr>
          </a:p>
        </p:txBody>
      </p:sp>
    </p:spTree>
    <p:extLst>
      <p:ext uri="{BB962C8B-B14F-4D97-AF65-F5344CB8AC3E}">
        <p14:creationId xmlns:p14="http://schemas.microsoft.com/office/powerpoint/2010/main" val="324635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CC97509A-CF98-9878-F480-A705BF22F2BA}"/>
              </a:ext>
            </a:extLst>
          </p:cNvPr>
          <p:cNvPicPr>
            <a:picLocks noChangeAspect="1"/>
          </p:cNvPicPr>
          <p:nvPr/>
        </p:nvPicPr>
        <p:blipFill rotWithShape="1">
          <a:blip r:embed="rId2"/>
          <a:srcRect l="10379" r="16970" b="5660"/>
          <a:stretch/>
        </p:blipFill>
        <p:spPr>
          <a:xfrm>
            <a:off x="0" y="1"/>
            <a:ext cx="10109925" cy="6858000"/>
          </a:xfrm>
          <a:prstGeom prst="rect">
            <a:avLst/>
          </a:prstGeom>
        </p:spPr>
      </p:pic>
      <p:sp>
        <p:nvSpPr>
          <p:cNvPr id="4" name="תיבת טקסט 3">
            <a:extLst>
              <a:ext uri="{FF2B5EF4-FFF2-40B4-BE49-F238E27FC236}">
                <a16:creationId xmlns:a16="http://schemas.microsoft.com/office/drawing/2014/main" id="{3EB7E7F4-E80B-E2BF-8ABE-0354FD2E4640}"/>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5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לא 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68D73C0F-318F-CA18-0861-07DF1D5BFB6E}"/>
              </a:ext>
            </a:extLst>
          </p:cNvPr>
          <p:cNvSpPr txBox="1"/>
          <p:nvPr/>
        </p:nvSpPr>
        <p:spPr>
          <a:xfrm>
            <a:off x="9950710" y="1083250"/>
            <a:ext cx="2241290" cy="2277547"/>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כאן לא נפרט, שכן מלכתחילה (עוד באנליזה 1), לא הנחנו כי מדובר בתא כיוון ראש קלאסי.</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926894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D911BBC3-A30B-D6F0-65BE-D717ED793FA6}"/>
              </a:ext>
            </a:extLst>
          </p:cNvPr>
          <p:cNvPicPr>
            <a:picLocks noChangeAspect="1"/>
          </p:cNvPicPr>
          <p:nvPr/>
        </p:nvPicPr>
        <p:blipFill rotWithShape="1">
          <a:blip r:embed="rId2"/>
          <a:srcRect l="10248" r="17313" b="4453"/>
          <a:stretch/>
        </p:blipFill>
        <p:spPr>
          <a:xfrm>
            <a:off x="0" y="0"/>
            <a:ext cx="10076873" cy="6971119"/>
          </a:xfrm>
          <a:prstGeom prst="rect">
            <a:avLst/>
          </a:prstGeom>
        </p:spPr>
      </p:pic>
      <p:sp>
        <p:nvSpPr>
          <p:cNvPr id="4" name="תיבת טקסט 3">
            <a:extLst>
              <a:ext uri="{FF2B5EF4-FFF2-40B4-BE49-F238E27FC236}">
                <a16:creationId xmlns:a16="http://schemas.microsoft.com/office/drawing/2014/main" id="{96ADF664-B970-E5B7-FE5E-D99A2228B16A}"/>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6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לא 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0BEF2733-C731-F480-0EC3-4BA83B10ECA8}"/>
              </a:ext>
            </a:extLst>
          </p:cNvPr>
          <p:cNvSpPr txBox="1"/>
          <p:nvPr/>
        </p:nvSpPr>
        <p:spPr>
          <a:xfrm>
            <a:off x="9950710" y="1083250"/>
            <a:ext cx="2241290" cy="2277547"/>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כאן לא נפרט, שכן מלכתחילה (עוד באנליזה 1), לא הנחנו כי מדובר בתא כיוון ראש קלאסי.</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357284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2: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ווידוא שהתבניות אינן אקראיות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גם לאחר האנליזה הנוספת שנועדה לוודא שהדפוסים בהם חזינו אינם מקריים, ניתן לראות שנוירון מס' 2 היה היחיד שהראה דפוס ברור של תא כיוון ראש. </a:t>
            </a:r>
          </a:p>
          <a:p>
            <a:pPr algn="r" rtl="1">
              <a:lnSpc>
                <a:spcPct val="150000"/>
              </a:lnSpc>
            </a:pPr>
            <a:r>
              <a:rPr lang="he-IL" dirty="0">
                <a:latin typeface="Guttman Aharoni" panose="02010401010101010101" pitchFamily="2" charset="-79"/>
                <a:cs typeface="Guttman Aharoni" panose="02010401010101010101" pitchFamily="2" charset="-79"/>
              </a:rPr>
              <a:t>נוסף על כך, היות שהיה קשה להכריע לגבי האופי של נוירונים 3 ו-4, נתקבלה החלטה להעמיד גם אותם למבחן השני, ולבדוק האם ייתכן שהדפוסים שכמעט נדמים לאלו של תא כיוון ראש, הם בכלל מקריים ועל כן עוזרים בפסילת האופציה שאלו הם תאי כיוון ראש.</a:t>
            </a:r>
          </a:p>
          <a:p>
            <a:pPr algn="r" rtl="1">
              <a:lnSpc>
                <a:spcPct val="150000"/>
              </a:lnSpc>
            </a:pPr>
            <a:r>
              <a:rPr lang="he-IL" dirty="0">
                <a:latin typeface="Guttman Aharoni" panose="02010401010101010101" pitchFamily="2" charset="-79"/>
                <a:cs typeface="Guttman Aharoni" panose="02010401010101010101" pitchFamily="2" charset="-79"/>
              </a:rPr>
              <a:t>בנוירון 3, האנליזה הנוספת דווקא חיזקה את האפשרות שייתכן וכן מדובר בתא כיוון ראש (לאור כך שנוכחנו שלא מדובר בדפוס מקרי בתוצאות המקוריות).</a:t>
            </a:r>
          </a:p>
        </p:txBody>
      </p:sp>
    </p:spTree>
    <p:extLst>
      <p:ext uri="{BB962C8B-B14F-4D97-AF65-F5344CB8AC3E}">
        <p14:creationId xmlns:p14="http://schemas.microsoft.com/office/powerpoint/2010/main" val="4117322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2: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ווידוא שהתבניות אינן אקראיות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לעומת זאת, בעבור נוירון 4 – האנליזה הנוספת דווקא חיזקה את העובדה שככל הנראה לא מדובר בתא כיוון ראש (הדפוס נראה מקרי, לאור דמיון בין התוצאות של הרנדומיזציות לתוצאות המקוריות).</a:t>
            </a:r>
          </a:p>
          <a:p>
            <a:pPr algn="r" rtl="1">
              <a:lnSpc>
                <a:spcPct val="150000"/>
              </a:lnSpc>
            </a:pPr>
            <a:r>
              <a:rPr lang="he-IL" dirty="0">
                <a:latin typeface="Guttman Aharoni" panose="02010401010101010101" pitchFamily="2" charset="-79"/>
                <a:cs typeface="Guttman Aharoni" panose="02010401010101010101" pitchFamily="2" charset="-79"/>
              </a:rPr>
              <a:t>יש לציין כי למרות שבאנליזה הראשונה התקשנו גם להכריע לגבי נוירונים 1 ו-5, הוחלט שלא לדון בהם באנליזה השנייה, שכן הטווח בו קצב הירי שלהם היה מוגבר היה רחב מידי (כזה שפחות תואם לתא כיוון ראש, וקצת בשונה ממה שנוירונים 3 ו-4 הציגו), לא הדרגתי, ונצפה ירי שאינו אפסי גם עבור כיווני ראש אחרים. </a:t>
            </a:r>
          </a:p>
        </p:txBody>
      </p:sp>
    </p:spTree>
    <p:extLst>
      <p:ext uri="{BB962C8B-B14F-4D97-AF65-F5344CB8AC3E}">
        <p14:creationId xmlns:p14="http://schemas.microsoft.com/office/powerpoint/2010/main" val="2610535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2: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ווידוא שהתבניות אינן אקראיות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בכל מקרה, נתייחס ונאמר כי התוצאות לאחר הרנדומיזציות איששו אף יותר את העובדה שלא מדובר בתאי כיוון ראש, שכן הדפוסים שראינו בנוירונים 1 </a:t>
            </a:r>
            <a:br>
              <a:rPr lang="en-US" dirty="0">
                <a:latin typeface="Guttman Aharoni" panose="02010401010101010101" pitchFamily="2" charset="-79"/>
                <a:cs typeface="Guttman Aharoni" panose="02010401010101010101" pitchFamily="2" charset="-79"/>
              </a:rPr>
            </a:br>
            <a:r>
              <a:rPr lang="he-IL" dirty="0">
                <a:latin typeface="Guttman Aharoni" panose="02010401010101010101" pitchFamily="2" charset="-79"/>
                <a:cs typeface="Guttman Aharoni" panose="02010401010101010101" pitchFamily="2" charset="-79"/>
              </a:rPr>
              <a:t>ו-5, יחסית נדמו בשני המקרים לדפוסים המקוריים, מה שעשוי ללמד שהדפוסים שראינו בנוירונים הללו מראש היו מקריים.</a:t>
            </a:r>
          </a:p>
          <a:p>
            <a:pPr algn="r" rtl="1">
              <a:lnSpc>
                <a:spcPct val="150000"/>
              </a:lnSpc>
            </a:pPr>
            <a:r>
              <a:rPr lang="he-IL" dirty="0">
                <a:latin typeface="Guttman Aharoni" panose="02010401010101010101" pitchFamily="2" charset="-79"/>
                <a:cs typeface="Guttman Aharoni" panose="02010401010101010101" pitchFamily="2" charset="-79"/>
              </a:rPr>
              <a:t>ולבסוף, לגבי נוירון 6, שם עוד באנליזה 1 לא הייתה יותר מידי התלבטות, ההשוואה לרנדומיזציות איששה אף יותר כי לא מודבר בתא כיוון ראש.</a:t>
            </a:r>
          </a:p>
        </p:txBody>
      </p:sp>
    </p:spTree>
    <p:extLst>
      <p:ext uri="{BB962C8B-B14F-4D97-AF65-F5344CB8AC3E}">
        <p14:creationId xmlns:p14="http://schemas.microsoft.com/office/powerpoint/2010/main" val="153582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שיש עם צבעי חום ותכלת">
            <a:extLst>
              <a:ext uri="{FF2B5EF4-FFF2-40B4-BE49-F238E27FC236}">
                <a16:creationId xmlns:a16="http://schemas.microsoft.com/office/drawing/2014/main" id="{32744836-06DE-C863-A3EA-00429B4C63E8}"/>
              </a:ext>
            </a:extLst>
          </p:cNvPr>
          <p:cNvPicPr>
            <a:picLocks noChangeAspect="1"/>
          </p:cNvPicPr>
          <p:nvPr/>
        </p:nvPicPr>
        <p:blipFill rotWithShape="1">
          <a:blip r:embed="rId2"/>
          <a:srcRect l="7678" r="12787" b="1"/>
          <a:stretch/>
        </p:blipFill>
        <p:spPr>
          <a:xfrm rot="10800000">
            <a:off x="0" y="-9934"/>
            <a:ext cx="7704667" cy="6877868"/>
          </a:xfrm>
          <a:custGeom>
            <a:avLst/>
            <a:gdLst>
              <a:gd name="connsiteX0" fmla="*/ 0 w 7704667"/>
              <a:gd name="connsiteY0" fmla="*/ 0 h 6877868"/>
              <a:gd name="connsiteX1" fmla="*/ 592667 w 7704667"/>
              <a:gd name="connsiteY1" fmla="*/ 0 h 6877868"/>
              <a:gd name="connsiteX2" fmla="*/ 1031240 w 7704667"/>
              <a:gd name="connsiteY2" fmla="*/ 0 h 6877868"/>
              <a:gd name="connsiteX3" fmla="*/ 1392767 w 7704667"/>
              <a:gd name="connsiteY3" fmla="*/ 0 h 6877868"/>
              <a:gd name="connsiteX4" fmla="*/ 1908387 w 7704667"/>
              <a:gd name="connsiteY4" fmla="*/ 0 h 6877868"/>
              <a:gd name="connsiteX5" fmla="*/ 2269913 w 7704667"/>
              <a:gd name="connsiteY5" fmla="*/ 0 h 6877868"/>
              <a:gd name="connsiteX6" fmla="*/ 2785533 w 7704667"/>
              <a:gd name="connsiteY6" fmla="*/ 0 h 6877868"/>
              <a:gd name="connsiteX7" fmla="*/ 3378200 w 7704667"/>
              <a:gd name="connsiteY7" fmla="*/ 0 h 6877868"/>
              <a:gd name="connsiteX8" fmla="*/ 3970867 w 7704667"/>
              <a:gd name="connsiteY8" fmla="*/ 0 h 6877868"/>
              <a:gd name="connsiteX9" fmla="*/ 4563534 w 7704667"/>
              <a:gd name="connsiteY9" fmla="*/ 0 h 6877868"/>
              <a:gd name="connsiteX10" fmla="*/ 5233247 w 7704667"/>
              <a:gd name="connsiteY10" fmla="*/ 0 h 6877868"/>
              <a:gd name="connsiteX11" fmla="*/ 5594774 w 7704667"/>
              <a:gd name="connsiteY11" fmla="*/ 0 h 6877868"/>
              <a:gd name="connsiteX12" fmla="*/ 6187440 w 7704667"/>
              <a:gd name="connsiteY12" fmla="*/ 0 h 6877868"/>
              <a:gd name="connsiteX13" fmla="*/ 6934200 w 7704667"/>
              <a:gd name="connsiteY13" fmla="*/ 0 h 6877868"/>
              <a:gd name="connsiteX14" fmla="*/ 7704667 w 7704667"/>
              <a:gd name="connsiteY14" fmla="*/ 0 h 6877868"/>
              <a:gd name="connsiteX15" fmla="*/ 7704667 w 7704667"/>
              <a:gd name="connsiteY15" fmla="*/ 366820 h 6877868"/>
              <a:gd name="connsiteX16" fmla="*/ 7704667 w 7704667"/>
              <a:gd name="connsiteY16" fmla="*/ 1077533 h 6877868"/>
              <a:gd name="connsiteX17" fmla="*/ 7704667 w 7704667"/>
              <a:gd name="connsiteY17" fmla="*/ 1719467 h 6877868"/>
              <a:gd name="connsiteX18" fmla="*/ 7704667 w 7704667"/>
              <a:gd name="connsiteY18" fmla="*/ 2155065 h 6877868"/>
              <a:gd name="connsiteX19" fmla="*/ 7704667 w 7704667"/>
              <a:gd name="connsiteY19" fmla="*/ 2659442 h 6877868"/>
              <a:gd name="connsiteX20" fmla="*/ 7704667 w 7704667"/>
              <a:gd name="connsiteY20" fmla="*/ 3163819 h 6877868"/>
              <a:gd name="connsiteX21" fmla="*/ 7704667 w 7704667"/>
              <a:gd name="connsiteY21" fmla="*/ 3805754 h 6877868"/>
              <a:gd name="connsiteX22" fmla="*/ 7704667 w 7704667"/>
              <a:gd name="connsiteY22" fmla="*/ 4378909 h 6877868"/>
              <a:gd name="connsiteX23" fmla="*/ 7704667 w 7704667"/>
              <a:gd name="connsiteY23" fmla="*/ 4883286 h 6877868"/>
              <a:gd name="connsiteX24" fmla="*/ 7704667 w 7704667"/>
              <a:gd name="connsiteY24" fmla="*/ 5387663 h 6877868"/>
              <a:gd name="connsiteX25" fmla="*/ 7704667 w 7704667"/>
              <a:gd name="connsiteY25" fmla="*/ 6029598 h 6877868"/>
              <a:gd name="connsiteX26" fmla="*/ 7704667 w 7704667"/>
              <a:gd name="connsiteY26" fmla="*/ 6877868 h 6877868"/>
              <a:gd name="connsiteX27" fmla="*/ 7189047 w 7704667"/>
              <a:gd name="connsiteY27" fmla="*/ 6877868 h 6877868"/>
              <a:gd name="connsiteX28" fmla="*/ 6519334 w 7704667"/>
              <a:gd name="connsiteY28" fmla="*/ 6877868 h 6877868"/>
              <a:gd name="connsiteX29" fmla="*/ 5772574 w 7704667"/>
              <a:gd name="connsiteY29" fmla="*/ 6877868 h 6877868"/>
              <a:gd name="connsiteX30" fmla="*/ 5256954 w 7704667"/>
              <a:gd name="connsiteY30" fmla="*/ 6877868 h 6877868"/>
              <a:gd name="connsiteX31" fmla="*/ 4664287 w 7704667"/>
              <a:gd name="connsiteY31" fmla="*/ 6877868 h 6877868"/>
              <a:gd name="connsiteX32" fmla="*/ 4225714 w 7704667"/>
              <a:gd name="connsiteY32" fmla="*/ 6877868 h 6877868"/>
              <a:gd name="connsiteX33" fmla="*/ 3787140 w 7704667"/>
              <a:gd name="connsiteY33" fmla="*/ 6877868 h 6877868"/>
              <a:gd name="connsiteX34" fmla="*/ 3271520 w 7704667"/>
              <a:gd name="connsiteY34" fmla="*/ 6877868 h 6877868"/>
              <a:gd name="connsiteX35" fmla="*/ 2909993 w 7704667"/>
              <a:gd name="connsiteY35" fmla="*/ 6877868 h 6877868"/>
              <a:gd name="connsiteX36" fmla="*/ 2163233 w 7704667"/>
              <a:gd name="connsiteY36" fmla="*/ 6877868 h 6877868"/>
              <a:gd name="connsiteX37" fmla="*/ 1570567 w 7704667"/>
              <a:gd name="connsiteY37" fmla="*/ 6877868 h 6877868"/>
              <a:gd name="connsiteX38" fmla="*/ 1054947 w 7704667"/>
              <a:gd name="connsiteY38" fmla="*/ 6877868 h 6877868"/>
              <a:gd name="connsiteX39" fmla="*/ 539327 w 7704667"/>
              <a:gd name="connsiteY39" fmla="*/ 6877868 h 6877868"/>
              <a:gd name="connsiteX40" fmla="*/ 0 w 7704667"/>
              <a:gd name="connsiteY40" fmla="*/ 6877868 h 6877868"/>
              <a:gd name="connsiteX41" fmla="*/ 0 w 7704667"/>
              <a:gd name="connsiteY41" fmla="*/ 6867929 h 6877868"/>
              <a:gd name="connsiteX42" fmla="*/ 146217 w 7704667"/>
              <a:gd name="connsiteY42" fmla="*/ 6867929 h 6877868"/>
              <a:gd name="connsiteX43" fmla="*/ 252811 w 7704667"/>
              <a:gd name="connsiteY43" fmla="*/ 6794997 h 6877868"/>
              <a:gd name="connsiteX44" fmla="*/ 776494 w 7704667"/>
              <a:gd name="connsiteY44" fmla="*/ 6388671 h 6877868"/>
              <a:gd name="connsiteX45" fmla="*/ 2676361 w 7704667"/>
              <a:gd name="connsiteY45" fmla="*/ 3631846 h 6877868"/>
              <a:gd name="connsiteX46" fmla="*/ 1053668 w 7704667"/>
              <a:gd name="connsiteY46" fmla="*/ 20383 h 6877868"/>
              <a:gd name="connsiteX47" fmla="*/ 1038069 w 7704667"/>
              <a:gd name="connsiteY47" fmla="*/ 9938 h 6877868"/>
              <a:gd name="connsiteX48" fmla="*/ 539796 w 7704667"/>
              <a:gd name="connsiteY48" fmla="*/ 9938 h 6877868"/>
              <a:gd name="connsiteX49" fmla="*/ 0 w 7704667"/>
              <a:gd name="connsiteY49" fmla="*/ 9938 h 6877868"/>
              <a:gd name="connsiteX50" fmla="*/ 0 w 7704667"/>
              <a:gd name="connsiteY50" fmla="*/ 0 h 687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704667" h="6877868" fill="none" extrusionOk="0">
                <a:moveTo>
                  <a:pt x="0" y="0"/>
                </a:moveTo>
                <a:cubicBezTo>
                  <a:pt x="203179" y="-15948"/>
                  <a:pt x="380652" y="53708"/>
                  <a:pt x="592667" y="0"/>
                </a:cubicBezTo>
                <a:cubicBezTo>
                  <a:pt x="804682" y="-53708"/>
                  <a:pt x="871767" y="8028"/>
                  <a:pt x="1031240" y="0"/>
                </a:cubicBezTo>
                <a:cubicBezTo>
                  <a:pt x="1190713" y="-8028"/>
                  <a:pt x="1304112" y="7127"/>
                  <a:pt x="1392767" y="0"/>
                </a:cubicBezTo>
                <a:cubicBezTo>
                  <a:pt x="1481422" y="-7127"/>
                  <a:pt x="1657679" y="31947"/>
                  <a:pt x="1908387" y="0"/>
                </a:cubicBezTo>
                <a:cubicBezTo>
                  <a:pt x="2159095" y="-31947"/>
                  <a:pt x="2194926" y="28561"/>
                  <a:pt x="2269913" y="0"/>
                </a:cubicBezTo>
                <a:cubicBezTo>
                  <a:pt x="2344900" y="-28561"/>
                  <a:pt x="2608444" y="57941"/>
                  <a:pt x="2785533" y="0"/>
                </a:cubicBezTo>
                <a:cubicBezTo>
                  <a:pt x="2962622" y="-57941"/>
                  <a:pt x="3113025" y="1683"/>
                  <a:pt x="3378200" y="0"/>
                </a:cubicBezTo>
                <a:cubicBezTo>
                  <a:pt x="3643375" y="-1683"/>
                  <a:pt x="3728295" y="50663"/>
                  <a:pt x="3970867" y="0"/>
                </a:cubicBezTo>
                <a:cubicBezTo>
                  <a:pt x="4213439" y="-50663"/>
                  <a:pt x="4365056" y="18242"/>
                  <a:pt x="4563534" y="0"/>
                </a:cubicBezTo>
                <a:cubicBezTo>
                  <a:pt x="4762012" y="-18242"/>
                  <a:pt x="4957321" y="15177"/>
                  <a:pt x="5233247" y="0"/>
                </a:cubicBezTo>
                <a:cubicBezTo>
                  <a:pt x="5509173" y="-15177"/>
                  <a:pt x="5414821" y="28789"/>
                  <a:pt x="5594774" y="0"/>
                </a:cubicBezTo>
                <a:cubicBezTo>
                  <a:pt x="5774727" y="-28789"/>
                  <a:pt x="5992865" y="9049"/>
                  <a:pt x="6187440" y="0"/>
                </a:cubicBezTo>
                <a:cubicBezTo>
                  <a:pt x="6382015" y="-9049"/>
                  <a:pt x="6685661" y="32222"/>
                  <a:pt x="6934200" y="0"/>
                </a:cubicBezTo>
                <a:cubicBezTo>
                  <a:pt x="7182739" y="-32222"/>
                  <a:pt x="7337713" y="74768"/>
                  <a:pt x="7704667" y="0"/>
                </a:cubicBezTo>
                <a:cubicBezTo>
                  <a:pt x="7740378" y="103633"/>
                  <a:pt x="7661612" y="220856"/>
                  <a:pt x="7704667" y="366820"/>
                </a:cubicBezTo>
                <a:cubicBezTo>
                  <a:pt x="7747722" y="512784"/>
                  <a:pt x="7661963" y="727912"/>
                  <a:pt x="7704667" y="1077533"/>
                </a:cubicBezTo>
                <a:cubicBezTo>
                  <a:pt x="7747371" y="1427154"/>
                  <a:pt x="7644185" y="1475144"/>
                  <a:pt x="7704667" y="1719467"/>
                </a:cubicBezTo>
                <a:cubicBezTo>
                  <a:pt x="7765149" y="1963790"/>
                  <a:pt x="7696022" y="2034709"/>
                  <a:pt x="7704667" y="2155065"/>
                </a:cubicBezTo>
                <a:cubicBezTo>
                  <a:pt x="7713312" y="2275421"/>
                  <a:pt x="7668147" y="2472014"/>
                  <a:pt x="7704667" y="2659442"/>
                </a:cubicBezTo>
                <a:cubicBezTo>
                  <a:pt x="7741187" y="2846870"/>
                  <a:pt x="7656879" y="2983704"/>
                  <a:pt x="7704667" y="3163819"/>
                </a:cubicBezTo>
                <a:cubicBezTo>
                  <a:pt x="7752455" y="3343934"/>
                  <a:pt x="7655486" y="3497629"/>
                  <a:pt x="7704667" y="3805754"/>
                </a:cubicBezTo>
                <a:cubicBezTo>
                  <a:pt x="7753848" y="4113880"/>
                  <a:pt x="7684289" y="4205601"/>
                  <a:pt x="7704667" y="4378909"/>
                </a:cubicBezTo>
                <a:cubicBezTo>
                  <a:pt x="7725045" y="4552218"/>
                  <a:pt x="7685509" y="4735241"/>
                  <a:pt x="7704667" y="4883286"/>
                </a:cubicBezTo>
                <a:cubicBezTo>
                  <a:pt x="7723825" y="5031331"/>
                  <a:pt x="7670803" y="5208667"/>
                  <a:pt x="7704667" y="5387663"/>
                </a:cubicBezTo>
                <a:cubicBezTo>
                  <a:pt x="7738531" y="5566659"/>
                  <a:pt x="7629620" y="5790098"/>
                  <a:pt x="7704667" y="6029598"/>
                </a:cubicBezTo>
                <a:cubicBezTo>
                  <a:pt x="7779714" y="6269098"/>
                  <a:pt x="7674149" y="6616181"/>
                  <a:pt x="7704667" y="6877868"/>
                </a:cubicBezTo>
                <a:cubicBezTo>
                  <a:pt x="7585962" y="6932676"/>
                  <a:pt x="7444177" y="6817186"/>
                  <a:pt x="7189047" y="6877868"/>
                </a:cubicBezTo>
                <a:cubicBezTo>
                  <a:pt x="6933917" y="6938550"/>
                  <a:pt x="6675039" y="6863054"/>
                  <a:pt x="6519334" y="6877868"/>
                </a:cubicBezTo>
                <a:cubicBezTo>
                  <a:pt x="6363629" y="6892682"/>
                  <a:pt x="6062310" y="6805078"/>
                  <a:pt x="5772574" y="6877868"/>
                </a:cubicBezTo>
                <a:cubicBezTo>
                  <a:pt x="5482838" y="6950658"/>
                  <a:pt x="5448199" y="6855465"/>
                  <a:pt x="5256954" y="6877868"/>
                </a:cubicBezTo>
                <a:cubicBezTo>
                  <a:pt x="5065709" y="6900271"/>
                  <a:pt x="4942538" y="6812081"/>
                  <a:pt x="4664287" y="6877868"/>
                </a:cubicBezTo>
                <a:cubicBezTo>
                  <a:pt x="4386036" y="6943655"/>
                  <a:pt x="4417410" y="6838654"/>
                  <a:pt x="4225714" y="6877868"/>
                </a:cubicBezTo>
                <a:cubicBezTo>
                  <a:pt x="4034018" y="6917082"/>
                  <a:pt x="3887171" y="6847037"/>
                  <a:pt x="3787140" y="6877868"/>
                </a:cubicBezTo>
                <a:cubicBezTo>
                  <a:pt x="3687109" y="6908699"/>
                  <a:pt x="3416053" y="6818322"/>
                  <a:pt x="3271520" y="6877868"/>
                </a:cubicBezTo>
                <a:cubicBezTo>
                  <a:pt x="3126987" y="6937414"/>
                  <a:pt x="2988216" y="6852242"/>
                  <a:pt x="2909993" y="6877868"/>
                </a:cubicBezTo>
                <a:cubicBezTo>
                  <a:pt x="2831770" y="6903494"/>
                  <a:pt x="2500581" y="6830643"/>
                  <a:pt x="2163233" y="6877868"/>
                </a:cubicBezTo>
                <a:cubicBezTo>
                  <a:pt x="1825885" y="6925093"/>
                  <a:pt x="1742158" y="6838170"/>
                  <a:pt x="1570567" y="6877868"/>
                </a:cubicBezTo>
                <a:cubicBezTo>
                  <a:pt x="1398976" y="6917566"/>
                  <a:pt x="1261035" y="6845552"/>
                  <a:pt x="1054947" y="6877868"/>
                </a:cubicBezTo>
                <a:cubicBezTo>
                  <a:pt x="848859" y="6910184"/>
                  <a:pt x="696407" y="6816803"/>
                  <a:pt x="539327" y="6877868"/>
                </a:cubicBezTo>
                <a:cubicBezTo>
                  <a:pt x="382247" y="6938933"/>
                  <a:pt x="239561" y="6865510"/>
                  <a:pt x="0" y="6877868"/>
                </a:cubicBezTo>
                <a:cubicBezTo>
                  <a:pt x="-1138" y="6873238"/>
                  <a:pt x="498" y="6871607"/>
                  <a:pt x="0" y="6867929"/>
                </a:cubicBezTo>
                <a:cubicBezTo>
                  <a:pt x="51327" y="6862208"/>
                  <a:pt x="106034" y="6878498"/>
                  <a:pt x="146217" y="6867929"/>
                </a:cubicBezTo>
                <a:cubicBezTo>
                  <a:pt x="171917" y="6847679"/>
                  <a:pt x="211103" y="6841163"/>
                  <a:pt x="252811" y="6794997"/>
                </a:cubicBezTo>
                <a:cubicBezTo>
                  <a:pt x="448147" y="6703793"/>
                  <a:pt x="624785" y="6524641"/>
                  <a:pt x="776494" y="6388671"/>
                </a:cubicBezTo>
                <a:cubicBezTo>
                  <a:pt x="1465901" y="5697365"/>
                  <a:pt x="2747189" y="4668365"/>
                  <a:pt x="2676361" y="3631846"/>
                </a:cubicBezTo>
                <a:cubicBezTo>
                  <a:pt x="2560587" y="2162396"/>
                  <a:pt x="1858153" y="541992"/>
                  <a:pt x="1053668" y="20383"/>
                </a:cubicBezTo>
                <a:cubicBezTo>
                  <a:pt x="1047954" y="16945"/>
                  <a:pt x="1042505" y="10589"/>
                  <a:pt x="1038069" y="9938"/>
                </a:cubicBezTo>
                <a:cubicBezTo>
                  <a:pt x="803186" y="14315"/>
                  <a:pt x="676061" y="-11437"/>
                  <a:pt x="539796" y="9938"/>
                </a:cubicBezTo>
                <a:cubicBezTo>
                  <a:pt x="403531" y="31313"/>
                  <a:pt x="244265" y="-23591"/>
                  <a:pt x="0" y="9938"/>
                </a:cubicBezTo>
                <a:cubicBezTo>
                  <a:pt x="-690" y="7251"/>
                  <a:pt x="682" y="3897"/>
                  <a:pt x="0" y="0"/>
                </a:cubicBezTo>
                <a:close/>
              </a:path>
              <a:path w="7704667" h="6877868" stroke="0" extrusionOk="0">
                <a:moveTo>
                  <a:pt x="0" y="0"/>
                </a:moveTo>
                <a:cubicBezTo>
                  <a:pt x="292128" y="-24712"/>
                  <a:pt x="410870" y="31298"/>
                  <a:pt x="669713" y="0"/>
                </a:cubicBezTo>
                <a:cubicBezTo>
                  <a:pt x="928556" y="-31298"/>
                  <a:pt x="1014372" y="52476"/>
                  <a:pt x="1108287" y="0"/>
                </a:cubicBezTo>
                <a:cubicBezTo>
                  <a:pt x="1202202" y="-52476"/>
                  <a:pt x="1393087" y="45432"/>
                  <a:pt x="1546860" y="0"/>
                </a:cubicBezTo>
                <a:cubicBezTo>
                  <a:pt x="1700633" y="-45432"/>
                  <a:pt x="1908847" y="53778"/>
                  <a:pt x="2216573" y="0"/>
                </a:cubicBezTo>
                <a:cubicBezTo>
                  <a:pt x="2524299" y="-53778"/>
                  <a:pt x="2701195" y="47205"/>
                  <a:pt x="2963333" y="0"/>
                </a:cubicBezTo>
                <a:cubicBezTo>
                  <a:pt x="3225471" y="-47205"/>
                  <a:pt x="3406424" y="87304"/>
                  <a:pt x="3710093" y="0"/>
                </a:cubicBezTo>
                <a:cubicBezTo>
                  <a:pt x="4013762" y="-87304"/>
                  <a:pt x="3968458" y="10559"/>
                  <a:pt x="4071620" y="0"/>
                </a:cubicBezTo>
                <a:cubicBezTo>
                  <a:pt x="4174782" y="-10559"/>
                  <a:pt x="4410912" y="46912"/>
                  <a:pt x="4510194" y="0"/>
                </a:cubicBezTo>
                <a:cubicBezTo>
                  <a:pt x="4609476" y="-46912"/>
                  <a:pt x="4909465" y="86354"/>
                  <a:pt x="5256954" y="0"/>
                </a:cubicBezTo>
                <a:cubicBezTo>
                  <a:pt x="5604443" y="-86354"/>
                  <a:pt x="5680278" y="38088"/>
                  <a:pt x="5926667" y="0"/>
                </a:cubicBezTo>
                <a:cubicBezTo>
                  <a:pt x="6173056" y="-38088"/>
                  <a:pt x="6214573" y="26397"/>
                  <a:pt x="6442287" y="0"/>
                </a:cubicBezTo>
                <a:cubicBezTo>
                  <a:pt x="6670001" y="-26397"/>
                  <a:pt x="6626943" y="7299"/>
                  <a:pt x="6803814" y="0"/>
                </a:cubicBezTo>
                <a:cubicBezTo>
                  <a:pt x="6980685" y="-7299"/>
                  <a:pt x="7442314" y="35086"/>
                  <a:pt x="7704667" y="0"/>
                </a:cubicBezTo>
                <a:cubicBezTo>
                  <a:pt x="7722944" y="214623"/>
                  <a:pt x="7695961" y="311164"/>
                  <a:pt x="7704667" y="435598"/>
                </a:cubicBezTo>
                <a:cubicBezTo>
                  <a:pt x="7713373" y="560032"/>
                  <a:pt x="7681127" y="882250"/>
                  <a:pt x="7704667" y="1146311"/>
                </a:cubicBezTo>
                <a:cubicBezTo>
                  <a:pt x="7728207" y="1410372"/>
                  <a:pt x="7689682" y="1570333"/>
                  <a:pt x="7704667" y="1719467"/>
                </a:cubicBezTo>
                <a:cubicBezTo>
                  <a:pt x="7719652" y="1868601"/>
                  <a:pt x="7695052" y="2012919"/>
                  <a:pt x="7704667" y="2086287"/>
                </a:cubicBezTo>
                <a:cubicBezTo>
                  <a:pt x="7714282" y="2159655"/>
                  <a:pt x="7689577" y="2589988"/>
                  <a:pt x="7704667" y="2728221"/>
                </a:cubicBezTo>
                <a:cubicBezTo>
                  <a:pt x="7719757" y="2866454"/>
                  <a:pt x="7668028" y="3166430"/>
                  <a:pt x="7704667" y="3370155"/>
                </a:cubicBezTo>
                <a:cubicBezTo>
                  <a:pt x="7741306" y="3573880"/>
                  <a:pt x="7668729" y="3703992"/>
                  <a:pt x="7704667" y="4012090"/>
                </a:cubicBezTo>
                <a:cubicBezTo>
                  <a:pt x="7740605" y="4320188"/>
                  <a:pt x="7697412" y="4403959"/>
                  <a:pt x="7704667" y="4585245"/>
                </a:cubicBezTo>
                <a:cubicBezTo>
                  <a:pt x="7711922" y="4766531"/>
                  <a:pt x="7702813" y="4984270"/>
                  <a:pt x="7704667" y="5089622"/>
                </a:cubicBezTo>
                <a:cubicBezTo>
                  <a:pt x="7706521" y="5194974"/>
                  <a:pt x="7700341" y="5463430"/>
                  <a:pt x="7704667" y="5662778"/>
                </a:cubicBezTo>
                <a:cubicBezTo>
                  <a:pt x="7708993" y="5862126"/>
                  <a:pt x="7675960" y="6001874"/>
                  <a:pt x="7704667" y="6167155"/>
                </a:cubicBezTo>
                <a:cubicBezTo>
                  <a:pt x="7733374" y="6332436"/>
                  <a:pt x="7684005" y="6609787"/>
                  <a:pt x="7704667" y="6877868"/>
                </a:cubicBezTo>
                <a:cubicBezTo>
                  <a:pt x="7427611" y="6958377"/>
                  <a:pt x="7233091" y="6791693"/>
                  <a:pt x="6957907" y="6877868"/>
                </a:cubicBezTo>
                <a:cubicBezTo>
                  <a:pt x="6682723" y="6964043"/>
                  <a:pt x="6687650" y="6837798"/>
                  <a:pt x="6596380" y="6877868"/>
                </a:cubicBezTo>
                <a:cubicBezTo>
                  <a:pt x="6505110" y="6917938"/>
                  <a:pt x="6180260" y="6834232"/>
                  <a:pt x="6003714" y="6877868"/>
                </a:cubicBezTo>
                <a:cubicBezTo>
                  <a:pt x="5827168" y="6921504"/>
                  <a:pt x="5664159" y="6845343"/>
                  <a:pt x="5565140" y="6877868"/>
                </a:cubicBezTo>
                <a:cubicBezTo>
                  <a:pt x="5466121" y="6910393"/>
                  <a:pt x="5282007" y="6846080"/>
                  <a:pt x="5126567" y="6877868"/>
                </a:cubicBezTo>
                <a:cubicBezTo>
                  <a:pt x="4971127" y="6909656"/>
                  <a:pt x="4829922" y="6822055"/>
                  <a:pt x="4533900" y="6877868"/>
                </a:cubicBezTo>
                <a:cubicBezTo>
                  <a:pt x="4237878" y="6933681"/>
                  <a:pt x="4281108" y="6872258"/>
                  <a:pt x="4095327" y="6877868"/>
                </a:cubicBezTo>
                <a:cubicBezTo>
                  <a:pt x="3909546" y="6883478"/>
                  <a:pt x="3824863" y="6855016"/>
                  <a:pt x="3733800" y="6877868"/>
                </a:cubicBezTo>
                <a:cubicBezTo>
                  <a:pt x="3642737" y="6900720"/>
                  <a:pt x="3512109" y="6858229"/>
                  <a:pt x="3295227" y="6877868"/>
                </a:cubicBezTo>
                <a:cubicBezTo>
                  <a:pt x="3078345" y="6897507"/>
                  <a:pt x="2914036" y="6807470"/>
                  <a:pt x="2702560" y="6877868"/>
                </a:cubicBezTo>
                <a:cubicBezTo>
                  <a:pt x="2491084" y="6948266"/>
                  <a:pt x="2380981" y="6864273"/>
                  <a:pt x="2263987" y="6877868"/>
                </a:cubicBezTo>
                <a:cubicBezTo>
                  <a:pt x="2146993" y="6891463"/>
                  <a:pt x="1895430" y="6862284"/>
                  <a:pt x="1748367" y="6877868"/>
                </a:cubicBezTo>
                <a:cubicBezTo>
                  <a:pt x="1601304" y="6893452"/>
                  <a:pt x="1381477" y="6837899"/>
                  <a:pt x="1232747" y="6877868"/>
                </a:cubicBezTo>
                <a:cubicBezTo>
                  <a:pt x="1084017" y="6917837"/>
                  <a:pt x="831652" y="6845294"/>
                  <a:pt x="640080" y="6877868"/>
                </a:cubicBezTo>
                <a:cubicBezTo>
                  <a:pt x="448508" y="6910442"/>
                  <a:pt x="269318" y="6854404"/>
                  <a:pt x="0" y="6877868"/>
                </a:cubicBezTo>
                <a:cubicBezTo>
                  <a:pt x="-1177" y="6874616"/>
                  <a:pt x="661" y="6871483"/>
                  <a:pt x="0" y="6867929"/>
                </a:cubicBezTo>
                <a:cubicBezTo>
                  <a:pt x="63552" y="6862162"/>
                  <a:pt x="82793" y="6874231"/>
                  <a:pt x="146217" y="6867929"/>
                </a:cubicBezTo>
                <a:cubicBezTo>
                  <a:pt x="191554" y="6831526"/>
                  <a:pt x="231563" y="6824337"/>
                  <a:pt x="252811" y="6794997"/>
                </a:cubicBezTo>
                <a:cubicBezTo>
                  <a:pt x="437748" y="6682800"/>
                  <a:pt x="578529" y="6565962"/>
                  <a:pt x="776494" y="6388671"/>
                </a:cubicBezTo>
                <a:cubicBezTo>
                  <a:pt x="1939901" y="5488059"/>
                  <a:pt x="2663070" y="5024871"/>
                  <a:pt x="2676361" y="3631846"/>
                </a:cubicBezTo>
                <a:cubicBezTo>
                  <a:pt x="2734617" y="2234922"/>
                  <a:pt x="1874057" y="592812"/>
                  <a:pt x="1053668" y="20383"/>
                </a:cubicBezTo>
                <a:cubicBezTo>
                  <a:pt x="1049312" y="18633"/>
                  <a:pt x="1045954" y="14828"/>
                  <a:pt x="1038069" y="9938"/>
                </a:cubicBezTo>
                <a:cubicBezTo>
                  <a:pt x="837067" y="46612"/>
                  <a:pt x="731968" y="4669"/>
                  <a:pt x="529415" y="9938"/>
                </a:cubicBezTo>
                <a:cubicBezTo>
                  <a:pt x="326862" y="15207"/>
                  <a:pt x="111915" y="-17044"/>
                  <a:pt x="0" y="9938"/>
                </a:cubicBezTo>
                <a:cubicBezTo>
                  <a:pt x="-259" y="6710"/>
                  <a:pt x="1089" y="2001"/>
                  <a:pt x="0" y="0"/>
                </a:cubicBezTo>
                <a:close/>
              </a:path>
            </a:pathLst>
          </a:custGeom>
          <a:ln w="28575">
            <a:solidFill>
              <a:schemeClr val="bg1"/>
            </a:solidFill>
            <a:extLst>
              <a:ext uri="{C807C97D-BFC1-408E-A445-0C87EB9F89A2}">
                <ask:lineSketchStyleProps xmlns:ask="http://schemas.microsoft.com/office/drawing/2018/sketchyshapes" sd="1986426914">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ask:type>
                    <ask:lineSketchScribble/>
                  </ask:type>
                </ask:lineSketchStyleProps>
              </a:ext>
            </a:extLst>
          </a:ln>
        </p:spPr>
      </p:pic>
      <p:sp>
        <p:nvSpPr>
          <p:cNvPr id="2" name="כותרת 1">
            <a:extLst>
              <a:ext uri="{FF2B5EF4-FFF2-40B4-BE49-F238E27FC236}">
                <a16:creationId xmlns:a16="http://schemas.microsoft.com/office/drawing/2014/main" id="{D244CCC5-C6A0-D0F3-2AC0-3159903BF3A0}"/>
              </a:ext>
            </a:extLst>
          </p:cNvPr>
          <p:cNvSpPr>
            <a:spLocks noGrp="1"/>
          </p:cNvSpPr>
          <p:nvPr>
            <p:ph type="ctrTitle"/>
          </p:nvPr>
        </p:nvSpPr>
        <p:spPr>
          <a:xfrm>
            <a:off x="6735780" y="404707"/>
            <a:ext cx="4327556" cy="4719554"/>
          </a:xfrm>
        </p:spPr>
        <p:txBody>
          <a:bodyPr anchor="b">
            <a:normAutofit/>
          </a:bodyPr>
          <a:lstStyle/>
          <a:p>
            <a:pPr algn="ctr" rtl="1"/>
            <a: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t>חלק 2:</a:t>
            </a:r>
            <a:b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br>
            <a:b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t>מערכת</a:t>
            </a:r>
            <a:br>
              <a:rPr lang="en-US" sz="4000" dirty="0">
                <a:solidFill>
                  <a:schemeClr val="tx1">
                    <a:lumMod val="75000"/>
                    <a:lumOff val="25000"/>
                  </a:schemeClr>
                </a:solidFill>
                <a:latin typeface="Guttman Aharoni" panose="02010401010101010101" pitchFamily="2" charset="-79"/>
                <a:cs typeface="Guttman Aharoni" panose="02010401010101010101" pitchFamily="2" charset="-79"/>
              </a:rPr>
            </a:br>
            <a:r>
              <a:rPr lang="en-US" sz="4000" dirty="0">
                <a:solidFill>
                  <a:schemeClr val="tx1">
                    <a:lumMod val="75000"/>
                    <a:lumOff val="25000"/>
                  </a:schemeClr>
                </a:solidFill>
                <a:cs typeface="Guttman Aharoni" panose="02010401010101010101" pitchFamily="2" charset="-79"/>
              </a:rPr>
              <a:t>winner-takes-all</a:t>
            </a:r>
            <a:br>
              <a:rPr lang="en-US" sz="3600" dirty="0">
                <a:solidFill>
                  <a:schemeClr val="tx1">
                    <a:lumMod val="75000"/>
                    <a:lumOff val="25000"/>
                  </a:schemeClr>
                </a:solidFill>
                <a:latin typeface="Guttman Aharoni" panose="02010401010101010101" pitchFamily="2" charset="-79"/>
                <a:cs typeface="Guttman Aharoni" panose="02010401010101010101" pitchFamily="2" charset="-79"/>
              </a:rPr>
            </a:br>
            <a:endParaRPr lang="he-IL" sz="4000" b="0" dirty="0">
              <a:solidFill>
                <a:schemeClr val="tx1">
                  <a:lumMod val="75000"/>
                  <a:lumOff val="25000"/>
                </a:schemeClr>
              </a:solidFill>
            </a:endParaRPr>
          </a:p>
        </p:txBody>
      </p:sp>
    </p:spTree>
    <p:extLst>
      <p:ext uri="{BB962C8B-B14F-4D97-AF65-F5344CB8AC3E}">
        <p14:creationId xmlns:p14="http://schemas.microsoft.com/office/powerpoint/2010/main" val="3871367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מערכת </a:t>
            </a:r>
            <a:r>
              <a:rPr lang="en-US" dirty="0">
                <a:cs typeface="Guttman Aharoni" panose="02010401010101010101" pitchFamily="2" charset="-79"/>
              </a:rPr>
              <a:t>winner-takes-all</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במערכת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בדרך כלל מדובר ב-2 נוירונים או יותר, שעושים מן אינהיביציה הדדית, כך שכאשר זרמים שמוזרקים אליהם הם בעוצמות שונות, זה שיקבל זרם חזק יותר/שמעכב חזק יותר, "ינצח", וקצב הירי שלו הוא זה שימריא עד שידעך באופן טבעי לאור היעלמות הגירוי (קצב הירי של הנוירון השני במערכת/של יתר הנוירונים לא יעלה לרוב במערכת מסוג זה). </a:t>
            </a:r>
          </a:p>
          <a:p>
            <a:pPr algn="r" rtl="1">
              <a:lnSpc>
                <a:spcPct val="150000"/>
              </a:lnSpc>
            </a:pPr>
            <a:r>
              <a:rPr lang="he-IL" dirty="0">
                <a:latin typeface="+mj-lt"/>
                <a:cs typeface="Guttman Aharoni" panose="02010401010101010101" pitchFamily="2" charset="-79"/>
              </a:rPr>
              <a:t>כאשר אין אינהיביציה הדדית, אין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והנוירונים פשוט יפעלו עד שיעכבו אותם/שהם יעכבו את עצמם. אם הנוירונים גם לא יעברו אינהיביציה עצמית, המתח, ועל כן גם קצב הירי, רק ילך ויעלה בכולם.</a:t>
            </a:r>
          </a:p>
        </p:txBody>
      </p:sp>
    </p:spTree>
    <p:extLst>
      <p:ext uri="{BB962C8B-B14F-4D97-AF65-F5344CB8AC3E}">
        <p14:creationId xmlns:p14="http://schemas.microsoft.com/office/powerpoint/2010/main" val="4175337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מערכת </a:t>
            </a:r>
            <a:r>
              <a:rPr lang="en-US" dirty="0">
                <a:cs typeface="Guttman Aharoni" panose="02010401010101010101" pitchFamily="2" charset="-79"/>
              </a:rPr>
              <a:t>winner-takes-all</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יש לציין כי מצב של</a:t>
            </a:r>
            <a:r>
              <a:rPr lang="en-US" dirty="0">
                <a:latin typeface="+mj-lt"/>
                <a:cs typeface="Guttman Aharoni" panose="02010401010101010101" pitchFamily="2" charset="-79"/>
              </a:rPr>
              <a:t>winner-takes-all </a:t>
            </a:r>
            <a:r>
              <a:rPr lang="he-IL" dirty="0">
                <a:latin typeface="+mj-lt"/>
                <a:cs typeface="Guttman Aharoni" panose="02010401010101010101" pitchFamily="2" charset="-79"/>
              </a:rPr>
              <a:t>, יכול להיווצר גם עקב תנאי התחלה אקראיים עימם אנו מתחילים מבחינת קצבי הירי השונים של הנוירונים (שכן קביעה של קצב ירי יכולה להיות או עקב הזרקת זרם שעוצמתו ומשכו גרמו לקצב ירי מסוים, או עקב קביעה שזהו קצב הירי ההתחלתי).</a:t>
            </a:r>
          </a:p>
          <a:p>
            <a:pPr algn="r" rtl="1">
              <a:lnSpc>
                <a:spcPct val="150000"/>
              </a:lnSpc>
            </a:pPr>
            <a:r>
              <a:rPr lang="he-IL" dirty="0">
                <a:latin typeface="+mj-lt"/>
                <a:cs typeface="Guttman Aharoni" panose="02010401010101010101" pitchFamily="2" charset="-79"/>
              </a:rPr>
              <a:t>לכן, במערכת הנוכחית שבחרנו לחקור, נשתמש דווקא בתנאי התחלה אקראיים מבחינת קצבי ירי על מנת לראות כיצד המערכת פועלת והאם היא מזכירה מצב של אינהיביציה הדדית שמסתיים ב-</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a:t>
            </a:r>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964631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סעיף א:</a:t>
            </a:r>
            <a:r>
              <a:rPr lang="he-IL" sz="2400" dirty="0">
                <a:latin typeface="Guttman Aharoni" panose="02010401010101010101" pitchFamily="2" charset="-79"/>
                <a:cs typeface="Guttman Aharoni" panose="02010401010101010101" pitchFamily="2" charset="-79"/>
              </a:rPr>
              <a:t> חקירת הדינמיקה של הרשת</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המערכת הנוכחית הינה מערכת טבעתית של 50 נוירונים. לכל אחד מן הנוירונים סינפסה עם כל נוירון אחר, כמו גם סינפסה עצמית, וה"</a:t>
                </a:r>
                <a:r>
                  <a:rPr lang="en-US" dirty="0">
                    <a:latin typeface="+mj-lt"/>
                    <a:cs typeface="Guttman Aharoni" panose="02010401010101010101" pitchFamily="2" charset="-79"/>
                  </a:rPr>
                  <a:t>W</a:t>
                </a:r>
                <a:r>
                  <a:rPr lang="he-IL" dirty="0">
                    <a:latin typeface="+mj-lt"/>
                    <a:cs typeface="Guttman Aharoni" panose="02010401010101010101" pitchFamily="2" charset="-79"/>
                  </a:rPr>
                  <a:t>" של כל סינפסה (המשקולת שקובעת האם מדובר בסינפסה אקסיטטורית/אינהיביטורית, ומהו חוזק הקשר שם), חושב בקוד על ידי הנוסחה:</a:t>
                </a:r>
              </a:p>
              <a:p>
                <a:pPr algn="r" rtl="1">
                  <a:lnSpc>
                    <a:spcPct val="150000"/>
                  </a:lnSpc>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Arial" panose="020B0604020202020204" pitchFamily="34" charset="0"/>
                              <a:cs typeface="Times New Roman" panose="02020603050405020304" pitchFamily="18" charset="0"/>
                            </a:rPr>
                          </m:ctrlPr>
                        </m:sSubPr>
                        <m:e>
                          <m:r>
                            <a:rPr lang="x-none" sz="1800" i="1">
                              <a:effectLst/>
                              <a:latin typeface="Cambria Math" panose="02040503050406030204" pitchFamily="18" charset="0"/>
                              <a:ea typeface="Arial" panose="020B0604020202020204" pitchFamily="34" charset="0"/>
                              <a:cs typeface="Times New Roman" panose="02020603050405020304" pitchFamily="18" charset="0"/>
                            </a:rPr>
                            <m:t>𝑊</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𝑗</m:t>
                          </m:r>
                        </m:sub>
                      </m:sSub>
                      <m:r>
                        <a:rPr lang="x-none" sz="1800" i="1">
                          <a:effectLst/>
                          <a:latin typeface="Cambria Math" panose="02040503050406030204" pitchFamily="18" charset="0"/>
                          <a:ea typeface="Arial" panose="020B0604020202020204" pitchFamily="34" charset="0"/>
                          <a:cs typeface="Times New Roman" panose="02020603050405020304" pitchFamily="18" charset="0"/>
                        </a:rPr>
                        <m:t>=</m:t>
                      </m:r>
                      <m:func>
                        <m:func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uncPr>
                        <m:fName>
                          <m:r>
                            <m:rPr>
                              <m:sty m:val="p"/>
                            </m:rPr>
                            <a:rPr lang="x-none" sz="1800">
                              <a:effectLst/>
                              <a:latin typeface="Cambria Math" panose="02040503050406030204" pitchFamily="18" charset="0"/>
                              <a:ea typeface="Arial" panose="020B0604020202020204" pitchFamily="34" charset="0"/>
                              <a:cs typeface="Times New Roman" panose="02020603050405020304" pitchFamily="18" charset="0"/>
                            </a:rPr>
                            <m:t>exp</m:t>
                          </m:r>
                        </m:fName>
                        <m:e>
                          <m:d>
                            <m:d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dPr>
                            <m:e>
                              <m:r>
                                <a:rPr lang="x-none" sz="1800" i="1">
                                  <a:effectLst/>
                                  <a:latin typeface="Cambria Math" panose="02040503050406030204" pitchFamily="18" charset="0"/>
                                  <a:ea typeface="Arial" panose="020B0604020202020204" pitchFamily="34" charset="0"/>
                                  <a:cs typeface="Times New Roman" panose="02020603050405020304" pitchFamily="18" charset="0"/>
                                </a:rPr>
                                <m:t>−</m:t>
                              </m:r>
                              <m:f>
                                <m:f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𝑑</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𝑖𝑗</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num>
                                <m:den>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𝜎</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1</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den>
                              </m:f>
                            </m:e>
                          </m:d>
                        </m:e>
                      </m:func>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𝑤</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x-none" sz="1800">
                          <a:effectLst/>
                          <a:latin typeface="Cambria Math" panose="02040503050406030204" pitchFamily="18" charset="0"/>
                          <a:ea typeface="Arial" panose="020B0604020202020204" pitchFamily="34" charset="0"/>
                          <a:cs typeface="Times New Roman" panose="02020603050405020304" pitchFamily="18" charset="0"/>
                        </a:rPr>
                        <m:t>exp</m:t>
                      </m:r>
                      <m:r>
                        <a:rPr lang="x-none" sz="1800">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f>
                        <m:f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𝑑</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𝑖𝑗</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num>
                        <m:den>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𝜎</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den>
                      </m:f>
                      <m:r>
                        <a:rPr lang="x-none" sz="1800" i="1">
                          <a:effectLst/>
                          <a:latin typeface="Cambria Math" panose="02040503050406030204" pitchFamily="18" charset="0"/>
                          <a:ea typeface="Arial" panose="020B0604020202020204" pitchFamily="34" charset="0"/>
                          <a:cs typeface="Times New Roman" panose="02020603050405020304" pitchFamily="18" charset="0"/>
                        </a:rPr>
                        <m:t>)</m:t>
                      </m:r>
                    </m:oMath>
                  </m:oMathPara>
                </a14:m>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r" rtl="1">
                  <a:lnSpc>
                    <a:spcPct val="150000"/>
                  </a:lnSpc>
                </a:pPr>
                <a:r>
                  <a:rPr lang="he-IL" sz="1200" dirty="0">
                    <a:latin typeface="Guttman Aharoni" panose="02010401010101010101" pitchFamily="2" charset="-79"/>
                    <a:cs typeface="Guttman Aharoni" panose="02010401010101010101" pitchFamily="2" charset="-79"/>
                  </a:rPr>
                  <a:t>כאשר </a:t>
                </a:r>
                <a:r>
                  <a:rPr lang="en-US" sz="1200" dirty="0">
                    <a:latin typeface="+mj-lt"/>
                    <a:cs typeface="Guttman Aharoni" panose="02010401010101010101" pitchFamily="2" charset="-79"/>
                  </a:rPr>
                  <a:t>d</a:t>
                </a:r>
                <a:r>
                  <a:rPr lang="en-US" sz="1200" baseline="-25000" dirty="0">
                    <a:latin typeface="+mj-lt"/>
                    <a:cs typeface="Guttman Aharoni" panose="02010401010101010101" pitchFamily="2" charset="-79"/>
                  </a:rPr>
                  <a:t>ij</a:t>
                </a:r>
                <a:r>
                  <a:rPr lang="he-IL" sz="1200" dirty="0">
                    <a:latin typeface="Guttman Aharoni" panose="02010401010101010101" pitchFamily="2" charset="-79"/>
                    <a:cs typeface="Guttman Aharoni" panose="02010401010101010101" pitchFamily="2" charset="-79"/>
                  </a:rPr>
                  <a:t> הוא המרחק בין שני נוירונים ששווה לערך מוחלט של הפרשי האינדקסים. סיגמות הן רוחב האינטראקציה האקסיטטורית והאינהיביטורית בהתאמה וערכיהן הם 30 ו-60 בהתאמה. והקבוע </a:t>
                </a:r>
                <a:r>
                  <a:rPr lang="en-US" sz="1200" dirty="0">
                    <a:latin typeface="+mj-lt"/>
                    <a:cs typeface="Guttman Aharoni" panose="02010401010101010101" pitchFamily="2" charset="-79"/>
                  </a:rPr>
                  <a:t>w</a:t>
                </a:r>
                <a:r>
                  <a:rPr lang="he-IL" sz="1200" dirty="0">
                    <a:latin typeface="Guttman Aharoni" panose="02010401010101010101" pitchFamily="2" charset="-79"/>
                    <a:cs typeface="Guttman Aharoni" panose="02010401010101010101" pitchFamily="2" charset="-79"/>
                  </a:rPr>
                  <a:t> הוא חוזק האינהיביציה ביחס לאקסיטציה וערכו 0.2.  </a:t>
                </a:r>
              </a:p>
            </p:txBody>
          </p:sp>
        </mc:Choice>
        <mc:Fallback xmlns="">
          <p:sp>
            <p:nvSpPr>
              <p:cNvPr id="3" name="מציין מיקום תוכן 2">
                <a:extLst>
                  <a:ext uri="{FF2B5EF4-FFF2-40B4-BE49-F238E27FC236}">
                    <a16:creationId xmlns:a16="http://schemas.microsoft.com/office/drawing/2014/main" id="{EC624882-5269-13B5-FAF2-544019597583}"/>
                  </a:ext>
                </a:extLst>
              </p:cNvPr>
              <p:cNvSpPr>
                <a:spLocks noGrp="1" noRot="1" noChangeAspect="1" noMove="1" noResize="1" noEditPoints="1" noAdjustHandles="1" noChangeArrowheads="1" noChangeShapeType="1" noTextEdit="1"/>
              </p:cNvSpPr>
              <p:nvPr>
                <p:ph idx="1"/>
              </p:nvPr>
            </p:nvSpPr>
            <p:spPr>
              <a:blipFill>
                <a:blip r:embed="rId3"/>
                <a:stretch>
                  <a:fillRect r="-486" b="-2504"/>
                </a:stretch>
              </a:blipFill>
            </p:spPr>
            <p:txBody>
              <a:bodyPr/>
              <a:lstStyle/>
              <a:p>
                <a:r>
                  <a:rPr lang="he-IL">
                    <a:noFill/>
                  </a:rPr>
                  <a:t> </a:t>
                </a:r>
              </a:p>
            </p:txBody>
          </p:sp>
        </mc:Fallback>
      </mc:AlternateContent>
    </p:spTree>
    <p:extLst>
      <p:ext uri="{BB962C8B-B14F-4D97-AF65-F5344CB8AC3E}">
        <p14:creationId xmlns:p14="http://schemas.microsoft.com/office/powerpoint/2010/main" val="105374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הדינמיקה של כל נוירון במערכת מקיימת את המשוואה הבאה:</a:t>
                </a:r>
              </a:p>
              <a:p>
                <a:pPr algn="r" rtl="1">
                  <a:lnSpc>
                    <a:spcPct val="150000"/>
                  </a:lnSpc>
                </a:pPr>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𝜏</m:t>
                      </m:r>
                      <m:f>
                        <m:f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𝑑</m:t>
                          </m:r>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Sub>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𝑑𝑡</m:t>
                          </m:r>
                        </m:den>
                      </m:f>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Sub>
                      <m:r>
                        <m:rPr>
                          <m:nor/>
                        </m:rPr>
                        <a:rPr lang="en-US" sz="1800" i="1" kern="1200">
                          <a:solidFill>
                            <a:srgbClr val="000000"/>
                          </a:solidFill>
                          <a:effectLst/>
                          <a:latin typeface="Helvatica"/>
                          <a:ea typeface="Arial" panose="020B0604020202020204" pitchFamily="34" charset="0"/>
                          <a:cs typeface="Arial" panose="020B0604020202020204" pitchFamily="34" charset="0"/>
                        </a:rPr>
                        <m:t>+</m:t>
                      </m:r>
                      <m:r>
                        <m:rPr>
                          <m:nor/>
                        </m:rPr>
                        <a:rPr lang="en-US" sz="1800" i="1" kern="1200">
                          <a:solidFill>
                            <a:srgbClr val="000000"/>
                          </a:solidFill>
                          <a:effectLst/>
                          <a:latin typeface="Helvatica"/>
                          <a:ea typeface="Arial" panose="020B0604020202020204" pitchFamily="34" charset="0"/>
                          <a:cs typeface="Arial" panose="020B0604020202020204" pitchFamily="34" charset="0"/>
                        </a:rPr>
                        <m:t>f</m:t>
                      </m:r>
                      <m:r>
                        <m:rPr>
                          <m:nor/>
                        </m:rPr>
                        <a:rPr lang="en-US" sz="1800" i="1" kern="1200">
                          <a:solidFill>
                            <a:srgbClr val="000000"/>
                          </a:solidFill>
                          <a:effectLst/>
                          <a:latin typeface="Helvatica"/>
                          <a:ea typeface="Arial" panose="020B0604020202020204" pitchFamily="34" charset="0"/>
                          <a:cs typeface="Arial" panose="020B0604020202020204" pitchFamily="34" charset="0"/>
                        </a:rPr>
                        <m:t>(</m:t>
                      </m:r>
                      <m:nary>
                        <m:naryPr>
                          <m:chr m:val="∑"/>
                          <m:ctrlP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sub>
                        <m:sup/>
                        <m:e>
                          <m:sSub>
                            <m:sSubPr>
                              <m:ctrlP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e>
                            <m:sub>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𝑖𝑗</m:t>
                              </m:r>
                            </m:sub>
                          </m:sSub>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𝑗</m:t>
                              </m:r>
                            </m:sub>
                          </m:s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nary>
                    </m:oMath>
                  </m:oMathPara>
                </a14:m>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r" rtl="1">
                  <a:lnSpc>
                    <a:spcPct val="150000"/>
                  </a:lnSpc>
                </a:pPr>
                <a:r>
                  <a:rPr lang="he-IL" dirty="0">
                    <a:latin typeface="+mj-lt"/>
                    <a:cs typeface="Guttman Aharoni" panose="02010401010101010101" pitchFamily="2" charset="-79"/>
                  </a:rPr>
                  <a:t>כאשר </a:t>
                </a:r>
                <a:r>
                  <a:rPr lang="en-US" dirty="0">
                    <a:latin typeface="+mj-lt"/>
                    <a:cs typeface="Guttman Aharoni" panose="02010401010101010101" pitchFamily="2" charset="-79"/>
                  </a:rPr>
                  <a:t>f(x)</a:t>
                </a:r>
                <a:r>
                  <a:rPr lang="he-IL" dirty="0">
                    <a:latin typeface="+mj-lt"/>
                    <a:cs typeface="Guttman Aharoni" panose="02010401010101010101" pitchFamily="2" charset="-79"/>
                  </a:rPr>
                  <a:t> (הפונקציה) בה משתמשים, שקולה לשימוש ב-</a:t>
                </a:r>
                <a:r>
                  <a:rPr lang="en-US" dirty="0">
                    <a:latin typeface="+mj-lt"/>
                    <a:cs typeface="Guttman Aharoni" panose="02010401010101010101" pitchFamily="2" charset="-79"/>
                  </a:rPr>
                  <a:t>subplus</a:t>
                </a:r>
                <a:r>
                  <a:rPr lang="he-IL" dirty="0">
                    <a:latin typeface="+mj-lt"/>
                    <a:cs typeface="Guttman Aharoni" panose="02010401010101010101" pitchFamily="2" charset="-79"/>
                  </a:rPr>
                  <a:t> במאטלאב, ונראית כך:</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kern="1200"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𝑓</m:t>
                      </m:r>
                      <m:d>
                        <m:dPr>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d>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d>
                        <m:dPr>
                          <m:begChr m:val="{"/>
                          <m:endChr m:val=""/>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eqArr>
                            <m:eqArrPr>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eqArrPr>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&lt;</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e>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&amp;</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e>
                          </m:eqArr>
                        </m:e>
                      </m:d>
                    </m:oMath>
                  </m:oMathPara>
                </a14:m>
                <a:endParaRPr lang="en-US" sz="14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מציין מיקום תוכן 2">
                <a:extLst>
                  <a:ext uri="{FF2B5EF4-FFF2-40B4-BE49-F238E27FC236}">
                    <a16:creationId xmlns:a16="http://schemas.microsoft.com/office/drawing/2014/main" id="{EC624882-5269-13B5-FAF2-544019597583}"/>
                  </a:ext>
                </a:extLst>
              </p:cNvPr>
              <p:cNvSpPr>
                <a:spLocks noGrp="1" noRot="1" noChangeAspect="1" noMove="1" noResize="1" noEditPoints="1" noAdjustHandles="1" noChangeArrowheads="1" noChangeShapeType="1" noTextEdit="1"/>
              </p:cNvSpPr>
              <p:nvPr>
                <p:ph idx="1"/>
              </p:nvPr>
            </p:nvSpPr>
            <p:spPr>
              <a:blipFill>
                <a:blip r:embed="rId3"/>
                <a:stretch>
                  <a:fillRect l="-1529" r="-486"/>
                </a:stretch>
              </a:blipFill>
            </p:spPr>
            <p:txBody>
              <a:bodyPr/>
              <a:lstStyle/>
              <a:p>
                <a:r>
                  <a:rPr lang="he-IL">
                    <a:noFill/>
                  </a:rPr>
                  <a:t> </a:t>
                </a:r>
              </a:p>
            </p:txBody>
          </p:sp>
        </mc:Fallback>
      </mc:AlternateContent>
    </p:spTree>
    <p:extLst>
      <p:ext uri="{BB962C8B-B14F-4D97-AF65-F5344CB8AC3E}">
        <p14:creationId xmlns:p14="http://schemas.microsoft.com/office/powerpoint/2010/main" val="53734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במטלה זו נתקבלו נתוני פעילות נוירונלית שנמדדו ממוחה של חולדה בזמן שזאת משוטטת בסביבה ריבועית. </a:t>
            </a:r>
          </a:p>
          <a:p>
            <a:pPr algn="r" rtl="1">
              <a:lnSpc>
                <a:spcPct val="150000"/>
              </a:lnSpc>
            </a:pPr>
            <a:r>
              <a:rPr lang="he-IL" dirty="0">
                <a:latin typeface="Guttman Aharoni" panose="02010401010101010101" pitchFamily="2" charset="-79"/>
                <a:cs typeface="Guttman Aharoni" panose="02010401010101010101" pitchFamily="2" charset="-79"/>
              </a:rPr>
              <a:t>למעשה, 6 נוירונים שונים נמדדו בקצב של 1000 הרץ (1000 דגימות בשנייה), במשך כ-600 שניות (10 דקות). </a:t>
            </a:r>
          </a:p>
          <a:p>
            <a:pPr algn="r" rtl="1">
              <a:lnSpc>
                <a:spcPct val="150000"/>
              </a:lnSpc>
            </a:pPr>
            <a:r>
              <a:rPr lang="he-IL" dirty="0">
                <a:latin typeface="Guttman Aharoni" panose="02010401010101010101" pitchFamily="2" charset="-79"/>
                <a:cs typeface="Guttman Aharoni" panose="02010401010101010101" pitchFamily="2" charset="-79"/>
              </a:rPr>
              <a:t>על מנת שנוכל לאפיין אילו מהתאים יכולים להסתווג כתאי כיוון ראש (במאטלאב), עלינו להסתכל ראשית על קצב הירי (בהרץ) של כל נוירון כתלות בכיווני הראש השונים של החולדה (במעלות).</a:t>
            </a:r>
          </a:p>
        </p:txBody>
      </p:sp>
    </p:spTree>
    <p:extLst>
      <p:ext uri="{BB962C8B-B14F-4D97-AF65-F5344CB8AC3E}">
        <p14:creationId xmlns:p14="http://schemas.microsoft.com/office/powerpoint/2010/main" val="3115304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עלינו לחקור את הדינמיקה של הרשת כאשר היא מתחילה מתנאי התחלה אקראיים. נערוך מספר חקירות לשם כך, אך ראשית נקבע מספר פרמטרים חשובים שזהים בעבור כולן:</a:t>
            </a:r>
          </a:p>
          <a:p>
            <a:pPr algn="r" rtl="1">
              <a:lnSpc>
                <a:spcPct val="150000"/>
              </a:lnSpc>
            </a:pPr>
            <a:r>
              <a:rPr lang="he-IL" dirty="0">
                <a:latin typeface="+mj-lt"/>
                <a:cs typeface="Guttman Aharoni" panose="02010401010101010101" pitchFamily="2" charset="-79"/>
              </a:rPr>
              <a:t>נקבע כי יחידות הזמן בהן פועלת המערכת הן של שניות [</a:t>
            </a:r>
            <a:r>
              <a:rPr lang="en-US" dirty="0">
                <a:latin typeface="+mj-lt"/>
                <a:cs typeface="Guttman Aharoni" panose="02010401010101010101" pitchFamily="2" charset="-79"/>
              </a:rPr>
              <a:t>sec</a:t>
            </a:r>
            <a:r>
              <a:rPr lang="he-IL" dirty="0">
                <a:latin typeface="+mj-lt"/>
                <a:cs typeface="Guttman Aharoni" panose="02010401010101010101" pitchFamily="2" charset="-79"/>
              </a:rPr>
              <a:t>], ושקצב הירי הנמדד לאורך ההרצה הוא כמובן בהרץ [</a:t>
            </a:r>
            <a:r>
              <a:rPr lang="en-US" dirty="0">
                <a:latin typeface="+mj-lt"/>
                <a:cs typeface="Guttman Aharoni" panose="02010401010101010101" pitchFamily="2" charset="-79"/>
              </a:rPr>
              <a:t>Hz</a:t>
            </a:r>
            <a:r>
              <a:rPr lang="he-IL" dirty="0">
                <a:latin typeface="+mj-lt"/>
                <a:cs typeface="Guttman Aharoni" panose="02010401010101010101" pitchFamily="2" charset="-79"/>
              </a:rPr>
              <a:t>], שמהווה יחידה אוניברסלית לקצב (במקרה הזה, קצב ירי – מספר "ספייקים" לשנייה).</a:t>
            </a:r>
          </a:p>
          <a:p>
            <a:pPr algn="r" rtl="1">
              <a:lnSpc>
                <a:spcPct val="150000"/>
              </a:lnSpc>
            </a:pPr>
            <a:r>
              <a:rPr lang="he-IL" dirty="0">
                <a:latin typeface="+mj-lt"/>
                <a:cs typeface="Guttman Aharoni" panose="02010401010101010101" pitchFamily="2" charset="-79"/>
              </a:rPr>
              <a:t>זמן ההרצה הכולל של כל חקירה נקבע להיות 100 שניות, וקצב הירי חושב ונמדד במרווחים של </a:t>
            </a:r>
            <a:r>
              <a:rPr lang="en-US" dirty="0">
                <a:latin typeface="+mj-lt"/>
                <a:cs typeface="Guttman Aharoni" panose="02010401010101010101" pitchFamily="2" charset="-79"/>
              </a:rPr>
              <a:t>dt = 0.1 sec</a:t>
            </a:r>
            <a:r>
              <a:rPr lang="he-IL" dirty="0">
                <a:latin typeface="+mj-lt"/>
                <a:cs typeface="Guttman Aharoni" panose="02010401010101010101" pitchFamily="2" charset="-79"/>
              </a:rPr>
              <a:t>, בעוד שהקבוע טאו שווה ל-10 (שרירותית).</a:t>
            </a:r>
          </a:p>
        </p:txBody>
      </p:sp>
    </p:spTree>
    <p:extLst>
      <p:ext uri="{BB962C8B-B14F-4D97-AF65-F5344CB8AC3E}">
        <p14:creationId xmlns:p14="http://schemas.microsoft.com/office/powerpoint/2010/main" val="4158696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נוסף על כך, נציין שעבור כל חקירה בחלק זה, הוצאו שלושה גרפים שונים, שכל אחד מהם מגביל את ציר ה-</a:t>
            </a:r>
            <a:r>
              <a:rPr lang="en-US" dirty="0">
                <a:latin typeface="+mj-lt"/>
                <a:cs typeface="Guttman Aharoni" panose="02010401010101010101" pitchFamily="2" charset="-79"/>
              </a:rPr>
              <a:t>Y</a:t>
            </a:r>
            <a:r>
              <a:rPr lang="he-IL" dirty="0">
                <a:latin typeface="+mj-lt"/>
                <a:cs typeface="Guttman Aharoni" panose="02010401010101010101" pitchFamily="2" charset="-79"/>
              </a:rPr>
              <a:t> (של קצבי ירי), עד לערך שונה המסמל קצב ירי שהוא אפשרי פיזיולוגית (לפי מה שראינו עוד לפי מודל </a:t>
            </a:r>
            <a:r>
              <a:rPr lang="en-US" dirty="0">
                <a:latin typeface="+mj-lt"/>
                <a:cs typeface="Guttman Aharoni" panose="02010401010101010101" pitchFamily="2" charset="-79"/>
              </a:rPr>
              <a:t>HH</a:t>
            </a:r>
            <a:r>
              <a:rPr lang="he-IL" dirty="0">
                <a:latin typeface="+mj-lt"/>
                <a:cs typeface="Guttman Aharoni" panose="02010401010101010101" pitchFamily="2" charset="-79"/>
              </a:rPr>
              <a:t>), שכן אין כל כך מה להסתכל על מעבר לכך. הערכים הם </a:t>
            </a:r>
            <a:r>
              <a:rPr lang="en-US" dirty="0">
                <a:latin typeface="+mj-lt"/>
                <a:cs typeface="Guttman Aharoni" panose="02010401010101010101" pitchFamily="2" charset="-79"/>
              </a:rPr>
              <a:t>50Hz, 100Hz, 150Hz</a:t>
            </a:r>
            <a:r>
              <a:rPr lang="he-IL" dirty="0">
                <a:latin typeface="+mj-lt"/>
                <a:cs typeface="Guttman Aharoni" panose="02010401010101010101" pitchFamily="2" charset="-79"/>
              </a:rPr>
              <a:t>.</a:t>
            </a:r>
          </a:p>
          <a:p>
            <a:pPr algn="r" rtl="1">
              <a:lnSpc>
                <a:spcPct val="150000"/>
              </a:lnSpc>
            </a:pPr>
            <a:r>
              <a:rPr lang="he-IL" dirty="0">
                <a:latin typeface="+mj-lt"/>
                <a:cs typeface="Guttman Aharoni" panose="02010401010101010101" pitchFamily="2" charset="-79"/>
              </a:rPr>
              <a:t>הסיבה לחלוקה ל-3 גרפים היא שבאופן זה נוכל לראות מה קורה בתמונה הכוללת לאחר זמן רב יותר בו הגענו לקצבי ירי מהירים, לעומת מה קורה בתמונה של קלוז-אפ לערכי קצב ירי נמוכים יחסית (היות שמדובר ב-50 נוירונים קשה לחזות בדינמיקה ההתחלתית מבלי לעשות קלוז-אפ לחלק זה).</a:t>
            </a:r>
          </a:p>
          <a:p>
            <a:pPr algn="r" rtl="1">
              <a:lnSpc>
                <a:spcPct val="150000"/>
              </a:lnSpc>
            </a:pPr>
            <a:endParaRPr lang="he-IL" dirty="0">
              <a:latin typeface="+mj-lt"/>
              <a:cs typeface="Guttman Aharoni" panose="02010401010101010101" pitchFamily="2" charset="-79"/>
            </a:endParaRPr>
          </a:p>
          <a:p>
            <a:pPr algn="r" rtl="1">
              <a:lnSpc>
                <a:spcPct val="150000"/>
              </a:lnSpc>
            </a:pPr>
            <a:endParaRPr lang="he-IL" dirty="0">
              <a:latin typeface="+mj-lt"/>
              <a:cs typeface="Guttman Aharoni" panose="02010401010101010101" pitchFamily="2" charset="-79"/>
            </a:endParaRPr>
          </a:p>
        </p:txBody>
      </p:sp>
    </p:spTree>
    <p:extLst>
      <p:ext uri="{BB962C8B-B14F-4D97-AF65-F5344CB8AC3E}">
        <p14:creationId xmlns:p14="http://schemas.microsoft.com/office/powerpoint/2010/main" val="3164394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חשוב לציין כי ההגבלה שקבענו בציר ה-</a:t>
            </a:r>
            <a:r>
              <a:rPr lang="en-US" dirty="0">
                <a:latin typeface="+mj-lt"/>
                <a:cs typeface="Guttman Aharoni" panose="02010401010101010101" pitchFamily="2" charset="-79"/>
              </a:rPr>
              <a:t>y</a:t>
            </a:r>
            <a:r>
              <a:rPr lang="he-IL" dirty="0">
                <a:latin typeface="+mj-lt"/>
                <a:cs typeface="Guttman Aharoni" panose="02010401010101010101" pitchFamily="2" charset="-79"/>
              </a:rPr>
              <a:t> קובעת גם למעשה את אורכו של ציר ה-</a:t>
            </a:r>
            <a:r>
              <a:rPr lang="en-US" dirty="0">
                <a:latin typeface="+mj-lt"/>
                <a:cs typeface="Guttman Aharoni" panose="02010401010101010101" pitchFamily="2" charset="-79"/>
              </a:rPr>
              <a:t>x</a:t>
            </a:r>
            <a:r>
              <a:rPr lang="he-IL" dirty="0">
                <a:latin typeface="+mj-lt"/>
                <a:cs typeface="Guttman Aharoni" panose="02010401010101010101" pitchFamily="2" charset="-79"/>
              </a:rPr>
              <a:t>, כך שייתכן שצירי </a:t>
            </a:r>
            <a:r>
              <a:rPr lang="en-US" dirty="0">
                <a:latin typeface="+mj-lt"/>
                <a:cs typeface="Guttman Aharoni" panose="02010401010101010101" pitchFamily="2" charset="-79"/>
              </a:rPr>
              <a:t>x</a:t>
            </a:r>
            <a:r>
              <a:rPr lang="he-IL" dirty="0">
                <a:latin typeface="+mj-lt"/>
                <a:cs typeface="Guttman Aharoni" panose="02010401010101010101" pitchFamily="2" charset="-79"/>
              </a:rPr>
              <a:t> יהיו בסקאלות משתנות (גם פר חקירה וגם בין חקירות), ועלינו לשים לב לכך. </a:t>
            </a:r>
          </a:p>
          <a:p>
            <a:pPr algn="r" rtl="1">
              <a:lnSpc>
                <a:spcPct val="150000"/>
              </a:lnSpc>
            </a:pPr>
            <a:r>
              <a:rPr lang="he-IL" dirty="0">
                <a:latin typeface="+mj-lt"/>
                <a:cs typeface="Guttman Aharoni" panose="02010401010101010101" pitchFamily="2" charset="-79"/>
              </a:rPr>
              <a:t>ההבדל בסקאלות פר חקירה הוא טבעי, שכן לוקח יותר זמן להגיע לקצב ירי גבוה מהקודם למשל (ואנחנו כל פעם באמת מגבילים לקצב ירי גבוה מקודמו).</a:t>
            </a:r>
          </a:p>
          <a:p>
            <a:pPr algn="r" rtl="1">
              <a:lnSpc>
                <a:spcPct val="150000"/>
              </a:lnSpc>
            </a:pPr>
            <a:r>
              <a:rPr lang="he-IL" dirty="0">
                <a:latin typeface="+mj-lt"/>
                <a:cs typeface="Guttman Aharoni" panose="02010401010101010101" pitchFamily="2" charset="-79"/>
              </a:rPr>
              <a:t>לכן, פחות מעניין להשוות ולהתייחס להבדלים בסקאלות של צירי ה-</a:t>
            </a:r>
            <a:r>
              <a:rPr lang="en-US" dirty="0">
                <a:latin typeface="+mj-lt"/>
                <a:cs typeface="Guttman Aharoni" panose="02010401010101010101" pitchFamily="2" charset="-79"/>
              </a:rPr>
              <a:t>x </a:t>
            </a:r>
            <a:r>
              <a:rPr lang="he-IL" dirty="0">
                <a:latin typeface="+mj-lt"/>
                <a:cs typeface="Guttman Aharoni" panose="02010401010101010101" pitchFamily="2" charset="-79"/>
              </a:rPr>
              <a:t> באותה החקירה בין 3 הגרפים השונים (רק נשים לב אליהם כשנבחן את הגרפים).</a:t>
            </a:r>
          </a:p>
          <a:p>
            <a:pPr algn="r" rtl="1">
              <a:lnSpc>
                <a:spcPct val="150000"/>
              </a:lnSpc>
            </a:pPr>
            <a:endParaRPr lang="he-IL" dirty="0">
              <a:latin typeface="+mj-lt"/>
              <a:cs typeface="Guttman Aharoni" panose="02010401010101010101" pitchFamily="2" charset="-79"/>
            </a:endParaRPr>
          </a:p>
          <a:p>
            <a:pPr algn="r" rtl="1">
              <a:lnSpc>
                <a:spcPct val="150000"/>
              </a:lnSpc>
            </a:pPr>
            <a:endParaRPr lang="he-IL" dirty="0">
              <a:latin typeface="+mj-lt"/>
              <a:cs typeface="Guttman Aharoni" panose="02010401010101010101" pitchFamily="2" charset="-79"/>
            </a:endParaRPr>
          </a:p>
        </p:txBody>
      </p:sp>
    </p:spTree>
    <p:extLst>
      <p:ext uri="{BB962C8B-B14F-4D97-AF65-F5344CB8AC3E}">
        <p14:creationId xmlns:p14="http://schemas.microsoft.com/office/powerpoint/2010/main" val="3591757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מה שכן, נשים דגש על ההבדל בסקאלות של צירי ה-</a:t>
            </a:r>
            <a:r>
              <a:rPr lang="en-US" dirty="0">
                <a:latin typeface="+mj-lt"/>
                <a:cs typeface="Guttman Aharoni" panose="02010401010101010101" pitchFamily="2" charset="-79"/>
              </a:rPr>
              <a:t>x</a:t>
            </a:r>
            <a:r>
              <a:rPr lang="he-IL" dirty="0">
                <a:latin typeface="+mj-lt"/>
                <a:cs typeface="Guttman Aharoni" panose="02010401010101010101" pitchFamily="2" charset="-79"/>
              </a:rPr>
              <a:t>, בעיקר בהשוואות שנערוך בין החקירות (בין גרפים עם אותה מגבלה בציר ה-</a:t>
            </a:r>
            <a:r>
              <a:rPr lang="en-US" dirty="0">
                <a:latin typeface="+mj-lt"/>
                <a:cs typeface="Guttman Aharoni" panose="02010401010101010101" pitchFamily="2" charset="-79"/>
              </a:rPr>
              <a:t>y</a:t>
            </a:r>
            <a:r>
              <a:rPr lang="he-IL" dirty="0">
                <a:latin typeface="+mj-lt"/>
                <a:cs typeface="Guttman Aharoni" panose="02010401010101010101" pitchFamily="2" charset="-79"/>
              </a:rPr>
              <a:t> מחקירות שונות כמובן).</a:t>
            </a:r>
          </a:p>
          <a:p>
            <a:pPr algn="r" rtl="1">
              <a:lnSpc>
                <a:spcPct val="150000"/>
              </a:lnSpc>
            </a:pPr>
            <a:r>
              <a:rPr lang="he-IL" dirty="0">
                <a:latin typeface="+mj-lt"/>
                <a:cs typeface="Guttman Aharoni" panose="02010401010101010101" pitchFamily="2" charset="-79"/>
              </a:rPr>
              <a:t>הסיבה לכך היא שזה יוכל להגיד משהו על השונות במהירויות (בין החקירות) בהן יש עליה/ירידה בקצבי הירי של הנוירונים השונים.</a:t>
            </a:r>
          </a:p>
          <a:p>
            <a:pPr algn="r" rtl="1">
              <a:lnSpc>
                <a:spcPct val="150000"/>
              </a:lnSpc>
            </a:pPr>
            <a:endParaRPr lang="he-IL" dirty="0">
              <a:latin typeface="+mj-lt"/>
              <a:cs typeface="Guttman Aharoni" panose="02010401010101010101" pitchFamily="2" charset="-79"/>
            </a:endParaRPr>
          </a:p>
          <a:p>
            <a:pPr algn="r" rtl="1">
              <a:lnSpc>
                <a:spcPct val="150000"/>
              </a:lnSpc>
            </a:pPr>
            <a:endParaRPr lang="he-IL" dirty="0">
              <a:latin typeface="+mj-lt"/>
              <a:cs typeface="Guttman Aharoni" panose="02010401010101010101" pitchFamily="2" charset="-79"/>
            </a:endParaRPr>
          </a:p>
        </p:txBody>
      </p:sp>
    </p:spTree>
    <p:extLst>
      <p:ext uri="{BB962C8B-B14F-4D97-AF65-F5344CB8AC3E}">
        <p14:creationId xmlns:p14="http://schemas.microsoft.com/office/powerpoint/2010/main" val="3521158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נחל בחקירה הראשונה לסעיף זה: חקירה פשוטה של הדינמיקה של הרשת כאשר היא מתחילה מתנאי התחלה אקראיים. </a:t>
            </a:r>
          </a:p>
          <a:p>
            <a:pPr algn="r" rtl="1">
              <a:lnSpc>
                <a:spcPct val="150000"/>
              </a:lnSpc>
            </a:pPr>
            <a:r>
              <a:rPr lang="he-IL" dirty="0">
                <a:latin typeface="+mj-lt"/>
                <a:cs typeface="Guttman Aharoni" panose="02010401010101010101" pitchFamily="2" charset="-79"/>
              </a:rPr>
              <a:t>נסתכל על תגובת המערכת מבחינת קצבי הירי של כל 50 הנוירונים (בהרץ) לאורך זמן ההרצה (בשניות), כשהמערכת החלה עם קצב ירי רנדומלי עבור כל נוירון (בטווח שבין </a:t>
            </a:r>
            <a:r>
              <a:rPr lang="en-US" dirty="0">
                <a:latin typeface="+mj-lt"/>
                <a:cs typeface="Guttman Aharoni" panose="02010401010101010101" pitchFamily="2" charset="-79"/>
              </a:rPr>
              <a:t>0.1Hz</a:t>
            </a:r>
            <a:r>
              <a:rPr lang="he-IL" dirty="0">
                <a:latin typeface="+mj-lt"/>
                <a:cs typeface="Guttman Aharoni" panose="02010401010101010101" pitchFamily="2" charset="-79"/>
              </a:rPr>
              <a:t> הרץ ל-</a:t>
            </a:r>
            <a:r>
              <a:rPr lang="en-US" dirty="0">
                <a:latin typeface="+mj-lt"/>
                <a:cs typeface="Guttman Aharoni" panose="02010401010101010101" pitchFamily="2" charset="-79"/>
              </a:rPr>
              <a:t>5Hz</a:t>
            </a:r>
            <a:r>
              <a:rPr lang="he-IL" dirty="0">
                <a:latin typeface="+mj-lt"/>
                <a:cs typeface="Guttman Aharoni" panose="02010401010101010101" pitchFamily="2" charset="-79"/>
              </a:rPr>
              <a:t>, עם קפיצות של </a:t>
            </a:r>
            <a:r>
              <a:rPr lang="en-US" dirty="0">
                <a:latin typeface="+mj-lt"/>
                <a:cs typeface="Guttman Aharoni" panose="02010401010101010101" pitchFamily="2" charset="-79"/>
              </a:rPr>
              <a:t>0.1Hz</a:t>
            </a:r>
            <a:r>
              <a:rPr lang="he-IL" dirty="0">
                <a:latin typeface="+mj-lt"/>
                <a:cs typeface="Guttman Aharoni" panose="02010401010101010101" pitchFamily="2" charset="-79"/>
              </a:rPr>
              <a:t>), ואז נבחן את הדינמיקה.</a:t>
            </a:r>
          </a:p>
        </p:txBody>
      </p:sp>
    </p:spTree>
    <p:extLst>
      <p:ext uri="{BB962C8B-B14F-4D97-AF65-F5344CB8AC3E}">
        <p14:creationId xmlns:p14="http://schemas.microsoft.com/office/powerpoint/2010/main" val="2655060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אילו מדובר במערכת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מבחינת הערכים של המשקולות (שקובעות אינהיביציה/אקסיטציה ואת חוזקה), שצריכות לשקף מצב של אינהיביציה הדדית בין נוירונים, נצפה לראות שהנוירון שהוקצה רנדומלית לקצב הירי ההתחלתי הגבוה ביותר, הוא זה ש"ינצח", כך שקצב הירי שלו יעלה, עד שידעך באופן טבעי (בעוד שכל יתר הנוירונים לא יגיעו להמראה שכזו כלל).</a:t>
            </a:r>
          </a:p>
          <a:p>
            <a:pPr algn="r" rtl="1">
              <a:lnSpc>
                <a:spcPct val="150000"/>
              </a:lnSpc>
            </a:pPr>
            <a:r>
              <a:rPr lang="he-IL" dirty="0">
                <a:latin typeface="+mj-lt"/>
                <a:cs typeface="Guttman Aharoni" panose="02010401010101010101" pitchFamily="2" charset="-79"/>
              </a:rPr>
              <a:t>אך, ייתכן שנראה גם דינמיקה שונה במערכת, שאינה עולה בקנה אחד עם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וזה כתלות למעשה בערכים והמשוואות שנבחרו.</a:t>
            </a:r>
          </a:p>
        </p:txBody>
      </p:sp>
    </p:spTree>
    <p:extLst>
      <p:ext uri="{BB962C8B-B14F-4D97-AF65-F5344CB8AC3E}">
        <p14:creationId xmlns:p14="http://schemas.microsoft.com/office/powerpoint/2010/main" val="1470587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97B7D842-F749-5438-E1DC-4845586D85DB}"/>
              </a:ext>
            </a:extLst>
          </p:cNvPr>
          <p:cNvPicPr>
            <a:picLocks noChangeAspect="1"/>
          </p:cNvPicPr>
          <p:nvPr/>
        </p:nvPicPr>
        <p:blipFill rotWithShape="1">
          <a:blip r:embed="rId3"/>
          <a:srcRect l="9476" r="8435" b="6706"/>
          <a:stretch/>
        </p:blipFill>
        <p:spPr>
          <a:xfrm>
            <a:off x="0" y="0"/>
            <a:ext cx="11505261" cy="6858000"/>
          </a:xfrm>
          <a:prstGeom prst="rect">
            <a:avLst/>
          </a:prstGeom>
        </p:spPr>
      </p:pic>
      <p:sp>
        <p:nvSpPr>
          <p:cNvPr id="2" name="תיבת טקסט 1">
            <a:extLst>
              <a:ext uri="{FF2B5EF4-FFF2-40B4-BE49-F238E27FC236}">
                <a16:creationId xmlns:a16="http://schemas.microsoft.com/office/drawing/2014/main" id="{75288A3D-D7CD-2C97-1BD9-4FE9C7318959}"/>
              </a:ext>
            </a:extLst>
          </p:cNvPr>
          <p:cNvSpPr txBox="1"/>
          <p:nvPr/>
        </p:nvSpPr>
        <p:spPr>
          <a:xfrm>
            <a:off x="10243228" y="3637191"/>
            <a:ext cx="2026596" cy="3297056"/>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ניתן לראות שעם הזמן כל הנוירונים ממריאים אקספוננציאלית מבחינת קצב הירי שלהם. ואמנם הם מתחילים בקצבים משתנים, אך עם הזמן נדמה שהם מסתנכרנים (הקווים מתקרבים). זו איננה פעילות אופיינית ל-</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3" name="תיבת טקסט 2">
            <a:extLst>
              <a:ext uri="{FF2B5EF4-FFF2-40B4-BE49-F238E27FC236}">
                <a16:creationId xmlns:a16="http://schemas.microsoft.com/office/drawing/2014/main" id="{13BE730C-BBE5-05A6-27BF-7E98B49627B9}"/>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299116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D2CEE9F-BCA7-D52A-2238-1F4A92E9C251}"/>
              </a:ext>
            </a:extLst>
          </p:cNvPr>
          <p:cNvPicPr>
            <a:picLocks noChangeAspect="1"/>
          </p:cNvPicPr>
          <p:nvPr/>
        </p:nvPicPr>
        <p:blipFill rotWithShape="1">
          <a:blip r:embed="rId3"/>
          <a:srcRect l="8911" r="8367" b="6498"/>
          <a:stretch/>
        </p:blipFill>
        <p:spPr>
          <a:xfrm>
            <a:off x="0" y="0"/>
            <a:ext cx="11568474" cy="6858000"/>
          </a:xfrm>
          <a:prstGeom prst="rect">
            <a:avLst/>
          </a:prstGeom>
        </p:spPr>
      </p:pic>
      <p:sp>
        <p:nvSpPr>
          <p:cNvPr id="2" name="תיבת טקסט 1">
            <a:extLst>
              <a:ext uri="{FF2B5EF4-FFF2-40B4-BE49-F238E27FC236}">
                <a16:creationId xmlns:a16="http://schemas.microsoft.com/office/drawing/2014/main" id="{075A54CE-205D-A7D4-8109-3D087DE374BF}"/>
              </a:ext>
            </a:extLst>
          </p:cNvPr>
          <p:cNvSpPr txBox="1"/>
          <p:nvPr/>
        </p:nvSpPr>
        <p:spPr>
          <a:xfrm>
            <a:off x="10243229" y="3667947"/>
            <a:ext cx="2026596" cy="3297056"/>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נשים לב איך ציר ה-</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מושפע כאן (סקאלה גדלה), אך זה במקצת ביחס לזמן ההרצה (כלומר, לקח רק עוד כ0.3 שניות בכדי להגיע לקצב ירי כפול, בעוד שזמן ההרצה הכולל הוא 100 שניות. מעניין עד לאן זה יכול להגיע..)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3" name="תיבת טקסט 2">
            <a:extLst>
              <a:ext uri="{FF2B5EF4-FFF2-40B4-BE49-F238E27FC236}">
                <a16:creationId xmlns:a16="http://schemas.microsoft.com/office/drawing/2014/main" id="{FE766DD1-6EE5-EEDC-E9DD-733C82B00755}"/>
              </a:ext>
            </a:extLst>
          </p:cNvPr>
          <p:cNvSpPr txBox="1"/>
          <p:nvPr/>
        </p:nvSpPr>
        <p:spPr>
          <a:xfrm>
            <a:off x="9416375" y="-145915"/>
            <a:ext cx="2853450"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531790FD-3874-B6B5-C17D-1DDC57AC2FB9}"/>
              </a:ext>
            </a:extLst>
          </p:cNvPr>
          <p:cNvSpPr txBox="1"/>
          <p:nvPr/>
        </p:nvSpPr>
        <p:spPr>
          <a:xfrm>
            <a:off x="1643976" y="1268061"/>
            <a:ext cx="3570050" cy="2932718"/>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כאן, רואים שעם הזמן הנוירונים עולים אקספוננציאלית מבחינת קצב הירי שלהם (בשונה מהמצופה אילו היה מדובר במערכת של </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ופה, ניתן לראות אף טוב יותר כיצד הנוירונים הולכים ומסתנכרנים מבחינת קצב הירי שלהם ככל שחולף זמן (הקווים נהיים קרובים יותר ויותר).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451986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27EF62A-635E-EB80-DD10-3A3D9BFD3CE2}"/>
              </a:ext>
            </a:extLst>
          </p:cNvPr>
          <p:cNvPicPr>
            <a:picLocks noChangeAspect="1"/>
          </p:cNvPicPr>
          <p:nvPr/>
        </p:nvPicPr>
        <p:blipFill rotWithShape="1">
          <a:blip r:embed="rId3"/>
          <a:srcRect l="9134" r="8218" b="6357"/>
          <a:stretch/>
        </p:blipFill>
        <p:spPr>
          <a:xfrm>
            <a:off x="0" y="0"/>
            <a:ext cx="11540614" cy="6858000"/>
          </a:xfrm>
          <a:prstGeom prst="rect">
            <a:avLst/>
          </a:prstGeom>
        </p:spPr>
      </p:pic>
      <p:sp>
        <p:nvSpPr>
          <p:cNvPr id="4" name="תיבת טקסט 3">
            <a:extLst>
              <a:ext uri="{FF2B5EF4-FFF2-40B4-BE49-F238E27FC236}">
                <a16:creationId xmlns:a16="http://schemas.microsoft.com/office/drawing/2014/main" id="{2E154989-05B2-2942-DCB1-E41DE47F396E}"/>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Guttman Aharoni" panose="02010401010101010101" pitchFamily="2" charset="-79"/>
                <a:cs typeface="Guttman Aharoni" panose="02010401010101010101" pitchFamily="2" charset="-79"/>
              </a:rPr>
              <a:t>1</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8D93C66B-C81C-040B-FC84-BA16349EC1C1}"/>
              </a:ext>
            </a:extLst>
          </p:cNvPr>
          <p:cNvSpPr txBox="1"/>
          <p:nvPr/>
        </p:nvSpPr>
        <p:spPr>
          <a:xfrm>
            <a:off x="1643976" y="1268061"/>
            <a:ext cx="3570050" cy="2575173"/>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שוב, ניתן לראות איך עם הזמן יש עליה אקספוננציאלית בקצב הירי של כל הנוירונים במערכת (לא מייצג מערכת של </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ופה, רואים טוב יותר את ההסתנכרנות של הנוירונים בקצבי הירי שלהם עם הזמן (הקווים אף נהיים קרובים יותר).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FB852AD9-0745-A283-A1E3-1E8BA2BD2614}"/>
              </a:ext>
            </a:extLst>
          </p:cNvPr>
          <p:cNvSpPr txBox="1"/>
          <p:nvPr/>
        </p:nvSpPr>
        <p:spPr>
          <a:xfrm>
            <a:off x="10243228" y="1121535"/>
            <a:ext cx="2026596" cy="588238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הפעם,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לא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גדלה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ביחס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להגבלה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אך ניתן לראות שלוקח יותר זמן להגיע לקצב 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מזה שלוקח כדי להגיע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עם זאת, ביחס לזמן ההרצה, ולזמן שהוסף עבור הקפיצה הקודמת ב-</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זה מעט זמן (כיאה לגדילה מעריכית).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822306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ב-3 הגרפים הללו ניתן לראות כי המערכת כפי שבנויה אינה יוצרת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כלומר – אין אינהיביציה הדדית בין נוירונים, ואפילו להפך; יש אקסיטציה בין הנוירונים. </a:t>
            </a:r>
          </a:p>
          <a:p>
            <a:pPr algn="r" rtl="1">
              <a:lnSpc>
                <a:spcPct val="150000"/>
              </a:lnSpc>
            </a:pPr>
            <a:r>
              <a:rPr lang="he-IL" dirty="0">
                <a:latin typeface="+mj-lt"/>
                <a:cs typeface="Guttman Aharoni" panose="02010401010101010101" pitchFamily="2" charset="-79"/>
              </a:rPr>
              <a:t>היות שהנוירונים מצויים בטבעת, היא רק הולכת ומחזקת את עצמה עד "אינסוף", כך שמגיעה לערכים שכבר אינם פיזיולוגים מבחינת קצבי ירי (הגיוני לאור כך שלא מדובר במודל לנוירון יחיד, ששם ראינו שנוירון יכול להישרף, אלא מערכת חשמלית שאמורה לדמות פעילות של רשת נוירונים).</a:t>
            </a:r>
          </a:p>
        </p:txBody>
      </p:sp>
    </p:spTree>
    <p:extLst>
      <p:ext uri="{BB962C8B-B14F-4D97-AF65-F5344CB8AC3E}">
        <p14:creationId xmlns:p14="http://schemas.microsoft.com/office/powerpoint/2010/main" val="103464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נחלק 360</a:t>
            </a:r>
            <a:r>
              <a:rPr lang="he-IL" baseline="30000" dirty="0">
                <a:latin typeface="Guttman Aharoni" panose="02010401010101010101" pitchFamily="2" charset="-79"/>
                <a:cs typeface="Guttman Aharoni" panose="02010401010101010101" pitchFamily="2" charset="-79"/>
              </a:rPr>
              <a:t>0 </a:t>
            </a:r>
            <a:r>
              <a:rPr lang="he-IL" dirty="0">
                <a:latin typeface="Guttman Aharoni" panose="02010401010101010101" pitchFamily="2" charset="-79"/>
                <a:cs typeface="Guttman Aharoni" panose="02010401010101010101" pitchFamily="2" charset="-79"/>
              </a:rPr>
              <a:t>לחלקים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ועבור כל נוירון, נבחן עבור 36 הטווחים של 10 המעלות כמה פוטנציאלי פעולה היו בכל טווח כזה, כמו גם כמה זמן (בשניות) ראש החולדה שהה בכיוונים הנמצאים שבטווח הזה. </a:t>
            </a:r>
          </a:p>
          <a:p>
            <a:pPr algn="r" rtl="1">
              <a:lnSpc>
                <a:spcPct val="150000"/>
              </a:lnSpc>
            </a:pPr>
            <a:r>
              <a:rPr lang="he-IL" dirty="0">
                <a:latin typeface="Guttman Aharoni" panose="02010401010101010101" pitchFamily="2" charset="-79"/>
                <a:cs typeface="Guttman Aharoni" panose="02010401010101010101" pitchFamily="2" charset="-79"/>
              </a:rPr>
              <a:t>כך, נוכל לחלק את מספר פוטנציאלי הפעולה פר טווח כיווני ראש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כל פעם, במספר השניות שראש החולדה היה בטווח הכיוונים הזה, ולקבל את קצב הירי עבור אותו הטווח בהרץ </a:t>
            </a:r>
            <a:r>
              <a:rPr lang="he-IL" dirty="0">
                <a:latin typeface="+mj-lt"/>
                <a:cs typeface="Guttman Aharoni" panose="02010401010101010101" pitchFamily="2" charset="-79"/>
              </a:rPr>
              <a:t>(</a:t>
            </a:r>
            <a:r>
              <a:rPr lang="en-US" dirty="0">
                <a:latin typeface="+mj-lt"/>
                <a:cs typeface="Guttman Aharoni" panose="02010401010101010101" pitchFamily="2" charset="-79"/>
              </a:rPr>
              <a:t>Hz</a:t>
            </a:r>
            <a:r>
              <a:rPr lang="he-IL" dirty="0">
                <a:latin typeface="+mj-lt"/>
                <a:cs typeface="Guttman Aharoni" panose="02010401010101010101" pitchFamily="2" charset="-79"/>
              </a:rPr>
              <a:t>).</a:t>
            </a: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506525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נוסף על כך, נשים לב למגמה של ההסתנכרנות בין הנוירונים עם הזמן מבחינת קצבי הירי שלהם. </a:t>
            </a:r>
          </a:p>
          <a:p>
            <a:pPr algn="r" rtl="1">
              <a:lnSpc>
                <a:spcPct val="150000"/>
              </a:lnSpc>
            </a:pPr>
            <a:r>
              <a:rPr lang="he-IL" dirty="0">
                <a:latin typeface="+mj-lt"/>
                <a:cs typeface="Guttman Aharoni" panose="02010401010101010101" pitchFamily="2" charset="-79"/>
              </a:rPr>
              <a:t>למרות שכל נוירון החל עם קצב ירי משלו (שהוקצה לו רנדומלית כאחד מהערכים שבין </a:t>
            </a:r>
            <a:r>
              <a:rPr lang="en-US" dirty="0">
                <a:latin typeface="+mj-lt"/>
                <a:cs typeface="Guttman Aharoni" panose="02010401010101010101" pitchFamily="2" charset="-79"/>
              </a:rPr>
              <a:t>0.1Hz</a:t>
            </a:r>
            <a:r>
              <a:rPr lang="he-IL" dirty="0">
                <a:latin typeface="+mj-lt"/>
                <a:cs typeface="Guttman Aharoni" panose="02010401010101010101" pitchFamily="2" charset="-79"/>
              </a:rPr>
              <a:t> ל-</a:t>
            </a:r>
            <a:r>
              <a:rPr lang="en-US" dirty="0">
                <a:latin typeface="+mj-lt"/>
                <a:cs typeface="Guttman Aharoni" panose="02010401010101010101" pitchFamily="2" charset="-79"/>
              </a:rPr>
              <a:t>5Hz</a:t>
            </a:r>
            <a:r>
              <a:rPr lang="he-IL" dirty="0">
                <a:latin typeface="+mj-lt"/>
                <a:cs typeface="Guttman Aharoni" panose="02010401010101010101" pitchFamily="2" charset="-79"/>
              </a:rPr>
              <a:t>, במרווחים של </a:t>
            </a:r>
            <a:r>
              <a:rPr lang="en-US" dirty="0">
                <a:latin typeface="+mj-lt"/>
                <a:cs typeface="Guttman Aharoni" panose="02010401010101010101" pitchFamily="2" charset="-79"/>
              </a:rPr>
              <a:t>0.1Hz</a:t>
            </a:r>
            <a:r>
              <a:rPr lang="he-IL" dirty="0">
                <a:latin typeface="+mj-lt"/>
                <a:cs typeface="Guttman Aharoni" panose="02010401010101010101" pitchFamily="2" charset="-79"/>
              </a:rPr>
              <a:t>), וניתן גם לראות זאת בגרף, אנו רואים איך הקווים שמייצגים קצב ירי של כל נוירון בזמן מסוים, הולכים ומתקרבים עם חלוף הזמן. </a:t>
            </a:r>
          </a:p>
          <a:p>
            <a:pPr algn="r" rtl="1">
              <a:lnSpc>
                <a:spcPct val="150000"/>
              </a:lnSpc>
            </a:pPr>
            <a:r>
              <a:rPr lang="he-IL" dirty="0">
                <a:latin typeface="+mj-lt"/>
                <a:cs typeface="Guttman Aharoni" panose="02010401010101010101" pitchFamily="2" charset="-79"/>
              </a:rPr>
              <a:t>צריך לזכור שכל זה מופיע גם כשאנו מציגים קצבי ירי שהם בטווח הפיזיולוגי.</a:t>
            </a:r>
          </a:p>
        </p:txBody>
      </p:sp>
    </p:spTree>
    <p:extLst>
      <p:ext uri="{BB962C8B-B14F-4D97-AF65-F5344CB8AC3E}">
        <p14:creationId xmlns:p14="http://schemas.microsoft.com/office/powerpoint/2010/main" val="3734954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אם נתרחק קצת ונסתכל, נוכל לראות איך הנוירונים אף ממשיכים וממריאים בקצבי הירי שלהם, ובו בזמן גם מראים מגמה של הסתנכרנות עד כדי כזו שהיא מוחלטת.</a:t>
            </a:r>
          </a:p>
          <a:p>
            <a:pPr algn="r" rtl="1">
              <a:lnSpc>
                <a:spcPct val="150000"/>
              </a:lnSpc>
            </a:pPr>
            <a:r>
              <a:rPr lang="he-IL" dirty="0">
                <a:latin typeface="+mj-lt"/>
                <a:cs typeface="Guttman Aharoni" panose="02010401010101010101" pitchFamily="2" charset="-79"/>
              </a:rPr>
              <a:t>אם כך, לסיכום – נדמה כי מדובר במערכת בה בסך הכל הסינפסות בין נוירונים לנוירונים, ובין הנוירונים לעצמם (סינפסות עצמיות), הן אקסיטטוריות, כך שיש גדילה מעריכית בקצבי כל הנוירונים. מה שכן, זוהי לא מערכת בעלת אינהיביציה הדדית שמייצרת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a:t>
            </a:r>
          </a:p>
        </p:txBody>
      </p:sp>
    </p:spTree>
    <p:extLst>
      <p:ext uri="{BB962C8B-B14F-4D97-AF65-F5344CB8AC3E}">
        <p14:creationId xmlns:p14="http://schemas.microsoft.com/office/powerpoint/2010/main" val="619481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אמנם מהבדיקה הראשונה שלנו עלה די בבירור כי המערכת הנוכחית איננה משקפת דינמיקה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אך – על מנת לבחון זאת לעומק ולוודא שאכן אין זה המצב, נערוך חקירה נוספת, שהיא מעניינת בפני עצמה.</a:t>
            </a:r>
          </a:p>
          <a:p>
            <a:pPr algn="r" rtl="1">
              <a:lnSpc>
                <a:spcPct val="150000"/>
              </a:lnSpc>
            </a:pPr>
            <a:r>
              <a:rPr lang="he-IL" dirty="0">
                <a:latin typeface="+mj-lt"/>
                <a:cs typeface="Guttman Aharoni" panose="02010401010101010101" pitchFamily="2" charset="-79"/>
              </a:rPr>
              <a:t>למעשה, אילו נתעלם לרגע מהגדילה המעריכית בקצבי הירי של הנוירונים (שאינה אופיינית למערכת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אפשר אולי לטעון שהבדלים רנדומליים בקצבי הירי ההתחלתיים של הנוירונים, שנעים בטווח של כ-5 הרץ, לא מספיקים בשביל לייצר מצב בו אחד הנוירונים במערכת מנצח.</a:t>
            </a:r>
          </a:p>
          <a:p>
            <a:pPr algn="r" rtl="1">
              <a:lnSpc>
                <a:spcPct val="150000"/>
              </a:lnSpc>
            </a:pPr>
            <a:r>
              <a:rPr lang="he-IL" dirty="0">
                <a:latin typeface="+mj-lt"/>
                <a:cs typeface="Guttman Aharoni" panose="02010401010101010101" pitchFamily="2" charset="-79"/>
              </a:rPr>
              <a:t> </a:t>
            </a:r>
          </a:p>
        </p:txBody>
      </p:sp>
      <p:sp>
        <p:nvSpPr>
          <p:cNvPr id="4" name="תיבת טקסט 3">
            <a:extLst>
              <a:ext uri="{FF2B5EF4-FFF2-40B4-BE49-F238E27FC236}">
                <a16:creationId xmlns:a16="http://schemas.microsoft.com/office/drawing/2014/main" id="{4DFBACD8-C240-A736-335C-FD6BE00050C0}"/>
              </a:ext>
            </a:extLst>
          </p:cNvPr>
          <p:cNvSpPr txBox="1"/>
          <p:nvPr/>
        </p:nvSpPr>
        <p:spPr>
          <a:xfrm>
            <a:off x="2409128" y="0"/>
            <a:ext cx="3765336" cy="2108299"/>
          </a:xfrm>
          <a:prstGeom prst="cloud">
            <a:avLst/>
          </a:prstGeom>
          <a:solidFill>
            <a:schemeClr val="bg2">
              <a:lumMod val="90000"/>
            </a:schemeClr>
          </a:solidFill>
          <a:ln>
            <a:solidFill>
              <a:schemeClr val="bg1"/>
            </a:solidFill>
          </a:ln>
        </p:spPr>
        <p:txBody>
          <a:bodyPr wrap="square" rtlCol="1">
            <a:spAutoFit/>
          </a:bodyPr>
          <a:lstStyle/>
          <a:p>
            <a:pPr algn="ctr"/>
            <a:r>
              <a:rPr lang="he-IL" sz="1200" b="1" dirty="0">
                <a:latin typeface="Guttman Aharoni" panose="02010401010101010101" pitchFamily="2" charset="-79"/>
                <a:cs typeface="Guttman Aharoni" panose="02010401010101010101" pitchFamily="2" charset="-79"/>
              </a:rPr>
              <a:t>הערה חשובה:</a:t>
            </a:r>
            <a:br>
              <a:rPr lang="en-US" sz="1200" dirty="0">
                <a:cs typeface="Guttman Aharoni" panose="02010401010101010101" pitchFamily="2" charset="-79"/>
              </a:rPr>
            </a:br>
            <a:r>
              <a:rPr lang="he-IL" sz="1200" dirty="0">
                <a:latin typeface="Guttman Aharoni" panose="02010401010101010101" pitchFamily="2" charset="-79"/>
                <a:cs typeface="Guttman Aharoni" panose="02010401010101010101" pitchFamily="2" charset="-79"/>
              </a:rPr>
              <a:t>שקופיות 52 עד 71 (כולל), מספרות בהרחבה על שתי חקירות נוספות שנערכו על מנת לענות על סעיף א' בצורה מקיפה, אך מדובר בחקירות שנעשו לכיף, ובגלל זה בין היתר המצגת כה ארוכה.</a:t>
            </a:r>
          </a:p>
        </p:txBody>
      </p:sp>
    </p:spTree>
    <p:extLst>
      <p:ext uri="{BB962C8B-B14F-4D97-AF65-F5344CB8AC3E}">
        <p14:creationId xmlns:p14="http://schemas.microsoft.com/office/powerpoint/2010/main" val="3637241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לכן, נוכל לבדוק מה קורה כאשר מזריקים רק לאחד מן הנוירונים הללו זרם חיצוני של </a:t>
            </a:r>
            <a:r>
              <a:rPr lang="en-US" dirty="0">
                <a:latin typeface="+mj-lt"/>
                <a:cs typeface="Guttman Aharoni" panose="02010401010101010101" pitchFamily="2" charset="-79"/>
              </a:rPr>
              <a:t>40nA</a:t>
            </a:r>
            <a:r>
              <a:rPr lang="he-IL" dirty="0">
                <a:latin typeface="+mj-lt"/>
                <a:cs typeface="Guttman Aharoni" panose="02010401010101010101" pitchFamily="2" charset="-79"/>
              </a:rPr>
              <a:t> למשך כשנייה אחת (שמתחילה עם תחילת ההרצה), ואיך זה משפיע על הדינמיקה של הנוירונים ברשת כאשר היא מתחילה מתנאי התחלה אקראיים (של קצבי ירי, ממש כפי שעשינו בחקירה הקודמת). </a:t>
            </a:r>
          </a:p>
          <a:p>
            <a:pPr algn="r" rtl="1">
              <a:lnSpc>
                <a:spcPct val="150000"/>
              </a:lnSpc>
            </a:pPr>
            <a:r>
              <a:rPr lang="he-IL" dirty="0">
                <a:latin typeface="+mj-lt"/>
                <a:cs typeface="Guttman Aharoni" panose="02010401010101010101" pitchFamily="2" charset="-79"/>
              </a:rPr>
              <a:t>מצב כזה, בו אחד הנוירונים מקבל יותר אינפוט במובהק מיתר הנוירונים (ולכן גם בחרנו ב</a:t>
            </a:r>
            <a:r>
              <a:rPr lang="en-US" dirty="0">
                <a:latin typeface="+mj-lt"/>
                <a:cs typeface="Guttman Aharoni" panose="02010401010101010101" pitchFamily="2" charset="-79"/>
              </a:rPr>
              <a:t>40nA</a:t>
            </a:r>
            <a:r>
              <a:rPr lang="he-IL" dirty="0">
                <a:latin typeface="+mj-lt"/>
                <a:cs typeface="Guttman Aharoni" panose="02010401010101010101" pitchFamily="2" charset="-79"/>
              </a:rPr>
              <a:t> למשך שנייה אחת), אולי יחשוף התנהגות של </a:t>
            </a:r>
            <a:br>
              <a:rPr lang="en-US" dirty="0">
                <a:latin typeface="+mj-lt"/>
                <a:cs typeface="Guttman Aharoni" panose="02010401010101010101" pitchFamily="2" charset="-79"/>
              </a:rPr>
            </a:b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בשונה ממה שראינו בחקירה הקודמת.</a:t>
            </a:r>
          </a:p>
        </p:txBody>
      </p:sp>
    </p:spTree>
    <p:extLst>
      <p:ext uri="{BB962C8B-B14F-4D97-AF65-F5344CB8AC3E}">
        <p14:creationId xmlns:p14="http://schemas.microsoft.com/office/powerpoint/2010/main" val="2955970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ייתכן שנראה כאן תגובה שונה מבחינת הדינמיקה של קצבי הירי, אך סביר שגם כאן לא יהיה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אלא מן מיזוג בקצבי הירי ועלייה אקספוננציאלית שלהם עד "אינסוף".</a:t>
            </a:r>
          </a:p>
          <a:p>
            <a:pPr algn="r" rtl="1">
              <a:lnSpc>
                <a:spcPct val="150000"/>
              </a:lnSpc>
            </a:pPr>
            <a:r>
              <a:rPr lang="he-IL" dirty="0">
                <a:latin typeface="+mj-lt"/>
                <a:cs typeface="Guttman Aharoni" panose="02010401010101010101" pitchFamily="2" charset="-79"/>
              </a:rPr>
              <a:t>למעשה, נחקור את הדינמיקה של הרשת כאשר היא מתחילה מתנאי התחלה אקראיים, בעוד שרק אחד מן הנוירונים (נוירון מספר 1), מקבל זרם. </a:t>
            </a:r>
          </a:p>
          <a:p>
            <a:pPr algn="r" rtl="1">
              <a:lnSpc>
                <a:spcPct val="150000"/>
              </a:lnSpc>
            </a:pPr>
            <a:r>
              <a:rPr lang="he-IL" dirty="0">
                <a:latin typeface="+mj-lt"/>
                <a:cs typeface="Guttman Aharoni" panose="02010401010101010101" pitchFamily="2" charset="-79"/>
              </a:rPr>
              <a:t>הכל זהה לחקירה הקודמת מבחינת הקוד והערכים, רק שבנוירון מספר 1 הוספנו זרם חיצוני, בעוצמה של </a:t>
            </a:r>
            <a:r>
              <a:rPr lang="en-US" dirty="0">
                <a:latin typeface="+mj-lt"/>
                <a:cs typeface="Guttman Aharoni" panose="02010401010101010101" pitchFamily="2" charset="-79"/>
              </a:rPr>
              <a:t>40nA</a:t>
            </a:r>
            <a:r>
              <a:rPr lang="he-IL" dirty="0">
                <a:latin typeface="+mj-lt"/>
                <a:cs typeface="Guttman Aharoni" panose="02010401010101010101" pitchFamily="2" charset="-79"/>
              </a:rPr>
              <a:t>, שנמשך שנייה (</a:t>
            </a:r>
            <a:r>
              <a:rPr lang="en-US" dirty="0">
                <a:latin typeface="+mj-lt"/>
                <a:cs typeface="Guttman Aharoni" panose="02010401010101010101" pitchFamily="2" charset="-79"/>
              </a:rPr>
              <a:t>1/dt = 1/0.1 = 10 time-blocks</a:t>
            </a:r>
            <a:r>
              <a:rPr lang="he-IL" dirty="0">
                <a:latin typeface="+mj-lt"/>
                <a:cs typeface="Guttman Aharoni" panose="02010401010101010101" pitchFamily="2" charset="-79"/>
              </a:rPr>
              <a:t>).</a:t>
            </a:r>
          </a:p>
        </p:txBody>
      </p:sp>
    </p:spTree>
    <p:extLst>
      <p:ext uri="{BB962C8B-B14F-4D97-AF65-F5344CB8AC3E}">
        <p14:creationId xmlns:p14="http://schemas.microsoft.com/office/powerpoint/2010/main" val="519381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168C84D5-0923-7F03-98FE-2F5356746A05}"/>
              </a:ext>
            </a:extLst>
          </p:cNvPr>
          <p:cNvPicPr>
            <a:picLocks noChangeAspect="1"/>
          </p:cNvPicPr>
          <p:nvPr/>
        </p:nvPicPr>
        <p:blipFill rotWithShape="1">
          <a:blip r:embed="rId3"/>
          <a:srcRect l="9622" r="8408" b="6558"/>
          <a:stretch/>
        </p:blipFill>
        <p:spPr>
          <a:xfrm>
            <a:off x="-1" y="1"/>
            <a:ext cx="11470529" cy="6858000"/>
          </a:xfrm>
          <a:prstGeom prst="rect">
            <a:avLst/>
          </a:prstGeom>
        </p:spPr>
      </p:pic>
      <p:sp>
        <p:nvSpPr>
          <p:cNvPr id="2" name="תיבת טקסט 1">
            <a:extLst>
              <a:ext uri="{FF2B5EF4-FFF2-40B4-BE49-F238E27FC236}">
                <a16:creationId xmlns:a16="http://schemas.microsoft.com/office/drawing/2014/main" id="{6B2EF23A-0C78-E631-C156-2704C37ADA77}"/>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A77C1410-5A3D-DC5D-5025-23835D1EFD96}"/>
              </a:ext>
            </a:extLst>
          </p:cNvPr>
          <p:cNvSpPr txBox="1"/>
          <p:nvPr/>
        </p:nvSpPr>
        <p:spPr>
          <a:xfrm>
            <a:off x="721472" y="832695"/>
            <a:ext cx="5753104" cy="2932718"/>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בהזרקת זרם חיצוני על נוירון יחיד, אפשר לראות עליה אקספוננציאלית בקצב הירי של כל הנוירונים במערכת, ומן הסתנכרנות בקצבי הירי של הנוירונים (הקווים נהיים קרובים) ככל שחולף זמן. </a:t>
            </a:r>
          </a:p>
          <a:p>
            <a:pPr algn="ctr">
              <a:lnSpc>
                <a:spcPct val="150000"/>
              </a:lnSpc>
            </a:pPr>
            <a:r>
              <a:rPr lang="he-IL" sz="1400" dirty="0">
                <a:solidFill>
                  <a:schemeClr val="tx1">
                    <a:lumMod val="75000"/>
                    <a:lumOff val="25000"/>
                  </a:schemeClr>
                </a:solidFill>
                <a:latin typeface="+mj-lt"/>
                <a:cs typeface="Guttman Aharoni" panose="02010401010101010101" pitchFamily="2" charset="-79"/>
              </a:rPr>
              <a:t>ההסתנכרנות אמנם נראית מעט פחותה מזו שהוצגה בגרף המקביל (ללא זרם חיצוני שהוזרק), אך זה הגיוני שכן ברוב הזמנים שמוצגים כאן, הזרם עדיין מוזרק לנוירון (עד לשנייה מההתחלה). לכן, למרות שהנוירון שהוזרק לו זרם עולה בינתיים יותר מאחרים, יש להמתין ולראות מה קורה בהמשך (כרגע לא נדמה שנוירון 1 "מנצח").</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5C9331DB-6E53-B213-B3BB-ADDF7F5A3FBA}"/>
              </a:ext>
            </a:extLst>
          </p:cNvPr>
          <p:cNvSpPr txBox="1"/>
          <p:nvPr/>
        </p:nvSpPr>
        <p:spPr>
          <a:xfrm>
            <a:off x="10243228" y="501058"/>
            <a:ext cx="2026596" cy="652871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לא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שונה מזו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שהופיעה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עבור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אותה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מגבלה </a:t>
            </a:r>
          </a:p>
          <a:p>
            <a:pPr>
              <a:lnSpc>
                <a:spcPct val="150000"/>
              </a:lnSpc>
            </a:pP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בחקירה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הפשוטה. אך, אם נחזור ונשווה בין 2 הגרפים, נוכל להבחין שהעלייה כאן מעט יותר מהירה, אולי לאור הזרם החיובי שאמנם מוזרק רק לנוירון אחד, אך ייתכן שמצליח למשוך איתו את כל יתר הנוירונים מעלה ומהר יותר.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646143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64240EB3-5956-3343-5143-417405D17A86}"/>
              </a:ext>
            </a:extLst>
          </p:cNvPr>
          <p:cNvPicPr>
            <a:picLocks noChangeAspect="1"/>
          </p:cNvPicPr>
          <p:nvPr/>
        </p:nvPicPr>
        <p:blipFill rotWithShape="1">
          <a:blip r:embed="rId3"/>
          <a:srcRect l="9318" r="8030" b="6558"/>
          <a:stretch/>
        </p:blipFill>
        <p:spPr>
          <a:xfrm>
            <a:off x="0" y="1"/>
            <a:ext cx="11565940" cy="6858000"/>
          </a:xfrm>
          <a:prstGeom prst="rect">
            <a:avLst/>
          </a:prstGeom>
        </p:spPr>
      </p:pic>
      <p:sp>
        <p:nvSpPr>
          <p:cNvPr id="2" name="תיבת טקסט 1">
            <a:extLst>
              <a:ext uri="{FF2B5EF4-FFF2-40B4-BE49-F238E27FC236}">
                <a16:creationId xmlns:a16="http://schemas.microsoft.com/office/drawing/2014/main" id="{684DC660-9B3A-1A6B-3F20-A313436A343A}"/>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CEDF0FD7-216C-32EA-A3B3-2B23CA8F1091}"/>
              </a:ext>
            </a:extLst>
          </p:cNvPr>
          <p:cNvSpPr txBox="1"/>
          <p:nvPr/>
        </p:nvSpPr>
        <p:spPr>
          <a:xfrm>
            <a:off x="721471" y="832695"/>
            <a:ext cx="5980885"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כאן, אפשר לראות עליה אקספוננציאלית בקצב הירי של כל הנוירונים במערכת, והסתנכרנות אף ברורה יותר בקצבי הירי שלהם (הקווים מתקרבים), לאורך הזמן. </a:t>
            </a:r>
          </a:p>
          <a:p>
            <a:pPr algn="ctr">
              <a:lnSpc>
                <a:spcPct val="150000"/>
              </a:lnSpc>
            </a:pPr>
            <a:r>
              <a:rPr lang="he-IL" sz="1400" dirty="0">
                <a:solidFill>
                  <a:schemeClr val="tx1">
                    <a:lumMod val="75000"/>
                    <a:lumOff val="25000"/>
                  </a:schemeClr>
                </a:solidFill>
                <a:latin typeface="+mj-lt"/>
                <a:cs typeface="Guttman Aharoni" panose="02010401010101010101" pitchFamily="2" charset="-79"/>
              </a:rPr>
              <a:t>כבר די ברור שגם הזרקת זרם חיצוני לא גרמה למערכת להתנהג כ-</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אמנם כשהזרם החיצוני מוזרק לנוירון (ברוב הזמנים שמוצגים כאן – עד לשנייה מההתחלה), רואים עליה ייחודית בקצב הירי שלו, אך היא גם מלווה בעלייה של כל יתר הנוירונים (אין אחד שמנצח), ולאורך הזמן, הנוירון שקיבל זרם גם מתחיל להסתנכרן עם יתר הנוירונים (מגמת ההתקרבות לאחר הפסקת הזרם החיצוני).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6" name="תיבת טקסט 5">
            <a:extLst>
              <a:ext uri="{FF2B5EF4-FFF2-40B4-BE49-F238E27FC236}">
                <a16:creationId xmlns:a16="http://schemas.microsoft.com/office/drawing/2014/main" id="{0F66A072-70D0-F9D9-35AC-EB2834D8655E}"/>
              </a:ext>
            </a:extLst>
          </p:cNvPr>
          <p:cNvSpPr txBox="1"/>
          <p:nvPr/>
        </p:nvSpPr>
        <p:spPr>
          <a:xfrm>
            <a:off x="10260816" y="3041074"/>
            <a:ext cx="2026596" cy="3943387"/>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נשים לב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איך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מושפע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כאן (סקאלה גדלה), אך זה במקצת ביחס לזמן ההרצה (כלומר, לקח רק עוד כ0.3 שניות בכדי להגיע לקצב ירי כפול, בעוד שזמן ההרצה הכולל הוא 100 שניות), וזה בדומה למה שראינו בחקירה הפשוטה.</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681827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6EEA3C21-3CA8-4FFA-A5FB-EE5AE9C8F478}"/>
              </a:ext>
            </a:extLst>
          </p:cNvPr>
          <p:cNvPicPr>
            <a:picLocks noChangeAspect="1"/>
          </p:cNvPicPr>
          <p:nvPr/>
        </p:nvPicPr>
        <p:blipFill rotWithShape="1">
          <a:blip r:embed="rId3"/>
          <a:srcRect l="9243" r="8409" b="6703"/>
          <a:stretch/>
        </p:blipFill>
        <p:spPr>
          <a:xfrm>
            <a:off x="0" y="1"/>
            <a:ext cx="11541376" cy="6858000"/>
          </a:xfrm>
          <a:prstGeom prst="rect">
            <a:avLst/>
          </a:prstGeom>
        </p:spPr>
      </p:pic>
      <p:sp>
        <p:nvSpPr>
          <p:cNvPr id="2" name="תיבת טקסט 1">
            <a:extLst>
              <a:ext uri="{FF2B5EF4-FFF2-40B4-BE49-F238E27FC236}">
                <a16:creationId xmlns:a16="http://schemas.microsoft.com/office/drawing/2014/main" id="{D1624B43-6BE0-D89B-B9B4-B22C3924D0C5}"/>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5437D588-8F28-3958-9F58-04DE9E3C17E9}"/>
              </a:ext>
            </a:extLst>
          </p:cNvPr>
          <p:cNvSpPr txBox="1"/>
          <p:nvPr/>
        </p:nvSpPr>
        <p:spPr>
          <a:xfrm>
            <a:off x="1314858" y="1211372"/>
            <a:ext cx="4599559" cy="2217628"/>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שוב מופיעה העלייה האקספוננציאלית בקצב הירי של הנוירונים, והסתנכרנות בקצבי הירי שלהם עם הזמן, ניכרת יותר לעין (התקרבות הקווים). </a:t>
            </a:r>
          </a:p>
          <a:p>
            <a:pPr algn="ctr">
              <a:lnSpc>
                <a:spcPct val="150000"/>
              </a:lnSpc>
            </a:pPr>
            <a:r>
              <a:rPr lang="he-IL" sz="1400" dirty="0">
                <a:solidFill>
                  <a:schemeClr val="tx1">
                    <a:lumMod val="75000"/>
                    <a:lumOff val="25000"/>
                  </a:schemeClr>
                </a:solidFill>
                <a:latin typeface="+mj-lt"/>
                <a:cs typeface="Guttman Aharoni" panose="02010401010101010101" pitchFamily="2" charset="-79"/>
              </a:rPr>
              <a:t>כאן, הנוירון שקיבל זרם חיצוני שהופסק, כבר הולך ומסתנכרן אפילו יותר עם יתר הנוירונים במסגרת הזמנים שמוצגים (עד להגעה ל-</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B83EEF1B-25F9-8E11-7863-CBE3B2ED9F50}"/>
              </a:ext>
            </a:extLst>
          </p:cNvPr>
          <p:cNvSpPr txBox="1"/>
          <p:nvPr/>
        </p:nvSpPr>
        <p:spPr>
          <a:xfrm>
            <a:off x="9902757" y="1121535"/>
            <a:ext cx="2367067" cy="588238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הפעם,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לא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גדלה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ביחס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להגבלה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אך לוקח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יותר זמן להגיע לקצב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משלוקח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כדי להגיע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ושוב, מדובר במעט זמן (כיאה לגדילה מעריכית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וכמו בחקירה הפשוטה).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אך גם כאן, נראה שזה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מעט מהיר יותר (הגעה ל</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מבחקירה הפשוטה.</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427313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מהחקירה של הדינמיקה של הרשת כאשר היא מתחילה מתנאי התחלה אקראיים, בעוד שרק אחד מהנוירונים מקבל זרם התחלתי (ששם אותו בעמדת יתרון על אחרים מבחינת הסיכוי "לנצח"), עולה די בבירור כי לא מדובר במערכת שמראה דינמיקה התואמת למצב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a:t>
            </a:r>
          </a:p>
          <a:p>
            <a:pPr algn="r" rtl="1">
              <a:lnSpc>
                <a:spcPct val="150000"/>
              </a:lnSpc>
            </a:pPr>
            <a:r>
              <a:rPr lang="he-IL" dirty="0">
                <a:latin typeface="+mj-lt"/>
                <a:cs typeface="Guttman Aharoni" panose="02010401010101010101" pitchFamily="2" charset="-79"/>
              </a:rPr>
              <a:t>ראשית, ישנה עליה אקספוננציאלית בקצב הירי של כל הנוירונים, ולא רק בקצב הירי של הנוירון היחיד שהוזרק לו הזרם, מה שמצביע על כך שאין כאן "מפסידים" (שקצב הירי שלהם מתאפס לאור מנצח יחיד במערכת).  </a:t>
            </a:r>
          </a:p>
        </p:txBody>
      </p:sp>
    </p:spTree>
    <p:extLst>
      <p:ext uri="{BB962C8B-B14F-4D97-AF65-F5344CB8AC3E}">
        <p14:creationId xmlns:p14="http://schemas.microsoft.com/office/powerpoint/2010/main" val="677288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נוסף על כך, ניתן לראות איך כל הנוירונים, גם כשיש זרם חיצוני שמוזרק עם תנאי התחלה אקראיים (מבחינת קצבי ירי התחלתיים), וגם כשאין זרם מוזרק, מסתנכרנים עם הזמן לכדי קצב ירי דומה (ואחרי מספיק זמן אף לזהה – אם מסתכלים על הדינמיקה בהגעה לקצבי ירי שאינם פיזיולוגיים אך שאפשריים במודל הממוחשב). </a:t>
            </a:r>
          </a:p>
          <a:p>
            <a:pPr algn="r" rtl="1">
              <a:lnSpc>
                <a:spcPct val="150000"/>
              </a:lnSpc>
            </a:pPr>
            <a:r>
              <a:rPr lang="he-IL" dirty="0">
                <a:latin typeface="+mj-lt"/>
                <a:cs typeface="Guttman Aharoni" panose="02010401010101010101" pitchFamily="2" charset="-79"/>
              </a:rPr>
              <a:t>זוהי דינמיקה שלא מזכירה מערכת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שם רק נוירון אחד "מנצח", בעוד שיתר הנוירונים לא מסתנכרנים לפיו, ואף להפך.</a:t>
            </a:r>
          </a:p>
        </p:txBody>
      </p:sp>
    </p:spTree>
    <p:extLst>
      <p:ext uri="{BB962C8B-B14F-4D97-AF65-F5344CB8AC3E}">
        <p14:creationId xmlns:p14="http://schemas.microsoft.com/office/powerpoint/2010/main" val="234046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באופן זה, נקבל עבור כל נוירון 2 סוגי גרפים המכסים קצבי ירי של הנוירון עבור </a:t>
            </a:r>
            <a:r>
              <a:rPr lang="he-IL" dirty="0">
                <a:latin typeface="Guttman Aharoni" panose="02010401010101010101" pitchFamily="2" charset="-79"/>
                <a:cs typeface="Guttman Aharoni" panose="02010401010101010101" pitchFamily="2" charset="-79"/>
              </a:rPr>
              <a:t>360</a:t>
            </a:r>
            <a:r>
              <a:rPr lang="he-IL" baseline="30000" dirty="0">
                <a:latin typeface="Guttman Aharoni" panose="02010401010101010101" pitchFamily="2" charset="-79"/>
                <a:cs typeface="Guttman Aharoni" panose="02010401010101010101" pitchFamily="2" charset="-79"/>
              </a:rPr>
              <a:t>0</a:t>
            </a:r>
            <a:r>
              <a:rPr lang="he-IL" dirty="0">
                <a:latin typeface="+mj-lt"/>
                <a:cs typeface="Guttman Aharoni" panose="02010401010101010101" pitchFamily="2" charset="-79"/>
              </a:rPr>
              <a:t> של כיווני ראש (יוצגו החל מהשקופית הבאה – אחד אחרי השני). </a:t>
            </a:r>
          </a:p>
          <a:p>
            <a:pPr algn="r" rtl="1">
              <a:lnSpc>
                <a:spcPct val="150000"/>
              </a:lnSpc>
            </a:pPr>
            <a:r>
              <a:rPr lang="he-IL" dirty="0">
                <a:latin typeface="+mj-lt"/>
                <a:cs typeface="Guttman Aharoni" panose="02010401010101010101" pitchFamily="2" charset="-79"/>
              </a:rPr>
              <a:t>במידה ונראה כי קצב הירי של נוירון כלשהו גבוה במיוחד עבור כיוון ראש מסוים (ובסביבתו הקרובה), נוכל להניח כי מדובר בנוירון שהוא תא כיוון ראש, ולהמשיך לבדיקה נוספת ומעמיקה יותר של העניין (באנליזה 2).</a:t>
            </a:r>
            <a:br>
              <a:rPr lang="en-US" dirty="0">
                <a:latin typeface="+mj-lt"/>
                <a:cs typeface="Guttman Aharoni" panose="02010401010101010101" pitchFamily="2" charset="-79"/>
              </a:rPr>
            </a:br>
            <a:r>
              <a:rPr lang="he-IL" dirty="0">
                <a:latin typeface="+mj-lt"/>
                <a:cs typeface="Guttman Aharoni" panose="02010401010101010101" pitchFamily="2" charset="-79"/>
              </a:rPr>
              <a:t>דוגמא מהספרות לאיך תא כיוון ראש אמור להראות בהצגה גרפית: </a:t>
            </a:r>
          </a:p>
        </p:txBody>
      </p:sp>
      <p:sp>
        <p:nvSpPr>
          <p:cNvPr id="5" name="תיבת טקסט 4">
            <a:extLst>
              <a:ext uri="{FF2B5EF4-FFF2-40B4-BE49-F238E27FC236}">
                <a16:creationId xmlns:a16="http://schemas.microsoft.com/office/drawing/2014/main" id="{8FE2EC63-E56E-00A7-85AE-7DAA5C49E9BD}"/>
              </a:ext>
            </a:extLst>
          </p:cNvPr>
          <p:cNvSpPr txBox="1"/>
          <p:nvPr/>
        </p:nvSpPr>
        <p:spPr>
          <a:xfrm>
            <a:off x="0" y="6660976"/>
            <a:ext cx="11959627" cy="261610"/>
          </a:xfrm>
          <a:prstGeom prst="rect">
            <a:avLst/>
          </a:prstGeom>
          <a:noFill/>
        </p:spPr>
        <p:txBody>
          <a:bodyPr wrap="square">
            <a:spAutoFit/>
          </a:bodyPr>
          <a:lstStyle/>
          <a:p>
            <a:pPr algn="l" rtl="0"/>
            <a:r>
              <a:rPr lang="en-US" sz="1050" b="0" i="0" dirty="0" err="1">
                <a:solidFill>
                  <a:srgbClr val="222222"/>
                </a:solidFill>
                <a:effectLst/>
                <a:latin typeface="Arial" panose="020B0604020202020204" pitchFamily="34" charset="0"/>
              </a:rPr>
              <a:t>Dudchenko</a:t>
            </a:r>
            <a:r>
              <a:rPr lang="en-US" sz="1050" b="0" i="0" dirty="0">
                <a:solidFill>
                  <a:srgbClr val="222222"/>
                </a:solidFill>
                <a:effectLst/>
                <a:latin typeface="Arial" panose="020B0604020202020204" pitchFamily="34" charset="0"/>
              </a:rPr>
              <a:t>, P. A., Wood, E. R., &amp; Smith, A. (2019). A new perspective on the head direction cell system and spatial behavior. </a:t>
            </a:r>
            <a:r>
              <a:rPr lang="en-US" sz="1050" b="0" i="1" dirty="0">
                <a:solidFill>
                  <a:srgbClr val="222222"/>
                </a:solidFill>
                <a:effectLst/>
                <a:latin typeface="Arial" panose="020B0604020202020204" pitchFamily="34" charset="0"/>
              </a:rPr>
              <a:t>Neuroscience &amp; Biobehavioral Reviews</a:t>
            </a:r>
            <a:r>
              <a:rPr lang="en-US" sz="1050" b="0" i="0" dirty="0">
                <a:solidFill>
                  <a:srgbClr val="222222"/>
                </a:solidFill>
                <a:effectLst/>
                <a:latin typeface="Arial" panose="020B0604020202020204" pitchFamily="34" charset="0"/>
              </a:rPr>
              <a:t>, </a:t>
            </a:r>
            <a:r>
              <a:rPr lang="en-US" sz="1050" b="0" i="1" dirty="0">
                <a:solidFill>
                  <a:srgbClr val="222222"/>
                </a:solidFill>
                <a:effectLst/>
                <a:latin typeface="Arial" panose="020B0604020202020204" pitchFamily="34" charset="0"/>
              </a:rPr>
              <a:t>105</a:t>
            </a:r>
            <a:r>
              <a:rPr lang="en-US" sz="1050" b="0" i="0" dirty="0">
                <a:solidFill>
                  <a:srgbClr val="222222"/>
                </a:solidFill>
                <a:effectLst/>
                <a:latin typeface="Arial" panose="020B0604020202020204" pitchFamily="34" charset="0"/>
              </a:rPr>
              <a:t>, 24-33.</a:t>
            </a:r>
            <a:endParaRPr lang="he-IL" sz="1050" dirty="0"/>
          </a:p>
        </p:txBody>
      </p:sp>
      <p:pic>
        <p:nvPicPr>
          <p:cNvPr id="1026" name="Picture 2" descr="A new perspective on the head direction cell system and spatial behavior -  ScienceDirect">
            <a:extLst>
              <a:ext uri="{FF2B5EF4-FFF2-40B4-BE49-F238E27FC236}">
                <a16:creationId xmlns:a16="http://schemas.microsoft.com/office/drawing/2014/main" id="{E2EC5578-3F20-43DC-B8CD-38005CFEB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962" y="5266583"/>
            <a:ext cx="3877899" cy="1394393"/>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A771BD3F-B419-097D-F0E9-9EC7D3DCB93A}"/>
              </a:ext>
            </a:extLst>
          </p:cNvPr>
          <p:cNvSpPr txBox="1"/>
          <p:nvPr/>
        </p:nvSpPr>
        <p:spPr>
          <a:xfrm>
            <a:off x="0" y="5600645"/>
            <a:ext cx="4533090" cy="711733"/>
          </a:xfrm>
          <a:prstGeom prst="rect">
            <a:avLst/>
          </a:prstGeom>
          <a:noFill/>
        </p:spPr>
        <p:txBody>
          <a:bodyPr wrap="square" rtlCol="1">
            <a:spAutoFit/>
          </a:bodyPr>
          <a:lstStyle/>
          <a:p>
            <a:pPr>
              <a:lnSpc>
                <a:spcPct val="150000"/>
              </a:lnSpc>
            </a:pPr>
            <a:r>
              <a:rPr lang="he-IL" sz="1400" dirty="0">
                <a:latin typeface="Guttman Aharoni" panose="02010401010101010101" pitchFamily="2" charset="-79"/>
                <a:cs typeface="Guttman Aharoni" panose="02010401010101010101" pitchFamily="2" charset="-79"/>
              </a:rPr>
              <a:t>** היתרון ב-</a:t>
            </a:r>
            <a:r>
              <a:rPr lang="en-US" sz="1400" dirty="0">
                <a:latin typeface="+mj-lt"/>
                <a:cs typeface="Guttman Aharoni" panose="02010401010101010101" pitchFamily="2" charset="-79"/>
              </a:rPr>
              <a:t>polar plot</a:t>
            </a:r>
            <a:r>
              <a:rPr lang="he-IL" sz="1400" dirty="0">
                <a:latin typeface="Guttman Aharoni" panose="02010401010101010101" pitchFamily="2" charset="-79"/>
                <a:cs typeface="Guttman Aharoni" panose="02010401010101010101" pitchFamily="2" charset="-79"/>
              </a:rPr>
              <a:t>, הוא כיסוי של מגמות שעלולות</a:t>
            </a:r>
            <a:br>
              <a:rPr lang="en-US" sz="1400" dirty="0">
                <a:latin typeface="Guttman Aharoni" panose="02010401010101010101" pitchFamily="2" charset="-79"/>
                <a:cs typeface="Guttman Aharoni" panose="02010401010101010101" pitchFamily="2" charset="-79"/>
              </a:rPr>
            </a:br>
            <a:r>
              <a:rPr lang="he-IL" sz="1400" dirty="0">
                <a:latin typeface="Guttman Aharoni" panose="02010401010101010101" pitchFamily="2" charset="-79"/>
                <a:cs typeface="Guttman Aharoni" panose="02010401010101010101" pitchFamily="2" charset="-79"/>
              </a:rPr>
              <a:t>  להתפספס במידה והן סביב ה-0/360 מעלות.</a:t>
            </a:r>
          </a:p>
        </p:txBody>
      </p:sp>
    </p:spTree>
    <p:extLst>
      <p:ext uri="{BB962C8B-B14F-4D97-AF65-F5344CB8AC3E}">
        <p14:creationId xmlns:p14="http://schemas.microsoft.com/office/powerpoint/2010/main" val="414557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מעבר לכך, מעניין לראות שכל עוד הזרם מוזרק, קצב הירי של הנוירון שקיבל אותו עולה (בהדרגה), וקצת מתרחק מקצבי הירי של יתר הנוירונים (כצפוי), בעוד שהם מסתנכרנים להם, אך שברגע שהזרם מפסיק, הנוירונים כולם, כמו גם הוא, מסתנכרנים בקצבי הירי (גרפית – הקווים שמסמלים את קצב הירי של הנוירונים השונים בזמן – מתקרבים), כפי שגם ראינו בחקירה הראשונה והפשוטה יותר (ללא זרם שהוזרק).</a:t>
            </a:r>
          </a:p>
          <a:p>
            <a:pPr algn="r" rtl="1">
              <a:lnSpc>
                <a:spcPct val="150000"/>
              </a:lnSpc>
            </a:pPr>
            <a:r>
              <a:rPr lang="he-IL" dirty="0">
                <a:latin typeface="+mj-lt"/>
                <a:cs typeface="Guttman Aharoni" panose="02010401010101010101" pitchFamily="2" charset="-79"/>
              </a:rPr>
              <a:t>אך, נשים לב שבתוצאות ההרצה בחקירה השנייה, הנוירונים הגיעו </a:t>
            </a:r>
            <a:r>
              <a:rPr lang="he-IL" dirty="0" err="1">
                <a:latin typeface="+mj-lt"/>
                <a:cs typeface="Guttman Aharoni" panose="02010401010101010101" pitchFamily="2" charset="-79"/>
              </a:rPr>
              <a:t>לקצבים</a:t>
            </a:r>
            <a:r>
              <a:rPr lang="he-IL" dirty="0">
                <a:latin typeface="+mj-lt"/>
                <a:cs typeface="Guttman Aharoni" panose="02010401010101010101" pitchFamily="2" charset="-79"/>
              </a:rPr>
              <a:t> מעט מהירים יותר משהגיעו אליהם נוירונים מהחקירה הקודמת באותם הזמנים.</a:t>
            </a:r>
          </a:p>
        </p:txBody>
      </p:sp>
    </p:spTree>
    <p:extLst>
      <p:ext uri="{BB962C8B-B14F-4D97-AF65-F5344CB8AC3E}">
        <p14:creationId xmlns:p14="http://schemas.microsoft.com/office/powerpoint/2010/main" val="129080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ייתכן והתופעה הזו אומרת משהו על הדינמיקה של הרשת, ועל הסנכרון שהנוירונים מגיעים אליו עם הזמן. </a:t>
            </a:r>
          </a:p>
          <a:p>
            <a:pPr algn="r" rtl="1">
              <a:lnSpc>
                <a:spcPct val="150000"/>
              </a:lnSpc>
            </a:pPr>
            <a:r>
              <a:rPr lang="he-IL" dirty="0">
                <a:latin typeface="+mj-lt"/>
                <a:cs typeface="Guttman Aharoni" panose="02010401010101010101" pitchFamily="2" charset="-79"/>
              </a:rPr>
              <a:t>כלומר – סביר שהסנכרון בין הנוירונים מושפע מ"מקרי קיצון" (מבחינת קצב ירי), ושלכן הוא זה שגורם למן "גרירה" של כל העקומה מעלה מהר יותר כאשר אחד הנוירונים מקבל זרם חיובי שגורם לו לקצב ירי מהיר יותר, לעומת המצב הרגיל (בו אין ממש מצבי קיצון – יש טווח יחסית מצומצם, בין 0.1 ל-5 הרץ, של קצבי ירי התחלתיים רנדומליים).</a:t>
            </a:r>
          </a:p>
        </p:txBody>
      </p:sp>
    </p:spTree>
    <p:extLst>
      <p:ext uri="{BB962C8B-B14F-4D97-AF65-F5344CB8AC3E}">
        <p14:creationId xmlns:p14="http://schemas.microsoft.com/office/powerpoint/2010/main" val="1100529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עתה, אמנם כבר הבנו כי לא מדובר במערכת המשקפת מצב של</a:t>
            </a:r>
            <a:br>
              <a:rPr lang="en-US" dirty="0">
                <a:latin typeface="+mj-lt"/>
                <a:cs typeface="Guttman Aharoni" panose="02010401010101010101" pitchFamily="2" charset="-79"/>
              </a:rPr>
            </a:b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ועל כן כנראה גם לא בעלת מאפיין של אינהיביציה הדדית בין הנוירונים, אך ראינו תופעה מעניינת בחקירה הקודמת (השנייה), אליה נרצה להתייחס ולבדוק אותה לעומק, שכן תוכל אולי להגיד משהו על הדינמיקה של המערכת שלנו. </a:t>
            </a:r>
          </a:p>
          <a:p>
            <a:pPr algn="r" rtl="1">
              <a:lnSpc>
                <a:spcPct val="150000"/>
              </a:lnSpc>
            </a:pPr>
            <a:r>
              <a:rPr lang="he-IL" dirty="0">
                <a:latin typeface="+mj-lt"/>
                <a:cs typeface="Guttman Aharoni" panose="02010401010101010101" pitchFamily="2" charset="-79"/>
              </a:rPr>
              <a:t>למעשה, נשים דגש על ההשפעה של נוירון יחיד במערכת, על המערכת כולה. </a:t>
            </a:r>
          </a:p>
        </p:txBody>
      </p:sp>
    </p:spTree>
    <p:extLst>
      <p:ext uri="{BB962C8B-B14F-4D97-AF65-F5344CB8AC3E}">
        <p14:creationId xmlns:p14="http://schemas.microsoft.com/office/powerpoint/2010/main" val="3549191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בחקירה הקודמת שערכנו (השנייה), אמנם היה נראה כי זרם שמוזרק לנוירון יחיד באמת מצליח להשפיע על כל המערכת (הייתה "גרירה" של ערכים של קצבי ירי מעט מעלה ביחס להרצה הראשונה, בה לא הוזרק זרם), אך האפקט שראינו היה קטן יחסית, וגם היה ניתן לפספס אותו בקלות. </a:t>
            </a:r>
          </a:p>
          <a:p>
            <a:pPr algn="r" rtl="1">
              <a:lnSpc>
                <a:spcPct val="150000"/>
              </a:lnSpc>
            </a:pPr>
            <a:r>
              <a:rPr lang="he-IL" dirty="0">
                <a:latin typeface="+mj-lt"/>
                <a:cs typeface="Guttman Aharoni" panose="02010401010101010101" pitchFamily="2" charset="-79"/>
              </a:rPr>
              <a:t>אנחנו למעשה יודעים שהמערכת כולה מראה עליה אקספוננציאלית שכזו בקצבי הירי כשכל הנוירונים מתחילים מקצב ירי התחלתי כלשהו, וראינו שבמצב הזה גם יש השפעה מסוימת (שאינה לחלוטין ברורה) לנוירון בודד על קצבי הירי של כל המערכת לאורך הזמן.</a:t>
            </a:r>
          </a:p>
        </p:txBody>
      </p:sp>
    </p:spTree>
    <p:extLst>
      <p:ext uri="{BB962C8B-B14F-4D97-AF65-F5344CB8AC3E}">
        <p14:creationId xmlns:p14="http://schemas.microsoft.com/office/powerpoint/2010/main" val="2275184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אך, איננו יכולים לדעת האם המערכת כולה תושפע מנוירון בודד גם כשהיא מתחילה ממצב מנוחה (כשלנוירונים אין קצב ירי התחלתי כלשהו), ואם כן – איך היא תושפע.</a:t>
            </a:r>
          </a:p>
          <a:p>
            <a:pPr algn="r" rtl="1">
              <a:lnSpc>
                <a:spcPct val="150000"/>
              </a:lnSpc>
            </a:pPr>
            <a:r>
              <a:rPr lang="he-IL" dirty="0">
                <a:latin typeface="+mj-lt"/>
                <a:cs typeface="Guttman Aharoni" panose="02010401010101010101" pitchFamily="2" charset="-79"/>
              </a:rPr>
              <a:t>למעשה, היות שזה מה ראינו כאשר האפקט כנראה מוסך על ידי כך שגם לנוירונים האחרים היו קצבי ירי רנדומליים בהתחלה שאינם אפסיים, שגם ככה מביאים לעלייה אקספוננציאלית שכזו (תקרה עם או בלי אותו זרם שמוזרק לנוירון, כפי שראינו בשתי החקירות), שווה לבחון מצב בו אין קצבי הירי התחלתיים.</a:t>
            </a:r>
          </a:p>
        </p:txBody>
      </p:sp>
    </p:spTree>
    <p:extLst>
      <p:ext uri="{BB962C8B-B14F-4D97-AF65-F5344CB8AC3E}">
        <p14:creationId xmlns:p14="http://schemas.microsoft.com/office/powerpoint/2010/main" val="15838604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נרצה לחקור את הדינמיקה של הרשת כאשר היא מתחילה מתנאי התחלה קצת שונים; כשקצבי הירי של כלל הנוירונים במערכת בהתחלה הם 0, וכשרק לנוירון אחד (נוירון מספר 1), מוזרק זרם לשנייה אחת מרגע התחלת ההרצה, בעוצמה של </a:t>
            </a:r>
            <a:r>
              <a:rPr lang="en-US" dirty="0">
                <a:latin typeface="+mj-lt"/>
                <a:cs typeface="Guttman Aharoni" panose="02010401010101010101" pitchFamily="2" charset="-79"/>
              </a:rPr>
              <a:t>40nA</a:t>
            </a:r>
            <a:r>
              <a:rPr lang="he-IL" dirty="0">
                <a:latin typeface="+mj-lt"/>
                <a:cs typeface="Guttman Aharoni" panose="02010401010101010101" pitchFamily="2" charset="-79"/>
              </a:rPr>
              <a:t>, ממש בדומה לחקירה הקודמת רק בלי קצבי ירי התחלתיים. </a:t>
            </a:r>
          </a:p>
          <a:p>
            <a:pPr algn="r" rtl="1">
              <a:lnSpc>
                <a:spcPct val="150000"/>
              </a:lnSpc>
            </a:pPr>
            <a:r>
              <a:rPr lang="he-IL" dirty="0">
                <a:latin typeface="+mj-lt"/>
                <a:cs typeface="Guttman Aharoni" panose="02010401010101010101" pitchFamily="2" charset="-79"/>
              </a:rPr>
              <a:t>כאן, ייתכן ונתקל באחד מכמה מצבים אפשריים:</a:t>
            </a:r>
          </a:p>
        </p:txBody>
      </p:sp>
    </p:spTree>
    <p:extLst>
      <p:ext uri="{BB962C8B-B14F-4D97-AF65-F5344CB8AC3E}">
        <p14:creationId xmlns:p14="http://schemas.microsoft.com/office/powerpoint/2010/main" val="4548716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יכול להיות שללא קצבי ירי התחלתיים, זרם שמוזרק לנוירון אחד לא יספיק בשביל לגרום לכל הנוירונים "להמריא" (כי עד עכשיו ראינו מצב בו לכל הנוירונים יש קצב התחלתי כלשהו, וההנחה שלנו שזו הדינמיקה של המערכת, לעשות אקסיטציה זה לזה ו"להמריא", מתבססת על זה, וייתכן שזה יתרסק).</a:t>
            </a:r>
          </a:p>
          <a:p>
            <a:pPr algn="r" rtl="1">
              <a:lnSpc>
                <a:spcPct val="150000"/>
              </a:lnSpc>
            </a:pPr>
            <a:r>
              <a:rPr lang="he-IL" dirty="0">
                <a:latin typeface="+mj-lt"/>
                <a:cs typeface="Guttman Aharoni" panose="02010401010101010101" pitchFamily="2" charset="-79"/>
              </a:rPr>
              <a:t>או שנתקל במצב שיותר סביר לאור הממצאים הקודמים, בו נראה עליה אקספוננציאלית בכל הנוירונים (ממש כפי שראינו עד עכשיו), כתגובה לזרם שמוזרק לנוירון יחיד, שסביר שאף תלווה בסנכרון שייווצר אט אט בין הנוירונים מבחינת קצבי ירי. אם ייקח לעלייה קצת יותר זמן זה הגיוני כי מתחילים מ-0.</a:t>
            </a:r>
          </a:p>
        </p:txBody>
      </p:sp>
    </p:spTree>
    <p:extLst>
      <p:ext uri="{BB962C8B-B14F-4D97-AF65-F5344CB8AC3E}">
        <p14:creationId xmlns:p14="http://schemas.microsoft.com/office/powerpoint/2010/main" val="2897599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AB192F16-E459-1E8A-616B-B2274B5A1F1A}"/>
              </a:ext>
            </a:extLst>
          </p:cNvPr>
          <p:cNvPicPr>
            <a:picLocks noChangeAspect="1"/>
          </p:cNvPicPr>
          <p:nvPr/>
        </p:nvPicPr>
        <p:blipFill rotWithShape="1">
          <a:blip r:embed="rId3"/>
          <a:srcRect l="9505" r="8440" b="6498"/>
          <a:stretch/>
        </p:blipFill>
        <p:spPr>
          <a:xfrm>
            <a:off x="0" y="1"/>
            <a:ext cx="11475012" cy="6858000"/>
          </a:xfrm>
          <a:prstGeom prst="rect">
            <a:avLst/>
          </a:prstGeom>
        </p:spPr>
      </p:pic>
      <p:sp>
        <p:nvSpPr>
          <p:cNvPr id="2" name="תיבת טקסט 1">
            <a:extLst>
              <a:ext uri="{FF2B5EF4-FFF2-40B4-BE49-F238E27FC236}">
                <a16:creationId xmlns:a16="http://schemas.microsoft.com/office/drawing/2014/main" id="{AC0023BD-B876-F2FB-5DA4-7A3596EBDDD0}"/>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1F3C0E5D-E222-9338-9152-F3E3A3A456C9}"/>
              </a:ext>
            </a:extLst>
          </p:cNvPr>
          <p:cNvSpPr txBox="1"/>
          <p:nvPr/>
        </p:nvSpPr>
        <p:spPr>
          <a:xfrm>
            <a:off x="977632" y="812119"/>
            <a:ext cx="6785040"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במצב של הזרקת זרם לנוירון יחיד, כשלנוירונים במערכת לא היו קצבי ירי התחלתיים כלשהם, ניתן לראות את העלייה האקספוננציאלית בקצבי הירי של הנוירונים (גם אם לוקח לזה מעט יותר זמן - ראה/י פירוט לצד הגרף), והסתנכרנות בקצבי הירי שלהם עם הזמן (התקרבות הקווים), שדווקא נדמית כמהירה יותר בהשוואה למצב בו לכל נוירון קצב התחלתי משלו (ייתכן שלאור כך שזה מייצר למערכת מצב "ברור" יותר של "לאיפה עליה להסתנכרן").</a:t>
            </a:r>
          </a:p>
          <a:p>
            <a:pPr algn="ctr">
              <a:lnSpc>
                <a:spcPct val="150000"/>
              </a:lnSpc>
            </a:pPr>
            <a:r>
              <a:rPr lang="he-IL" sz="1400" dirty="0">
                <a:solidFill>
                  <a:schemeClr val="tx1">
                    <a:lumMod val="75000"/>
                    <a:lumOff val="25000"/>
                  </a:schemeClr>
                </a:solidFill>
                <a:latin typeface="+mj-lt"/>
                <a:cs typeface="Guttman Aharoni" panose="02010401010101010101" pitchFamily="2" charset="-79"/>
              </a:rPr>
              <a:t>הנוירונים ש"מסתנכרנים" עם קצב הירי של הנוירון שקיבל זרם בהתחלה (גם לאחר שהזרם הפסיק), ממש מטפסים יחד בקצב הירי שלהם, עד שמתקרבים לקצב הירי של אותו הנוירון בנקודות הזמן.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6" name="תיבת טקסט 5">
            <a:extLst>
              <a:ext uri="{FF2B5EF4-FFF2-40B4-BE49-F238E27FC236}">
                <a16:creationId xmlns:a16="http://schemas.microsoft.com/office/drawing/2014/main" id="{A9E064C0-4DD0-EE3A-610C-888FB1B64077}"/>
              </a:ext>
            </a:extLst>
          </p:cNvPr>
          <p:cNvSpPr txBox="1"/>
          <p:nvPr/>
        </p:nvSpPr>
        <p:spPr>
          <a:xfrm>
            <a:off x="10243229" y="2091034"/>
            <a:ext cx="2026596" cy="491288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גדולה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יותר מזו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שהוצגה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עבור אותה מגבלה של ציר ה-</a:t>
            </a: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ב-2 החקירות קודם. אין זה מפתיע; כאשר נוירונים מתחילים מקצב ירי של 0, הגיוני שייקח להם יותר זמן להגיע לאותו קצב הירי אליו הגיעו בזמן זהה נוירונים שהחלו עם קצב ירי מסוים.</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244373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5A89C5FE-37ED-6052-D699-43B2C7D6BEA4}"/>
              </a:ext>
            </a:extLst>
          </p:cNvPr>
          <p:cNvPicPr>
            <a:picLocks noChangeAspect="1"/>
          </p:cNvPicPr>
          <p:nvPr/>
        </p:nvPicPr>
        <p:blipFill rotWithShape="1">
          <a:blip r:embed="rId3"/>
          <a:srcRect l="8939" r="8333" b="6125"/>
          <a:stretch/>
        </p:blipFill>
        <p:spPr>
          <a:xfrm>
            <a:off x="0" y="1"/>
            <a:ext cx="11523104" cy="6858000"/>
          </a:xfrm>
          <a:prstGeom prst="rect">
            <a:avLst/>
          </a:prstGeom>
        </p:spPr>
      </p:pic>
      <p:sp>
        <p:nvSpPr>
          <p:cNvPr id="2" name="תיבת טקסט 1">
            <a:extLst>
              <a:ext uri="{FF2B5EF4-FFF2-40B4-BE49-F238E27FC236}">
                <a16:creationId xmlns:a16="http://schemas.microsoft.com/office/drawing/2014/main" id="{2747D2F5-1663-2E27-6E8D-65339BECDE4F}"/>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A74B0403-EB65-72A2-9697-99574F17C751}"/>
              </a:ext>
            </a:extLst>
          </p:cNvPr>
          <p:cNvSpPr txBox="1"/>
          <p:nvPr/>
        </p:nvSpPr>
        <p:spPr>
          <a:xfrm>
            <a:off x="1395921" y="928851"/>
            <a:ext cx="5851186"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כאן ניכרת עלייה אקספוננציאלית בקצבי הירי של נוירוני המערכת, שאמנם התחילו ללא קצבי ירי, אך מסתמן שעלו לאור הזרם שהוזרק רק לאחד מהם (והגיוני שייקח להם יותר זמן להמריא לקצב ירי שאליו הגיעו נוירונים עם קצבי ירי התחלתיים בזמן קצר יותר).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פה, גם רואים כבר יותר טוב את מגמת ההסתנכרנות של הנוירונים עם הזמן מבחינת קצבי הירי שלהם (הקווים שמסמלים קצבי ירי של נוירונים לאורך זמן – מתאגדים), ואת העניין שהועלה גם על הגרף הקודם, שההסתנכרנות קורית מהר יותר לעומת כשלנוירונים תנאי התחלה אקראיים של קצבי ירי.</a:t>
            </a:r>
          </a:p>
        </p:txBody>
      </p:sp>
      <p:sp>
        <p:nvSpPr>
          <p:cNvPr id="5" name="תיבת טקסט 4">
            <a:extLst>
              <a:ext uri="{FF2B5EF4-FFF2-40B4-BE49-F238E27FC236}">
                <a16:creationId xmlns:a16="http://schemas.microsoft.com/office/drawing/2014/main" id="{0CDFBF3D-DF48-BDE1-3D94-F3EE7D67CF70}"/>
              </a:ext>
            </a:extLst>
          </p:cNvPr>
          <p:cNvSpPr txBox="1"/>
          <p:nvPr/>
        </p:nvSpPr>
        <p:spPr>
          <a:xfrm>
            <a:off x="10243229" y="489465"/>
            <a:ext cx="2026596" cy="652871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גדולה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יותר מזו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שהוצגה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באותה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מגבלה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בציר </a:t>
            </a: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בחקירות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קודמות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(וכפי שהוצג בגרף קודם של חקירה זו - אין זה מפתיע). אך, נשים לב שגם ביחס לגרף הקודם, הסקאלה גדלה; יש עוד כ0.5 שניות בכדי להגיע לקצב ירי כפול, שזה מאוד מהיר, אך ביחס לחקירות הקודמות – איטי יותר (כמצופה).</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596527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0FE184A-E57C-6BA4-1F39-BDA99686A7C0}"/>
              </a:ext>
            </a:extLst>
          </p:cNvPr>
          <p:cNvPicPr>
            <a:picLocks noChangeAspect="1"/>
          </p:cNvPicPr>
          <p:nvPr/>
        </p:nvPicPr>
        <p:blipFill rotWithShape="1">
          <a:blip r:embed="rId3"/>
          <a:srcRect l="9167" r="8182" b="6703"/>
          <a:stretch/>
        </p:blipFill>
        <p:spPr>
          <a:xfrm>
            <a:off x="2119" y="1"/>
            <a:ext cx="11583845" cy="6858000"/>
          </a:xfrm>
          <a:prstGeom prst="rect">
            <a:avLst/>
          </a:prstGeom>
        </p:spPr>
      </p:pic>
      <p:sp>
        <p:nvSpPr>
          <p:cNvPr id="2" name="תיבת טקסט 1">
            <a:extLst>
              <a:ext uri="{FF2B5EF4-FFF2-40B4-BE49-F238E27FC236}">
                <a16:creationId xmlns:a16="http://schemas.microsoft.com/office/drawing/2014/main" id="{2338E07D-61C1-0F30-7E30-93B9212FD2F4}"/>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7E475AC4-309E-B318-C3FA-A78473065D71}"/>
              </a:ext>
            </a:extLst>
          </p:cNvPr>
          <p:cNvSpPr txBox="1"/>
          <p:nvPr/>
        </p:nvSpPr>
        <p:spPr>
          <a:xfrm>
            <a:off x="1395921" y="928851"/>
            <a:ext cx="5899824"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שוב ניתן לראות את העלייה האקספוננציאלית, אך מה שמעניין כאן בעיקר זו מגמת ההסתנכרנות של נוירוני המערכת.</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למעשה, אם בכל החקירות הקודמות דיברנו על זה שבהמשך (בקצבי ירי גבוהים יותר שאינם אפשריים פיזיולוגית), זה מגיע לכדי מצב בו נראה מיזוג כמעט מוחלט לקצב ירי אחיד בכל הנוירונים עם הזמן, אך לא הצלחנו להגיע למצב שכזה (לאור הרצון להישאר סביב טווח של קצבי ירי אפשריים פיזיולוגית), פה, ממש אפשר לראות איך זה קורה, מה שגם מאשש את ההשערה שמגמת ההסתנכרנות במצב שכזה (בו אין קצבי ירי התחלתיים ורק נוירון אחד מקבל זרם), מהירה יותר.</a:t>
            </a:r>
          </a:p>
        </p:txBody>
      </p:sp>
      <p:sp>
        <p:nvSpPr>
          <p:cNvPr id="5" name="תיבת טקסט 4">
            <a:extLst>
              <a:ext uri="{FF2B5EF4-FFF2-40B4-BE49-F238E27FC236}">
                <a16:creationId xmlns:a16="http://schemas.microsoft.com/office/drawing/2014/main" id="{D4B45174-7800-6010-59CB-33EEA10DA0AA}"/>
              </a:ext>
            </a:extLst>
          </p:cNvPr>
          <p:cNvSpPr txBox="1"/>
          <p:nvPr/>
        </p:nvSpPr>
        <p:spPr>
          <a:xfrm>
            <a:off x="10266675" y="493572"/>
            <a:ext cx="2026596" cy="6555641"/>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גם כאן,</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בציר </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גדולה</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מבגרפים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עם אותה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המגבלה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מחקירות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קודמות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(ואין זה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מפתיע). מה שכן, כמו בחקירות הקודמות, ציר </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לא גדל ביחס לגרף לפני של אותה החקירה, וגם כאן לוקח מעט פחות זמן בכדי להגיע לקצב 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לעומת זה שלקח בכדי להגיע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(כיאה לגדילה מעריכית).</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23302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הסיבה לבחירה בחלוקה של ה-360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ל"בינים"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היא שרזולוציה שכזו מאפשרת לנו לראות בבהירות דפוסים.</a:t>
            </a:r>
          </a:p>
          <a:p>
            <a:pPr algn="r" rtl="1">
              <a:lnSpc>
                <a:spcPct val="150000"/>
              </a:lnSpc>
            </a:pPr>
            <a:r>
              <a:rPr lang="he-IL" dirty="0">
                <a:latin typeface="Guttman Aharoni" panose="02010401010101010101" pitchFamily="2" charset="-79"/>
                <a:cs typeface="Guttman Aharoni" panose="02010401010101010101" pitchFamily="2" charset="-79"/>
              </a:rPr>
              <a:t>למעשה, חלוקה לפחות מ-36 חלקים (כלומר, ליותר מ-10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כל פעם), ייתכן ולא תאפשר לנו רזולוציה מספקת להסתכלות ולבחינה של דפוסים (הנתונים היו מוחלקים מידי ולא היה ניתן לראות מיקוד של ירי סביב כיוון מסוים). </a:t>
            </a: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609969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ניתן לראות איך כל הרשת מושפעת מפעילותו של נוירון בודד. כעת, האפקט של זרם שמוזרק לנוירון יחיד, על כל קצבי הירי של נוירוני המערכת, יותר גלוי, וניתן גם לראות כמה הוא חזק (כנראה לאור כך שהמערכת באמת רק הולכת ומחזקת את עצמה במעגל של אקסיטציה שמתגברת ומתגברת), גם אם לוקח לו יותר זמן מהמצבים הקודמים שבחנו (הגיוני כי מתחילים מאפס).</a:t>
            </a:r>
          </a:p>
          <a:p>
            <a:pPr algn="r" rtl="1">
              <a:lnSpc>
                <a:spcPct val="150000"/>
              </a:lnSpc>
            </a:pPr>
            <a:r>
              <a:rPr lang="he-IL" dirty="0">
                <a:latin typeface="+mj-lt"/>
                <a:cs typeface="Guttman Aharoni" panose="02010401010101010101" pitchFamily="2" charset="-79"/>
              </a:rPr>
              <a:t>נוסף על כך, נראה שבמצב שכזה הסנכרון בין הנוירונים מהיר יותר, אולי כי יותר פשוט למערכת "להבין" לאן עליה להסתנכרן כשיש קלט אחד דומיננטי. </a:t>
            </a:r>
          </a:p>
        </p:txBody>
      </p:sp>
    </p:spTree>
    <p:extLst>
      <p:ext uri="{BB962C8B-B14F-4D97-AF65-F5344CB8AC3E}">
        <p14:creationId xmlns:p14="http://schemas.microsoft.com/office/powerpoint/2010/main" val="19403532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מעבר לכך, נדמה כי נוירוני המערכת דווקא מושפעים יותר מהנוירון הבודד שמקבל קלט בצורת זרם חיובי (יש לו יותר אפקט עליהם) כאשר אין להם קצב ירי התחלתי משלהם (זה הגיוני שכן כאשר לנוירונים במערכת יש "</a:t>
            </a:r>
            <a:r>
              <a:rPr lang="he-IL" dirty="0" err="1">
                <a:latin typeface="+mj-lt"/>
                <a:cs typeface="Guttman Aharoni" panose="02010401010101010101" pitchFamily="2" charset="-79"/>
              </a:rPr>
              <a:t>בוסט</a:t>
            </a:r>
            <a:r>
              <a:rPr lang="he-IL" dirty="0">
                <a:latin typeface="+mj-lt"/>
                <a:cs typeface="Guttman Aharoni" panose="02010401010101010101" pitchFamily="2" charset="-79"/>
              </a:rPr>
              <a:t>" כלשהו משלהם בהתחלה, הם לא בהכרח זקוקים לזרם היחיד הזה בשביל שתהיה עליה בקצבי הירי שלהם, כי יש כל הזמן אקסיטציה).</a:t>
            </a:r>
          </a:p>
          <a:p>
            <a:pPr algn="r" rtl="1">
              <a:lnSpc>
                <a:spcPct val="150000"/>
              </a:lnSpc>
            </a:pPr>
            <a:r>
              <a:rPr lang="he-IL" dirty="0">
                <a:latin typeface="+mj-lt"/>
                <a:cs typeface="Guttman Aharoni" panose="02010401010101010101" pitchFamily="2" charset="-79"/>
              </a:rPr>
              <a:t>ולסיכום - גם כאן חזינו בעלייה האקספוננציאלית של קצבי הירי של הנוירונים במערכת, שלוותה בהסתנכרנות שלהם, מה שתואם את הדינמיקה שראינו עד כה, שמאפיינת מערכת מעגלית ואקסיטטורית, כזו הנתונה.</a:t>
            </a:r>
          </a:p>
        </p:txBody>
      </p:sp>
    </p:spTree>
    <p:extLst>
      <p:ext uri="{BB962C8B-B14F-4D97-AF65-F5344CB8AC3E}">
        <p14:creationId xmlns:p14="http://schemas.microsoft.com/office/powerpoint/2010/main" val="25025999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ברצוננו לבחון מה קורה לדינמיקת הרשת כאשר אין לה רכיב של אינהיביציה.</a:t>
            </a:r>
          </a:p>
          <a:p>
            <a:pPr algn="r" rtl="1">
              <a:lnSpc>
                <a:spcPct val="150000"/>
              </a:lnSpc>
            </a:pPr>
            <a:r>
              <a:rPr lang="he-IL" dirty="0">
                <a:latin typeface="+mj-lt"/>
                <a:cs typeface="Guttman Aharoni" panose="02010401010101010101" pitchFamily="2" charset="-79"/>
              </a:rPr>
              <a:t>לאחר שהבנו שלא מדובר במערכת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אלא דווקא במערכת בה נוירונים עושים אקסיטציה ליתר נוירוני המערכת ולעצמם, ניתן לשער שהשמטת רכיב האינהיביציה מהנוסחה לחישוב ה"</a:t>
            </a:r>
            <a:r>
              <a:rPr lang="en-US" dirty="0">
                <a:latin typeface="+mj-lt"/>
                <a:cs typeface="Guttman Aharoni" panose="02010401010101010101" pitchFamily="2" charset="-79"/>
              </a:rPr>
              <a:t>W</a:t>
            </a:r>
            <a:r>
              <a:rPr lang="he-IL" dirty="0">
                <a:latin typeface="+mj-lt"/>
                <a:cs typeface="Guttman Aharoni" panose="02010401010101010101" pitchFamily="2" charset="-79"/>
              </a:rPr>
              <a:t>" של סינפסות (המשקולת שקובעת האם מדובר בסינפסה אקסיטטורית/אינהיביטורית, ומהו חוזק הקשר שם), לא תשפיע יותר מידי על צורת הגרפים, אלא יותר על הזמן שייקח למערכת להגיע לקצבי הירי השונים שנקבעו מראש (</a:t>
            </a:r>
            <a:r>
              <a:rPr lang="en-US" dirty="0">
                <a:latin typeface="+mj-lt"/>
                <a:cs typeface="Guttman Aharoni" panose="02010401010101010101" pitchFamily="2" charset="-79"/>
              </a:rPr>
              <a:t>50Hz, 100Hz, 150Hz</a:t>
            </a:r>
            <a:r>
              <a:rPr lang="he-IL" dirty="0">
                <a:latin typeface="+mj-lt"/>
                <a:cs typeface="Guttman Aharoni" panose="02010401010101010101" pitchFamily="2" charset="-79"/>
              </a:rPr>
              <a:t>).</a:t>
            </a:r>
          </a:p>
        </p:txBody>
      </p:sp>
    </p:spTree>
    <p:extLst>
      <p:ext uri="{BB962C8B-B14F-4D97-AF65-F5344CB8AC3E}">
        <p14:creationId xmlns:p14="http://schemas.microsoft.com/office/powerpoint/2010/main" val="915866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אילו היה מדובר מלכתחילה במערכת בעלת אינהיביציה הדדית שמייצרת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ייתכן ובחקירה של הסעיף הנוכחי היינו רואים משהו שונה ממה שחזינו בו בחקירות הראשונות מבחינת הגרפים (בעוד שהמשהו השונה הזה דומה למה שראינו בפועל בחקירות הראשונות, היות שלא מדובר במערכת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a:t>
            </a:r>
          </a:p>
          <a:p>
            <a:pPr algn="r" rtl="1">
              <a:lnSpc>
                <a:spcPct val="150000"/>
              </a:lnSpc>
            </a:pPr>
            <a:r>
              <a:rPr lang="he-IL" dirty="0">
                <a:latin typeface="+mj-lt"/>
                <a:cs typeface="Guttman Aharoni" panose="02010401010101010101" pitchFamily="2" charset="-79"/>
              </a:rPr>
              <a:t>אך, היות שזו מערכת שמלכתחילה ה"</a:t>
            </a:r>
            <a:r>
              <a:rPr lang="en-US" dirty="0">
                <a:latin typeface="+mj-lt"/>
                <a:cs typeface="Guttman Aharoni" panose="02010401010101010101" pitchFamily="2" charset="-79"/>
              </a:rPr>
              <a:t>W</a:t>
            </a:r>
            <a:r>
              <a:rPr lang="he-IL" dirty="0">
                <a:latin typeface="+mj-lt"/>
                <a:cs typeface="Guttman Aharoni" panose="02010401010101010101" pitchFamily="2" charset="-79"/>
              </a:rPr>
              <a:t>" שלה גורם לאקסיטציה בסינפסות בין הנוירונים, נשער כי השמטה של הרכיב האינהיביטורי מתוך ה"</a:t>
            </a:r>
            <a:r>
              <a:rPr lang="en-US" dirty="0">
                <a:latin typeface="+mj-lt"/>
                <a:cs typeface="Guttman Aharoni" panose="02010401010101010101" pitchFamily="2" charset="-79"/>
              </a:rPr>
              <a:t>W</a:t>
            </a:r>
            <a:r>
              <a:rPr lang="he-IL" dirty="0">
                <a:latin typeface="+mj-lt"/>
                <a:cs typeface="Guttman Aharoni" panose="02010401010101010101" pitchFamily="2" charset="-79"/>
              </a:rPr>
              <a:t>", תביא רק ליותר אקסיטציה, אך לא לשינוי מוחלט של מגמה.</a:t>
            </a:r>
          </a:p>
        </p:txBody>
      </p:sp>
    </p:spTree>
    <p:extLst>
      <p:ext uri="{BB962C8B-B14F-4D97-AF65-F5344CB8AC3E}">
        <p14:creationId xmlns:p14="http://schemas.microsoft.com/office/powerpoint/2010/main" val="6164455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בכדי ליצור מצב בו אין אינהיביציה כלל, נשווה את הקבוע "</a:t>
            </a:r>
            <a:r>
              <a:rPr lang="en-US" dirty="0">
                <a:latin typeface="+mj-lt"/>
                <a:cs typeface="Guttman Aharoni" panose="02010401010101010101" pitchFamily="2" charset="-79"/>
              </a:rPr>
              <a:t>w</a:t>
            </a:r>
            <a:r>
              <a:rPr lang="he-IL" dirty="0">
                <a:latin typeface="+mj-lt"/>
                <a:cs typeface="Guttman Aharoni" panose="02010401010101010101" pitchFamily="2" charset="-79"/>
              </a:rPr>
              <a:t>" שמשמש לחישוב של "</a:t>
            </a:r>
            <a:r>
              <a:rPr lang="en-US" dirty="0">
                <a:latin typeface="+mj-lt"/>
                <a:cs typeface="Guttman Aharoni" panose="02010401010101010101" pitchFamily="2" charset="-79"/>
              </a:rPr>
              <a:t>W</a:t>
            </a:r>
            <a:r>
              <a:rPr lang="he-IL" dirty="0">
                <a:latin typeface="+mj-lt"/>
                <a:cs typeface="Guttman Aharoni" panose="02010401010101010101" pitchFamily="2" charset="-79"/>
              </a:rPr>
              <a:t>" (כן זה מעט מבלבל..), לאפס, שכן זהו קבוע המסמל את חוזק האינהיביציה ביחס לאקסיטציה, ואם הוא שווה לאפס, זה אומר שאינהיביציה שווה לאפס גם היא. </a:t>
            </a:r>
          </a:p>
          <a:p>
            <a:pPr algn="r" rtl="1">
              <a:lnSpc>
                <a:spcPct val="150000"/>
              </a:lnSpc>
            </a:pPr>
            <a:endParaRPr lang="he-IL" dirty="0">
              <a:latin typeface="+mj-lt"/>
              <a:cs typeface="Guttman Aharoni" panose="02010401010101010101" pitchFamily="2" charset="-79"/>
            </a:endParaRPr>
          </a:p>
          <a:p>
            <a:pPr algn="r" rtl="1">
              <a:lnSpc>
                <a:spcPct val="150000"/>
              </a:lnSpc>
            </a:pPr>
            <a:endParaRPr lang="he-IL" dirty="0">
              <a:latin typeface="+mj-lt"/>
              <a:cs typeface="Guttman Aharoni" panose="02010401010101010101" pitchFamily="2" charset="-79"/>
            </a:endParaRPr>
          </a:p>
          <a:p>
            <a:pPr algn="r" rtl="1">
              <a:lnSpc>
                <a:spcPct val="150000"/>
              </a:lnSpc>
            </a:pPr>
            <a:r>
              <a:rPr lang="he-IL" dirty="0">
                <a:latin typeface="+mj-lt"/>
                <a:cs typeface="Guttman Aharoni" panose="02010401010101010101" pitchFamily="2" charset="-79"/>
              </a:rPr>
              <a:t>כך נאפס את כל החלק שלאחר המינוס, מה שישאיר אותנו רק עם אקסיטציה.</a:t>
            </a:r>
          </a:p>
        </p:txBody>
      </p:sp>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D23EBA94-1E12-230A-D742-415F00F9C457}"/>
                  </a:ext>
                </a:extLst>
              </p:cNvPr>
              <p:cNvSpPr txBox="1"/>
              <p:nvPr/>
            </p:nvSpPr>
            <p:spPr>
              <a:xfrm>
                <a:off x="3257525" y="4138028"/>
                <a:ext cx="6096000" cy="1166217"/>
              </a:xfrm>
              <a:prstGeom prst="rect">
                <a:avLst/>
              </a:prstGeom>
              <a:noFill/>
            </p:spPr>
            <p:txBody>
              <a:bodyPr wrap="square">
                <a:spAutoFit/>
              </a:bodyPr>
              <a:lstStyle/>
              <a:p>
                <a:pPr algn="r" rtl="1">
                  <a:lnSpc>
                    <a:spcPct val="150000"/>
                  </a:lnSpc>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Arial" panose="020B0604020202020204" pitchFamily="34" charset="0"/>
                              <a:cs typeface="Times New Roman" panose="02020603050405020304" pitchFamily="18" charset="0"/>
                            </a:rPr>
                          </m:ctrlPr>
                        </m:sSubPr>
                        <m:e>
                          <m:r>
                            <a:rPr lang="x-none" sz="1800" i="1">
                              <a:effectLst/>
                              <a:latin typeface="Cambria Math" panose="02040503050406030204" pitchFamily="18" charset="0"/>
                              <a:ea typeface="Arial" panose="020B0604020202020204" pitchFamily="34" charset="0"/>
                              <a:cs typeface="Times New Roman" panose="02020603050405020304" pitchFamily="18" charset="0"/>
                            </a:rPr>
                            <m:t>𝑊</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𝑗</m:t>
                          </m:r>
                        </m:sub>
                      </m:sSub>
                      <m:r>
                        <a:rPr lang="x-none" sz="1800" i="1">
                          <a:effectLst/>
                          <a:latin typeface="Cambria Math" panose="02040503050406030204" pitchFamily="18" charset="0"/>
                          <a:ea typeface="Arial" panose="020B0604020202020204" pitchFamily="34" charset="0"/>
                          <a:cs typeface="Times New Roman" panose="02020603050405020304" pitchFamily="18" charset="0"/>
                        </a:rPr>
                        <m:t>=</m:t>
                      </m:r>
                      <m:func>
                        <m:func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uncPr>
                        <m:fName>
                          <m:r>
                            <m:rPr>
                              <m:sty m:val="p"/>
                            </m:rPr>
                            <a:rPr lang="x-none" sz="1800">
                              <a:effectLst/>
                              <a:latin typeface="Cambria Math" panose="02040503050406030204" pitchFamily="18" charset="0"/>
                              <a:ea typeface="Arial" panose="020B0604020202020204" pitchFamily="34" charset="0"/>
                              <a:cs typeface="Times New Roman" panose="02020603050405020304" pitchFamily="18" charset="0"/>
                            </a:rPr>
                            <m:t>exp</m:t>
                          </m:r>
                        </m:fName>
                        <m:e>
                          <m:d>
                            <m:d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dPr>
                            <m:e>
                              <m:r>
                                <a:rPr lang="x-none" sz="1800" i="1">
                                  <a:effectLst/>
                                  <a:latin typeface="Cambria Math" panose="02040503050406030204" pitchFamily="18" charset="0"/>
                                  <a:ea typeface="Arial" panose="020B0604020202020204" pitchFamily="34" charset="0"/>
                                  <a:cs typeface="Times New Roman" panose="02020603050405020304" pitchFamily="18" charset="0"/>
                                </a:rPr>
                                <m:t>−</m:t>
                              </m:r>
                              <m:f>
                                <m:f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𝑑</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𝑖𝑗</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num>
                                <m:den>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𝜎</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1</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den>
                              </m:f>
                            </m:e>
                          </m:d>
                        </m:e>
                      </m:func>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𝑤</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x-none" sz="1800">
                          <a:effectLst/>
                          <a:latin typeface="Cambria Math" panose="02040503050406030204" pitchFamily="18" charset="0"/>
                          <a:ea typeface="Arial" panose="020B0604020202020204" pitchFamily="34" charset="0"/>
                          <a:cs typeface="Times New Roman" panose="02020603050405020304" pitchFamily="18" charset="0"/>
                        </a:rPr>
                        <m:t>exp</m:t>
                      </m:r>
                      <m:r>
                        <a:rPr lang="x-none" sz="1800">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f>
                        <m:f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𝑑</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𝑖𝑗</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num>
                        <m:den>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𝜎</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den>
                      </m:f>
                      <m:r>
                        <a:rPr lang="x-none" sz="1800" i="1">
                          <a:effectLst/>
                          <a:latin typeface="Cambria Math" panose="02040503050406030204" pitchFamily="18" charset="0"/>
                          <a:ea typeface="Arial" panose="020B0604020202020204" pitchFamily="34" charset="0"/>
                          <a:cs typeface="Times New Roman" panose="02020603050405020304" pitchFamily="18" charset="0"/>
                        </a:rPr>
                        <m:t>)</m:t>
                      </m:r>
                    </m:oMath>
                  </m:oMathPara>
                </a14:m>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5" name="תיבת טקסט 4">
                <a:extLst>
                  <a:ext uri="{FF2B5EF4-FFF2-40B4-BE49-F238E27FC236}">
                    <a16:creationId xmlns:a16="http://schemas.microsoft.com/office/drawing/2014/main" id="{D23EBA94-1E12-230A-D742-415F00F9C457}"/>
                  </a:ext>
                </a:extLst>
              </p:cNvPr>
              <p:cNvSpPr txBox="1">
                <a:spLocks noRot="1" noChangeAspect="1" noMove="1" noResize="1" noEditPoints="1" noAdjustHandles="1" noChangeArrowheads="1" noChangeShapeType="1" noTextEdit="1"/>
              </p:cNvSpPr>
              <p:nvPr/>
            </p:nvSpPr>
            <p:spPr>
              <a:xfrm>
                <a:off x="3257525" y="4138028"/>
                <a:ext cx="6096000" cy="1166217"/>
              </a:xfrm>
              <a:prstGeom prst="rect">
                <a:avLst/>
              </a:prstGeom>
              <a:blipFill>
                <a:blip r:embed="rId3"/>
                <a:stretch>
                  <a:fillRect/>
                </a:stretch>
              </a:blipFill>
            </p:spPr>
            <p:txBody>
              <a:bodyPr/>
              <a:lstStyle/>
              <a:p>
                <a:r>
                  <a:rPr lang="he-IL">
                    <a:noFill/>
                  </a:rPr>
                  <a:t> </a:t>
                </a:r>
              </a:p>
            </p:txBody>
          </p:sp>
        </mc:Fallback>
      </mc:AlternateContent>
      <p:sp>
        <p:nvSpPr>
          <p:cNvPr id="7" name="תיבת טקסט 6">
            <a:extLst>
              <a:ext uri="{FF2B5EF4-FFF2-40B4-BE49-F238E27FC236}">
                <a16:creationId xmlns:a16="http://schemas.microsoft.com/office/drawing/2014/main" id="{8CF757E2-6B67-4996-0D6B-2B902C7D7AF0}"/>
              </a:ext>
            </a:extLst>
          </p:cNvPr>
          <p:cNvSpPr txBox="1"/>
          <p:nvPr/>
        </p:nvSpPr>
        <p:spPr>
          <a:xfrm>
            <a:off x="128954" y="4012332"/>
            <a:ext cx="4079631" cy="1340752"/>
          </a:xfrm>
          <a:prstGeom prst="rect">
            <a:avLst/>
          </a:prstGeom>
          <a:noFill/>
        </p:spPr>
        <p:txBody>
          <a:bodyPr wrap="square">
            <a:spAutoFit/>
          </a:bodyPr>
          <a:lstStyle/>
          <a:p>
            <a:pPr algn="r" rtl="1">
              <a:lnSpc>
                <a:spcPct val="150000"/>
              </a:lnSpc>
            </a:pPr>
            <a:r>
              <a:rPr lang="he-IL" sz="1100" dirty="0">
                <a:latin typeface="Guttman Aharoni" panose="02010401010101010101" pitchFamily="2" charset="-79"/>
                <a:cs typeface="Guttman Aharoni" panose="02010401010101010101" pitchFamily="2" charset="-79"/>
              </a:rPr>
              <a:t>*** נזכיר:</a:t>
            </a:r>
            <a:br>
              <a:rPr lang="en-US" sz="1100" dirty="0">
                <a:latin typeface="Guttman Aharoni" panose="02010401010101010101" pitchFamily="2" charset="-79"/>
                <a:cs typeface="Guttman Aharoni" panose="02010401010101010101" pitchFamily="2" charset="-79"/>
              </a:rPr>
            </a:br>
            <a:r>
              <a:rPr lang="en-US" sz="1100" dirty="0">
                <a:latin typeface="+mj-lt"/>
                <a:cs typeface="Guttman Aharoni" panose="02010401010101010101" pitchFamily="2" charset="-79"/>
              </a:rPr>
              <a:t>d</a:t>
            </a:r>
            <a:r>
              <a:rPr lang="en-US" sz="1100" baseline="-25000" dirty="0">
                <a:latin typeface="+mj-lt"/>
                <a:cs typeface="Guttman Aharoni" panose="02010401010101010101" pitchFamily="2" charset="-79"/>
              </a:rPr>
              <a:t>ij</a:t>
            </a:r>
            <a:r>
              <a:rPr lang="he-IL" sz="1100" dirty="0">
                <a:latin typeface="Guttman Aharoni" panose="02010401010101010101" pitchFamily="2" charset="-79"/>
                <a:cs typeface="Guttman Aharoni" panose="02010401010101010101" pitchFamily="2" charset="-79"/>
              </a:rPr>
              <a:t> הוא המרחק בין שני נוירונים ששווה לערך המוחלט של הפרשי האינדקסים. סיגמות הן רוחב האינטראקציה האקסיטטורית והאינהיביטורית בהתאמה וערכיהן הם 30 ו-60 בהתאמה. והקבוע </a:t>
            </a:r>
            <a:r>
              <a:rPr lang="en-US" sz="1100" dirty="0">
                <a:latin typeface="+mj-lt"/>
                <a:cs typeface="Guttman Aharoni" panose="02010401010101010101" pitchFamily="2" charset="-79"/>
              </a:rPr>
              <a:t>w</a:t>
            </a:r>
            <a:r>
              <a:rPr lang="he-IL" sz="1100" dirty="0">
                <a:latin typeface="Guttman Aharoni" panose="02010401010101010101" pitchFamily="2" charset="-79"/>
                <a:cs typeface="Guttman Aharoni" panose="02010401010101010101" pitchFamily="2" charset="-79"/>
              </a:rPr>
              <a:t> הוא חוזק האינהיביציה ביחס לאקסיטציה וערכו 0.2.  </a:t>
            </a:r>
          </a:p>
        </p:txBody>
      </p:sp>
    </p:spTree>
    <p:extLst>
      <p:ext uri="{BB962C8B-B14F-4D97-AF65-F5344CB8AC3E}">
        <p14:creationId xmlns:p14="http://schemas.microsoft.com/office/powerpoint/2010/main" val="9604651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a:t>
            </a:r>
            <a:endParaRPr lang="he-IL" dirty="0">
              <a:latin typeface="Guttman Aharoni" panose="02010401010101010101" pitchFamily="2" charset="-79"/>
              <a:cs typeface="Guttman Aharoni" panose="02010401010101010101" pitchFamily="2" charset="-79"/>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מכאן, בדומה לחקירה הראשונה, הדינמיקה של כל נוירון במערכת מקיימת את המשוואה הבאה (ונחשב קצבי ירי של כל נוירון לאורך זמן לאור דינמיקה זו):</a:t>
                </a:r>
              </a:p>
              <a:p>
                <a:pPr algn="r" rtl="1">
                  <a:lnSpc>
                    <a:spcPct val="150000"/>
                  </a:lnSpc>
                </a:pPr>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𝜏</m:t>
                      </m:r>
                      <m:f>
                        <m:f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𝑑</m:t>
                          </m:r>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Sub>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𝑑𝑡</m:t>
                          </m:r>
                        </m:den>
                      </m:f>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Sub>
                      <m:r>
                        <m:rPr>
                          <m:nor/>
                        </m:rPr>
                        <a:rPr lang="en-US" sz="1800" i="1" kern="1200">
                          <a:solidFill>
                            <a:srgbClr val="000000"/>
                          </a:solidFill>
                          <a:effectLst/>
                          <a:latin typeface="Helvatica"/>
                          <a:ea typeface="Arial" panose="020B0604020202020204" pitchFamily="34" charset="0"/>
                          <a:cs typeface="Arial" panose="020B0604020202020204" pitchFamily="34" charset="0"/>
                        </a:rPr>
                        <m:t>+</m:t>
                      </m:r>
                      <m:r>
                        <m:rPr>
                          <m:nor/>
                        </m:rPr>
                        <a:rPr lang="en-US" sz="1800" i="1" kern="1200">
                          <a:solidFill>
                            <a:srgbClr val="000000"/>
                          </a:solidFill>
                          <a:effectLst/>
                          <a:latin typeface="Helvatica"/>
                          <a:ea typeface="Arial" panose="020B0604020202020204" pitchFamily="34" charset="0"/>
                          <a:cs typeface="Arial" panose="020B0604020202020204" pitchFamily="34" charset="0"/>
                        </a:rPr>
                        <m:t>f</m:t>
                      </m:r>
                      <m:r>
                        <m:rPr>
                          <m:nor/>
                        </m:rPr>
                        <a:rPr lang="en-US" sz="1800" i="1" kern="1200">
                          <a:solidFill>
                            <a:srgbClr val="000000"/>
                          </a:solidFill>
                          <a:effectLst/>
                          <a:latin typeface="Helvatica"/>
                          <a:ea typeface="Arial" panose="020B0604020202020204" pitchFamily="34" charset="0"/>
                          <a:cs typeface="Arial" panose="020B0604020202020204" pitchFamily="34" charset="0"/>
                        </a:rPr>
                        <m:t>(</m:t>
                      </m:r>
                      <m:nary>
                        <m:naryPr>
                          <m:chr m:val="∑"/>
                          <m:ctrlP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sub>
                        <m:sup/>
                        <m:e>
                          <m:sSub>
                            <m:sSubPr>
                              <m:ctrlP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e>
                            <m:sub>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𝑖𝑗</m:t>
                              </m:r>
                            </m:sub>
                          </m:sSub>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𝑗</m:t>
                              </m:r>
                            </m:sub>
                          </m:s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nary>
                    </m:oMath>
                  </m:oMathPara>
                </a14:m>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r" rtl="1">
                  <a:lnSpc>
                    <a:spcPct val="150000"/>
                  </a:lnSpc>
                </a:pPr>
                <a:r>
                  <a:rPr lang="he-IL" dirty="0">
                    <a:latin typeface="+mj-lt"/>
                    <a:cs typeface="Guttman Aharoni" panose="02010401010101010101" pitchFamily="2" charset="-79"/>
                  </a:rPr>
                  <a:t>כאשר </a:t>
                </a:r>
                <a:r>
                  <a:rPr lang="en-US" dirty="0">
                    <a:latin typeface="+mj-lt"/>
                    <a:cs typeface="Guttman Aharoni" panose="02010401010101010101" pitchFamily="2" charset="-79"/>
                  </a:rPr>
                  <a:t>f(x)</a:t>
                </a:r>
                <a:r>
                  <a:rPr lang="he-IL" dirty="0">
                    <a:latin typeface="+mj-lt"/>
                    <a:cs typeface="Guttman Aharoni" panose="02010401010101010101" pitchFamily="2" charset="-79"/>
                  </a:rPr>
                  <a:t> בה נשתמש, שקולה לשימוש ב-</a:t>
                </a:r>
                <a:r>
                  <a:rPr lang="en-US" dirty="0">
                    <a:latin typeface="+mj-lt"/>
                    <a:cs typeface="Guttman Aharoni" panose="02010401010101010101" pitchFamily="2" charset="-79"/>
                  </a:rPr>
                  <a:t>subplus</a:t>
                </a:r>
                <a:r>
                  <a:rPr lang="he-IL" dirty="0">
                    <a:latin typeface="+mj-lt"/>
                    <a:cs typeface="Guttman Aharoni" panose="02010401010101010101" pitchFamily="2" charset="-79"/>
                  </a:rPr>
                  <a:t> במאטלאב, ונראית כך:</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kern="1200"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𝑓</m:t>
                      </m:r>
                      <m:d>
                        <m:dPr>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d>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d>
                        <m:dPr>
                          <m:begChr m:val="{"/>
                          <m:endChr m:val=""/>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eqArr>
                            <m:eqArrPr>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eqArrPr>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&lt;</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e>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&amp;</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e>
                          </m:eqArr>
                        </m:e>
                      </m:d>
                    </m:oMath>
                  </m:oMathPara>
                </a14:m>
                <a:endParaRPr lang="en-US" sz="14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מציין מיקום תוכן 2">
                <a:extLst>
                  <a:ext uri="{FF2B5EF4-FFF2-40B4-BE49-F238E27FC236}">
                    <a16:creationId xmlns:a16="http://schemas.microsoft.com/office/drawing/2014/main" id="{EC624882-5269-13B5-FAF2-544019597583}"/>
                  </a:ext>
                </a:extLst>
              </p:cNvPr>
              <p:cNvSpPr>
                <a:spLocks noGrp="1" noRot="1" noChangeAspect="1" noMove="1" noResize="1" noEditPoints="1" noAdjustHandles="1" noChangeArrowheads="1" noChangeShapeType="1" noTextEdit="1"/>
              </p:cNvSpPr>
              <p:nvPr>
                <p:ph idx="1"/>
              </p:nvPr>
            </p:nvSpPr>
            <p:spPr>
              <a:blipFill>
                <a:blip r:embed="rId3"/>
                <a:stretch>
                  <a:fillRect l="-695" r="-486"/>
                </a:stretch>
              </a:blipFill>
            </p:spPr>
            <p:txBody>
              <a:bodyPr/>
              <a:lstStyle/>
              <a:p>
                <a:r>
                  <a:rPr lang="he-IL">
                    <a:noFill/>
                  </a:rPr>
                  <a:t> </a:t>
                </a:r>
              </a:p>
            </p:txBody>
          </p:sp>
        </mc:Fallback>
      </mc:AlternateContent>
    </p:spTree>
    <p:extLst>
      <p:ext uri="{BB962C8B-B14F-4D97-AF65-F5344CB8AC3E}">
        <p14:creationId xmlns:p14="http://schemas.microsoft.com/office/powerpoint/2010/main" val="37789948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6E677587-66F3-EAE6-2931-6BA1B606C1AC}"/>
              </a:ext>
            </a:extLst>
          </p:cNvPr>
          <p:cNvPicPr>
            <a:picLocks noChangeAspect="1"/>
          </p:cNvPicPr>
          <p:nvPr/>
        </p:nvPicPr>
        <p:blipFill rotWithShape="1">
          <a:blip r:embed="rId3"/>
          <a:srcRect l="9545" r="8333" b="6847"/>
          <a:stretch/>
        </p:blipFill>
        <p:spPr>
          <a:xfrm>
            <a:off x="0" y="1"/>
            <a:ext cx="11527367" cy="6858000"/>
          </a:xfrm>
          <a:prstGeom prst="rect">
            <a:avLst/>
          </a:prstGeom>
        </p:spPr>
      </p:pic>
      <p:sp>
        <p:nvSpPr>
          <p:cNvPr id="2" name="תיבת טקסט 1">
            <a:extLst>
              <a:ext uri="{FF2B5EF4-FFF2-40B4-BE49-F238E27FC236}">
                <a16:creationId xmlns:a16="http://schemas.microsoft.com/office/drawing/2014/main" id="{A116B712-4A5D-3FDC-9BD7-A9A57B695AF4}"/>
              </a:ext>
            </a:extLst>
          </p:cNvPr>
          <p:cNvSpPr txBox="1"/>
          <p:nvPr/>
        </p:nvSpPr>
        <p:spPr>
          <a:xfrm>
            <a:off x="10266674" y="2091034"/>
            <a:ext cx="2026596" cy="491288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מבחינת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ציר </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אפשר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לראות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שלעומת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כל הגרפים שבעלי מגבלה זהה בציר ה-</a:t>
            </a: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בחקירות הקודמות, כאן הסקאלה מצומצמת בהרבה, מה שמרמז על כך שללא אינהיביציה, יש נסיקה בקצבי הירי שהיא מהירה יותר בכ-0.2 שניות להגעה לקצב ירי זהה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A46069A5-18F0-D4EC-4955-A00CF2BEA081}"/>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151F19B0-5B3F-0ADE-52C6-839E2B2F5161}"/>
              </a:ext>
            </a:extLst>
          </p:cNvPr>
          <p:cNvSpPr txBox="1"/>
          <p:nvPr/>
        </p:nvSpPr>
        <p:spPr>
          <a:xfrm>
            <a:off x="880604" y="897895"/>
            <a:ext cx="4252733"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כאן, רואים שעם הזמן הנוירונים עולים אקספוננציאלית מבחינת קצב הירי שלהם (בשונה מהמצופה אילו היה מדובר במערכת של </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וניתן גם לראות כיצד הנוירונים הולכים ומסתנכרנים מבחינת קצב הירי שלהם ככל שחולף זמן (הקווים נהיים קרובים יותר ויותר), אך הסנכרון פחות מהיר ממה שראינו בגרפים מקבילים מחקירות קודמות.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40939969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5851AB5-9DC3-1DC9-E595-92278392BC36}"/>
              </a:ext>
            </a:extLst>
          </p:cNvPr>
          <p:cNvPicPr>
            <a:picLocks noChangeAspect="1"/>
          </p:cNvPicPr>
          <p:nvPr/>
        </p:nvPicPr>
        <p:blipFill rotWithShape="1">
          <a:blip r:embed="rId3"/>
          <a:srcRect l="9167" r="8106" b="6847"/>
          <a:stretch/>
        </p:blipFill>
        <p:spPr>
          <a:xfrm>
            <a:off x="0" y="1"/>
            <a:ext cx="11612440" cy="6858000"/>
          </a:xfrm>
          <a:prstGeom prst="rect">
            <a:avLst/>
          </a:prstGeom>
        </p:spPr>
      </p:pic>
      <p:sp>
        <p:nvSpPr>
          <p:cNvPr id="2" name="תיבת טקסט 1">
            <a:extLst>
              <a:ext uri="{FF2B5EF4-FFF2-40B4-BE49-F238E27FC236}">
                <a16:creationId xmlns:a16="http://schemas.microsoft.com/office/drawing/2014/main" id="{A4C7E642-7177-5354-ABA3-BA974238592E}"/>
              </a:ext>
            </a:extLst>
          </p:cNvPr>
          <p:cNvSpPr txBox="1"/>
          <p:nvPr/>
        </p:nvSpPr>
        <p:spPr>
          <a:xfrm>
            <a:off x="10254952" y="2091034"/>
            <a:ext cx="2026596" cy="491288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גדלה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כאן, אך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זה מעט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ביחס לזמן ההרצה (לקח רק עוד כ-0.2 שניות בכדי להגיע לקצב ירי כפול, בעוד שזמן הרצה כולל הוא 100 שניות), וזה בדומה למה שראינו בחקירות קודמות. מה שכן, הקפיצה לקצב ירי זה, לקחה פחות זמן משלקח עם אינהיביציה.</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175624FC-14FD-AEE5-9CA7-A4FC1FDA1C2A}"/>
              </a:ext>
            </a:extLst>
          </p:cNvPr>
          <p:cNvSpPr txBox="1"/>
          <p:nvPr/>
        </p:nvSpPr>
        <p:spPr>
          <a:xfrm>
            <a:off x="9416375" y="-145915"/>
            <a:ext cx="2853450"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364714C7-9F3D-449D-E21F-428ACE1FC156}"/>
              </a:ext>
            </a:extLst>
          </p:cNvPr>
          <p:cNvSpPr txBox="1"/>
          <p:nvPr/>
        </p:nvSpPr>
        <p:spPr>
          <a:xfrm>
            <a:off x="1643976" y="1268061"/>
            <a:ext cx="3467286" cy="2217628"/>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לצד עלייה אקספוננציאלית בקצב הירי של הנוירונים כבר רואים טוב יותר מגמת הסתנכרנות בקצבי הירי שלהם עם חלוף הזמן (הקווים מתקרבים זה לזה), אך עדיין פחות משראינו בגרפים מקבילים מחקירות קודמות.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389118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7E91E48-194E-5033-A295-F809CA7E47A0}"/>
              </a:ext>
            </a:extLst>
          </p:cNvPr>
          <p:cNvPicPr>
            <a:picLocks noChangeAspect="1"/>
          </p:cNvPicPr>
          <p:nvPr/>
        </p:nvPicPr>
        <p:blipFill rotWithShape="1">
          <a:blip r:embed="rId3"/>
          <a:srcRect l="9318" r="8408" b="6270"/>
          <a:stretch/>
        </p:blipFill>
        <p:spPr>
          <a:xfrm>
            <a:off x="0" y="1"/>
            <a:ext cx="11477450" cy="6858000"/>
          </a:xfrm>
          <a:prstGeom prst="rect">
            <a:avLst/>
          </a:prstGeom>
        </p:spPr>
      </p:pic>
      <p:sp>
        <p:nvSpPr>
          <p:cNvPr id="2" name="תיבת טקסט 1">
            <a:extLst>
              <a:ext uri="{FF2B5EF4-FFF2-40B4-BE49-F238E27FC236}">
                <a16:creationId xmlns:a16="http://schemas.microsoft.com/office/drawing/2014/main" id="{1ED9C5D1-A03C-36B8-204E-DB3F08F4690C}"/>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Guttman Aharoni" panose="02010401010101010101" pitchFamily="2" charset="-79"/>
                <a:cs typeface="Guttman Aharoni" panose="02010401010101010101" pitchFamily="2" charset="-79"/>
              </a:rPr>
              <a:t>1</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01D40BD5-39BA-08FD-0969-6ADF47E30770}"/>
              </a:ext>
            </a:extLst>
          </p:cNvPr>
          <p:cNvSpPr txBox="1"/>
          <p:nvPr/>
        </p:nvSpPr>
        <p:spPr>
          <a:xfrm>
            <a:off x="1643976" y="1268061"/>
            <a:ext cx="3570050" cy="2575173"/>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שוב, ניתן לראות איך עם הזמן יש עליה אקספוננציאלית בקצב הירי של כל הנוירונים במערכת (לא מייצג מערכת של </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ופה, רואים טוב יותר את ההסתנכרנות של הנוירונים בקצבי הירי שלהם עם הזמן (הקווים אף נהיים קרובים יותר).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8139CBC2-F9C1-8F29-2D0A-5BBF993E4347}"/>
              </a:ext>
            </a:extLst>
          </p:cNvPr>
          <p:cNvSpPr txBox="1"/>
          <p:nvPr/>
        </p:nvSpPr>
        <p:spPr>
          <a:xfrm>
            <a:off x="10266674" y="480383"/>
            <a:ext cx="2026596" cy="652871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ניכר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שלוקח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יותר זמן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להגיע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לקצב ירי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מזה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שלוקח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כדי להגיע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אך, ביחס לזמן ההרצה ולזמן שהוסף עבור הקפיצה הקודמת ב</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זה מעט זמן (זו גדילה מעריכית), וזה גם פחות זמן מזה שנדרש בכדי לקפוץ מ100 ל150 הרץ בחקירות הקודמות, בהן היה רכיב של אינהיביציה (הגיוני).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165723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כפי ששיערנו, ניתן לראות שבהעדר אינהיביציה, המערכת לא שינתה את פניה לחלוטין, אלא רק "המריאה" מהר יותר לקצבי ירי גבוהים (שכן לא היה לה את רכיב האינהיביציה שיגביל אותה).</a:t>
            </a:r>
          </a:p>
          <a:p>
            <a:pPr algn="r" rtl="1">
              <a:lnSpc>
                <a:spcPct val="150000"/>
              </a:lnSpc>
            </a:pPr>
            <a:r>
              <a:rPr lang="he-IL" dirty="0">
                <a:latin typeface="+mj-lt"/>
                <a:cs typeface="Guttman Aharoni" panose="02010401010101010101" pitchFamily="2" charset="-79"/>
              </a:rPr>
              <a:t>כמו כן, הזמן שנדרש לקפיצה מסוימת בקצב ירי (מ-50 ל-100 הרץ/מ-100 ל-150 הרץ), היה קצר יותר לעומת הזמן עבור אותה הקפיצה בחקירות קודמות בהן היה רכיב אינהיביציה (וזה עולה בקנה אחד עם הנאמר בפסקה הקודמת).</a:t>
            </a:r>
          </a:p>
        </p:txBody>
      </p:sp>
    </p:spTree>
    <p:extLst>
      <p:ext uri="{BB962C8B-B14F-4D97-AF65-F5344CB8AC3E}">
        <p14:creationId xmlns:p14="http://schemas.microsoft.com/office/powerpoint/2010/main" val="263276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מנגד, בחירה בחלוקה ליותר מ-36 חלקים (כך שכל "בין" תופס פחות מ-10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ייתכן והייתה מביאה לרזולוציה גבוהה מידי, שאיננה רלוונטית למציאת דפוסים, ואף פוגעת ביכולתנו לעשות זאת. </a:t>
            </a:r>
          </a:p>
          <a:p>
            <a:pPr algn="r" rtl="1">
              <a:lnSpc>
                <a:spcPct val="150000"/>
              </a:lnSpc>
            </a:pPr>
            <a:r>
              <a:rPr lang="he-IL" dirty="0">
                <a:latin typeface="Guttman Aharoni" panose="02010401010101010101" pitchFamily="2" charset="-79"/>
                <a:cs typeface="Guttman Aharoni" panose="02010401010101010101" pitchFamily="2" charset="-79"/>
              </a:rPr>
              <a:t>ראשית, סביר להניח שרוב תזוזות הראש של חולדה אינן ברמת המעלה, אלא מעט יותר משמעותיות (כפי שגם ניתן לראות אצלנו, לא ניתן לשלוט בתזוזות ראש באזור של מאית המעלה ואפילו עד מעלה), ועל כן עדיף להתמקד ברמה סבירה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למשל, כפי שנעשה כאן. </a:t>
            </a:r>
          </a:p>
        </p:txBody>
      </p:sp>
    </p:spTree>
    <p:extLst>
      <p:ext uri="{BB962C8B-B14F-4D97-AF65-F5344CB8AC3E}">
        <p14:creationId xmlns:p14="http://schemas.microsoft.com/office/powerpoint/2010/main" val="9745131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נוסף על כך, מעניין לשים לב כי הסנכרון כאן, בין קצבי הירי של הנוירונים, לקח קצת יותר זמן. </a:t>
            </a:r>
          </a:p>
          <a:p>
            <a:pPr algn="r" rtl="1">
              <a:lnSpc>
                <a:spcPct val="150000"/>
              </a:lnSpc>
            </a:pPr>
            <a:r>
              <a:rPr lang="he-IL" dirty="0">
                <a:latin typeface="+mj-lt"/>
                <a:cs typeface="Guttman Aharoni" panose="02010401010101010101" pitchFamily="2" charset="-79"/>
              </a:rPr>
              <a:t>ייתכן שזה בגלל שסנכרון יותר תלוי בזמן מאשר בגבהים של קצבי הירי אליהם נוירונים מגיעים. כלומר – קצבי ירי גבוהים יותר הם לא בהכרח אלו שהביאו לסנכרון, אלא הזמן שעובר יביא לסנכרון. </a:t>
            </a:r>
          </a:p>
          <a:p>
            <a:pPr algn="r" rtl="1">
              <a:lnSpc>
                <a:spcPct val="150000"/>
              </a:lnSpc>
            </a:pPr>
            <a:r>
              <a:rPr lang="he-IL" dirty="0">
                <a:latin typeface="+mj-lt"/>
                <a:cs typeface="Guttman Aharoni" panose="02010401010101010101" pitchFamily="2" charset="-79"/>
              </a:rPr>
              <a:t>מכאן, שסביר שהסנכרון פחות תלוי בדומיננטיות של רכיב האקסיטציה על האינהיביציה, בעוד שמהירות העלייה האקספוננציאלית בקצבי הירי, כן. </a:t>
            </a:r>
          </a:p>
        </p:txBody>
      </p:sp>
    </p:spTree>
    <p:extLst>
      <p:ext uri="{BB962C8B-B14F-4D97-AF65-F5344CB8AC3E}">
        <p14:creationId xmlns:p14="http://schemas.microsoft.com/office/powerpoint/2010/main" val="23610273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מציין מיקום תוכן 2">
            <a:extLst>
              <a:ext uri="{FF2B5EF4-FFF2-40B4-BE49-F238E27FC236}">
                <a16:creationId xmlns:a16="http://schemas.microsoft.com/office/drawing/2014/main" id="{FAA31028-E2FF-DAA6-059D-4CEC31A03303}"/>
              </a:ext>
            </a:extLst>
          </p:cNvPr>
          <p:cNvSpPr>
            <a:spLocks noGrp="1"/>
          </p:cNvSpPr>
          <p:nvPr>
            <p:ph idx="1"/>
          </p:nvPr>
        </p:nvSpPr>
        <p:spPr>
          <a:xfrm>
            <a:off x="3054138" y="1205152"/>
            <a:ext cx="6371216" cy="3651504"/>
          </a:xfrm>
        </p:spPr>
        <p:txBody>
          <a:bodyPr/>
          <a:lstStyle/>
          <a:p>
            <a:pPr algn="ctr" rtl="1">
              <a:lnSpc>
                <a:spcPct val="150000"/>
              </a:lnSpc>
            </a:pPr>
            <a:r>
              <a:rPr lang="he-IL" sz="1800" dirty="0">
                <a:latin typeface="Guttman Aharoni" panose="02010401010101010101" pitchFamily="2" charset="-79"/>
                <a:cs typeface="Guttman Aharoni" panose="02010401010101010101" pitchFamily="2" charset="-79"/>
              </a:rPr>
              <a:t>לסיכום – </a:t>
            </a:r>
          </a:p>
          <a:p>
            <a:pPr algn="ctr" rtl="1">
              <a:lnSpc>
                <a:spcPct val="150000"/>
              </a:lnSpc>
            </a:pPr>
            <a:r>
              <a:rPr lang="he-IL" sz="1800" dirty="0">
                <a:latin typeface="Guttman Aharoni" panose="02010401010101010101" pitchFamily="2" charset="-79"/>
                <a:cs typeface="Guttman Aharoni" panose="02010401010101010101" pitchFamily="2" charset="-79"/>
              </a:rPr>
              <a:t>נראה כי המערכת כולה אינה משקפת מצב של </a:t>
            </a:r>
            <a:br>
              <a:rPr lang="en-US" sz="1800" dirty="0">
                <a:latin typeface="Guttman Aharoni" panose="02010401010101010101" pitchFamily="2" charset="-79"/>
                <a:cs typeface="Guttman Aharoni" panose="02010401010101010101" pitchFamily="2" charset="-79"/>
              </a:rPr>
            </a:br>
            <a:r>
              <a:rPr lang="en-US" sz="1800" dirty="0">
                <a:latin typeface="+mj-lt"/>
                <a:cs typeface="Guttman Aharoni" panose="02010401010101010101" pitchFamily="2" charset="-79"/>
              </a:rPr>
              <a:t>winner-takes-all</a:t>
            </a:r>
            <a:r>
              <a:rPr lang="he-IL" sz="1800" dirty="0">
                <a:latin typeface="+mj-lt"/>
                <a:cs typeface="Guttman Aharoni" panose="02010401010101010101" pitchFamily="2" charset="-79"/>
              </a:rPr>
              <a:t>, ולכן ראינו מגמות של עלייה אקספוננציאלית בקצבי הירי של נוירוני המערכת בכל החקירות של סעיף א. מאותה הסיבה, גם לא ראינו המון שוני בין הגרפים שקיבלנו מסעיפים א ו-ב (מלכתחילה רכיב האינהיביציה לא היה דומיננטי). נוסף על כך, הופתענו לגלות שיש גם מרכיב של סינכרוניות שמלווה את העלייה בקצבי הירי (שנראה בכל ההרצות באופן כזה או אחר).</a:t>
            </a:r>
            <a:endParaRPr lang="he-IL" sz="1800"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53336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נוסף על כך, הסבירות שראש החולדה לא ישהה על כל מעלה אחת (לצורך הדוגמא), הינה גבוהה יותר מהסבירות שראשה לא ישהה כלל בטווח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a:t>
            </a:r>
          </a:p>
          <a:p>
            <a:pPr algn="r" rtl="1">
              <a:lnSpc>
                <a:spcPct val="150000"/>
              </a:lnSpc>
            </a:pPr>
            <a:r>
              <a:rPr lang="he-IL" dirty="0">
                <a:latin typeface="Guttman Aharoni" panose="02010401010101010101" pitchFamily="2" charset="-79"/>
                <a:cs typeface="Guttman Aharoni" panose="02010401010101010101" pitchFamily="2" charset="-79"/>
              </a:rPr>
              <a:t>אם כך, אילו היינו מסתכלים ברמת המעלה, זה היה מייצר לנו "בורות" בין "</a:t>
            </a:r>
            <a:r>
              <a:rPr lang="he-IL" dirty="0" err="1">
                <a:latin typeface="Guttman Aharoni" panose="02010401010101010101" pitchFamily="2" charset="-79"/>
                <a:cs typeface="Guttman Aharoni" panose="02010401010101010101" pitchFamily="2" charset="-79"/>
              </a:rPr>
              <a:t>פיקים</a:t>
            </a:r>
            <a:r>
              <a:rPr lang="he-IL" dirty="0">
                <a:latin typeface="Guttman Aharoni" panose="02010401010101010101" pitchFamily="2" charset="-79"/>
                <a:cs typeface="Guttman Aharoni" panose="02010401010101010101" pitchFamily="2" charset="-79"/>
              </a:rPr>
              <a:t>", גם כשנוירון עשוי להיות תא כיוון ראש, וגם אם מדובר בטווח כיוונים המזוהה אצלו עם קצב ירי מואץ, וזאת לאור כך שייתכנו יותר כיוונים מהטווח בו תא כיוון ראש מסוים פעיל, שמהם לא הוקלטה פעילות, וזה רק כי ראש החולדה לא היה מצוי בכיוונים אלו ברמת המעלה (אך כן ברמת ה-10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a:t>
            </a:r>
          </a:p>
          <a:p>
            <a:pPr algn="r" rtl="1"/>
            <a:endParaRPr lang="he-IL" dirty="0">
              <a:latin typeface="Guttman Aharoni" panose="02010401010101010101" pitchFamily="2" charset="-79"/>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90417381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Custom 7">
      <a:majorFont>
        <a:latin typeface="Hadassah Friedlaender"/>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1552</TotalTime>
  <Words>7638</Words>
  <Application>Microsoft Office PowerPoint</Application>
  <PresentationFormat>מסך רחב</PresentationFormat>
  <Paragraphs>326</Paragraphs>
  <Slides>81</Slides>
  <Notes>43</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81</vt:i4>
      </vt:variant>
    </vt:vector>
  </HeadingPairs>
  <TitlesOfParts>
    <vt:vector size="91" baseType="lpstr">
      <vt:lpstr>Meiryo</vt:lpstr>
      <vt:lpstr>Aptos</vt:lpstr>
      <vt:lpstr>Arial</vt:lpstr>
      <vt:lpstr>Calibri</vt:lpstr>
      <vt:lpstr>Cambria Math</vt:lpstr>
      <vt:lpstr>Corbel</vt:lpstr>
      <vt:lpstr>Guttman Aharoni</vt:lpstr>
      <vt:lpstr>Hadassah Friedlaender</vt:lpstr>
      <vt:lpstr>Helvatica</vt:lpstr>
      <vt:lpstr>SketchLinesVTI</vt:lpstr>
      <vt:lpstr>קידוד אינפורמציה מרחבית – כיוון ראש</vt:lpstr>
      <vt:lpstr>תאי כיוון ראש</vt:lpstr>
      <vt:lpstr>מצגת של PowerPoint‏</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מצגת של PowerPoint‏</vt:lpstr>
      <vt:lpstr>מצגת של PowerPoint‏</vt:lpstr>
      <vt:lpstr>מצגת של PowerPoint‏</vt:lpstr>
      <vt:lpstr>מצגת של PowerPoint‏</vt:lpstr>
      <vt:lpstr>מצגת של PowerPoint‏</vt:lpstr>
      <vt:lpstr>מצגת של PowerPoint‏</vt:lpstr>
      <vt:lpstr>סיכום אנליזה 1: חישוב קצב הירי כתלות בכיוון הראש</vt:lpstr>
      <vt:lpstr>סיכום אנליזה 1: חישוב קצב הירי כתלות בכיוון הראש</vt:lpstr>
      <vt:lpstr>אנליזה 2:  ווידוא שהתבניות אינן אקראיות באמצעות אנליזה סטטיסטית של: Inter-spike interval</vt:lpstr>
      <vt:lpstr>אנליזה 2: ווידוא שהתבניות אינן אקראיות</vt:lpstr>
      <vt:lpstr>אנליזה 2: ווידוא שהתבניות אינן אקראיות</vt:lpstr>
      <vt:lpstr>אנליזה 2: ווידוא שהתבניות אינן אקראיות</vt:lpstr>
      <vt:lpstr>אנליזה 2: ווידוא שהתבניות אינן אקראיות</vt:lpstr>
      <vt:lpstr>אנליזה 2: ווידוא שהתבניות אינן אקראיות</vt:lpstr>
      <vt:lpstr>אנליזה 2: ווידוא שהתבניות אינן אקראיות</vt:lpstr>
      <vt:lpstr>מצגת של PowerPoint‏</vt:lpstr>
      <vt:lpstr>מצגת של PowerPoint‏</vt:lpstr>
      <vt:lpstr>מצגת של PowerPoint‏</vt:lpstr>
      <vt:lpstr>מצגת של PowerPoint‏</vt:lpstr>
      <vt:lpstr>מצגת של PowerPoint‏</vt:lpstr>
      <vt:lpstr>מצגת של PowerPoint‏</vt:lpstr>
      <vt:lpstr>סיכום אנליזה 2: ווידוא שהתבניות אינן אקראיות</vt:lpstr>
      <vt:lpstr>סיכום אנליזה 2: ווידוא שהתבניות אינן אקראיות</vt:lpstr>
      <vt:lpstr>סיכום אנליזה 2: ווידוא שהתבניות אינן אקראיות</vt:lpstr>
      <vt:lpstr>חלק 2:  מערכת winner-takes-all </vt:lpstr>
      <vt:lpstr>מערכת winner-takes-all</vt:lpstr>
      <vt:lpstr>מערכת winner-takes-all</vt:lpstr>
      <vt:lpstr>סעיף א: חקירת הדינמיקה של הרשת</vt:lpstr>
      <vt:lpstr>סעיף א: חקירת הדינמיקה של הרשת</vt:lpstr>
      <vt:lpstr>סעיף א: חקירת הדינמיקה של הרשת</vt:lpstr>
      <vt:lpstr>סעיף א: חקירת הדינמיקה של הרשת</vt:lpstr>
      <vt:lpstr>סעיף א: חקירת הדינמיקה של הרשת</vt:lpstr>
      <vt:lpstr>סעיף א: חקירת הדינמיקה של הרשת</vt:lpstr>
      <vt:lpstr>סעיף א-1: חקירה ראשונה</vt:lpstr>
      <vt:lpstr>סעיף א-1: חקירה ראשונה</vt:lpstr>
      <vt:lpstr>מצגת של PowerPoint‏</vt:lpstr>
      <vt:lpstr>מצגת של PowerPoint‏</vt:lpstr>
      <vt:lpstr>מצגת של PowerPoint‏</vt:lpstr>
      <vt:lpstr>סעיף א-1: חקירה ראשונה – סיכום </vt:lpstr>
      <vt:lpstr>סעיף א-1: חקירה ראשונה – סיכום </vt:lpstr>
      <vt:lpstr>סעיף א-1: חקירה ראשונה – סיכום </vt:lpstr>
      <vt:lpstr>סעיף א-2: חקירה שניה</vt:lpstr>
      <vt:lpstr>סעיף א-2: חקירה שניה</vt:lpstr>
      <vt:lpstr>סעיף א-2: חקירה שניה</vt:lpstr>
      <vt:lpstr>מצגת של PowerPoint‏</vt:lpstr>
      <vt:lpstr>מצגת של PowerPoint‏</vt:lpstr>
      <vt:lpstr>מצגת של PowerPoint‏</vt:lpstr>
      <vt:lpstr>סעיף א-2: חקירה שניה – סיכום </vt:lpstr>
      <vt:lpstr>סעיף א-2: חקירה שניה – סיכום </vt:lpstr>
      <vt:lpstr>סעיף א-2: חקירה שניה – סיכום </vt:lpstr>
      <vt:lpstr>סעיף א-2: חקירה שניה – סיכום </vt:lpstr>
      <vt:lpstr>סעיף א-3: חקירה שלישית</vt:lpstr>
      <vt:lpstr>סעיף א-3: חקירה שלישית</vt:lpstr>
      <vt:lpstr>סעיף א-3: חקירה שלישית</vt:lpstr>
      <vt:lpstr>סעיף א-3: חקירה שלישית</vt:lpstr>
      <vt:lpstr>סעיף א-3: חקירה שלישית</vt:lpstr>
      <vt:lpstr>מצגת של PowerPoint‏</vt:lpstr>
      <vt:lpstr>מצגת של PowerPoint‏</vt:lpstr>
      <vt:lpstr>מצגת של PowerPoint‏</vt:lpstr>
      <vt:lpstr>סעיף א-3: חקירה שלישית – סיכום </vt:lpstr>
      <vt:lpstr>סעיף א-3: חקירה שלישית – סיכום </vt:lpstr>
      <vt:lpstr>סעיף ב: מה קורה כאשר אין אינהיביציה?</vt:lpstr>
      <vt:lpstr>סעיף ב: מה קורה כאשר אין אינהיביציה?</vt:lpstr>
      <vt:lpstr>סעיף ב: מה קורה כאשר אין אינהיביציה?</vt:lpstr>
      <vt:lpstr>סעיף ב: מה קורה כאשר אין אינהיביציה?</vt:lpstr>
      <vt:lpstr>מצגת של PowerPoint‏</vt:lpstr>
      <vt:lpstr>מצגת של PowerPoint‏</vt:lpstr>
      <vt:lpstr>מצגת של PowerPoint‏</vt:lpstr>
      <vt:lpstr>סיכום סעיף ב: מה קורה כאשר אין אינהיביציה? </vt:lpstr>
      <vt:lpstr>סיכום סעיף ב: מה קורה כאשר אין אינהיביציה? </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נועה וקסלר</dc:creator>
  <cp:lastModifiedBy>נועה וקסלר</cp:lastModifiedBy>
  <cp:revision>23</cp:revision>
  <dcterms:created xsi:type="dcterms:W3CDTF">2024-06-18T15:25:21Z</dcterms:created>
  <dcterms:modified xsi:type="dcterms:W3CDTF">2024-07-02T17:36:08Z</dcterms:modified>
</cp:coreProperties>
</file>