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 id="2147483660" r:id="rId2"/>
  </p:sldMasterIdLst>
  <p:sldIdLst>
    <p:sldId id="256" r:id="rId3"/>
    <p:sldId id="413" r:id="rId4"/>
    <p:sldId id="416" r:id="rId5"/>
    <p:sldId id="418" r:id="rId6"/>
    <p:sldId id="415" r:id="rId7"/>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05" autoAdjust="0"/>
    <p:restoredTop sz="94660"/>
  </p:normalViewPr>
  <p:slideViewPr>
    <p:cSldViewPr snapToGrid="0">
      <p:cViewPr varScale="1">
        <p:scale>
          <a:sx n="48" d="100"/>
          <a:sy n="48" d="100"/>
        </p:scale>
        <p:origin x="67" y="7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7F9C1EB-F383-A976-F3BB-F61B3BA55BCE}"/>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CCFA2717-E7E6-64BA-083B-27AA9EE399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651663A5-16C6-10D9-0068-78D0755F24BF}"/>
              </a:ext>
            </a:extLst>
          </p:cNvPr>
          <p:cNvSpPr>
            <a:spLocks noGrp="1"/>
          </p:cNvSpPr>
          <p:nvPr>
            <p:ph type="dt" sz="half" idx="10"/>
          </p:nvPr>
        </p:nvSpPr>
        <p:spPr/>
        <p:txBody>
          <a:bodyPr/>
          <a:lstStyle/>
          <a:p>
            <a:fld id="{2D0BB5F0-B418-442E-B868-BC47BB177409}" type="datetimeFigureOut">
              <a:rPr lang="he-IL" smtClean="0"/>
              <a:t>ב'/אב/תשפ"ד</a:t>
            </a:fld>
            <a:endParaRPr lang="he-IL"/>
          </a:p>
        </p:txBody>
      </p:sp>
      <p:sp>
        <p:nvSpPr>
          <p:cNvPr id="5" name="מציין מיקום של כותרת תחתונה 4">
            <a:extLst>
              <a:ext uri="{FF2B5EF4-FFF2-40B4-BE49-F238E27FC236}">
                <a16:creationId xmlns:a16="http://schemas.microsoft.com/office/drawing/2014/main" id="{2E1791CF-7D23-ABD7-0982-DDAD97C7DC74}"/>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FE2B76A-87E7-E0D4-0F8C-2A5E5FDD44A8}"/>
              </a:ext>
            </a:extLst>
          </p:cNvPr>
          <p:cNvSpPr>
            <a:spLocks noGrp="1"/>
          </p:cNvSpPr>
          <p:nvPr>
            <p:ph type="sldNum" sz="quarter" idx="12"/>
          </p:nvPr>
        </p:nvSpPr>
        <p:spPr/>
        <p:txBody>
          <a:bodyPr/>
          <a:lstStyle/>
          <a:p>
            <a:fld id="{52F9052B-3A87-45EB-9189-28D88DE38DE7}" type="slidenum">
              <a:rPr lang="he-IL" smtClean="0"/>
              <a:t>‹#›</a:t>
            </a:fld>
            <a:endParaRPr lang="he-IL"/>
          </a:p>
        </p:txBody>
      </p:sp>
    </p:spTree>
    <p:extLst>
      <p:ext uri="{BB962C8B-B14F-4D97-AF65-F5344CB8AC3E}">
        <p14:creationId xmlns:p14="http://schemas.microsoft.com/office/powerpoint/2010/main" val="2110581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98BC777-011C-3D49-470A-41A4E805EF6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EF18C1FB-43FF-56DD-4DED-3E2333CFB6EB}"/>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474B0478-0581-4193-677B-659782DD8B62}"/>
              </a:ext>
            </a:extLst>
          </p:cNvPr>
          <p:cNvSpPr>
            <a:spLocks noGrp="1"/>
          </p:cNvSpPr>
          <p:nvPr>
            <p:ph type="dt" sz="half" idx="10"/>
          </p:nvPr>
        </p:nvSpPr>
        <p:spPr/>
        <p:txBody>
          <a:bodyPr/>
          <a:lstStyle/>
          <a:p>
            <a:fld id="{2D0BB5F0-B418-442E-B868-BC47BB177409}" type="datetimeFigureOut">
              <a:rPr lang="he-IL" smtClean="0"/>
              <a:t>ב'/אב/תשפ"ד</a:t>
            </a:fld>
            <a:endParaRPr lang="he-IL"/>
          </a:p>
        </p:txBody>
      </p:sp>
      <p:sp>
        <p:nvSpPr>
          <p:cNvPr id="5" name="מציין מיקום של כותרת תחתונה 4">
            <a:extLst>
              <a:ext uri="{FF2B5EF4-FFF2-40B4-BE49-F238E27FC236}">
                <a16:creationId xmlns:a16="http://schemas.microsoft.com/office/drawing/2014/main" id="{1C3E768B-BBFA-D664-2C47-012C6C6123BC}"/>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2E84771-28D6-7D62-D86F-172951081156}"/>
              </a:ext>
            </a:extLst>
          </p:cNvPr>
          <p:cNvSpPr>
            <a:spLocks noGrp="1"/>
          </p:cNvSpPr>
          <p:nvPr>
            <p:ph type="sldNum" sz="quarter" idx="12"/>
          </p:nvPr>
        </p:nvSpPr>
        <p:spPr/>
        <p:txBody>
          <a:bodyPr/>
          <a:lstStyle/>
          <a:p>
            <a:fld id="{52F9052B-3A87-45EB-9189-28D88DE38DE7}" type="slidenum">
              <a:rPr lang="he-IL" smtClean="0"/>
              <a:t>‹#›</a:t>
            </a:fld>
            <a:endParaRPr lang="he-IL"/>
          </a:p>
        </p:txBody>
      </p:sp>
    </p:spTree>
    <p:extLst>
      <p:ext uri="{BB962C8B-B14F-4D97-AF65-F5344CB8AC3E}">
        <p14:creationId xmlns:p14="http://schemas.microsoft.com/office/powerpoint/2010/main" val="1467325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F892408D-4D63-153A-5AD1-4E56B82E4C5D}"/>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0A1C75DD-7CF7-7348-5A39-7C9963D0DD0B}"/>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DE250CB-9C52-6A54-BF3B-5E65060B6A7D}"/>
              </a:ext>
            </a:extLst>
          </p:cNvPr>
          <p:cNvSpPr>
            <a:spLocks noGrp="1"/>
          </p:cNvSpPr>
          <p:nvPr>
            <p:ph type="dt" sz="half" idx="10"/>
          </p:nvPr>
        </p:nvSpPr>
        <p:spPr/>
        <p:txBody>
          <a:bodyPr/>
          <a:lstStyle/>
          <a:p>
            <a:fld id="{2D0BB5F0-B418-442E-B868-BC47BB177409}" type="datetimeFigureOut">
              <a:rPr lang="he-IL" smtClean="0"/>
              <a:t>ב'/אב/תשפ"ד</a:t>
            </a:fld>
            <a:endParaRPr lang="he-IL"/>
          </a:p>
        </p:txBody>
      </p:sp>
      <p:sp>
        <p:nvSpPr>
          <p:cNvPr id="5" name="מציין מיקום של כותרת תחתונה 4">
            <a:extLst>
              <a:ext uri="{FF2B5EF4-FFF2-40B4-BE49-F238E27FC236}">
                <a16:creationId xmlns:a16="http://schemas.microsoft.com/office/drawing/2014/main" id="{512970AD-8007-6A3A-9ED3-24730E33402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6E9D25C-572A-8202-044A-1C58A9DD51DA}"/>
              </a:ext>
            </a:extLst>
          </p:cNvPr>
          <p:cNvSpPr>
            <a:spLocks noGrp="1"/>
          </p:cNvSpPr>
          <p:nvPr>
            <p:ph type="sldNum" sz="quarter" idx="12"/>
          </p:nvPr>
        </p:nvSpPr>
        <p:spPr/>
        <p:txBody>
          <a:bodyPr/>
          <a:lstStyle/>
          <a:p>
            <a:fld id="{52F9052B-3A87-45EB-9189-28D88DE38DE7}" type="slidenum">
              <a:rPr lang="he-IL" smtClean="0"/>
              <a:t>‹#›</a:t>
            </a:fld>
            <a:endParaRPr lang="he-IL"/>
          </a:p>
        </p:txBody>
      </p:sp>
    </p:spTree>
    <p:extLst>
      <p:ext uri="{BB962C8B-B14F-4D97-AF65-F5344CB8AC3E}">
        <p14:creationId xmlns:p14="http://schemas.microsoft.com/office/powerpoint/2010/main" val="1665837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60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8/6/2024</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145135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8/6/2024</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74147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8/6/2024</a:t>
            </a:fld>
            <a:endParaRPr lang="en-US" dirty="0"/>
          </a:p>
        </p:txBody>
      </p:sp>
    </p:spTree>
    <p:extLst>
      <p:ext uri="{BB962C8B-B14F-4D97-AF65-F5344CB8AC3E}">
        <p14:creationId xmlns:p14="http://schemas.microsoft.com/office/powerpoint/2010/main" val="1689734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8/6/2024</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68174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8/6/2024</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2018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8/6/2024</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9036306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8/6/2024</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7049913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8/6/2024</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944717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657441F-9B7A-4B79-17C1-646E622FC802}"/>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9C430477-D3C6-D70F-AF1C-85D6316D2756}"/>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F53BE3C-2D56-110C-8A45-D9290DDE767C}"/>
              </a:ext>
            </a:extLst>
          </p:cNvPr>
          <p:cNvSpPr>
            <a:spLocks noGrp="1"/>
          </p:cNvSpPr>
          <p:nvPr>
            <p:ph type="dt" sz="half" idx="10"/>
          </p:nvPr>
        </p:nvSpPr>
        <p:spPr/>
        <p:txBody>
          <a:bodyPr/>
          <a:lstStyle/>
          <a:p>
            <a:fld id="{2D0BB5F0-B418-442E-B868-BC47BB177409}" type="datetimeFigureOut">
              <a:rPr lang="he-IL" smtClean="0"/>
              <a:t>ב'/אב/תשפ"ד</a:t>
            </a:fld>
            <a:endParaRPr lang="he-IL"/>
          </a:p>
        </p:txBody>
      </p:sp>
      <p:sp>
        <p:nvSpPr>
          <p:cNvPr id="5" name="מציין מיקום של כותרת תחתונה 4">
            <a:extLst>
              <a:ext uri="{FF2B5EF4-FFF2-40B4-BE49-F238E27FC236}">
                <a16:creationId xmlns:a16="http://schemas.microsoft.com/office/drawing/2014/main" id="{02F024B8-5476-57E2-C91A-C3D2F1D116A9}"/>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63564051-DED6-C5DA-D533-5D0221FF225F}"/>
              </a:ext>
            </a:extLst>
          </p:cNvPr>
          <p:cNvSpPr>
            <a:spLocks noGrp="1"/>
          </p:cNvSpPr>
          <p:nvPr>
            <p:ph type="sldNum" sz="quarter" idx="12"/>
          </p:nvPr>
        </p:nvSpPr>
        <p:spPr/>
        <p:txBody>
          <a:bodyPr/>
          <a:lstStyle/>
          <a:p>
            <a:fld id="{52F9052B-3A87-45EB-9189-28D88DE38DE7}" type="slidenum">
              <a:rPr lang="he-IL" smtClean="0"/>
              <a:t>‹#›</a:t>
            </a:fld>
            <a:endParaRPr lang="he-IL"/>
          </a:p>
        </p:txBody>
      </p:sp>
    </p:spTree>
    <p:extLst>
      <p:ext uri="{BB962C8B-B14F-4D97-AF65-F5344CB8AC3E}">
        <p14:creationId xmlns:p14="http://schemas.microsoft.com/office/powerpoint/2010/main" val="34789246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8/6/2024</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20047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8/6/2024</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6070561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8/6/2024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2337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63C1F57-FA66-88AD-407B-5A8533FB2EC8}"/>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A9A54D45-C85C-41B9-7804-80A2F169282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43153717-83A2-5AC6-DA42-37F98BC6996C}"/>
              </a:ext>
            </a:extLst>
          </p:cNvPr>
          <p:cNvSpPr>
            <a:spLocks noGrp="1"/>
          </p:cNvSpPr>
          <p:nvPr>
            <p:ph type="dt" sz="half" idx="10"/>
          </p:nvPr>
        </p:nvSpPr>
        <p:spPr/>
        <p:txBody>
          <a:bodyPr/>
          <a:lstStyle/>
          <a:p>
            <a:fld id="{2D0BB5F0-B418-442E-B868-BC47BB177409}" type="datetimeFigureOut">
              <a:rPr lang="he-IL" smtClean="0"/>
              <a:t>ב'/אב/תשפ"ד</a:t>
            </a:fld>
            <a:endParaRPr lang="he-IL"/>
          </a:p>
        </p:txBody>
      </p:sp>
      <p:sp>
        <p:nvSpPr>
          <p:cNvPr id="5" name="מציין מיקום של כותרת תחתונה 4">
            <a:extLst>
              <a:ext uri="{FF2B5EF4-FFF2-40B4-BE49-F238E27FC236}">
                <a16:creationId xmlns:a16="http://schemas.microsoft.com/office/drawing/2014/main" id="{F317BF80-6A94-0DA3-92D5-2565E44CEF0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488AD29-A9DF-6496-D64E-425DD2509B1A}"/>
              </a:ext>
            </a:extLst>
          </p:cNvPr>
          <p:cNvSpPr>
            <a:spLocks noGrp="1"/>
          </p:cNvSpPr>
          <p:nvPr>
            <p:ph type="sldNum" sz="quarter" idx="12"/>
          </p:nvPr>
        </p:nvSpPr>
        <p:spPr/>
        <p:txBody>
          <a:bodyPr/>
          <a:lstStyle/>
          <a:p>
            <a:fld id="{52F9052B-3A87-45EB-9189-28D88DE38DE7}" type="slidenum">
              <a:rPr lang="he-IL" smtClean="0"/>
              <a:t>‹#›</a:t>
            </a:fld>
            <a:endParaRPr lang="he-IL"/>
          </a:p>
        </p:txBody>
      </p:sp>
    </p:spTree>
    <p:extLst>
      <p:ext uri="{BB962C8B-B14F-4D97-AF65-F5344CB8AC3E}">
        <p14:creationId xmlns:p14="http://schemas.microsoft.com/office/powerpoint/2010/main" val="3654231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5239DFF-3A3E-E4ED-6049-6FC3DCE58948}"/>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0FBB0FC1-23A4-15F8-FDFF-1A98D6A0ABE8}"/>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F5F60DCD-35FE-CB92-526D-70E44B735F48}"/>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08DEECBC-2B19-1228-A45C-9CD491671EDF}"/>
              </a:ext>
            </a:extLst>
          </p:cNvPr>
          <p:cNvSpPr>
            <a:spLocks noGrp="1"/>
          </p:cNvSpPr>
          <p:nvPr>
            <p:ph type="dt" sz="half" idx="10"/>
          </p:nvPr>
        </p:nvSpPr>
        <p:spPr/>
        <p:txBody>
          <a:bodyPr/>
          <a:lstStyle/>
          <a:p>
            <a:fld id="{2D0BB5F0-B418-442E-B868-BC47BB177409}" type="datetimeFigureOut">
              <a:rPr lang="he-IL" smtClean="0"/>
              <a:t>ב'/אב/תשפ"ד</a:t>
            </a:fld>
            <a:endParaRPr lang="he-IL"/>
          </a:p>
        </p:txBody>
      </p:sp>
      <p:sp>
        <p:nvSpPr>
          <p:cNvPr id="6" name="מציין מיקום של כותרת תחתונה 5">
            <a:extLst>
              <a:ext uri="{FF2B5EF4-FFF2-40B4-BE49-F238E27FC236}">
                <a16:creationId xmlns:a16="http://schemas.microsoft.com/office/drawing/2014/main" id="{B11D8D7A-0632-4975-E719-66B273C58E2E}"/>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2B64C093-91CD-E981-AF8D-55F08EF9D7B2}"/>
              </a:ext>
            </a:extLst>
          </p:cNvPr>
          <p:cNvSpPr>
            <a:spLocks noGrp="1"/>
          </p:cNvSpPr>
          <p:nvPr>
            <p:ph type="sldNum" sz="quarter" idx="12"/>
          </p:nvPr>
        </p:nvSpPr>
        <p:spPr/>
        <p:txBody>
          <a:bodyPr/>
          <a:lstStyle/>
          <a:p>
            <a:fld id="{52F9052B-3A87-45EB-9189-28D88DE38DE7}" type="slidenum">
              <a:rPr lang="he-IL" smtClean="0"/>
              <a:t>‹#›</a:t>
            </a:fld>
            <a:endParaRPr lang="he-IL"/>
          </a:p>
        </p:txBody>
      </p:sp>
    </p:spTree>
    <p:extLst>
      <p:ext uri="{BB962C8B-B14F-4D97-AF65-F5344CB8AC3E}">
        <p14:creationId xmlns:p14="http://schemas.microsoft.com/office/powerpoint/2010/main" val="4178639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1E7D524-D15D-05D7-BA9A-728238FB6F6A}"/>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E354F2B-D9B8-EF35-2C0F-C0DBBD06D7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8ED5EA4D-BC5A-0530-A158-07A525E8BFF0}"/>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A43DC783-E670-57CB-F04C-CBCAA2865C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C37D9FFD-1EF5-CFB5-C5E0-FC3BDA7F4499}"/>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C5257FEC-C2B3-476A-B01F-98CDEDB4BE22}"/>
              </a:ext>
            </a:extLst>
          </p:cNvPr>
          <p:cNvSpPr>
            <a:spLocks noGrp="1"/>
          </p:cNvSpPr>
          <p:nvPr>
            <p:ph type="dt" sz="half" idx="10"/>
          </p:nvPr>
        </p:nvSpPr>
        <p:spPr/>
        <p:txBody>
          <a:bodyPr/>
          <a:lstStyle/>
          <a:p>
            <a:fld id="{2D0BB5F0-B418-442E-B868-BC47BB177409}" type="datetimeFigureOut">
              <a:rPr lang="he-IL" smtClean="0"/>
              <a:t>ב'/אב/תשפ"ד</a:t>
            </a:fld>
            <a:endParaRPr lang="he-IL"/>
          </a:p>
        </p:txBody>
      </p:sp>
      <p:sp>
        <p:nvSpPr>
          <p:cNvPr id="8" name="מציין מיקום של כותרת תחתונה 7">
            <a:extLst>
              <a:ext uri="{FF2B5EF4-FFF2-40B4-BE49-F238E27FC236}">
                <a16:creationId xmlns:a16="http://schemas.microsoft.com/office/drawing/2014/main" id="{65D2A58D-922D-F2B1-5E13-DDC34AE56C8B}"/>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6BA4E485-3CD2-029D-00DB-17CF9283AA6D}"/>
              </a:ext>
            </a:extLst>
          </p:cNvPr>
          <p:cNvSpPr>
            <a:spLocks noGrp="1"/>
          </p:cNvSpPr>
          <p:nvPr>
            <p:ph type="sldNum" sz="quarter" idx="12"/>
          </p:nvPr>
        </p:nvSpPr>
        <p:spPr/>
        <p:txBody>
          <a:bodyPr/>
          <a:lstStyle/>
          <a:p>
            <a:fld id="{52F9052B-3A87-45EB-9189-28D88DE38DE7}" type="slidenum">
              <a:rPr lang="he-IL" smtClean="0"/>
              <a:t>‹#›</a:t>
            </a:fld>
            <a:endParaRPr lang="he-IL"/>
          </a:p>
        </p:txBody>
      </p:sp>
    </p:spTree>
    <p:extLst>
      <p:ext uri="{BB962C8B-B14F-4D97-AF65-F5344CB8AC3E}">
        <p14:creationId xmlns:p14="http://schemas.microsoft.com/office/powerpoint/2010/main" val="2854503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19C47C3-B7E5-16D7-C7FA-0A0400E1C52E}"/>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06797034-166E-A857-373F-85A60F155EDE}"/>
              </a:ext>
            </a:extLst>
          </p:cNvPr>
          <p:cNvSpPr>
            <a:spLocks noGrp="1"/>
          </p:cNvSpPr>
          <p:nvPr>
            <p:ph type="dt" sz="half" idx="10"/>
          </p:nvPr>
        </p:nvSpPr>
        <p:spPr/>
        <p:txBody>
          <a:bodyPr/>
          <a:lstStyle/>
          <a:p>
            <a:fld id="{2D0BB5F0-B418-442E-B868-BC47BB177409}" type="datetimeFigureOut">
              <a:rPr lang="he-IL" smtClean="0"/>
              <a:t>ב'/אב/תשפ"ד</a:t>
            </a:fld>
            <a:endParaRPr lang="he-IL"/>
          </a:p>
        </p:txBody>
      </p:sp>
      <p:sp>
        <p:nvSpPr>
          <p:cNvPr id="4" name="מציין מיקום של כותרת תחתונה 3">
            <a:extLst>
              <a:ext uri="{FF2B5EF4-FFF2-40B4-BE49-F238E27FC236}">
                <a16:creationId xmlns:a16="http://schemas.microsoft.com/office/drawing/2014/main" id="{52EC3653-C4E5-AA98-48D4-D1398A25C9F1}"/>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6BAB744F-A976-1D52-9FB2-D248F2878EF2}"/>
              </a:ext>
            </a:extLst>
          </p:cNvPr>
          <p:cNvSpPr>
            <a:spLocks noGrp="1"/>
          </p:cNvSpPr>
          <p:nvPr>
            <p:ph type="sldNum" sz="quarter" idx="12"/>
          </p:nvPr>
        </p:nvSpPr>
        <p:spPr/>
        <p:txBody>
          <a:bodyPr/>
          <a:lstStyle/>
          <a:p>
            <a:fld id="{52F9052B-3A87-45EB-9189-28D88DE38DE7}" type="slidenum">
              <a:rPr lang="he-IL" smtClean="0"/>
              <a:t>‹#›</a:t>
            </a:fld>
            <a:endParaRPr lang="he-IL"/>
          </a:p>
        </p:txBody>
      </p:sp>
    </p:spTree>
    <p:extLst>
      <p:ext uri="{BB962C8B-B14F-4D97-AF65-F5344CB8AC3E}">
        <p14:creationId xmlns:p14="http://schemas.microsoft.com/office/powerpoint/2010/main" val="3380312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9063A6F5-844A-3375-B3D2-7C4B9AF2ADB7}"/>
              </a:ext>
            </a:extLst>
          </p:cNvPr>
          <p:cNvSpPr>
            <a:spLocks noGrp="1"/>
          </p:cNvSpPr>
          <p:nvPr>
            <p:ph type="dt" sz="half" idx="10"/>
          </p:nvPr>
        </p:nvSpPr>
        <p:spPr/>
        <p:txBody>
          <a:bodyPr/>
          <a:lstStyle/>
          <a:p>
            <a:fld id="{2D0BB5F0-B418-442E-B868-BC47BB177409}" type="datetimeFigureOut">
              <a:rPr lang="he-IL" smtClean="0"/>
              <a:t>ב'/אב/תשפ"ד</a:t>
            </a:fld>
            <a:endParaRPr lang="he-IL"/>
          </a:p>
        </p:txBody>
      </p:sp>
      <p:sp>
        <p:nvSpPr>
          <p:cNvPr id="3" name="מציין מיקום של כותרת תחתונה 2">
            <a:extLst>
              <a:ext uri="{FF2B5EF4-FFF2-40B4-BE49-F238E27FC236}">
                <a16:creationId xmlns:a16="http://schemas.microsoft.com/office/drawing/2014/main" id="{0A732CD6-E224-EF66-06B4-7666C1BFC2E7}"/>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FC623ED7-FBA9-8D0A-C7C5-205946492CB5}"/>
              </a:ext>
            </a:extLst>
          </p:cNvPr>
          <p:cNvSpPr>
            <a:spLocks noGrp="1"/>
          </p:cNvSpPr>
          <p:nvPr>
            <p:ph type="sldNum" sz="quarter" idx="12"/>
          </p:nvPr>
        </p:nvSpPr>
        <p:spPr/>
        <p:txBody>
          <a:bodyPr/>
          <a:lstStyle/>
          <a:p>
            <a:fld id="{52F9052B-3A87-45EB-9189-28D88DE38DE7}" type="slidenum">
              <a:rPr lang="he-IL" smtClean="0"/>
              <a:t>‹#›</a:t>
            </a:fld>
            <a:endParaRPr lang="he-IL"/>
          </a:p>
        </p:txBody>
      </p:sp>
    </p:spTree>
    <p:extLst>
      <p:ext uri="{BB962C8B-B14F-4D97-AF65-F5344CB8AC3E}">
        <p14:creationId xmlns:p14="http://schemas.microsoft.com/office/powerpoint/2010/main" val="4134814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0B8CB41-C764-AA18-21C1-B4ECE99BB87D}"/>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B45D20E-1E9F-02CB-175E-26710F5600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5032A444-EC57-EDC1-E06E-DC1F151DB6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AA784F24-AD79-09A2-5E19-91626E4B3666}"/>
              </a:ext>
            </a:extLst>
          </p:cNvPr>
          <p:cNvSpPr>
            <a:spLocks noGrp="1"/>
          </p:cNvSpPr>
          <p:nvPr>
            <p:ph type="dt" sz="half" idx="10"/>
          </p:nvPr>
        </p:nvSpPr>
        <p:spPr/>
        <p:txBody>
          <a:bodyPr/>
          <a:lstStyle/>
          <a:p>
            <a:fld id="{2D0BB5F0-B418-442E-B868-BC47BB177409}" type="datetimeFigureOut">
              <a:rPr lang="he-IL" smtClean="0"/>
              <a:t>ב'/אב/תשפ"ד</a:t>
            </a:fld>
            <a:endParaRPr lang="he-IL"/>
          </a:p>
        </p:txBody>
      </p:sp>
      <p:sp>
        <p:nvSpPr>
          <p:cNvPr id="6" name="מציין מיקום של כותרת תחתונה 5">
            <a:extLst>
              <a:ext uri="{FF2B5EF4-FFF2-40B4-BE49-F238E27FC236}">
                <a16:creationId xmlns:a16="http://schemas.microsoft.com/office/drawing/2014/main" id="{C9173B4B-8F71-9D15-28A3-80551183DB1D}"/>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4E552A1-A769-A316-BBE1-1A0F121C3604}"/>
              </a:ext>
            </a:extLst>
          </p:cNvPr>
          <p:cNvSpPr>
            <a:spLocks noGrp="1"/>
          </p:cNvSpPr>
          <p:nvPr>
            <p:ph type="sldNum" sz="quarter" idx="12"/>
          </p:nvPr>
        </p:nvSpPr>
        <p:spPr/>
        <p:txBody>
          <a:bodyPr/>
          <a:lstStyle/>
          <a:p>
            <a:fld id="{52F9052B-3A87-45EB-9189-28D88DE38DE7}" type="slidenum">
              <a:rPr lang="he-IL" smtClean="0"/>
              <a:t>‹#›</a:t>
            </a:fld>
            <a:endParaRPr lang="he-IL"/>
          </a:p>
        </p:txBody>
      </p:sp>
    </p:spTree>
    <p:extLst>
      <p:ext uri="{BB962C8B-B14F-4D97-AF65-F5344CB8AC3E}">
        <p14:creationId xmlns:p14="http://schemas.microsoft.com/office/powerpoint/2010/main" val="2798041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DE496F1-4CAB-CC2E-9DB7-2D2151634F11}"/>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E04C1ABB-5927-B6A6-AB82-CD386629C3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9B0D0D82-070E-0F5A-923F-F0278C572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234EF5CE-B644-E915-CBE8-4418ABAC7FB7}"/>
              </a:ext>
            </a:extLst>
          </p:cNvPr>
          <p:cNvSpPr>
            <a:spLocks noGrp="1"/>
          </p:cNvSpPr>
          <p:nvPr>
            <p:ph type="dt" sz="half" idx="10"/>
          </p:nvPr>
        </p:nvSpPr>
        <p:spPr/>
        <p:txBody>
          <a:bodyPr/>
          <a:lstStyle/>
          <a:p>
            <a:fld id="{2D0BB5F0-B418-442E-B868-BC47BB177409}" type="datetimeFigureOut">
              <a:rPr lang="he-IL" smtClean="0"/>
              <a:t>ב'/אב/תשפ"ד</a:t>
            </a:fld>
            <a:endParaRPr lang="he-IL"/>
          </a:p>
        </p:txBody>
      </p:sp>
      <p:sp>
        <p:nvSpPr>
          <p:cNvPr id="6" name="מציין מיקום של כותרת תחתונה 5">
            <a:extLst>
              <a:ext uri="{FF2B5EF4-FFF2-40B4-BE49-F238E27FC236}">
                <a16:creationId xmlns:a16="http://schemas.microsoft.com/office/drawing/2014/main" id="{1E6A470E-7F26-891D-A99A-149B8D0A8621}"/>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8676F623-CBAF-D3AB-DC9F-5C3A3D43D2D3}"/>
              </a:ext>
            </a:extLst>
          </p:cNvPr>
          <p:cNvSpPr>
            <a:spLocks noGrp="1"/>
          </p:cNvSpPr>
          <p:nvPr>
            <p:ph type="sldNum" sz="quarter" idx="12"/>
          </p:nvPr>
        </p:nvSpPr>
        <p:spPr/>
        <p:txBody>
          <a:bodyPr/>
          <a:lstStyle/>
          <a:p>
            <a:fld id="{52F9052B-3A87-45EB-9189-28D88DE38DE7}" type="slidenum">
              <a:rPr lang="he-IL" smtClean="0"/>
              <a:t>‹#›</a:t>
            </a:fld>
            <a:endParaRPr lang="he-IL"/>
          </a:p>
        </p:txBody>
      </p:sp>
    </p:spTree>
    <p:extLst>
      <p:ext uri="{BB962C8B-B14F-4D97-AF65-F5344CB8AC3E}">
        <p14:creationId xmlns:p14="http://schemas.microsoft.com/office/powerpoint/2010/main" val="1212326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2B8A69F4-3345-33EA-1C25-3E39206410BF}"/>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E9D923E5-BA32-107A-91B6-203C7532B7E8}"/>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79F8252-1CDB-EE41-4B4B-03EBB8ED43D4}"/>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82000"/>
                  </a:schemeClr>
                </a:solidFill>
              </a:defRPr>
            </a:lvl1pPr>
          </a:lstStyle>
          <a:p>
            <a:fld id="{2D0BB5F0-B418-442E-B868-BC47BB177409}" type="datetimeFigureOut">
              <a:rPr lang="he-IL" smtClean="0"/>
              <a:t>ב'/אב/תשפ"ד</a:t>
            </a:fld>
            <a:endParaRPr lang="he-IL"/>
          </a:p>
        </p:txBody>
      </p:sp>
      <p:sp>
        <p:nvSpPr>
          <p:cNvPr id="5" name="מציין מיקום של כותרת תחתונה 4">
            <a:extLst>
              <a:ext uri="{FF2B5EF4-FFF2-40B4-BE49-F238E27FC236}">
                <a16:creationId xmlns:a16="http://schemas.microsoft.com/office/drawing/2014/main" id="{86E9EAC5-6FF7-2C27-DB2D-BF1AB0FD34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82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E794EC31-FA59-E34C-9D4F-A38C328C19B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82000"/>
                  </a:schemeClr>
                </a:solidFill>
              </a:defRPr>
            </a:lvl1pPr>
          </a:lstStyle>
          <a:p>
            <a:fld id="{52F9052B-3A87-45EB-9189-28D88DE38DE7}" type="slidenum">
              <a:rPr lang="he-IL" smtClean="0"/>
              <a:t>‹#›</a:t>
            </a:fld>
            <a:endParaRPr lang="he-IL"/>
          </a:p>
        </p:txBody>
      </p:sp>
    </p:spTree>
    <p:extLst>
      <p:ext uri="{BB962C8B-B14F-4D97-AF65-F5344CB8AC3E}">
        <p14:creationId xmlns:p14="http://schemas.microsoft.com/office/powerpoint/2010/main" val="1277946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lIns="109728" tIns="109728" rIns="109728" bIns="91440" anchor="b"/>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lIns="109728" tIns="109728" rIns="109728" bIns="91440" anchor="ctr"/>
          <a:lstStyle>
            <a:lvl1pPr algn="r">
              <a:defRPr sz="1100" spc="0" baseline="0">
                <a:solidFill>
                  <a:schemeClr val="tx1">
                    <a:lumMod val="75000"/>
                    <a:lumOff val="25000"/>
                  </a:schemeClr>
                </a:solidFill>
                <a:latin typeface="+mj-lt"/>
              </a:defRPr>
            </a:lvl1pPr>
          </a:lstStyle>
          <a:p>
            <a:fld id="{C4408324-A84C-4A45-93B6-78D079CCE772}" type="datetime1">
              <a:rPr lang="en-US" smtClean="0"/>
              <a:t>8/6/2024</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lIns="109728" tIns="109728" rIns="109728" bIns="91440" anchor="ctr"/>
          <a:lstStyle>
            <a:lvl1pPr algn="l">
              <a:defRPr sz="1100" spc="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lIns="109728" tIns="109728" rIns="109728" bIns="91440" anchor="b"/>
          <a:lstStyle>
            <a:lvl1pPr algn="r">
              <a:defRPr sz="1600" b="1" spc="0"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57369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30000"/>
        </a:lnSpc>
        <a:spcBef>
          <a:spcPct val="0"/>
        </a:spcBef>
        <a:buNone/>
        <a:defRPr sz="3800" b="1" kern="1200" spc="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2000" b="0" kern="1200" spc="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800" kern="1200" spc="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600" i="1" kern="1200" spc="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600" kern="1200" spc="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600" i="1" kern="1200" spc="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1BD2199-37A2-9C18-96F3-49D5E212A775}"/>
              </a:ext>
            </a:extLst>
          </p:cNvPr>
          <p:cNvSpPr>
            <a:spLocks noGrp="1"/>
          </p:cNvSpPr>
          <p:nvPr>
            <p:ph type="ctrTitle"/>
          </p:nvPr>
        </p:nvSpPr>
        <p:spPr/>
        <p:txBody>
          <a:bodyPr/>
          <a:lstStyle/>
          <a:p>
            <a:endParaRPr lang="he-IL"/>
          </a:p>
        </p:txBody>
      </p:sp>
      <p:sp>
        <p:nvSpPr>
          <p:cNvPr id="3" name="כותרת משנה 2">
            <a:extLst>
              <a:ext uri="{FF2B5EF4-FFF2-40B4-BE49-F238E27FC236}">
                <a16:creationId xmlns:a16="http://schemas.microsoft.com/office/drawing/2014/main" id="{1A78C614-F3CC-E7E3-440A-5775CA8AF6CA}"/>
              </a:ext>
            </a:extLst>
          </p:cNvPr>
          <p:cNvSpPr>
            <a:spLocks noGrp="1"/>
          </p:cNvSpPr>
          <p:nvPr>
            <p:ph type="subTitle" idx="1"/>
          </p:nvPr>
        </p:nvSpPr>
        <p:spPr/>
        <p:txBody>
          <a:bodyPr/>
          <a:lstStyle/>
          <a:p>
            <a:endParaRPr lang="he-IL"/>
          </a:p>
        </p:txBody>
      </p:sp>
    </p:spTree>
    <p:extLst>
      <p:ext uri="{BB962C8B-B14F-4D97-AF65-F5344CB8AC3E}">
        <p14:creationId xmlns:p14="http://schemas.microsoft.com/office/powerpoint/2010/main" val="1234869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dirty="0">
                <a:latin typeface="Guttman Aharoni" panose="02010401010101010101" pitchFamily="2" charset="-79"/>
                <a:cs typeface="Guttman Aharoni" panose="02010401010101010101" pitchFamily="2" charset="-79"/>
              </a:rPr>
              <a:t>מודל טבעת לתאי כיוון ראש</a:t>
            </a: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r>
              <a:rPr lang="he-IL" dirty="0">
                <a:latin typeface="Guttman Aharoni" panose="02010401010101010101" pitchFamily="2" charset="-79"/>
                <a:cs typeface="Guttman Aharoni" panose="02010401010101010101" pitchFamily="2" charset="-79"/>
              </a:rPr>
              <a:t>למעשה, המודל מניח שיש מערכת המקבלת קלט מכל אחת מהאוזניים בנפרד. המערכת בנויה מ-3 טבעות של נוירונים, כשכל טבעת מקבלת קלט מה-2 הנוספות: הטבעת המרכזית (</a:t>
            </a:r>
            <a:r>
              <a:rPr lang="en-US" dirty="0">
                <a:latin typeface="+mj-lt"/>
                <a:cs typeface="Guttman Aharoni" panose="02010401010101010101" pitchFamily="2" charset="-79"/>
              </a:rPr>
              <a:t>pure cells</a:t>
            </a:r>
            <a:r>
              <a:rPr lang="he-IL" dirty="0">
                <a:latin typeface="+mj-lt"/>
                <a:cs typeface="Guttman Aharoni" panose="02010401010101010101" pitchFamily="2" charset="-79"/>
              </a:rPr>
              <a:t>), ממורכזת מבחינת המשקולות הסינפטיות שלה (מיד נסביר). טבעת נוספת (</a:t>
            </a:r>
            <a:r>
              <a:rPr lang="en-US" dirty="0">
                <a:latin typeface="+mj-lt"/>
                <a:cs typeface="Guttman Aharoni" panose="02010401010101010101" pitchFamily="2" charset="-79"/>
              </a:rPr>
              <a:t>clockwise cells</a:t>
            </a:r>
            <a:r>
              <a:rPr lang="he-IL" dirty="0">
                <a:latin typeface="+mj-lt"/>
                <a:cs typeface="Guttman Aharoni" panose="02010401010101010101" pitchFamily="2" charset="-79"/>
              </a:rPr>
              <a:t>), מוסטת ימינה (עם כיוון השעון) מבחינת המשקולות הסינפטיות שלה, ומקבלת קלט נוסף- מהאוזן הימנית, בצורת זרם בינארי (או שכל הנוירונים בטבעת זו מקבלים את אותו הזרם, או שכל הנוירונים בטבעת לא מקבלים כלל זרם). וטבעת שלישית (</a:t>
            </a:r>
            <a:r>
              <a:rPr lang="en-US" dirty="0">
                <a:latin typeface="+mj-lt"/>
                <a:cs typeface="Guttman Aharoni" panose="02010401010101010101" pitchFamily="2" charset="-79"/>
              </a:rPr>
              <a:t>counterclockwise cells</a:t>
            </a:r>
            <a:r>
              <a:rPr lang="he-IL" dirty="0">
                <a:latin typeface="+mj-lt"/>
                <a:cs typeface="Guttman Aharoni" panose="02010401010101010101" pitchFamily="2" charset="-79"/>
              </a:rPr>
              <a:t>) מוסטת שמאלה (נגד כיוון השעון) מבחינת המשקולות הסינפטיות שלה, וגם מקבלת קלט נוסף- מהאוזן השמאלית, גם בצורת זרם בינארי (באותו האופן). </a:t>
            </a:r>
          </a:p>
          <a:p>
            <a:pPr algn="r" rtl="1"/>
            <a:r>
              <a:rPr lang="he-IL" dirty="0">
                <a:latin typeface="+mj-lt"/>
                <a:cs typeface="Guttman Aharoni" panose="02010401010101010101" pitchFamily="2" charset="-79"/>
              </a:rPr>
              <a:t>ומקבלת קלט </a:t>
            </a:r>
            <a:r>
              <a:rPr lang="he-IL" dirty="0">
                <a:latin typeface="Guttman Aharoni" panose="02010401010101010101" pitchFamily="2" charset="-79"/>
                <a:cs typeface="Guttman Aharoni" panose="02010401010101010101" pitchFamily="2" charset="-79"/>
              </a:rPr>
              <a:t>הקלט, מגיע כזרם  בכדי לייצר מודל שיסביר מהי הדינמיקה שמייצרת תאי כיוון ראש, עלינו לזכור מספר דברים. ראשית, יש באוזן חוש תאוצה זוויתית המסוגל להזיז את הכיוון שמייצגים תאי כיוון ראש. אך, כל עוד אין אינפוט מהמערכת </a:t>
            </a:r>
            <a:r>
              <a:rPr lang="he-IL" dirty="0" err="1">
                <a:latin typeface="Guttman Aharoni" panose="02010401010101010101" pitchFamily="2" charset="-79"/>
                <a:cs typeface="Guttman Aharoni" panose="02010401010101010101" pitchFamily="2" charset="-79"/>
              </a:rPr>
              <a:t>הוסטיבולרית</a:t>
            </a:r>
            <a:r>
              <a:rPr lang="he-IL" dirty="0">
                <a:latin typeface="Guttman Aharoni" panose="02010401010101010101" pitchFamily="2" charset="-79"/>
                <a:cs typeface="Guttman Aharoni" panose="02010401010101010101" pitchFamily="2" charset="-79"/>
              </a:rPr>
              <a:t>- נרצה שתאי כיוון הראש ימשיכו לייצג את הכיוון האחרון בו נמצאה המערכת (להראות שמערכת כיוון ראש אכן זוכרת את הכיוון). עלינו לייצג רשת שתתפוס היבטים דינמיים של מערכת כיוון הראש כך שקלט </a:t>
            </a:r>
            <a:r>
              <a:rPr lang="he-IL" dirty="0" err="1">
                <a:latin typeface="Guttman Aharoni" panose="02010401010101010101" pitchFamily="2" charset="-79"/>
                <a:cs typeface="Guttman Aharoni" panose="02010401010101010101" pitchFamily="2" charset="-79"/>
              </a:rPr>
              <a:t>וסטיבולרי</a:t>
            </a:r>
            <a:r>
              <a:rPr lang="he-IL" dirty="0">
                <a:latin typeface="Guttman Aharoni" panose="02010401010101010101" pitchFamily="2" charset="-79"/>
                <a:cs typeface="Guttman Aharoni" panose="02010401010101010101" pitchFamily="2" charset="-79"/>
              </a:rPr>
              <a:t> יזיז את כיוון המערכת לפי האוזן שפעילה, וכשאין קלט- המערכת נשארת באיזשהו מצב יציב על הקלט האחרון שקיבלה (כך שכל פעם נדע היכן אנחנו).</a:t>
            </a:r>
          </a:p>
          <a:p>
            <a:pPr algn="r" rtl="1"/>
            <a:r>
              <a:rPr lang="he-IL" dirty="0">
                <a:latin typeface="Guttman Aharoni" panose="02010401010101010101" pitchFamily="2" charset="-79"/>
                <a:cs typeface="Guttman Aharoni" panose="02010401010101010101" pitchFamily="2" charset="-79"/>
              </a:rPr>
              <a:t>ככל הנראה הם משמרים את </a:t>
            </a:r>
            <a:endParaRPr lang="he-IL" dirty="0">
              <a:latin typeface="+mj-lt"/>
              <a:cs typeface="Guttman Aharoni" panose="02010401010101010101" pitchFamily="2" charset="-79"/>
            </a:endParaRPr>
          </a:p>
          <a:p>
            <a:pPr algn="r" rtl="1"/>
            <a:endParaRPr lang="he-IL" dirty="0">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3021395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שאלה 1: </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יצירת הטבעת החיצונית של המודל</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r>
              <a:rPr lang="he-IL" dirty="0">
                <a:latin typeface="Guttman Aharoni" panose="02010401010101010101" pitchFamily="2" charset="-79"/>
                <a:cs typeface="Guttman Aharoni" panose="02010401010101010101" pitchFamily="2" charset="-79"/>
              </a:rPr>
              <a:t>היות שעלינו להנדס מערכת שמייצגת תאי כיוון ראש (שלרוב מצויים במעגל, שכן ככה נוח לייצג כיוון), נתמקד ראשית בטבעת המרכזית של ה-</a:t>
            </a:r>
            <a:r>
              <a:rPr lang="en-US" dirty="0">
                <a:latin typeface="+mj-lt"/>
                <a:cs typeface="Guttman Aharoni" panose="02010401010101010101" pitchFamily="2" charset="-79"/>
              </a:rPr>
              <a:t>pure cells </a:t>
            </a:r>
            <a:r>
              <a:rPr lang="he-IL" dirty="0">
                <a:latin typeface="+mj-lt"/>
                <a:cs typeface="Guttman Aharoni" panose="02010401010101010101" pitchFamily="2" charset="-79"/>
              </a:rPr>
              <a:t>, ו</a:t>
            </a:r>
            <a:r>
              <a:rPr lang="he-IL" dirty="0">
                <a:latin typeface="Guttman Aharoni" panose="02010401010101010101" pitchFamily="2" charset="-79"/>
                <a:cs typeface="Guttman Aharoni" panose="02010401010101010101" pitchFamily="2" charset="-79"/>
              </a:rPr>
              <a:t>נתחיל מלבנות שם מערכת שתהיה יציבה </a:t>
            </a:r>
            <a:r>
              <a:rPr lang="he-IL" dirty="0">
                <a:latin typeface="+mj-lt"/>
                <a:cs typeface="Guttman Aharoni" panose="02010401010101010101" pitchFamily="2" charset="-79"/>
              </a:rPr>
              <a:t>כשתהיה פעילות בכיוון מסוים, כך שלא תהיה פעילות בשום מקום אחר.</a:t>
            </a:r>
          </a:p>
          <a:p>
            <a:pPr algn="r" rtl="1"/>
            <a:r>
              <a:rPr lang="he-IL" dirty="0">
                <a:latin typeface="+mj-lt"/>
                <a:cs typeface="Guttman Aharoni" panose="02010401010101010101" pitchFamily="2" charset="-79"/>
              </a:rPr>
              <a:t>לשם כך, נבחר במערכת עם אינהיביציה הדדית: </a:t>
            </a:r>
            <a:r>
              <a:rPr lang="en-US" dirty="0">
                <a:latin typeface="+mj-lt"/>
                <a:cs typeface="Guttman Aharoni" panose="02010401010101010101" pitchFamily="2" charset="-79"/>
              </a:rPr>
              <a:t>winner-takes-all</a:t>
            </a:r>
            <a:r>
              <a:rPr lang="he-IL" dirty="0">
                <a:latin typeface="+mj-lt"/>
                <a:cs typeface="Guttman Aharoni" panose="02010401010101010101" pitchFamily="2" charset="-79"/>
              </a:rPr>
              <a:t>, המייצרת תחרות בין התאים, כשרק אחד "מנצח", וגם נשאר מנצח עד שיגיע קלט אחר, מה שמתאים לניסיון לשמר את </a:t>
            </a:r>
            <a:r>
              <a:rPr lang="he-IL" dirty="0">
                <a:latin typeface="Guttman Aharoni" panose="02010401010101010101" pitchFamily="2" charset="-79"/>
                <a:cs typeface="Guttman Aharoni" panose="02010401010101010101" pitchFamily="2" charset="-79"/>
              </a:rPr>
              <a:t>כיוון הראש האחרון בו המערכת שהתה. מתאפשר באמצעות אופי הקשרים הסינפטיים בין הנוירונים שבכל טבעת (ובקשרים בין הטבעות), שכן יצרנו </a:t>
            </a:r>
            <a:r>
              <a:rPr lang="en-US" dirty="0">
                <a:latin typeface="+mj-lt"/>
                <a:cs typeface="Guttman Aharoni" panose="02010401010101010101" pitchFamily="2" charset="-79"/>
              </a:rPr>
              <a:t>attractor network</a:t>
            </a:r>
            <a:r>
              <a:rPr lang="he-IL" dirty="0">
                <a:latin typeface="+mj-lt"/>
                <a:cs typeface="Guttman Aharoni" panose="02010401010101010101" pitchFamily="2" charset="-79"/>
              </a:rPr>
              <a:t>; מערכת שמצבה היציב מייצג איזשהו כיוון מסוים (המערכת זורמת למצב היציב ונשארת בו).</a:t>
            </a:r>
            <a:r>
              <a:rPr lang="he-IL" dirty="0">
                <a:latin typeface="Guttman Aharoni" panose="02010401010101010101" pitchFamily="2" charset="-79"/>
                <a:cs typeface="Guttman Aharoni" panose="02010401010101010101" pitchFamily="2" charset="-79"/>
              </a:rPr>
              <a:t> </a:t>
            </a:r>
            <a:endParaRPr lang="he-IL" dirty="0">
              <a:latin typeface="+mj-lt"/>
              <a:cs typeface="Guttman Aharoni" panose="02010401010101010101" pitchFamily="2" charset="-79"/>
            </a:endParaRPr>
          </a:p>
          <a:p>
            <a:pPr algn="r" rtl="1"/>
            <a:endParaRPr lang="he-IL" dirty="0">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3189361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dirty="0">
                <a:latin typeface="Guttman Aharoni" panose="02010401010101010101" pitchFamily="2" charset="-79"/>
                <a:cs typeface="Guttman Aharoni" panose="02010401010101010101" pitchFamily="2" charset="-79"/>
              </a:rPr>
              <a:t>מודל טבעת לתאי כיוון ראש</a:t>
            </a: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r>
              <a:rPr lang="he-IL" dirty="0">
                <a:latin typeface="Guttman Aharoni" panose="02010401010101010101" pitchFamily="2" charset="-79"/>
                <a:cs typeface="Guttman Aharoni" panose="02010401010101010101" pitchFamily="2" charset="-79"/>
              </a:rPr>
              <a:t>השימור של כיוון הראש האחרון בו המערכת שהתה מתאפשר באמצעות אופי הקשרים הסינפטיים בין הנוירונים שבכל טבעת (ובקשרים בין הטבעות), שכן יצרנו </a:t>
            </a:r>
            <a:r>
              <a:rPr lang="en-US" dirty="0">
                <a:latin typeface="+mj-lt"/>
                <a:cs typeface="Guttman Aharoni" panose="02010401010101010101" pitchFamily="2" charset="-79"/>
              </a:rPr>
              <a:t>attractor network</a:t>
            </a:r>
            <a:r>
              <a:rPr lang="he-IL" dirty="0">
                <a:latin typeface="+mj-lt"/>
                <a:cs typeface="Guttman Aharoni" panose="02010401010101010101" pitchFamily="2" charset="-79"/>
              </a:rPr>
              <a:t>; מערכת שמצבה היציב מייצג איזשהו כיוון מסוים (המערכת זורמת למצב היציב ונשארת בו).</a:t>
            </a:r>
            <a:r>
              <a:rPr lang="he-IL" dirty="0">
                <a:latin typeface="Guttman Aharoni" panose="02010401010101010101" pitchFamily="2" charset="-79"/>
                <a:cs typeface="Guttman Aharoni" panose="02010401010101010101" pitchFamily="2" charset="-79"/>
              </a:rPr>
              <a:t> </a:t>
            </a:r>
            <a:endParaRPr lang="he-IL" dirty="0">
              <a:latin typeface="+mj-lt"/>
              <a:cs typeface="Guttman Aharoni" panose="02010401010101010101" pitchFamily="2" charset="-79"/>
            </a:endParaRPr>
          </a:p>
          <a:p>
            <a:pPr algn="r" rtl="1"/>
            <a:endParaRPr lang="he-IL" dirty="0">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3841807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dirty="0">
                <a:latin typeface="Guttman Aharoni" panose="02010401010101010101" pitchFamily="2" charset="-79"/>
                <a:cs typeface="Guttman Aharoni" panose="02010401010101010101" pitchFamily="2" charset="-79"/>
              </a:rPr>
              <a:t>מודל טבעת לתאי כיוון ראש</a:t>
            </a: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r>
              <a:rPr lang="he-IL" dirty="0">
                <a:latin typeface="Guttman Aharoni" panose="02010401010101010101" pitchFamily="2" charset="-79"/>
                <a:cs typeface="Guttman Aharoni" panose="02010401010101010101" pitchFamily="2" charset="-79"/>
              </a:rPr>
              <a:t>למעשה, נייצר רשת נוירונים שתתפוס היבטים דינמיים של מערכת כיוון הראש, כך שקלט </a:t>
            </a:r>
            <a:r>
              <a:rPr lang="he-IL" dirty="0" err="1">
                <a:latin typeface="Guttman Aharoni" panose="02010401010101010101" pitchFamily="2" charset="-79"/>
                <a:cs typeface="Guttman Aharoni" panose="02010401010101010101" pitchFamily="2" charset="-79"/>
              </a:rPr>
              <a:t>וסטיבולרי</a:t>
            </a:r>
            <a:r>
              <a:rPr lang="he-IL" dirty="0">
                <a:latin typeface="Guttman Aharoni" panose="02010401010101010101" pitchFamily="2" charset="-79"/>
                <a:cs typeface="Guttman Aharoni" panose="02010401010101010101" pitchFamily="2" charset="-79"/>
              </a:rPr>
              <a:t> יזיז את כיוון המערכת לפי האוזן שפעילה, וכשאין קלט- המערכת נשארת באיזשהו מצב יציב על הקלט האחרון שקיבלה (כך שכל פעם נדע היכן אנחנו).</a:t>
            </a:r>
          </a:p>
          <a:p>
            <a:pPr algn="r" rtl="1"/>
            <a:r>
              <a:rPr lang="he-IL" dirty="0">
                <a:latin typeface="Guttman Aharoni" panose="02010401010101010101" pitchFamily="2" charset="-79"/>
                <a:cs typeface="Guttman Aharoni" panose="02010401010101010101" pitchFamily="2" charset="-79"/>
              </a:rPr>
              <a:t>מכאן, שעלינו ליצור </a:t>
            </a:r>
            <a:r>
              <a:rPr lang="en-US" dirty="0">
                <a:latin typeface="+mj-lt"/>
                <a:cs typeface="Guttman Aharoni" panose="02010401010101010101" pitchFamily="2" charset="-79"/>
              </a:rPr>
              <a:t>attractor network</a:t>
            </a:r>
            <a:r>
              <a:rPr lang="he-IL" dirty="0">
                <a:latin typeface="+mj-lt"/>
                <a:cs typeface="Guttman Aharoni" panose="02010401010101010101" pitchFamily="2" charset="-79"/>
              </a:rPr>
              <a:t>; מערכת שמצבה היציב מייצג איזשהו כיוון מסוים (המערכת זורמת למצב היציב ונשארת בו).</a:t>
            </a:r>
            <a:r>
              <a:rPr lang="he-IL" dirty="0">
                <a:latin typeface="Guttman Aharoni" panose="02010401010101010101" pitchFamily="2" charset="-79"/>
                <a:cs typeface="Guttman Aharoni" panose="02010401010101010101" pitchFamily="2" charset="-79"/>
              </a:rPr>
              <a:t> </a:t>
            </a:r>
            <a:endParaRPr lang="he-IL" dirty="0">
              <a:latin typeface="+mj-lt"/>
              <a:cs typeface="Guttman Aharoni" panose="02010401010101010101" pitchFamily="2" charset="-79"/>
            </a:endParaRPr>
          </a:p>
        </p:txBody>
      </p:sp>
    </p:spTree>
    <p:extLst>
      <p:ext uri="{BB962C8B-B14F-4D97-AF65-F5344CB8AC3E}">
        <p14:creationId xmlns:p14="http://schemas.microsoft.com/office/powerpoint/2010/main" val="2820943085"/>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SketchLinesVTI">
  <a:themeElements>
    <a:clrScheme name="AnalogousFromLightSeedRightStep">
      <a:dk1>
        <a:srgbClr val="000000"/>
      </a:dk1>
      <a:lt1>
        <a:srgbClr val="FFFFFF"/>
      </a:lt1>
      <a:dk2>
        <a:srgbClr val="413324"/>
      </a:dk2>
      <a:lt2>
        <a:srgbClr val="E2E7E8"/>
      </a:lt2>
      <a:accent1>
        <a:srgbClr val="D39089"/>
      </a:accent1>
      <a:accent2>
        <a:srgbClr val="C79A6B"/>
      </a:accent2>
      <a:accent3>
        <a:srgbClr val="AAA66F"/>
      </a:accent3>
      <a:accent4>
        <a:srgbClr val="91AB5F"/>
      </a:accent4>
      <a:accent5>
        <a:srgbClr val="80AE72"/>
      </a:accent5>
      <a:accent6>
        <a:srgbClr val="63B371"/>
      </a:accent6>
      <a:hlink>
        <a:srgbClr val="588C92"/>
      </a:hlink>
      <a:folHlink>
        <a:srgbClr val="7F7F7F"/>
      </a:folHlink>
    </a:clrScheme>
    <a:fontScheme name="Custom 7">
      <a:majorFont>
        <a:latin typeface="Hadassah Friedlaender"/>
        <a:ea typeface=""/>
        <a:cs typeface=""/>
      </a:majorFont>
      <a:minorFont>
        <a:latin typeface="Calibri"/>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308</TotalTime>
  <Words>487</Words>
  <Application>Microsoft Office PowerPoint</Application>
  <PresentationFormat>מסך רחב</PresentationFormat>
  <Paragraphs>12</Paragraphs>
  <Slides>5</Slides>
  <Notes>0</Notes>
  <HiddenSlides>0</HiddenSlides>
  <MMClips>0</MMClips>
  <ScaleCrop>false</ScaleCrop>
  <HeadingPairs>
    <vt:vector size="6" baseType="variant">
      <vt:variant>
        <vt:lpstr>גופנים בשימוש</vt:lpstr>
      </vt:variant>
      <vt:variant>
        <vt:i4>8</vt:i4>
      </vt:variant>
      <vt:variant>
        <vt:lpstr>ערכת נושא</vt:lpstr>
      </vt:variant>
      <vt:variant>
        <vt:i4>2</vt:i4>
      </vt:variant>
      <vt:variant>
        <vt:lpstr>כותרות שקופיות</vt:lpstr>
      </vt:variant>
      <vt:variant>
        <vt:i4>5</vt:i4>
      </vt:variant>
    </vt:vector>
  </HeadingPairs>
  <TitlesOfParts>
    <vt:vector size="15" baseType="lpstr">
      <vt:lpstr>Meiryo</vt:lpstr>
      <vt:lpstr>Aptos</vt:lpstr>
      <vt:lpstr>Aptos Display</vt:lpstr>
      <vt:lpstr>Arial</vt:lpstr>
      <vt:lpstr>Calibri</vt:lpstr>
      <vt:lpstr>Corbel</vt:lpstr>
      <vt:lpstr>Guttman Aharoni</vt:lpstr>
      <vt:lpstr>Hadassah Friedlaender</vt:lpstr>
      <vt:lpstr>ערכת נושא Office</vt:lpstr>
      <vt:lpstr>SketchLinesVTI</vt:lpstr>
      <vt:lpstr>מצגת של PowerPoint‏</vt:lpstr>
      <vt:lpstr>מודל טבעת לתאי כיוון ראש</vt:lpstr>
      <vt:lpstr>שאלה 1: יצירת הטבעת החיצונית של המודל</vt:lpstr>
      <vt:lpstr>מודל טבעת לתאי כיוון ראש</vt:lpstr>
      <vt:lpstr>מודל טבעת לתאי כיוון ראש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נועה וקסלר</dc:creator>
  <cp:lastModifiedBy>נועה וקסלר</cp:lastModifiedBy>
  <cp:revision>1</cp:revision>
  <dcterms:created xsi:type="dcterms:W3CDTF">2024-08-06T13:19:05Z</dcterms:created>
  <dcterms:modified xsi:type="dcterms:W3CDTF">2024-08-06T18:27:49Z</dcterms:modified>
</cp:coreProperties>
</file>