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00" r:id="rId1"/>
  </p:sldMasterIdLst>
  <p:notesMasterIdLst>
    <p:notesMasterId r:id="rId39"/>
  </p:notesMasterIdLst>
  <p:sldIdLst>
    <p:sldId id="256" r:id="rId2"/>
    <p:sldId id="257" r:id="rId3"/>
    <p:sldId id="274" r:id="rId4"/>
    <p:sldId id="273" r:id="rId5"/>
    <p:sldId id="258" r:id="rId6"/>
    <p:sldId id="276" r:id="rId7"/>
    <p:sldId id="278" r:id="rId8"/>
    <p:sldId id="277" r:id="rId9"/>
    <p:sldId id="264" r:id="rId10"/>
    <p:sldId id="279" r:id="rId11"/>
    <p:sldId id="272" r:id="rId12"/>
    <p:sldId id="260" r:id="rId13"/>
    <p:sldId id="290" r:id="rId14"/>
    <p:sldId id="265" r:id="rId15"/>
    <p:sldId id="293" r:id="rId16"/>
    <p:sldId id="283" r:id="rId17"/>
    <p:sldId id="262" r:id="rId18"/>
    <p:sldId id="269" r:id="rId19"/>
    <p:sldId id="263" r:id="rId20"/>
    <p:sldId id="306" r:id="rId21"/>
    <p:sldId id="285" r:id="rId22"/>
    <p:sldId id="286" r:id="rId23"/>
    <p:sldId id="266" r:id="rId24"/>
    <p:sldId id="295" r:id="rId25"/>
    <p:sldId id="268" r:id="rId26"/>
    <p:sldId id="298" r:id="rId27"/>
    <p:sldId id="289" r:id="rId28"/>
    <p:sldId id="296" r:id="rId29"/>
    <p:sldId id="270" r:id="rId30"/>
    <p:sldId id="271" r:id="rId31"/>
    <p:sldId id="288" r:id="rId32"/>
    <p:sldId id="301" r:id="rId33"/>
    <p:sldId id="299" r:id="rId34"/>
    <p:sldId id="294" r:id="rId35"/>
    <p:sldId id="302" r:id="rId36"/>
    <p:sldId id="304" r:id="rId37"/>
    <p:sldId id="303" r:id="rId38"/>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5F6"/>
    <a:srgbClr val="E2E7E8"/>
    <a:srgbClr val="D6DF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993" autoAdjust="0"/>
    <p:restoredTop sz="94660"/>
  </p:normalViewPr>
  <p:slideViewPr>
    <p:cSldViewPr snapToGrid="0">
      <p:cViewPr varScale="1">
        <p:scale>
          <a:sx n="50" d="100"/>
          <a:sy n="50" d="100"/>
        </p:scale>
        <p:origin x="950"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נועה וקסלר" userId="181f38af84b050c9" providerId="LiveId" clId="{D3589E45-8732-4DD5-BD60-1864DB3F38C7}"/>
    <pc:docChg chg="undo custSel modSld">
      <pc:chgData name="נועה וקסלר" userId="181f38af84b050c9" providerId="LiveId" clId="{D3589E45-8732-4DD5-BD60-1864DB3F38C7}" dt="2024-06-11T14:11:53.083" v="1321" actId="20577"/>
      <pc:docMkLst>
        <pc:docMk/>
      </pc:docMkLst>
      <pc:sldChg chg="modSp mod">
        <pc:chgData name="נועה וקסלר" userId="181f38af84b050c9" providerId="LiveId" clId="{D3589E45-8732-4DD5-BD60-1864DB3F38C7}" dt="2024-06-11T13:52:18.413" v="861" actId="20577"/>
        <pc:sldMkLst>
          <pc:docMk/>
          <pc:sldMk cId="1192193352" sldId="257"/>
        </pc:sldMkLst>
        <pc:spChg chg="mod">
          <ac:chgData name="נועה וקסלר" userId="181f38af84b050c9" providerId="LiveId" clId="{D3589E45-8732-4DD5-BD60-1864DB3F38C7}" dt="2024-06-11T13:52:18.413" v="861" actId="20577"/>
          <ac:spMkLst>
            <pc:docMk/>
            <pc:sldMk cId="1192193352" sldId="257"/>
            <ac:spMk id="3" creationId="{EC624882-5269-13B5-FAF2-544019597583}"/>
          </ac:spMkLst>
        </pc:spChg>
      </pc:sldChg>
      <pc:sldChg chg="addSp delSp modSp mod setBg setFolMasterObjs">
        <pc:chgData name="נועה וקסלר" userId="181f38af84b050c9" providerId="LiveId" clId="{D3589E45-8732-4DD5-BD60-1864DB3F38C7}" dt="2024-06-11T14:11:53.083" v="1321" actId="20577"/>
        <pc:sldMkLst>
          <pc:docMk/>
          <pc:sldMk cId="720466386" sldId="258"/>
        </pc:sldMkLst>
        <pc:spChg chg="add mod">
          <ac:chgData name="נועה וקסלר" userId="181f38af84b050c9" providerId="LiveId" clId="{D3589E45-8732-4DD5-BD60-1864DB3F38C7}" dt="2024-06-11T14:11:53.083" v="1321" actId="20577"/>
          <ac:spMkLst>
            <pc:docMk/>
            <pc:sldMk cId="720466386" sldId="258"/>
            <ac:spMk id="2" creationId="{CF34577A-2830-FA4D-8A4F-D20842943CE1}"/>
          </ac:spMkLst>
        </pc:spChg>
        <pc:spChg chg="add del">
          <ac:chgData name="נועה וקסלר" userId="181f38af84b050c9" providerId="LiveId" clId="{D3589E45-8732-4DD5-BD60-1864DB3F38C7}" dt="2024-06-11T13:29:32.222" v="44" actId="26606"/>
          <ac:spMkLst>
            <pc:docMk/>
            <pc:sldMk cId="720466386" sldId="258"/>
            <ac:spMk id="18" creationId="{8950AD4C-6AF3-49F8-94E1-DBCAFB39478B}"/>
          </ac:spMkLst>
        </pc:spChg>
        <pc:spChg chg="add del">
          <ac:chgData name="נועה וקסלר" userId="181f38af84b050c9" providerId="LiveId" clId="{D3589E45-8732-4DD5-BD60-1864DB3F38C7}" dt="2024-06-11T13:29:32.206" v="43" actId="26606"/>
          <ac:spMkLst>
            <pc:docMk/>
            <pc:sldMk cId="720466386" sldId="258"/>
            <ac:spMk id="23" creationId="{8950AD4C-6AF3-49F8-94E1-DBCAFB39478B}"/>
          </ac:spMkLst>
        </pc:spChg>
        <pc:spChg chg="add del">
          <ac:chgData name="נועה וקסלר" userId="181f38af84b050c9" providerId="LiveId" clId="{D3589E45-8732-4DD5-BD60-1864DB3F38C7}" dt="2024-06-11T13:29:32.206" v="43" actId="26606"/>
          <ac:spMkLst>
            <pc:docMk/>
            <pc:sldMk cId="720466386" sldId="258"/>
            <ac:spMk id="25" creationId="{2F0E00C3-4613-415F-BE3A-78FBAD9061C0}"/>
          </ac:spMkLst>
        </pc:spChg>
        <pc:spChg chg="add del">
          <ac:chgData name="נועה וקסלר" userId="181f38af84b050c9" providerId="LiveId" clId="{D3589E45-8732-4DD5-BD60-1864DB3F38C7}" dt="2024-06-11T13:29:32.206" v="43" actId="26606"/>
          <ac:spMkLst>
            <pc:docMk/>
            <pc:sldMk cId="720466386" sldId="258"/>
            <ac:spMk id="27" creationId="{8DBEAE55-3EA1-41D7-A212-5F7D8986C1F2}"/>
          </ac:spMkLst>
        </pc:spChg>
        <pc:spChg chg="add del">
          <ac:chgData name="נועה וקסלר" userId="181f38af84b050c9" providerId="LiveId" clId="{D3589E45-8732-4DD5-BD60-1864DB3F38C7}" dt="2024-06-11T13:29:32.206" v="43" actId="26606"/>
          <ac:spMkLst>
            <pc:docMk/>
            <pc:sldMk cId="720466386" sldId="258"/>
            <ac:spMk id="29" creationId="{CFC5F0E7-644F-4101-BE72-12825CF537E7}"/>
          </ac:spMkLst>
        </pc:spChg>
        <pc:spChg chg="add">
          <ac:chgData name="נועה וקסלר" userId="181f38af84b050c9" providerId="LiveId" clId="{D3589E45-8732-4DD5-BD60-1864DB3F38C7}" dt="2024-06-11T13:29:32.222" v="44" actId="26606"/>
          <ac:spMkLst>
            <pc:docMk/>
            <pc:sldMk cId="720466386" sldId="258"/>
            <ac:spMk id="31" creationId="{8950AD4C-6AF3-49F8-94E1-DBCAFB39478B}"/>
          </ac:spMkLst>
        </pc:spChg>
        <pc:spChg chg="add">
          <ac:chgData name="נועה וקסלר" userId="181f38af84b050c9" providerId="LiveId" clId="{D3589E45-8732-4DD5-BD60-1864DB3F38C7}" dt="2024-06-11T13:29:32.222" v="44" actId="26606"/>
          <ac:spMkLst>
            <pc:docMk/>
            <pc:sldMk cId="720466386" sldId="258"/>
            <ac:spMk id="32" creationId="{072DC3EE-C469-49E0-A83D-CA3BE525C59A}"/>
          </ac:spMkLst>
        </pc:spChg>
        <pc:spChg chg="add">
          <ac:chgData name="נועה וקסלר" userId="181f38af84b050c9" providerId="LiveId" clId="{D3589E45-8732-4DD5-BD60-1864DB3F38C7}" dt="2024-06-11T13:29:32.222" v="44" actId="26606"/>
          <ac:spMkLst>
            <pc:docMk/>
            <pc:sldMk cId="720466386" sldId="258"/>
            <ac:spMk id="33" creationId="{8DBEAE55-3EA1-41D7-A212-5F7D8986C1F2}"/>
          </ac:spMkLst>
        </pc:spChg>
        <pc:spChg chg="add">
          <ac:chgData name="נועה וקסלר" userId="181f38af84b050c9" providerId="LiveId" clId="{D3589E45-8732-4DD5-BD60-1864DB3F38C7}" dt="2024-06-11T13:29:32.222" v="44" actId="26606"/>
          <ac:spMkLst>
            <pc:docMk/>
            <pc:sldMk cId="720466386" sldId="258"/>
            <ac:spMk id="34" creationId="{CFC5F0E7-644F-4101-BE72-12825CF537E7}"/>
          </ac:spMkLst>
        </pc:spChg>
        <pc:picChg chg="mod modCrop">
          <ac:chgData name="נועה וקסלר" userId="181f38af84b050c9" providerId="LiveId" clId="{D3589E45-8732-4DD5-BD60-1864DB3F38C7}" dt="2024-06-11T13:29:54.440" v="48" actId="1076"/>
          <ac:picMkLst>
            <pc:docMk/>
            <pc:sldMk cId="720466386" sldId="258"/>
            <ac:picMk id="13" creationId="{A6691252-E76F-8BAA-4D57-D64B115D4252}"/>
          </ac:picMkLst>
        </pc:picChg>
      </pc:sldChg>
      <pc:sldChg chg="addSp modSp">
        <pc:chgData name="נועה וקסלר" userId="181f38af84b050c9" providerId="LiveId" clId="{D3589E45-8732-4DD5-BD60-1864DB3F38C7}" dt="2024-06-11T14:01:41.979" v="938"/>
        <pc:sldMkLst>
          <pc:docMk/>
          <pc:sldMk cId="410729854" sldId="259"/>
        </pc:sldMkLst>
        <pc:picChg chg="add mod">
          <ac:chgData name="נועה וקסלר" userId="181f38af84b050c9" providerId="LiveId" clId="{D3589E45-8732-4DD5-BD60-1864DB3F38C7}" dt="2024-06-11T14:01:41.979" v="938"/>
          <ac:picMkLst>
            <pc:docMk/>
            <pc:sldMk cId="410729854" sldId="259"/>
            <ac:picMk id="4" creationId="{3A51CB58-3C01-BFEC-91B8-70962C5C8D7E}"/>
          </ac:picMkLst>
        </pc:picChg>
      </pc:sldChg>
      <pc:sldChg chg="addSp modSp mod setBg setFolMasterObjs">
        <pc:chgData name="נועה וקסלר" userId="181f38af84b050c9" providerId="LiveId" clId="{D3589E45-8732-4DD5-BD60-1864DB3F38C7}" dt="2024-06-11T13:26:37.218" v="20" actId="1076"/>
        <pc:sldMkLst>
          <pc:docMk/>
          <pc:sldMk cId="3109545121" sldId="264"/>
        </pc:sldMkLst>
        <pc:spChg chg="add">
          <ac:chgData name="נועה וקסלר" userId="181f38af84b050c9" providerId="LiveId" clId="{D3589E45-8732-4DD5-BD60-1864DB3F38C7}" dt="2024-06-11T13:24:50.948" v="6" actId="26606"/>
          <ac:spMkLst>
            <pc:docMk/>
            <pc:sldMk cId="3109545121" sldId="264"/>
            <ac:spMk id="8" creationId="{8950AD4C-6AF3-49F8-94E1-DBCAFB39478B}"/>
          </ac:spMkLst>
        </pc:spChg>
        <pc:picChg chg="mod modCrop">
          <ac:chgData name="נועה וקסלר" userId="181f38af84b050c9" providerId="LiveId" clId="{D3589E45-8732-4DD5-BD60-1864DB3F38C7}" dt="2024-06-11T13:26:37.218" v="20" actId="1076"/>
          <ac:picMkLst>
            <pc:docMk/>
            <pc:sldMk cId="3109545121" sldId="264"/>
            <ac:picMk id="3" creationId="{332E34BC-6616-8148-BC77-56ACD7ACB8CE}"/>
          </ac:picMkLst>
        </pc:picChg>
      </pc:sldChg>
      <pc:sldChg chg="addSp delSp modSp mod setBg setFolMasterObjs">
        <pc:chgData name="נועה וקסלר" userId="181f38af84b050c9" providerId="LiveId" clId="{D3589E45-8732-4DD5-BD60-1864DB3F38C7}" dt="2024-06-11T14:01:35.506" v="937" actId="1076"/>
        <pc:sldMkLst>
          <pc:docMk/>
          <pc:sldMk cId="2269263988" sldId="265"/>
        </pc:sldMkLst>
        <pc:spChg chg="add del mod">
          <ac:chgData name="נועה וקסלר" userId="181f38af84b050c9" providerId="LiveId" clId="{D3589E45-8732-4DD5-BD60-1864DB3F38C7}" dt="2024-06-11T13:34:37.570" v="98" actId="478"/>
          <ac:spMkLst>
            <pc:docMk/>
            <pc:sldMk cId="2269263988" sldId="265"/>
            <ac:spMk id="2" creationId="{7E3B24F9-C24A-8A5B-16C0-B225A0CABE29}"/>
          </ac:spMkLst>
        </pc:spChg>
        <pc:spChg chg="add del mod">
          <ac:chgData name="נועה וקסלר" userId="181f38af84b050c9" providerId="LiveId" clId="{D3589E45-8732-4DD5-BD60-1864DB3F38C7}" dt="2024-06-11T13:32:54.041" v="72" actId="478"/>
          <ac:spMkLst>
            <pc:docMk/>
            <pc:sldMk cId="2269263988" sldId="265"/>
            <ac:spMk id="3" creationId="{E453F715-40D3-C8CF-74CF-C4CE47E73BF1}"/>
          </ac:spMkLst>
        </pc:spChg>
        <pc:spChg chg="add del mod">
          <ac:chgData name="נועה וקסלר" userId="181f38af84b050c9" providerId="LiveId" clId="{D3589E45-8732-4DD5-BD60-1864DB3F38C7}" dt="2024-06-11T13:33:50.597" v="88" actId="478"/>
          <ac:spMkLst>
            <pc:docMk/>
            <pc:sldMk cId="2269263988" sldId="265"/>
            <ac:spMk id="5" creationId="{FCD170C6-84D3-13C9-DE7F-10547D078929}"/>
          </ac:spMkLst>
        </pc:spChg>
        <pc:spChg chg="add del mod">
          <ac:chgData name="נועה וקסלר" userId="181f38af84b050c9" providerId="LiveId" clId="{D3589E45-8732-4DD5-BD60-1864DB3F38C7}" dt="2024-06-11T13:35:14.674" v="106" actId="478"/>
          <ac:spMkLst>
            <pc:docMk/>
            <pc:sldMk cId="2269263988" sldId="265"/>
            <ac:spMk id="6" creationId="{C764F793-86FD-AEC0-0774-1B57180FBD25}"/>
          </ac:spMkLst>
        </pc:spChg>
        <pc:spChg chg="add mod">
          <ac:chgData name="נועה וקסלר" userId="181f38af84b050c9" providerId="LiveId" clId="{D3589E45-8732-4DD5-BD60-1864DB3F38C7}" dt="2024-06-11T13:35:39.697" v="112" actId="1076"/>
          <ac:spMkLst>
            <pc:docMk/>
            <pc:sldMk cId="2269263988" sldId="265"/>
            <ac:spMk id="7" creationId="{4DC1853E-9CEE-5388-3E01-AE6A0EB7AF4C}"/>
          </ac:spMkLst>
        </pc:spChg>
        <pc:spChg chg="add">
          <ac:chgData name="נועה וקסלר" userId="181f38af84b050c9" providerId="LiveId" clId="{D3589E45-8732-4DD5-BD60-1864DB3F38C7}" dt="2024-06-11T13:26:42.605" v="21" actId="26606"/>
          <ac:spMkLst>
            <pc:docMk/>
            <pc:sldMk cId="2269263988" sldId="265"/>
            <ac:spMk id="9" creationId="{8950AD4C-6AF3-49F8-94E1-DBCAFB39478B}"/>
          </ac:spMkLst>
        </pc:spChg>
        <pc:picChg chg="add del mod modCrop">
          <ac:chgData name="נועה וקסלר" userId="181f38af84b050c9" providerId="LiveId" clId="{D3589E45-8732-4DD5-BD60-1864DB3F38C7}" dt="2024-06-11T14:01:32.873" v="934" actId="21"/>
          <ac:picMkLst>
            <pc:docMk/>
            <pc:sldMk cId="2269263988" sldId="265"/>
            <ac:picMk id="4" creationId="{3A51CB58-3C01-BFEC-91B8-70962C5C8D7E}"/>
          </ac:picMkLst>
        </pc:picChg>
        <pc:picChg chg="add del">
          <ac:chgData name="נועה וקסלר" userId="181f38af84b050c9" providerId="LiveId" clId="{D3589E45-8732-4DD5-BD60-1864DB3F38C7}" dt="2024-06-11T14:00:48.852" v="926" actId="22"/>
          <ac:picMkLst>
            <pc:docMk/>
            <pc:sldMk cId="2269263988" sldId="265"/>
            <ac:picMk id="10" creationId="{2FB7E83A-3E87-1E41-65E3-174F0FEFFA61}"/>
          </ac:picMkLst>
        </pc:picChg>
        <pc:picChg chg="add mod ord">
          <ac:chgData name="נועה וקסלר" userId="181f38af84b050c9" providerId="LiveId" clId="{D3589E45-8732-4DD5-BD60-1864DB3F38C7}" dt="2024-06-11T14:01:35.506" v="937" actId="1076"/>
          <ac:picMkLst>
            <pc:docMk/>
            <pc:sldMk cId="2269263988" sldId="265"/>
            <ac:picMk id="11" creationId="{7D48FDCE-D9F1-68DE-E677-B2EA331AA177}"/>
          </ac:picMkLst>
        </pc:picChg>
      </pc:sldChg>
      <pc:sldChg chg="addSp modSp mod setBg setFolMasterObjs">
        <pc:chgData name="נועה וקסלר" userId="181f38af84b050c9" providerId="LiveId" clId="{D3589E45-8732-4DD5-BD60-1864DB3F38C7}" dt="2024-06-11T13:28:08.579" v="34" actId="1076"/>
        <pc:sldMkLst>
          <pc:docMk/>
          <pc:sldMk cId="2062419559" sldId="266"/>
        </pc:sldMkLst>
        <pc:spChg chg="add">
          <ac:chgData name="נועה וקסלר" userId="181f38af84b050c9" providerId="LiveId" clId="{D3589E45-8732-4DD5-BD60-1864DB3F38C7}" dt="2024-06-11T13:27:50.960" v="28" actId="26606"/>
          <ac:spMkLst>
            <pc:docMk/>
            <pc:sldMk cId="2062419559" sldId="266"/>
            <ac:spMk id="8" creationId="{8950AD4C-6AF3-49F8-94E1-DBCAFB39478B}"/>
          </ac:spMkLst>
        </pc:spChg>
        <pc:spChg chg="add">
          <ac:chgData name="נועה וקסלר" userId="181f38af84b050c9" providerId="LiveId" clId="{D3589E45-8732-4DD5-BD60-1864DB3F38C7}" dt="2024-06-11T13:27:50.960" v="28" actId="26606"/>
          <ac:spMkLst>
            <pc:docMk/>
            <pc:sldMk cId="2062419559" sldId="266"/>
            <ac:spMk id="10" creationId="{072DC3EE-C469-49E0-A83D-CA3BE525C59A}"/>
          </ac:spMkLst>
        </pc:spChg>
        <pc:spChg chg="add">
          <ac:chgData name="נועה וקסלר" userId="181f38af84b050c9" providerId="LiveId" clId="{D3589E45-8732-4DD5-BD60-1864DB3F38C7}" dt="2024-06-11T13:27:50.960" v="28" actId="26606"/>
          <ac:spMkLst>
            <pc:docMk/>
            <pc:sldMk cId="2062419559" sldId="266"/>
            <ac:spMk id="12" creationId="{8DBEAE55-3EA1-41D7-A212-5F7D8986C1F2}"/>
          </ac:spMkLst>
        </pc:spChg>
        <pc:spChg chg="add">
          <ac:chgData name="נועה וקסלר" userId="181f38af84b050c9" providerId="LiveId" clId="{D3589E45-8732-4DD5-BD60-1864DB3F38C7}" dt="2024-06-11T13:27:50.960" v="28" actId="26606"/>
          <ac:spMkLst>
            <pc:docMk/>
            <pc:sldMk cId="2062419559" sldId="266"/>
            <ac:spMk id="14" creationId="{CFC5F0E7-644F-4101-BE72-12825CF537E7}"/>
          </ac:spMkLst>
        </pc:spChg>
        <pc:picChg chg="mod">
          <ac:chgData name="נועה וקסלר" userId="181f38af84b050c9" providerId="LiveId" clId="{D3589E45-8732-4DD5-BD60-1864DB3F38C7}" dt="2024-06-11T13:28:08.579" v="34" actId="1076"/>
          <ac:picMkLst>
            <pc:docMk/>
            <pc:sldMk cId="2062419559" sldId="266"/>
            <ac:picMk id="3" creationId="{B793CA00-408A-2EE0-E5FA-15D55CD3431A}"/>
          </ac:picMkLst>
        </pc:picChg>
      </pc:sldChg>
      <pc:sldChg chg="addSp modSp mod setBg setFolMasterObjs">
        <pc:chgData name="נועה וקסלר" userId="181f38af84b050c9" providerId="LiveId" clId="{D3589E45-8732-4DD5-BD60-1864DB3F38C7}" dt="2024-06-11T13:29:04.261" v="41" actId="1076"/>
        <pc:sldMkLst>
          <pc:docMk/>
          <pc:sldMk cId="182982342" sldId="269"/>
        </pc:sldMkLst>
        <pc:spChg chg="add">
          <ac:chgData name="נועה וקסלר" userId="181f38af84b050c9" providerId="LiveId" clId="{D3589E45-8732-4DD5-BD60-1864DB3F38C7}" dt="2024-06-11T13:28:42.716" v="35" actId="26606"/>
          <ac:spMkLst>
            <pc:docMk/>
            <pc:sldMk cId="182982342" sldId="269"/>
            <ac:spMk id="9" creationId="{8950AD4C-6AF3-49F8-94E1-DBCAFB39478B}"/>
          </ac:spMkLst>
        </pc:spChg>
        <pc:picChg chg="mod">
          <ac:chgData name="נועה וקסלר" userId="181f38af84b050c9" providerId="LiveId" clId="{D3589E45-8732-4DD5-BD60-1864DB3F38C7}" dt="2024-06-11T13:29:04.261" v="41" actId="1076"/>
          <ac:picMkLst>
            <pc:docMk/>
            <pc:sldMk cId="182982342" sldId="269"/>
            <ac:picMk id="4" creationId="{F68BE876-DC7A-977F-AE8B-9CC18C1ADDCA}"/>
          </ac:picMkLst>
        </pc:picChg>
      </pc:sldChg>
    </pc:docChg>
  </pc:docChgLst>
  <pc:docChgLst>
    <pc:chgData name="נועה וקסלר" userId="181f38af84b050c9" providerId="LiveId" clId="{0F9D96AD-F185-4F31-AB32-96D1A561216A}"/>
    <pc:docChg chg="custSel modSld">
      <pc:chgData name="נועה וקסלר" userId="181f38af84b050c9" providerId="LiveId" clId="{0F9D96AD-F185-4F31-AB32-96D1A561216A}" dt="2024-11-12T12:52:52.368" v="2" actId="20577"/>
      <pc:docMkLst>
        <pc:docMk/>
      </pc:docMkLst>
      <pc:sldChg chg="delSp modSp mod">
        <pc:chgData name="נועה וקסלר" userId="181f38af84b050c9" providerId="LiveId" clId="{0F9D96AD-F185-4F31-AB32-96D1A561216A}" dt="2024-11-12T12:52:52.368" v="2" actId="20577"/>
        <pc:sldMkLst>
          <pc:docMk/>
          <pc:sldMk cId="1235853391" sldId="256"/>
        </pc:sldMkLst>
        <pc:spChg chg="mod">
          <ac:chgData name="נועה וקסלר" userId="181f38af84b050c9" providerId="LiveId" clId="{0F9D96AD-F185-4F31-AB32-96D1A561216A}" dt="2024-11-12T12:52:52.368" v="2" actId="20577"/>
          <ac:spMkLst>
            <pc:docMk/>
            <pc:sldMk cId="1235853391" sldId="256"/>
            <ac:spMk id="3" creationId="{2B13345B-057C-2FC0-EBCB-E80F314C8D12}"/>
          </ac:spMkLst>
        </pc:spChg>
        <pc:spChg chg="del">
          <ac:chgData name="נועה וקסלר" userId="181f38af84b050c9" providerId="LiveId" clId="{0F9D96AD-F185-4F31-AB32-96D1A561216A}" dt="2024-11-12T12:52:46.070" v="0" actId="478"/>
          <ac:spMkLst>
            <pc:docMk/>
            <pc:sldMk cId="1235853391" sldId="256"/>
            <ac:spMk id="5" creationId="{AEB80067-0126-49D5-7022-A764DB73F89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98CFD6D7-F293-4B9E-938F-1C163BAF19DE}" type="datetimeFigureOut">
              <a:rPr lang="he-IL" smtClean="0"/>
              <a:t>י"א/חשון/תשפ"ה</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1E3036F7-DCE8-499A-84F5-F2F4E792CECF}" type="slidenum">
              <a:rPr lang="he-IL" smtClean="0"/>
              <a:t>‹#›</a:t>
            </a:fld>
            <a:endParaRPr lang="he-IL"/>
          </a:p>
        </p:txBody>
      </p:sp>
    </p:spTree>
    <p:extLst>
      <p:ext uri="{BB962C8B-B14F-4D97-AF65-F5344CB8AC3E}">
        <p14:creationId xmlns:p14="http://schemas.microsoft.com/office/powerpoint/2010/main" val="20272124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1E3036F7-DCE8-499A-84F5-F2F4E792CECF}" type="slidenum">
              <a:rPr lang="he-IL" smtClean="0"/>
              <a:t>8</a:t>
            </a:fld>
            <a:endParaRPr lang="he-IL"/>
          </a:p>
        </p:txBody>
      </p:sp>
    </p:spTree>
    <p:extLst>
      <p:ext uri="{BB962C8B-B14F-4D97-AF65-F5344CB8AC3E}">
        <p14:creationId xmlns:p14="http://schemas.microsoft.com/office/powerpoint/2010/main" val="3363298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1E3036F7-DCE8-499A-84F5-F2F4E792CECF}" type="slidenum">
              <a:rPr lang="he-IL" smtClean="0"/>
              <a:t>31</a:t>
            </a:fld>
            <a:endParaRPr lang="he-IL"/>
          </a:p>
        </p:txBody>
      </p:sp>
    </p:spTree>
    <p:extLst>
      <p:ext uri="{BB962C8B-B14F-4D97-AF65-F5344CB8AC3E}">
        <p14:creationId xmlns:p14="http://schemas.microsoft.com/office/powerpoint/2010/main" val="148289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1E3036F7-DCE8-499A-84F5-F2F4E792CECF}" type="slidenum">
              <a:rPr lang="he-IL" smtClean="0"/>
              <a:t>32</a:t>
            </a:fld>
            <a:endParaRPr lang="he-IL"/>
          </a:p>
        </p:txBody>
      </p:sp>
    </p:spTree>
    <p:extLst>
      <p:ext uri="{BB962C8B-B14F-4D97-AF65-F5344CB8AC3E}">
        <p14:creationId xmlns:p14="http://schemas.microsoft.com/office/powerpoint/2010/main" val="1642314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1E3036F7-DCE8-499A-84F5-F2F4E792CECF}" type="slidenum">
              <a:rPr lang="he-IL" smtClean="0"/>
              <a:t>33</a:t>
            </a:fld>
            <a:endParaRPr lang="he-IL"/>
          </a:p>
        </p:txBody>
      </p:sp>
    </p:spTree>
    <p:extLst>
      <p:ext uri="{BB962C8B-B14F-4D97-AF65-F5344CB8AC3E}">
        <p14:creationId xmlns:p14="http://schemas.microsoft.com/office/powerpoint/2010/main" val="4029958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1E3036F7-DCE8-499A-84F5-F2F4E792CECF}" type="slidenum">
              <a:rPr lang="he-IL" smtClean="0"/>
              <a:t>35</a:t>
            </a:fld>
            <a:endParaRPr lang="he-IL"/>
          </a:p>
        </p:txBody>
      </p:sp>
    </p:spTree>
    <p:extLst>
      <p:ext uri="{BB962C8B-B14F-4D97-AF65-F5344CB8AC3E}">
        <p14:creationId xmlns:p14="http://schemas.microsoft.com/office/powerpoint/2010/main" val="963117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60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11/12/2024</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4023978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11/12/2024</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48579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11/12/2024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6088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11/12/2024</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763155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11/12/2024</a:t>
            </a:fld>
            <a:endParaRPr lang="en-US" dirty="0"/>
          </a:p>
        </p:txBody>
      </p:sp>
    </p:spTree>
    <p:extLst>
      <p:ext uri="{BB962C8B-B14F-4D97-AF65-F5344CB8AC3E}">
        <p14:creationId xmlns:p14="http://schemas.microsoft.com/office/powerpoint/2010/main" val="2069799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11/12/2024</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720774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11/12/2024</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0444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11/12/2024</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54292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11/12/2024</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99365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11/12/2024</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59448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11/12/2024</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841314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lIns="109728" tIns="109728" rIns="109728" bIns="91440" anchor="b"/>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lIns="109728" tIns="109728" rIns="109728" bIns="91440" anchor="ctr"/>
          <a:lstStyle>
            <a:lvl1pPr algn="r">
              <a:defRPr sz="1100" spc="0" baseline="0">
                <a:solidFill>
                  <a:schemeClr val="tx1">
                    <a:lumMod val="75000"/>
                    <a:lumOff val="25000"/>
                  </a:schemeClr>
                </a:solidFill>
                <a:latin typeface="+mj-lt"/>
              </a:defRPr>
            </a:lvl1pPr>
          </a:lstStyle>
          <a:p>
            <a:fld id="{C4408324-A84C-4A45-93B6-78D079CCE772}" type="datetime1">
              <a:rPr lang="en-US" smtClean="0"/>
              <a:t>11/12/2024</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lIns="109728" tIns="109728" rIns="109728" bIns="91440" anchor="ctr"/>
          <a:lstStyle>
            <a:lvl1pPr algn="l">
              <a:defRPr sz="1100" spc="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lIns="109728" tIns="109728" rIns="109728" bIns="91440" anchor="b"/>
          <a:lstStyle>
            <a:lvl1pPr algn="r">
              <a:defRPr sz="1600" b="1" spc="0"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760669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689" r:id="rId5"/>
    <p:sldLayoutId id="2147483694" r:id="rId6"/>
    <p:sldLayoutId id="2147483690" r:id="rId7"/>
    <p:sldLayoutId id="2147483691" r:id="rId8"/>
    <p:sldLayoutId id="2147483692" r:id="rId9"/>
    <p:sldLayoutId id="2147483693" r:id="rId10"/>
    <p:sldLayoutId id="2147483695" r:id="rId11"/>
  </p:sldLayoutIdLst>
  <p:hf sldNum="0" hdr="0" ftr="0" dt="0"/>
  <p:txStyles>
    <p:titleStyle>
      <a:lvl1pPr algn="l" defTabSz="914400" rtl="0" eaLnBrk="1" latinLnBrk="0" hangingPunct="1">
        <a:lnSpc>
          <a:spcPct val="130000"/>
        </a:lnSpc>
        <a:spcBef>
          <a:spcPct val="0"/>
        </a:spcBef>
        <a:buNone/>
        <a:defRPr sz="3800" b="1" kern="1200" spc="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2000" b="0" kern="1200" spc="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800" kern="1200" spc="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600" i="1" kern="1200" spc="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600" kern="1200" spc="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600" i="1" kern="1200" spc="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שיש עם צבעי חום ותכלת">
            <a:extLst>
              <a:ext uri="{FF2B5EF4-FFF2-40B4-BE49-F238E27FC236}">
                <a16:creationId xmlns:a16="http://schemas.microsoft.com/office/drawing/2014/main" id="{32744836-06DE-C863-A3EA-00429B4C63E8}"/>
              </a:ext>
            </a:extLst>
          </p:cNvPr>
          <p:cNvPicPr>
            <a:picLocks noChangeAspect="1"/>
          </p:cNvPicPr>
          <p:nvPr/>
        </p:nvPicPr>
        <p:blipFill rotWithShape="1">
          <a:blip r:embed="rId2"/>
          <a:srcRect l="7678" r="12787" b="1"/>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11" name="Freeform: Shape 10">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Freeform: Shape 12">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כותרת 1">
            <a:extLst>
              <a:ext uri="{FF2B5EF4-FFF2-40B4-BE49-F238E27FC236}">
                <a16:creationId xmlns:a16="http://schemas.microsoft.com/office/drawing/2014/main" id="{D244CCC5-C6A0-D0F3-2AC0-3159903BF3A0}"/>
              </a:ext>
            </a:extLst>
          </p:cNvPr>
          <p:cNvSpPr>
            <a:spLocks noGrp="1"/>
          </p:cNvSpPr>
          <p:nvPr>
            <p:ph type="ctrTitle"/>
          </p:nvPr>
        </p:nvSpPr>
        <p:spPr>
          <a:xfrm>
            <a:off x="1100441" y="1346268"/>
            <a:ext cx="5274860" cy="3066706"/>
          </a:xfrm>
        </p:spPr>
        <p:txBody>
          <a:bodyPr anchor="b">
            <a:normAutofit/>
          </a:bodyPr>
          <a:lstStyle/>
          <a:p>
            <a:pPr algn="ctr" rtl="1"/>
            <a:r>
              <a:rPr lang="he-IL" sz="4000" dirty="0">
                <a:solidFill>
                  <a:schemeClr val="tx1">
                    <a:lumMod val="75000"/>
                    <a:lumOff val="25000"/>
                  </a:schemeClr>
                </a:solidFill>
                <a:latin typeface="Guttman Aharoni" panose="02010401010101010101" pitchFamily="2" charset="-79"/>
                <a:cs typeface="Guttman Aharoni" panose="02010401010101010101" pitchFamily="2" charset="-79"/>
              </a:rPr>
              <a:t>מודל</a:t>
            </a:r>
            <a:br>
              <a:rPr lang="en-US" sz="4400" dirty="0">
                <a:solidFill>
                  <a:schemeClr val="tx1">
                    <a:lumMod val="75000"/>
                    <a:lumOff val="25000"/>
                  </a:schemeClr>
                </a:solidFill>
              </a:rPr>
            </a:br>
            <a:r>
              <a:rPr lang="en-US" sz="4400" b="0" dirty="0">
                <a:solidFill>
                  <a:schemeClr val="tx1">
                    <a:lumMod val="75000"/>
                    <a:lumOff val="25000"/>
                  </a:schemeClr>
                </a:solidFill>
              </a:rPr>
              <a:t>Hodgkin &amp; Huxley</a:t>
            </a:r>
            <a:endParaRPr lang="he-IL" sz="4400" b="0" dirty="0">
              <a:solidFill>
                <a:schemeClr val="tx1">
                  <a:lumMod val="75000"/>
                  <a:lumOff val="25000"/>
                </a:schemeClr>
              </a:solidFill>
            </a:endParaRPr>
          </a:p>
        </p:txBody>
      </p:sp>
      <p:sp>
        <p:nvSpPr>
          <p:cNvPr id="3" name="כותרת משנה 2">
            <a:extLst>
              <a:ext uri="{FF2B5EF4-FFF2-40B4-BE49-F238E27FC236}">
                <a16:creationId xmlns:a16="http://schemas.microsoft.com/office/drawing/2014/main" id="{2B13345B-057C-2FC0-EBCB-E80F314C8D12}"/>
              </a:ext>
            </a:extLst>
          </p:cNvPr>
          <p:cNvSpPr>
            <a:spLocks noGrp="1"/>
          </p:cNvSpPr>
          <p:nvPr>
            <p:ph type="subTitle" idx="1"/>
          </p:nvPr>
        </p:nvSpPr>
        <p:spPr>
          <a:xfrm>
            <a:off x="1656691" y="4955491"/>
            <a:ext cx="4162357" cy="1576188"/>
          </a:xfrm>
        </p:spPr>
        <p:txBody>
          <a:bodyPr anchor="t">
            <a:normAutofit/>
          </a:bodyPr>
          <a:lstStyle/>
          <a:p>
            <a:pPr algn="ctr" rtl="1">
              <a:lnSpc>
                <a:spcPct val="100000"/>
              </a:lnSpc>
            </a:pPr>
            <a:r>
              <a:rPr lang="he-IL" sz="2000" dirty="0">
                <a:solidFill>
                  <a:schemeClr val="tx1">
                    <a:lumMod val="75000"/>
                    <a:lumOff val="25000"/>
                  </a:schemeClr>
                </a:solidFill>
                <a:latin typeface="Guttman Aharoni" panose="02010401010101010101" pitchFamily="2" charset="-79"/>
                <a:cs typeface="Guttman Aharoni" panose="02010401010101010101" pitchFamily="2" charset="-79"/>
              </a:rPr>
              <a:t>נעה וקסלר</a:t>
            </a:r>
            <a:br>
              <a:rPr lang="en-US" sz="2000" dirty="0">
                <a:solidFill>
                  <a:schemeClr val="tx1">
                    <a:lumMod val="75000"/>
                    <a:lumOff val="25000"/>
                  </a:schemeClr>
                </a:solidFill>
                <a:latin typeface="Guttman Aharoni" panose="02010401010101010101" pitchFamily="2" charset="-79"/>
                <a:cs typeface="Guttman Aharoni" panose="02010401010101010101" pitchFamily="2" charset="-79"/>
              </a:rPr>
            </a:br>
            <a:endParaRPr lang="he-IL" sz="20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1235853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שיש עם צבעי חום ותכלת">
            <a:extLst>
              <a:ext uri="{FF2B5EF4-FFF2-40B4-BE49-F238E27FC236}">
                <a16:creationId xmlns:a16="http://schemas.microsoft.com/office/drawing/2014/main" id="{32744836-06DE-C863-A3EA-00429B4C63E8}"/>
              </a:ext>
            </a:extLst>
          </p:cNvPr>
          <p:cNvPicPr>
            <a:picLocks noChangeAspect="1"/>
          </p:cNvPicPr>
          <p:nvPr/>
        </p:nvPicPr>
        <p:blipFill rotWithShape="1">
          <a:blip r:embed="rId2"/>
          <a:srcRect l="7678" r="12787" b="1"/>
          <a:stretch/>
        </p:blipFill>
        <p:spPr>
          <a:xfrm rot="10800000">
            <a:off x="0" y="-9934"/>
            <a:ext cx="7704667" cy="6877868"/>
          </a:xfrm>
          <a:custGeom>
            <a:avLst/>
            <a:gdLst>
              <a:gd name="connsiteX0" fmla="*/ 0 w 7704667"/>
              <a:gd name="connsiteY0" fmla="*/ 0 h 6877868"/>
              <a:gd name="connsiteX1" fmla="*/ 592667 w 7704667"/>
              <a:gd name="connsiteY1" fmla="*/ 0 h 6877868"/>
              <a:gd name="connsiteX2" fmla="*/ 1031240 w 7704667"/>
              <a:gd name="connsiteY2" fmla="*/ 0 h 6877868"/>
              <a:gd name="connsiteX3" fmla="*/ 1392767 w 7704667"/>
              <a:gd name="connsiteY3" fmla="*/ 0 h 6877868"/>
              <a:gd name="connsiteX4" fmla="*/ 1908387 w 7704667"/>
              <a:gd name="connsiteY4" fmla="*/ 0 h 6877868"/>
              <a:gd name="connsiteX5" fmla="*/ 2269913 w 7704667"/>
              <a:gd name="connsiteY5" fmla="*/ 0 h 6877868"/>
              <a:gd name="connsiteX6" fmla="*/ 2785533 w 7704667"/>
              <a:gd name="connsiteY6" fmla="*/ 0 h 6877868"/>
              <a:gd name="connsiteX7" fmla="*/ 3378200 w 7704667"/>
              <a:gd name="connsiteY7" fmla="*/ 0 h 6877868"/>
              <a:gd name="connsiteX8" fmla="*/ 3970867 w 7704667"/>
              <a:gd name="connsiteY8" fmla="*/ 0 h 6877868"/>
              <a:gd name="connsiteX9" fmla="*/ 4563534 w 7704667"/>
              <a:gd name="connsiteY9" fmla="*/ 0 h 6877868"/>
              <a:gd name="connsiteX10" fmla="*/ 5233247 w 7704667"/>
              <a:gd name="connsiteY10" fmla="*/ 0 h 6877868"/>
              <a:gd name="connsiteX11" fmla="*/ 5594774 w 7704667"/>
              <a:gd name="connsiteY11" fmla="*/ 0 h 6877868"/>
              <a:gd name="connsiteX12" fmla="*/ 6187440 w 7704667"/>
              <a:gd name="connsiteY12" fmla="*/ 0 h 6877868"/>
              <a:gd name="connsiteX13" fmla="*/ 6934200 w 7704667"/>
              <a:gd name="connsiteY13" fmla="*/ 0 h 6877868"/>
              <a:gd name="connsiteX14" fmla="*/ 7704667 w 7704667"/>
              <a:gd name="connsiteY14" fmla="*/ 0 h 6877868"/>
              <a:gd name="connsiteX15" fmla="*/ 7704667 w 7704667"/>
              <a:gd name="connsiteY15" fmla="*/ 366820 h 6877868"/>
              <a:gd name="connsiteX16" fmla="*/ 7704667 w 7704667"/>
              <a:gd name="connsiteY16" fmla="*/ 1077533 h 6877868"/>
              <a:gd name="connsiteX17" fmla="*/ 7704667 w 7704667"/>
              <a:gd name="connsiteY17" fmla="*/ 1719467 h 6877868"/>
              <a:gd name="connsiteX18" fmla="*/ 7704667 w 7704667"/>
              <a:gd name="connsiteY18" fmla="*/ 2155065 h 6877868"/>
              <a:gd name="connsiteX19" fmla="*/ 7704667 w 7704667"/>
              <a:gd name="connsiteY19" fmla="*/ 2659442 h 6877868"/>
              <a:gd name="connsiteX20" fmla="*/ 7704667 w 7704667"/>
              <a:gd name="connsiteY20" fmla="*/ 3163819 h 6877868"/>
              <a:gd name="connsiteX21" fmla="*/ 7704667 w 7704667"/>
              <a:gd name="connsiteY21" fmla="*/ 3805754 h 6877868"/>
              <a:gd name="connsiteX22" fmla="*/ 7704667 w 7704667"/>
              <a:gd name="connsiteY22" fmla="*/ 4378909 h 6877868"/>
              <a:gd name="connsiteX23" fmla="*/ 7704667 w 7704667"/>
              <a:gd name="connsiteY23" fmla="*/ 4883286 h 6877868"/>
              <a:gd name="connsiteX24" fmla="*/ 7704667 w 7704667"/>
              <a:gd name="connsiteY24" fmla="*/ 5387663 h 6877868"/>
              <a:gd name="connsiteX25" fmla="*/ 7704667 w 7704667"/>
              <a:gd name="connsiteY25" fmla="*/ 6029598 h 6877868"/>
              <a:gd name="connsiteX26" fmla="*/ 7704667 w 7704667"/>
              <a:gd name="connsiteY26" fmla="*/ 6877868 h 6877868"/>
              <a:gd name="connsiteX27" fmla="*/ 7189047 w 7704667"/>
              <a:gd name="connsiteY27" fmla="*/ 6877868 h 6877868"/>
              <a:gd name="connsiteX28" fmla="*/ 6519334 w 7704667"/>
              <a:gd name="connsiteY28" fmla="*/ 6877868 h 6877868"/>
              <a:gd name="connsiteX29" fmla="*/ 5772574 w 7704667"/>
              <a:gd name="connsiteY29" fmla="*/ 6877868 h 6877868"/>
              <a:gd name="connsiteX30" fmla="*/ 5256954 w 7704667"/>
              <a:gd name="connsiteY30" fmla="*/ 6877868 h 6877868"/>
              <a:gd name="connsiteX31" fmla="*/ 4664287 w 7704667"/>
              <a:gd name="connsiteY31" fmla="*/ 6877868 h 6877868"/>
              <a:gd name="connsiteX32" fmla="*/ 4225714 w 7704667"/>
              <a:gd name="connsiteY32" fmla="*/ 6877868 h 6877868"/>
              <a:gd name="connsiteX33" fmla="*/ 3787140 w 7704667"/>
              <a:gd name="connsiteY33" fmla="*/ 6877868 h 6877868"/>
              <a:gd name="connsiteX34" fmla="*/ 3271520 w 7704667"/>
              <a:gd name="connsiteY34" fmla="*/ 6877868 h 6877868"/>
              <a:gd name="connsiteX35" fmla="*/ 2909993 w 7704667"/>
              <a:gd name="connsiteY35" fmla="*/ 6877868 h 6877868"/>
              <a:gd name="connsiteX36" fmla="*/ 2163233 w 7704667"/>
              <a:gd name="connsiteY36" fmla="*/ 6877868 h 6877868"/>
              <a:gd name="connsiteX37" fmla="*/ 1570567 w 7704667"/>
              <a:gd name="connsiteY37" fmla="*/ 6877868 h 6877868"/>
              <a:gd name="connsiteX38" fmla="*/ 1054947 w 7704667"/>
              <a:gd name="connsiteY38" fmla="*/ 6877868 h 6877868"/>
              <a:gd name="connsiteX39" fmla="*/ 539327 w 7704667"/>
              <a:gd name="connsiteY39" fmla="*/ 6877868 h 6877868"/>
              <a:gd name="connsiteX40" fmla="*/ 0 w 7704667"/>
              <a:gd name="connsiteY40" fmla="*/ 6877868 h 6877868"/>
              <a:gd name="connsiteX41" fmla="*/ 0 w 7704667"/>
              <a:gd name="connsiteY41" fmla="*/ 6867929 h 6877868"/>
              <a:gd name="connsiteX42" fmla="*/ 146217 w 7704667"/>
              <a:gd name="connsiteY42" fmla="*/ 6867929 h 6877868"/>
              <a:gd name="connsiteX43" fmla="*/ 252811 w 7704667"/>
              <a:gd name="connsiteY43" fmla="*/ 6794997 h 6877868"/>
              <a:gd name="connsiteX44" fmla="*/ 776494 w 7704667"/>
              <a:gd name="connsiteY44" fmla="*/ 6388671 h 6877868"/>
              <a:gd name="connsiteX45" fmla="*/ 2676361 w 7704667"/>
              <a:gd name="connsiteY45" fmla="*/ 3631846 h 6877868"/>
              <a:gd name="connsiteX46" fmla="*/ 1053668 w 7704667"/>
              <a:gd name="connsiteY46" fmla="*/ 20383 h 6877868"/>
              <a:gd name="connsiteX47" fmla="*/ 1038069 w 7704667"/>
              <a:gd name="connsiteY47" fmla="*/ 9938 h 6877868"/>
              <a:gd name="connsiteX48" fmla="*/ 539796 w 7704667"/>
              <a:gd name="connsiteY48" fmla="*/ 9938 h 6877868"/>
              <a:gd name="connsiteX49" fmla="*/ 0 w 7704667"/>
              <a:gd name="connsiteY49" fmla="*/ 9938 h 6877868"/>
              <a:gd name="connsiteX50" fmla="*/ 0 w 7704667"/>
              <a:gd name="connsiteY50" fmla="*/ 0 h 6877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704667" h="6877868" fill="none" extrusionOk="0">
                <a:moveTo>
                  <a:pt x="0" y="0"/>
                </a:moveTo>
                <a:cubicBezTo>
                  <a:pt x="203179" y="-15948"/>
                  <a:pt x="380652" y="53708"/>
                  <a:pt x="592667" y="0"/>
                </a:cubicBezTo>
                <a:cubicBezTo>
                  <a:pt x="804682" y="-53708"/>
                  <a:pt x="871767" y="8028"/>
                  <a:pt x="1031240" y="0"/>
                </a:cubicBezTo>
                <a:cubicBezTo>
                  <a:pt x="1190713" y="-8028"/>
                  <a:pt x="1304112" y="7127"/>
                  <a:pt x="1392767" y="0"/>
                </a:cubicBezTo>
                <a:cubicBezTo>
                  <a:pt x="1481422" y="-7127"/>
                  <a:pt x="1657679" y="31947"/>
                  <a:pt x="1908387" y="0"/>
                </a:cubicBezTo>
                <a:cubicBezTo>
                  <a:pt x="2159095" y="-31947"/>
                  <a:pt x="2194926" y="28561"/>
                  <a:pt x="2269913" y="0"/>
                </a:cubicBezTo>
                <a:cubicBezTo>
                  <a:pt x="2344900" y="-28561"/>
                  <a:pt x="2608444" y="57941"/>
                  <a:pt x="2785533" y="0"/>
                </a:cubicBezTo>
                <a:cubicBezTo>
                  <a:pt x="2962622" y="-57941"/>
                  <a:pt x="3113025" y="1683"/>
                  <a:pt x="3378200" y="0"/>
                </a:cubicBezTo>
                <a:cubicBezTo>
                  <a:pt x="3643375" y="-1683"/>
                  <a:pt x="3728295" y="50663"/>
                  <a:pt x="3970867" y="0"/>
                </a:cubicBezTo>
                <a:cubicBezTo>
                  <a:pt x="4213439" y="-50663"/>
                  <a:pt x="4365056" y="18242"/>
                  <a:pt x="4563534" y="0"/>
                </a:cubicBezTo>
                <a:cubicBezTo>
                  <a:pt x="4762012" y="-18242"/>
                  <a:pt x="4957321" y="15177"/>
                  <a:pt x="5233247" y="0"/>
                </a:cubicBezTo>
                <a:cubicBezTo>
                  <a:pt x="5509173" y="-15177"/>
                  <a:pt x="5414821" y="28789"/>
                  <a:pt x="5594774" y="0"/>
                </a:cubicBezTo>
                <a:cubicBezTo>
                  <a:pt x="5774727" y="-28789"/>
                  <a:pt x="5992865" y="9049"/>
                  <a:pt x="6187440" y="0"/>
                </a:cubicBezTo>
                <a:cubicBezTo>
                  <a:pt x="6382015" y="-9049"/>
                  <a:pt x="6685661" y="32222"/>
                  <a:pt x="6934200" y="0"/>
                </a:cubicBezTo>
                <a:cubicBezTo>
                  <a:pt x="7182739" y="-32222"/>
                  <a:pt x="7337713" y="74768"/>
                  <a:pt x="7704667" y="0"/>
                </a:cubicBezTo>
                <a:cubicBezTo>
                  <a:pt x="7740378" y="103633"/>
                  <a:pt x="7661612" y="220856"/>
                  <a:pt x="7704667" y="366820"/>
                </a:cubicBezTo>
                <a:cubicBezTo>
                  <a:pt x="7747722" y="512784"/>
                  <a:pt x="7661963" y="727912"/>
                  <a:pt x="7704667" y="1077533"/>
                </a:cubicBezTo>
                <a:cubicBezTo>
                  <a:pt x="7747371" y="1427154"/>
                  <a:pt x="7644185" y="1475144"/>
                  <a:pt x="7704667" y="1719467"/>
                </a:cubicBezTo>
                <a:cubicBezTo>
                  <a:pt x="7765149" y="1963790"/>
                  <a:pt x="7696022" y="2034709"/>
                  <a:pt x="7704667" y="2155065"/>
                </a:cubicBezTo>
                <a:cubicBezTo>
                  <a:pt x="7713312" y="2275421"/>
                  <a:pt x="7668147" y="2472014"/>
                  <a:pt x="7704667" y="2659442"/>
                </a:cubicBezTo>
                <a:cubicBezTo>
                  <a:pt x="7741187" y="2846870"/>
                  <a:pt x="7656879" y="2983704"/>
                  <a:pt x="7704667" y="3163819"/>
                </a:cubicBezTo>
                <a:cubicBezTo>
                  <a:pt x="7752455" y="3343934"/>
                  <a:pt x="7655486" y="3497629"/>
                  <a:pt x="7704667" y="3805754"/>
                </a:cubicBezTo>
                <a:cubicBezTo>
                  <a:pt x="7753848" y="4113880"/>
                  <a:pt x="7684289" y="4205601"/>
                  <a:pt x="7704667" y="4378909"/>
                </a:cubicBezTo>
                <a:cubicBezTo>
                  <a:pt x="7725045" y="4552218"/>
                  <a:pt x="7685509" y="4735241"/>
                  <a:pt x="7704667" y="4883286"/>
                </a:cubicBezTo>
                <a:cubicBezTo>
                  <a:pt x="7723825" y="5031331"/>
                  <a:pt x="7670803" y="5208667"/>
                  <a:pt x="7704667" y="5387663"/>
                </a:cubicBezTo>
                <a:cubicBezTo>
                  <a:pt x="7738531" y="5566659"/>
                  <a:pt x="7629620" y="5790098"/>
                  <a:pt x="7704667" y="6029598"/>
                </a:cubicBezTo>
                <a:cubicBezTo>
                  <a:pt x="7779714" y="6269098"/>
                  <a:pt x="7674149" y="6616181"/>
                  <a:pt x="7704667" y="6877868"/>
                </a:cubicBezTo>
                <a:cubicBezTo>
                  <a:pt x="7585962" y="6932676"/>
                  <a:pt x="7444177" y="6817186"/>
                  <a:pt x="7189047" y="6877868"/>
                </a:cubicBezTo>
                <a:cubicBezTo>
                  <a:pt x="6933917" y="6938550"/>
                  <a:pt x="6675039" y="6863054"/>
                  <a:pt x="6519334" y="6877868"/>
                </a:cubicBezTo>
                <a:cubicBezTo>
                  <a:pt x="6363629" y="6892682"/>
                  <a:pt x="6062310" y="6805078"/>
                  <a:pt x="5772574" y="6877868"/>
                </a:cubicBezTo>
                <a:cubicBezTo>
                  <a:pt x="5482838" y="6950658"/>
                  <a:pt x="5448199" y="6855465"/>
                  <a:pt x="5256954" y="6877868"/>
                </a:cubicBezTo>
                <a:cubicBezTo>
                  <a:pt x="5065709" y="6900271"/>
                  <a:pt x="4942538" y="6812081"/>
                  <a:pt x="4664287" y="6877868"/>
                </a:cubicBezTo>
                <a:cubicBezTo>
                  <a:pt x="4386036" y="6943655"/>
                  <a:pt x="4417410" y="6838654"/>
                  <a:pt x="4225714" y="6877868"/>
                </a:cubicBezTo>
                <a:cubicBezTo>
                  <a:pt x="4034018" y="6917082"/>
                  <a:pt x="3887171" y="6847037"/>
                  <a:pt x="3787140" y="6877868"/>
                </a:cubicBezTo>
                <a:cubicBezTo>
                  <a:pt x="3687109" y="6908699"/>
                  <a:pt x="3416053" y="6818322"/>
                  <a:pt x="3271520" y="6877868"/>
                </a:cubicBezTo>
                <a:cubicBezTo>
                  <a:pt x="3126987" y="6937414"/>
                  <a:pt x="2988216" y="6852242"/>
                  <a:pt x="2909993" y="6877868"/>
                </a:cubicBezTo>
                <a:cubicBezTo>
                  <a:pt x="2831770" y="6903494"/>
                  <a:pt x="2500581" y="6830643"/>
                  <a:pt x="2163233" y="6877868"/>
                </a:cubicBezTo>
                <a:cubicBezTo>
                  <a:pt x="1825885" y="6925093"/>
                  <a:pt x="1742158" y="6838170"/>
                  <a:pt x="1570567" y="6877868"/>
                </a:cubicBezTo>
                <a:cubicBezTo>
                  <a:pt x="1398976" y="6917566"/>
                  <a:pt x="1261035" y="6845552"/>
                  <a:pt x="1054947" y="6877868"/>
                </a:cubicBezTo>
                <a:cubicBezTo>
                  <a:pt x="848859" y="6910184"/>
                  <a:pt x="696407" y="6816803"/>
                  <a:pt x="539327" y="6877868"/>
                </a:cubicBezTo>
                <a:cubicBezTo>
                  <a:pt x="382247" y="6938933"/>
                  <a:pt x="239561" y="6865510"/>
                  <a:pt x="0" y="6877868"/>
                </a:cubicBezTo>
                <a:cubicBezTo>
                  <a:pt x="-1138" y="6873238"/>
                  <a:pt x="498" y="6871607"/>
                  <a:pt x="0" y="6867929"/>
                </a:cubicBezTo>
                <a:cubicBezTo>
                  <a:pt x="51327" y="6862208"/>
                  <a:pt x="106034" y="6878498"/>
                  <a:pt x="146217" y="6867929"/>
                </a:cubicBezTo>
                <a:cubicBezTo>
                  <a:pt x="171917" y="6847679"/>
                  <a:pt x="211103" y="6841163"/>
                  <a:pt x="252811" y="6794997"/>
                </a:cubicBezTo>
                <a:cubicBezTo>
                  <a:pt x="448147" y="6703793"/>
                  <a:pt x="624785" y="6524641"/>
                  <a:pt x="776494" y="6388671"/>
                </a:cubicBezTo>
                <a:cubicBezTo>
                  <a:pt x="1465901" y="5697365"/>
                  <a:pt x="2747189" y="4668365"/>
                  <a:pt x="2676361" y="3631846"/>
                </a:cubicBezTo>
                <a:cubicBezTo>
                  <a:pt x="2560587" y="2162396"/>
                  <a:pt x="1858153" y="541992"/>
                  <a:pt x="1053668" y="20383"/>
                </a:cubicBezTo>
                <a:cubicBezTo>
                  <a:pt x="1047954" y="16945"/>
                  <a:pt x="1042505" y="10589"/>
                  <a:pt x="1038069" y="9938"/>
                </a:cubicBezTo>
                <a:cubicBezTo>
                  <a:pt x="803186" y="14315"/>
                  <a:pt x="676061" y="-11437"/>
                  <a:pt x="539796" y="9938"/>
                </a:cubicBezTo>
                <a:cubicBezTo>
                  <a:pt x="403531" y="31313"/>
                  <a:pt x="244265" y="-23591"/>
                  <a:pt x="0" y="9938"/>
                </a:cubicBezTo>
                <a:cubicBezTo>
                  <a:pt x="-690" y="7251"/>
                  <a:pt x="682" y="3897"/>
                  <a:pt x="0" y="0"/>
                </a:cubicBezTo>
                <a:close/>
              </a:path>
              <a:path w="7704667" h="6877868" stroke="0" extrusionOk="0">
                <a:moveTo>
                  <a:pt x="0" y="0"/>
                </a:moveTo>
                <a:cubicBezTo>
                  <a:pt x="292128" y="-24712"/>
                  <a:pt x="410870" y="31298"/>
                  <a:pt x="669713" y="0"/>
                </a:cubicBezTo>
                <a:cubicBezTo>
                  <a:pt x="928556" y="-31298"/>
                  <a:pt x="1014372" y="52476"/>
                  <a:pt x="1108287" y="0"/>
                </a:cubicBezTo>
                <a:cubicBezTo>
                  <a:pt x="1202202" y="-52476"/>
                  <a:pt x="1393087" y="45432"/>
                  <a:pt x="1546860" y="0"/>
                </a:cubicBezTo>
                <a:cubicBezTo>
                  <a:pt x="1700633" y="-45432"/>
                  <a:pt x="1908847" y="53778"/>
                  <a:pt x="2216573" y="0"/>
                </a:cubicBezTo>
                <a:cubicBezTo>
                  <a:pt x="2524299" y="-53778"/>
                  <a:pt x="2701195" y="47205"/>
                  <a:pt x="2963333" y="0"/>
                </a:cubicBezTo>
                <a:cubicBezTo>
                  <a:pt x="3225471" y="-47205"/>
                  <a:pt x="3406424" y="87304"/>
                  <a:pt x="3710093" y="0"/>
                </a:cubicBezTo>
                <a:cubicBezTo>
                  <a:pt x="4013762" y="-87304"/>
                  <a:pt x="3968458" y="10559"/>
                  <a:pt x="4071620" y="0"/>
                </a:cubicBezTo>
                <a:cubicBezTo>
                  <a:pt x="4174782" y="-10559"/>
                  <a:pt x="4410912" y="46912"/>
                  <a:pt x="4510194" y="0"/>
                </a:cubicBezTo>
                <a:cubicBezTo>
                  <a:pt x="4609476" y="-46912"/>
                  <a:pt x="4909465" y="86354"/>
                  <a:pt x="5256954" y="0"/>
                </a:cubicBezTo>
                <a:cubicBezTo>
                  <a:pt x="5604443" y="-86354"/>
                  <a:pt x="5680278" y="38088"/>
                  <a:pt x="5926667" y="0"/>
                </a:cubicBezTo>
                <a:cubicBezTo>
                  <a:pt x="6173056" y="-38088"/>
                  <a:pt x="6214573" y="26397"/>
                  <a:pt x="6442287" y="0"/>
                </a:cubicBezTo>
                <a:cubicBezTo>
                  <a:pt x="6670001" y="-26397"/>
                  <a:pt x="6626943" y="7299"/>
                  <a:pt x="6803814" y="0"/>
                </a:cubicBezTo>
                <a:cubicBezTo>
                  <a:pt x="6980685" y="-7299"/>
                  <a:pt x="7442314" y="35086"/>
                  <a:pt x="7704667" y="0"/>
                </a:cubicBezTo>
                <a:cubicBezTo>
                  <a:pt x="7722944" y="214623"/>
                  <a:pt x="7695961" y="311164"/>
                  <a:pt x="7704667" y="435598"/>
                </a:cubicBezTo>
                <a:cubicBezTo>
                  <a:pt x="7713373" y="560032"/>
                  <a:pt x="7681127" y="882250"/>
                  <a:pt x="7704667" y="1146311"/>
                </a:cubicBezTo>
                <a:cubicBezTo>
                  <a:pt x="7728207" y="1410372"/>
                  <a:pt x="7689682" y="1570333"/>
                  <a:pt x="7704667" y="1719467"/>
                </a:cubicBezTo>
                <a:cubicBezTo>
                  <a:pt x="7719652" y="1868601"/>
                  <a:pt x="7695052" y="2012919"/>
                  <a:pt x="7704667" y="2086287"/>
                </a:cubicBezTo>
                <a:cubicBezTo>
                  <a:pt x="7714282" y="2159655"/>
                  <a:pt x="7689577" y="2589988"/>
                  <a:pt x="7704667" y="2728221"/>
                </a:cubicBezTo>
                <a:cubicBezTo>
                  <a:pt x="7719757" y="2866454"/>
                  <a:pt x="7668028" y="3166430"/>
                  <a:pt x="7704667" y="3370155"/>
                </a:cubicBezTo>
                <a:cubicBezTo>
                  <a:pt x="7741306" y="3573880"/>
                  <a:pt x="7668729" y="3703992"/>
                  <a:pt x="7704667" y="4012090"/>
                </a:cubicBezTo>
                <a:cubicBezTo>
                  <a:pt x="7740605" y="4320188"/>
                  <a:pt x="7697412" y="4403959"/>
                  <a:pt x="7704667" y="4585245"/>
                </a:cubicBezTo>
                <a:cubicBezTo>
                  <a:pt x="7711922" y="4766531"/>
                  <a:pt x="7702813" y="4984270"/>
                  <a:pt x="7704667" y="5089622"/>
                </a:cubicBezTo>
                <a:cubicBezTo>
                  <a:pt x="7706521" y="5194974"/>
                  <a:pt x="7700341" y="5463430"/>
                  <a:pt x="7704667" y="5662778"/>
                </a:cubicBezTo>
                <a:cubicBezTo>
                  <a:pt x="7708993" y="5862126"/>
                  <a:pt x="7675960" y="6001874"/>
                  <a:pt x="7704667" y="6167155"/>
                </a:cubicBezTo>
                <a:cubicBezTo>
                  <a:pt x="7733374" y="6332436"/>
                  <a:pt x="7684005" y="6609787"/>
                  <a:pt x="7704667" y="6877868"/>
                </a:cubicBezTo>
                <a:cubicBezTo>
                  <a:pt x="7427611" y="6958377"/>
                  <a:pt x="7233091" y="6791693"/>
                  <a:pt x="6957907" y="6877868"/>
                </a:cubicBezTo>
                <a:cubicBezTo>
                  <a:pt x="6682723" y="6964043"/>
                  <a:pt x="6687650" y="6837798"/>
                  <a:pt x="6596380" y="6877868"/>
                </a:cubicBezTo>
                <a:cubicBezTo>
                  <a:pt x="6505110" y="6917938"/>
                  <a:pt x="6180260" y="6834232"/>
                  <a:pt x="6003714" y="6877868"/>
                </a:cubicBezTo>
                <a:cubicBezTo>
                  <a:pt x="5827168" y="6921504"/>
                  <a:pt x="5664159" y="6845343"/>
                  <a:pt x="5565140" y="6877868"/>
                </a:cubicBezTo>
                <a:cubicBezTo>
                  <a:pt x="5466121" y="6910393"/>
                  <a:pt x="5282007" y="6846080"/>
                  <a:pt x="5126567" y="6877868"/>
                </a:cubicBezTo>
                <a:cubicBezTo>
                  <a:pt x="4971127" y="6909656"/>
                  <a:pt x="4829922" y="6822055"/>
                  <a:pt x="4533900" y="6877868"/>
                </a:cubicBezTo>
                <a:cubicBezTo>
                  <a:pt x="4237878" y="6933681"/>
                  <a:pt x="4281108" y="6872258"/>
                  <a:pt x="4095327" y="6877868"/>
                </a:cubicBezTo>
                <a:cubicBezTo>
                  <a:pt x="3909546" y="6883478"/>
                  <a:pt x="3824863" y="6855016"/>
                  <a:pt x="3733800" y="6877868"/>
                </a:cubicBezTo>
                <a:cubicBezTo>
                  <a:pt x="3642737" y="6900720"/>
                  <a:pt x="3512109" y="6858229"/>
                  <a:pt x="3295227" y="6877868"/>
                </a:cubicBezTo>
                <a:cubicBezTo>
                  <a:pt x="3078345" y="6897507"/>
                  <a:pt x="2914036" y="6807470"/>
                  <a:pt x="2702560" y="6877868"/>
                </a:cubicBezTo>
                <a:cubicBezTo>
                  <a:pt x="2491084" y="6948266"/>
                  <a:pt x="2380981" y="6864273"/>
                  <a:pt x="2263987" y="6877868"/>
                </a:cubicBezTo>
                <a:cubicBezTo>
                  <a:pt x="2146993" y="6891463"/>
                  <a:pt x="1895430" y="6862284"/>
                  <a:pt x="1748367" y="6877868"/>
                </a:cubicBezTo>
                <a:cubicBezTo>
                  <a:pt x="1601304" y="6893452"/>
                  <a:pt x="1381477" y="6837899"/>
                  <a:pt x="1232747" y="6877868"/>
                </a:cubicBezTo>
                <a:cubicBezTo>
                  <a:pt x="1084017" y="6917837"/>
                  <a:pt x="831652" y="6845294"/>
                  <a:pt x="640080" y="6877868"/>
                </a:cubicBezTo>
                <a:cubicBezTo>
                  <a:pt x="448508" y="6910442"/>
                  <a:pt x="269318" y="6854404"/>
                  <a:pt x="0" y="6877868"/>
                </a:cubicBezTo>
                <a:cubicBezTo>
                  <a:pt x="-1177" y="6874616"/>
                  <a:pt x="661" y="6871483"/>
                  <a:pt x="0" y="6867929"/>
                </a:cubicBezTo>
                <a:cubicBezTo>
                  <a:pt x="63552" y="6862162"/>
                  <a:pt x="82793" y="6874231"/>
                  <a:pt x="146217" y="6867929"/>
                </a:cubicBezTo>
                <a:cubicBezTo>
                  <a:pt x="191554" y="6831526"/>
                  <a:pt x="231563" y="6824337"/>
                  <a:pt x="252811" y="6794997"/>
                </a:cubicBezTo>
                <a:cubicBezTo>
                  <a:pt x="437748" y="6682800"/>
                  <a:pt x="578529" y="6565962"/>
                  <a:pt x="776494" y="6388671"/>
                </a:cubicBezTo>
                <a:cubicBezTo>
                  <a:pt x="1939901" y="5488059"/>
                  <a:pt x="2663070" y="5024871"/>
                  <a:pt x="2676361" y="3631846"/>
                </a:cubicBezTo>
                <a:cubicBezTo>
                  <a:pt x="2734617" y="2234922"/>
                  <a:pt x="1874057" y="592812"/>
                  <a:pt x="1053668" y="20383"/>
                </a:cubicBezTo>
                <a:cubicBezTo>
                  <a:pt x="1049312" y="18633"/>
                  <a:pt x="1045954" y="14828"/>
                  <a:pt x="1038069" y="9938"/>
                </a:cubicBezTo>
                <a:cubicBezTo>
                  <a:pt x="837067" y="46612"/>
                  <a:pt x="731968" y="4669"/>
                  <a:pt x="529415" y="9938"/>
                </a:cubicBezTo>
                <a:cubicBezTo>
                  <a:pt x="326862" y="15207"/>
                  <a:pt x="111915" y="-17044"/>
                  <a:pt x="0" y="9938"/>
                </a:cubicBezTo>
                <a:cubicBezTo>
                  <a:pt x="-259" y="6710"/>
                  <a:pt x="1089" y="2001"/>
                  <a:pt x="0" y="0"/>
                </a:cubicBezTo>
                <a:close/>
              </a:path>
            </a:pathLst>
          </a:custGeom>
          <a:ln w="28575">
            <a:solidFill>
              <a:schemeClr val="bg1"/>
            </a:solidFill>
            <a:extLst>
              <a:ext uri="{C807C97D-BFC1-408E-A445-0C87EB9F89A2}">
                <ask:lineSketchStyleProps xmlns:ask="http://schemas.microsoft.com/office/drawing/2018/sketchyshapes" sd="1986426914">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ask:type>
                    <ask:lineSketchScribble/>
                  </ask:type>
                </ask:lineSketchStyleProps>
              </a:ext>
            </a:extLst>
          </a:ln>
        </p:spPr>
      </p:pic>
      <p:sp>
        <p:nvSpPr>
          <p:cNvPr id="2" name="כותרת 1">
            <a:extLst>
              <a:ext uri="{FF2B5EF4-FFF2-40B4-BE49-F238E27FC236}">
                <a16:creationId xmlns:a16="http://schemas.microsoft.com/office/drawing/2014/main" id="{D244CCC5-C6A0-D0F3-2AC0-3159903BF3A0}"/>
              </a:ext>
            </a:extLst>
          </p:cNvPr>
          <p:cNvSpPr>
            <a:spLocks noGrp="1"/>
          </p:cNvSpPr>
          <p:nvPr>
            <p:ph type="ctrTitle"/>
          </p:nvPr>
        </p:nvSpPr>
        <p:spPr>
          <a:xfrm>
            <a:off x="6735780" y="404707"/>
            <a:ext cx="4327556" cy="4719554"/>
          </a:xfrm>
        </p:spPr>
        <p:txBody>
          <a:bodyPr anchor="b">
            <a:normAutofit/>
          </a:bodyPr>
          <a:lstStyle/>
          <a:p>
            <a:pPr algn="ctr" rtl="1"/>
            <a:r>
              <a:rPr lang="he-IL" sz="2800" dirty="0">
                <a:solidFill>
                  <a:schemeClr val="tx1">
                    <a:lumMod val="75000"/>
                    <a:lumOff val="25000"/>
                  </a:schemeClr>
                </a:solidFill>
                <a:latin typeface="Guttman Aharoni" panose="02010401010101010101" pitchFamily="2" charset="-79"/>
                <a:cs typeface="Guttman Aharoni" panose="02010401010101010101" pitchFamily="2" charset="-79"/>
              </a:rPr>
              <a:t>ולאחר שבחנו את </a:t>
            </a:r>
            <a:br>
              <a:rPr lang="en-US" sz="28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2800" dirty="0">
                <a:solidFill>
                  <a:schemeClr val="tx1">
                    <a:lumMod val="75000"/>
                    <a:lumOff val="25000"/>
                  </a:schemeClr>
                </a:solidFill>
                <a:latin typeface="Guttman Aharoni" panose="02010401010101010101" pitchFamily="2" charset="-79"/>
                <a:cs typeface="Guttman Aharoni" panose="02010401010101010101" pitchFamily="2" charset="-79"/>
              </a:rPr>
              <a:t>תקפות המודל...</a:t>
            </a:r>
            <a:br>
              <a:rPr lang="he-IL" sz="2800" dirty="0">
                <a:solidFill>
                  <a:schemeClr val="tx1">
                    <a:lumMod val="75000"/>
                    <a:lumOff val="25000"/>
                  </a:schemeClr>
                </a:solidFill>
                <a:latin typeface="Guttman Aharoni" panose="02010401010101010101" pitchFamily="2" charset="-79"/>
                <a:cs typeface="Guttman Aharoni" panose="02010401010101010101" pitchFamily="2" charset="-79"/>
              </a:rPr>
            </a:br>
            <a:br>
              <a:rPr lang="he-IL" sz="40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4000" dirty="0">
                <a:solidFill>
                  <a:schemeClr val="tx1">
                    <a:lumMod val="75000"/>
                    <a:lumOff val="25000"/>
                  </a:schemeClr>
                </a:solidFill>
                <a:latin typeface="Guttman Aharoni" panose="02010401010101010101" pitchFamily="2" charset="-79"/>
                <a:cs typeface="Guttman Aharoni" panose="02010401010101010101" pitchFamily="2" charset="-79"/>
              </a:rPr>
              <a:t>נמשיך למבחנים על המודל שבנינו</a:t>
            </a:r>
            <a:endParaRPr lang="he-IL" sz="4000" b="0" dirty="0">
              <a:solidFill>
                <a:schemeClr val="tx1">
                  <a:lumMod val="75000"/>
                  <a:lumOff val="25000"/>
                </a:schemeClr>
              </a:solidFill>
            </a:endParaRPr>
          </a:p>
        </p:txBody>
      </p:sp>
    </p:spTree>
    <p:extLst>
      <p:ext uri="{BB962C8B-B14F-4D97-AF65-F5344CB8AC3E}">
        <p14:creationId xmlns:p14="http://schemas.microsoft.com/office/powerpoint/2010/main" val="3871367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5C62259-4F90-418D-908C-9127ACC5F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30839" y="370224"/>
            <a:ext cx="7203799" cy="60303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CA835FD4-D707-4178-B672-AC418F0BE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3467" y="143123"/>
            <a:ext cx="7778543" cy="6484567"/>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EAEE08D-A745-4391-9073-9E99767E0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4539" y="266074"/>
            <a:ext cx="7489662" cy="625218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כותרת 1">
            <a:extLst>
              <a:ext uri="{FF2B5EF4-FFF2-40B4-BE49-F238E27FC236}">
                <a16:creationId xmlns:a16="http://schemas.microsoft.com/office/drawing/2014/main" id="{343FCA0F-1A3E-0343-8C20-2A06F3449EAF}"/>
              </a:ext>
            </a:extLst>
          </p:cNvPr>
          <p:cNvSpPr txBox="1">
            <a:spLocks/>
          </p:cNvSpPr>
          <p:nvPr/>
        </p:nvSpPr>
        <p:spPr>
          <a:xfrm>
            <a:off x="3584828" y="933266"/>
            <a:ext cx="5295820" cy="4719554"/>
          </a:xfrm>
          <a:prstGeom prst="rect">
            <a:avLst/>
          </a:prstGeom>
        </p:spPr>
        <p:txBody>
          <a:bodyPr lIns="109728" tIns="109728" rIns="109728" bIns="91440" anchor="b">
            <a:normAutofit/>
          </a:bodyPr>
          <a:lstStyle>
            <a:lvl1pPr algn="l" defTabSz="914400" rtl="0" eaLnBrk="1" latinLnBrk="0" hangingPunct="1">
              <a:lnSpc>
                <a:spcPct val="130000"/>
              </a:lnSpc>
              <a:spcBef>
                <a:spcPct val="0"/>
              </a:spcBef>
              <a:buNone/>
              <a:defRPr sz="3800" b="1" kern="1200" spc="0" baseline="0">
                <a:solidFill>
                  <a:schemeClr val="tx1">
                    <a:lumMod val="75000"/>
                    <a:lumOff val="25000"/>
                  </a:schemeClr>
                </a:solidFill>
                <a:latin typeface="+mj-lt"/>
                <a:ea typeface="+mj-ea"/>
                <a:cs typeface="+mj-cs"/>
              </a:defRPr>
            </a:lvl1pPr>
          </a:lstStyle>
          <a:p>
            <a:pPr algn="ctr" rtl="1"/>
            <a:r>
              <a:rPr lang="he-IL" sz="4000" dirty="0">
                <a:latin typeface="Guttman Aharoni" panose="02010401010101010101" pitchFamily="2" charset="-79"/>
                <a:cs typeface="Guttman Aharoni" panose="02010401010101010101" pitchFamily="2" charset="-79"/>
              </a:rPr>
              <a:t>מבחן 1: </a:t>
            </a:r>
          </a:p>
          <a:p>
            <a:pPr algn="ctr" rtl="1"/>
            <a:r>
              <a:rPr lang="he-IL" sz="3200" dirty="0">
                <a:latin typeface="Guttman Aharoni" panose="02010401010101010101" pitchFamily="2" charset="-79"/>
                <a:cs typeface="Guttman Aharoni" panose="02010401010101010101" pitchFamily="2" charset="-79"/>
              </a:rPr>
              <a:t>זרם הסף של המערכת עבור פולסים באורכים שונים</a:t>
            </a:r>
            <a:br>
              <a:rPr lang="he-IL" sz="2800" dirty="0">
                <a:latin typeface="Guttman Aharoni" panose="02010401010101010101" pitchFamily="2" charset="-79"/>
                <a:cs typeface="Guttman Aharoni" panose="02010401010101010101" pitchFamily="2" charset="-79"/>
              </a:rPr>
            </a:br>
            <a:br>
              <a:rPr lang="he-IL" sz="4000" dirty="0">
                <a:latin typeface="Guttman Aharoni" panose="02010401010101010101" pitchFamily="2" charset="-79"/>
                <a:cs typeface="Guttman Aharoni" panose="02010401010101010101" pitchFamily="2" charset="-79"/>
              </a:rPr>
            </a:br>
            <a:endParaRPr lang="he-IL" sz="4000" b="0" dirty="0"/>
          </a:p>
        </p:txBody>
      </p:sp>
    </p:spTree>
    <p:extLst>
      <p:ext uri="{BB962C8B-B14F-4D97-AF65-F5344CB8AC3E}">
        <p14:creationId xmlns:p14="http://schemas.microsoft.com/office/powerpoint/2010/main" val="3246354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מבחן 1: </a:t>
            </a:r>
            <a:r>
              <a:rPr lang="he-IL" sz="2400" dirty="0">
                <a:latin typeface="Guttman Aharoni" panose="02010401010101010101" pitchFamily="2" charset="-79"/>
                <a:cs typeface="Guttman Aharoni" panose="02010401010101010101" pitchFamily="2" charset="-79"/>
              </a:rPr>
              <a:t>זרם הסף של המערכת עבור פולסים באורכים שונים</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מבחן זה נועד למציאת זרם הסף של המערכת עבור פולסים באורכים שונים. המבחן לוקח בחשבון שבמידה ומתקבל יותר מפוטנציאל פעולה אחד, הזרם אינו מוגדר יותר כפולס, אלא כזרם קבוע.</a:t>
            </a:r>
          </a:p>
          <a:p>
            <a:pPr algn="r" rtl="1">
              <a:lnSpc>
                <a:spcPct val="150000"/>
              </a:lnSpc>
            </a:pPr>
            <a:r>
              <a:rPr lang="he-IL" dirty="0">
                <a:latin typeface="Guttman Aharoni" panose="02010401010101010101" pitchFamily="2" charset="-79"/>
                <a:cs typeface="Guttman Aharoni" panose="02010401010101010101" pitchFamily="2" charset="-79"/>
              </a:rPr>
              <a:t>היות שזמן הסימולציה הכללי הוא 100 מילישניות, ופולס תמיד מתחיל לאחר 10 מילישניות, משכי הזמן של פולסים שנבדקו נעו בין 0.05 ל-90 מילישניות.</a:t>
            </a:r>
          </a:p>
        </p:txBody>
      </p:sp>
    </p:spTree>
    <p:extLst>
      <p:ext uri="{BB962C8B-B14F-4D97-AF65-F5344CB8AC3E}">
        <p14:creationId xmlns:p14="http://schemas.microsoft.com/office/powerpoint/2010/main" val="1159645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מבחן 1: </a:t>
            </a:r>
            <a:r>
              <a:rPr lang="he-IL" sz="2400" dirty="0">
                <a:latin typeface="Guttman Aharoni" panose="02010401010101010101" pitchFamily="2" charset="-79"/>
                <a:cs typeface="Guttman Aharoni" panose="02010401010101010101" pitchFamily="2" charset="-79"/>
              </a:rPr>
              <a:t>זרם הסף של המערכת עבור פולסים באורכים שונים</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למעשה, בעבור כל משך פולס (מתוך 100 משכים אופציונליים המצויים בטווח שצוין), נבחן באמצעות לולאה מהי העוצמה המינימלית (מתוך 220 אופציות, שנעות בין 0 ל-110 ננו אמפר) הדרושה לייצור של פוטנציאל פעולה יחיד. כך, תתקבל עקומה של זרם הסף כתלות באורך הפולס.</a:t>
            </a:r>
          </a:p>
          <a:p>
            <a:pPr algn="r" rtl="1">
              <a:lnSpc>
                <a:spcPct val="150000"/>
              </a:lnSpc>
            </a:pPr>
            <a:r>
              <a:rPr lang="he-IL" dirty="0">
                <a:latin typeface="Guttman Aharoni" panose="02010401010101010101" pitchFamily="2" charset="-79"/>
                <a:cs typeface="Guttman Aharoni" panose="02010401010101010101" pitchFamily="2" charset="-79"/>
              </a:rPr>
              <a:t>יש לציין כי המדידה של מספר פוטנציאלי הפעולה שנוצרו (שבמקרה הנוכחי רצינו שיהיה 1) נעשתה באמצעות מתח סף שנקבע למערכת (</a:t>
            </a:r>
            <a:r>
              <a:rPr lang="en-US" dirty="0">
                <a:latin typeface="+mj-lt"/>
                <a:cs typeface="+mj-cs"/>
              </a:rPr>
              <a:t>30mV</a:t>
            </a:r>
            <a:r>
              <a:rPr lang="he-IL" dirty="0">
                <a:latin typeface="Guttman Aharoni" panose="02010401010101010101" pitchFamily="2" charset="-79"/>
                <a:cs typeface="Guttman Aharoni" panose="02010401010101010101" pitchFamily="2" charset="-79"/>
              </a:rPr>
              <a:t>), שחצייה שלו, משמעותה שהיה פוטנציאל פעולה (הלולאה סופרת כמה פעמים נחצה).</a:t>
            </a:r>
          </a:p>
        </p:txBody>
      </p:sp>
    </p:spTree>
    <p:extLst>
      <p:ext uri="{BB962C8B-B14F-4D97-AF65-F5344CB8AC3E}">
        <p14:creationId xmlns:p14="http://schemas.microsoft.com/office/powerpoint/2010/main" val="2746961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תמונה 3">
            <a:extLst>
              <a:ext uri="{FF2B5EF4-FFF2-40B4-BE49-F238E27FC236}">
                <a16:creationId xmlns:a16="http://schemas.microsoft.com/office/drawing/2014/main" id="{3A51CB58-3C01-BFEC-91B8-70962C5C8D7E}"/>
              </a:ext>
            </a:extLst>
          </p:cNvPr>
          <p:cNvPicPr>
            <a:picLocks noChangeAspect="1"/>
          </p:cNvPicPr>
          <p:nvPr/>
        </p:nvPicPr>
        <p:blipFill rotWithShape="1">
          <a:blip r:embed="rId2"/>
          <a:srcRect l="7851" b="5443"/>
          <a:stretch/>
        </p:blipFill>
        <p:spPr>
          <a:xfrm>
            <a:off x="186612" y="-249381"/>
            <a:ext cx="13206273" cy="7107381"/>
          </a:xfrm>
          <a:prstGeom prst="rect">
            <a:avLst/>
          </a:prstGeom>
        </p:spPr>
      </p:pic>
      <p:grpSp>
        <p:nvGrpSpPr>
          <p:cNvPr id="3" name="קבוצה 2">
            <a:extLst>
              <a:ext uri="{FF2B5EF4-FFF2-40B4-BE49-F238E27FC236}">
                <a16:creationId xmlns:a16="http://schemas.microsoft.com/office/drawing/2014/main" id="{DA84C5C0-E4FD-6644-3195-9417E8E4C59C}"/>
              </a:ext>
            </a:extLst>
          </p:cNvPr>
          <p:cNvGrpSpPr/>
          <p:nvPr/>
        </p:nvGrpSpPr>
        <p:grpSpPr>
          <a:xfrm>
            <a:off x="6909732" y="542945"/>
            <a:ext cx="4813401" cy="3154395"/>
            <a:chOff x="6640536" y="1403025"/>
            <a:chExt cx="4813401" cy="3154395"/>
          </a:xfrm>
        </p:grpSpPr>
        <p:sp>
          <p:nvSpPr>
            <p:cNvPr id="7" name="בועת מחשבה: ענן 6">
              <a:extLst>
                <a:ext uri="{FF2B5EF4-FFF2-40B4-BE49-F238E27FC236}">
                  <a16:creationId xmlns:a16="http://schemas.microsoft.com/office/drawing/2014/main" id="{4DC1853E-9CEE-5388-3E01-AE6A0EB7AF4C}"/>
                </a:ext>
              </a:extLst>
            </p:cNvPr>
            <p:cNvSpPr/>
            <p:nvPr/>
          </p:nvSpPr>
          <p:spPr>
            <a:xfrm rot="370918">
              <a:off x="6640536" y="1403025"/>
              <a:ext cx="4813401" cy="3154395"/>
            </a:xfrm>
            <a:prstGeom prst="cloudCallout">
              <a:avLst>
                <a:gd name="adj1" fmla="val -53291"/>
                <a:gd name="adj2" fmla="val 71677"/>
              </a:avLst>
            </a:prstGeom>
            <a:solidFill>
              <a:srgbClr val="F3F5F6"/>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2" name="תיבת טקסט 1">
              <a:extLst>
                <a:ext uri="{FF2B5EF4-FFF2-40B4-BE49-F238E27FC236}">
                  <a16:creationId xmlns:a16="http://schemas.microsoft.com/office/drawing/2014/main" id="{BE2AC779-CA97-BE0D-0CB3-2992FAAFAAB5}"/>
                </a:ext>
              </a:extLst>
            </p:cNvPr>
            <p:cNvSpPr txBox="1"/>
            <p:nvPr/>
          </p:nvSpPr>
          <p:spPr>
            <a:xfrm>
              <a:off x="7096676" y="1692646"/>
              <a:ext cx="3989244" cy="1664233"/>
            </a:xfrm>
            <a:prstGeom prst="rect">
              <a:avLst/>
            </a:prstGeom>
            <a:noFill/>
          </p:spPr>
          <p:txBody>
            <a:bodyPr wrap="square" rtlCol="1">
              <a:spAutoFit/>
            </a:bodyPr>
            <a:lstStyle/>
            <a:p>
              <a:pPr algn="ctr">
                <a:lnSpc>
                  <a:spcPct val="150000"/>
                </a:lnSpc>
              </a:pPr>
              <a:r>
                <a:rPr lang="he-IL" sz="1200" dirty="0">
                  <a:solidFill>
                    <a:schemeClr val="tx1">
                      <a:lumMod val="75000"/>
                      <a:lumOff val="25000"/>
                    </a:schemeClr>
                  </a:solidFill>
                  <a:latin typeface="Guttman Aharoni" panose="02010401010101010101" pitchFamily="2" charset="-79"/>
                  <a:cs typeface="Guttman Aharoni" panose="02010401010101010101" pitchFamily="2" charset="-79"/>
                </a:rPr>
                <a:t>בגרף זה, ניתן לראות שככל שמשך הפולס שניתן הוא ארוך יותר, כך העוצמה של זרם הסף, הנדרש בכדי לייצר פוטנציאל פעולה יחיד, נמוכה יותר.</a:t>
              </a:r>
            </a:p>
            <a:p>
              <a:pPr algn="ctr">
                <a:lnSpc>
                  <a:spcPct val="150000"/>
                </a:lnSpc>
              </a:pPr>
              <a:r>
                <a:rPr lang="he-IL" sz="1200" dirty="0">
                  <a:solidFill>
                    <a:schemeClr val="tx1">
                      <a:lumMod val="75000"/>
                      <a:lumOff val="25000"/>
                    </a:schemeClr>
                  </a:solidFill>
                  <a:latin typeface="Guttman Aharoni" panose="02010401010101010101" pitchFamily="2" charset="-79"/>
                  <a:cs typeface="Guttman Aharoni" panose="02010401010101010101" pitchFamily="2" charset="-79"/>
                </a:rPr>
                <a:t>ההבדל בין ערכי זרמי סף של משכי זמן קצרים וסמוכים, דרסטי יותר, בעוד שבמשכי זמן ארוכים העוצמה המינימלית פחות או יותר מתייצבת על ערך נמוך.</a:t>
              </a:r>
            </a:p>
          </p:txBody>
        </p:sp>
      </p:grpSp>
      <p:sp>
        <p:nvSpPr>
          <p:cNvPr id="6" name="תיבת טקסט 5">
            <a:extLst>
              <a:ext uri="{FF2B5EF4-FFF2-40B4-BE49-F238E27FC236}">
                <a16:creationId xmlns:a16="http://schemas.microsoft.com/office/drawing/2014/main" id="{6A7A7D86-7051-68CB-A16F-123CB2503AF4}"/>
              </a:ext>
            </a:extLst>
          </p:cNvPr>
          <p:cNvSpPr txBox="1"/>
          <p:nvPr/>
        </p:nvSpPr>
        <p:spPr>
          <a:xfrm>
            <a:off x="7877990" y="2481196"/>
            <a:ext cx="2965009" cy="900246"/>
          </a:xfrm>
          <a:prstGeom prst="rect">
            <a:avLst/>
          </a:prstGeom>
          <a:noFill/>
        </p:spPr>
        <p:txBody>
          <a:bodyPr wrap="square">
            <a:spAutoFit/>
          </a:bodyPr>
          <a:lstStyle/>
          <a:p>
            <a:pPr algn="ctr">
              <a:lnSpc>
                <a:spcPct val="150000"/>
              </a:lnSpc>
            </a:pPr>
            <a:r>
              <a:rPr lang="he-IL" sz="1200" dirty="0">
                <a:solidFill>
                  <a:schemeClr val="tx1">
                    <a:lumMod val="75000"/>
                    <a:lumOff val="25000"/>
                  </a:schemeClr>
                </a:solidFill>
                <a:latin typeface="Guttman Aharoni" panose="02010401010101010101" pitchFamily="2" charset="-79"/>
                <a:cs typeface="Guttman Aharoni" panose="02010401010101010101" pitchFamily="2" charset="-79"/>
              </a:rPr>
              <a:t>נוסף על כך, ככל שמתקרבים למשך פולס של "0", כך הפונקציה המתארת את זרם הסף הנדרש שואפת לאינסוף.</a:t>
            </a:r>
          </a:p>
        </p:txBody>
      </p:sp>
    </p:spTree>
    <p:extLst>
      <p:ext uri="{BB962C8B-B14F-4D97-AF65-F5344CB8AC3E}">
        <p14:creationId xmlns:p14="http://schemas.microsoft.com/office/powerpoint/2010/main" val="2269263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5C62259-4F90-418D-908C-9127ACC5F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30839" y="370224"/>
            <a:ext cx="7203799" cy="60303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CA835FD4-D707-4178-B672-AC418F0BE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3467" y="143123"/>
            <a:ext cx="7778543" cy="6484567"/>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EAEE08D-A745-4391-9073-9E99767E0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4539" y="266074"/>
            <a:ext cx="7489662" cy="625218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כותרת 1">
            <a:extLst>
              <a:ext uri="{FF2B5EF4-FFF2-40B4-BE49-F238E27FC236}">
                <a16:creationId xmlns:a16="http://schemas.microsoft.com/office/drawing/2014/main" id="{4B65668E-3CC5-3E7B-A7B4-187471E01026}"/>
              </a:ext>
            </a:extLst>
          </p:cNvPr>
          <p:cNvSpPr>
            <a:spLocks noGrp="1"/>
          </p:cNvSpPr>
          <p:nvPr>
            <p:ph type="title"/>
          </p:nvPr>
        </p:nvSpPr>
        <p:spPr>
          <a:xfrm>
            <a:off x="4022140" y="1754972"/>
            <a:ext cx="4421195" cy="2642725"/>
          </a:xfrm>
        </p:spPr>
        <p:txBody>
          <a:bodyPr/>
          <a:lstStyle/>
          <a:p>
            <a:pPr algn="ctr" rtl="1"/>
            <a:r>
              <a:rPr lang="he-IL" sz="4000" dirty="0">
                <a:latin typeface="Guttman Aharoni" panose="02010401010101010101" pitchFamily="2" charset="-79"/>
                <a:cs typeface="Guttman Aharoni" panose="02010401010101010101" pitchFamily="2" charset="-79"/>
              </a:rPr>
              <a:t>מבחן 2: </a:t>
            </a:r>
            <a:br>
              <a:rPr lang="he-IL" sz="4000" dirty="0">
                <a:latin typeface="Guttman Aharoni" panose="02010401010101010101" pitchFamily="2" charset="-79"/>
                <a:cs typeface="Guttman Aharoni" panose="02010401010101010101" pitchFamily="2" charset="-79"/>
              </a:rPr>
            </a:br>
            <a:r>
              <a:rPr lang="he-IL" sz="3200" dirty="0">
                <a:latin typeface="Guttman Aharoni" panose="02010401010101010101" pitchFamily="2" charset="-79"/>
                <a:cs typeface="Guttman Aharoni" panose="02010401010101010101" pitchFamily="2" charset="-79"/>
              </a:rPr>
              <a:t>הקשר בין עוצמת הזרם לקצב הירי</a:t>
            </a:r>
            <a:endParaRPr lang="he-IL" sz="4000" dirty="0">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2470099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מבחן 2: </a:t>
            </a:r>
            <a:r>
              <a:rPr lang="he-IL" sz="2400" dirty="0">
                <a:latin typeface="Guttman Aharoni" panose="02010401010101010101" pitchFamily="2" charset="-79"/>
                <a:cs typeface="Guttman Aharoni" panose="02010401010101010101" pitchFamily="2" charset="-79"/>
              </a:rPr>
              <a:t>הקשר בין עוצמת הזרם לקצב הירי</a:t>
            </a:r>
            <a:endParaRPr lang="he-IL" sz="3200"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מבחן זה נועד לחקור את הקשר בין עוצמת הזרם לקצב הירי. בכדי לעשות זאת, נזריק בכל פעם זרם קבוע למערכת בעוצמה מסוימת (בין 0.5 ל-100 ננואמפר, בקפיצות של 0.5), ונתאר את התגובה על פי המודל. </a:t>
            </a:r>
          </a:p>
          <a:p>
            <a:pPr algn="r" rtl="1">
              <a:lnSpc>
                <a:spcPct val="150000"/>
              </a:lnSpc>
            </a:pPr>
            <a:r>
              <a:rPr lang="he-IL" dirty="0">
                <a:latin typeface="Guttman Aharoni" panose="02010401010101010101" pitchFamily="2" charset="-79"/>
                <a:cs typeface="Guttman Aharoni" panose="02010401010101010101" pitchFamily="2" charset="-79"/>
              </a:rPr>
              <a:t>חשוב לציין שברצוננו להצליח לראות קצב ירי של ממש, ולא רק מהלך של פוטנציאל פעולה יחיד, לכן בשונה מסימולציות קודמות, מסגרת הזמן היא של 2000 מילישניות, וזה שקול ל2 שניות, בהתאם לכך שהמשתנה התלוי, קצב הירי, נמדד בהרץ (</a:t>
            </a:r>
            <a:r>
              <a:rPr lang="en-US" sz="2000" dirty="0">
                <a:solidFill>
                  <a:schemeClr val="tx1">
                    <a:lumMod val="75000"/>
                    <a:lumOff val="25000"/>
                  </a:schemeClr>
                </a:solidFill>
                <a:latin typeface="+mj-lt"/>
                <a:cs typeface="Guttman Aharoni" panose="02010401010101010101" pitchFamily="2" charset="-79"/>
              </a:rPr>
              <a:t>Hz</a:t>
            </a:r>
            <a:r>
              <a:rPr lang="he-IL" dirty="0">
                <a:latin typeface="Guttman Aharoni" panose="02010401010101010101" pitchFamily="2" charset="-79"/>
                <a:cs typeface="Guttman Aharoni" panose="02010401010101010101" pitchFamily="2" charset="-79"/>
              </a:rPr>
              <a:t>) שזה מספר אירועים (פוטנציאלי פעולה) לשנייה. בנוסף, הזרם הקבוע נמשך לאורך כל הסימולציה, ולא מתחיל רק ב10 מילישניות. </a:t>
            </a:r>
          </a:p>
        </p:txBody>
      </p:sp>
    </p:spTree>
    <p:extLst>
      <p:ext uri="{BB962C8B-B14F-4D97-AF65-F5344CB8AC3E}">
        <p14:creationId xmlns:p14="http://schemas.microsoft.com/office/powerpoint/2010/main" val="1350509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מבחן 2: </a:t>
            </a:r>
            <a:r>
              <a:rPr lang="he-IL" sz="2400" dirty="0">
                <a:latin typeface="Guttman Aharoni" panose="02010401010101010101" pitchFamily="2" charset="-79"/>
                <a:cs typeface="Guttman Aharoni" panose="02010401010101010101" pitchFamily="2" charset="-79"/>
              </a:rPr>
              <a:t>הקשר בין עוצמת הזרם לקצב הירי</a:t>
            </a:r>
            <a:endParaRPr lang="he-IL" sz="3200"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עתה, עלינו לחקור את הקשר בין עוצמת זרם קבוע לקצב הירי.</a:t>
            </a:r>
          </a:p>
          <a:p>
            <a:pPr algn="r" rtl="1">
              <a:lnSpc>
                <a:spcPct val="150000"/>
              </a:lnSpc>
            </a:pPr>
            <a:r>
              <a:rPr lang="he-IL" dirty="0">
                <a:latin typeface="Guttman Aharoni" panose="02010401010101010101" pitchFamily="2" charset="-79"/>
                <a:cs typeface="Guttman Aharoni" panose="02010401010101010101" pitchFamily="2" charset="-79"/>
              </a:rPr>
              <a:t>על מנת שנוכל להבחין בהבדלים ויזואליים בקצב הירי לנוכח זרם קבוע בעוצמות משתנות, נציג תחילה את תגובת המערכת עבור 4 עוצמות זרם שונות, ונתייחס לאופן בו נראה כי העוצמה עשויה להשפיע על תגובת הנוירון.</a:t>
            </a:r>
          </a:p>
          <a:p>
            <a:pPr algn="r" rtl="1">
              <a:lnSpc>
                <a:spcPct val="150000"/>
              </a:lnSpc>
            </a:pPr>
            <a:r>
              <a:rPr lang="he-IL" dirty="0">
                <a:latin typeface="Guttman Aharoni" panose="02010401010101010101" pitchFamily="2" charset="-79"/>
                <a:cs typeface="Guttman Aharoni" panose="02010401010101010101" pitchFamily="2" charset="-79"/>
              </a:rPr>
              <a:t>יש לשים לב שחלון הזמן שמוצג בגרפים הללו הוא של 100 המילישניות הראשונות, מתוך ה2000 עליהן נבחן קצב הירי (שכן אחרת פוטנציאלי הפעולה מוצגים בצפיפות שלא מאפשרת לחקור את הנראות שלהם).</a:t>
            </a:r>
          </a:p>
        </p:txBody>
      </p:sp>
    </p:spTree>
    <p:extLst>
      <p:ext uri="{BB962C8B-B14F-4D97-AF65-F5344CB8AC3E}">
        <p14:creationId xmlns:p14="http://schemas.microsoft.com/office/powerpoint/2010/main" val="218672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תמונה 3">
            <a:extLst>
              <a:ext uri="{FF2B5EF4-FFF2-40B4-BE49-F238E27FC236}">
                <a16:creationId xmlns:a16="http://schemas.microsoft.com/office/drawing/2014/main" id="{F68BE876-DC7A-977F-AE8B-9CC18C1ADDCA}"/>
              </a:ext>
            </a:extLst>
          </p:cNvPr>
          <p:cNvPicPr>
            <a:picLocks noChangeAspect="1"/>
          </p:cNvPicPr>
          <p:nvPr/>
        </p:nvPicPr>
        <p:blipFill>
          <a:blip r:embed="rId2"/>
          <a:stretch>
            <a:fillRect/>
          </a:stretch>
        </p:blipFill>
        <p:spPr>
          <a:xfrm>
            <a:off x="-939069" y="0"/>
            <a:ext cx="13787438" cy="7231224"/>
          </a:xfrm>
          <a:prstGeom prst="rect">
            <a:avLst/>
          </a:prstGeom>
        </p:spPr>
      </p:pic>
    </p:spTree>
    <p:extLst>
      <p:ext uri="{BB962C8B-B14F-4D97-AF65-F5344CB8AC3E}">
        <p14:creationId xmlns:p14="http://schemas.microsoft.com/office/powerpoint/2010/main" val="182982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dirty="0">
                <a:latin typeface="Guttman Aharoni" panose="02010401010101010101" pitchFamily="2" charset="-79"/>
                <a:cs typeface="Guttman Aharoni" panose="02010401010101010101" pitchFamily="2" charset="-79"/>
              </a:rPr>
              <a:t>קצת על הגרפים...</a:t>
            </a: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r>
              <a:rPr lang="he-IL" dirty="0">
                <a:latin typeface="Guttman Aharoni" panose="02010401010101010101" pitchFamily="2" charset="-79"/>
                <a:cs typeface="Guttman Aharoni" panose="02010401010101010101" pitchFamily="2" charset="-79"/>
              </a:rPr>
              <a:t>ראשית, 4 הגרפים שהוצגו מציגים מגמה בה ניכר שככל שעוצמת הזרם הקבוע שמוזרק גבוהה יותר, כך קצב הירי של הנוירון - מהיר יותר.</a:t>
            </a:r>
          </a:p>
          <a:p>
            <a:pPr algn="r" rtl="1"/>
            <a:r>
              <a:rPr lang="he-IL" dirty="0">
                <a:latin typeface="Guttman Aharoni" panose="02010401010101010101" pitchFamily="2" charset="-79"/>
                <a:cs typeface="Guttman Aharoni" panose="02010401010101010101" pitchFamily="2" charset="-79"/>
              </a:rPr>
              <a:t>נוסף על כך, ניכר כי קצב ירי מהיר, שנגרם לאור הזרקה ממושכת של זרם בעוצמה גבוהה, גם גורם לירידה במקסימום של האמפליטודה של פוטנציאל הפעולה שהנוירון יכול לייצר (בעיקר החל מפוטנציאל הפעולה השני). </a:t>
            </a:r>
          </a:p>
          <a:p>
            <a:pPr algn="r" rtl="1"/>
            <a:r>
              <a:rPr lang="he-IL" dirty="0">
                <a:latin typeface="Guttman Aharoni" panose="02010401010101010101" pitchFamily="2" charset="-79"/>
                <a:cs typeface="Guttman Aharoni" panose="02010401010101010101" pitchFamily="2" charset="-79"/>
              </a:rPr>
              <a:t>חשוב לומר שזרם קבוע בעוצמות גבוהות מאלו, עלול לגרום ל"שריפה" של הנוירון, כך שהוא לא יוכל לייצר עוד פוטנציאלי פעולה (במסגרת הזמן והעוצמות של הסימולציה הנוכחית, לא הגענו למצב בו יש שריפה של נוירון). </a:t>
            </a:r>
          </a:p>
        </p:txBody>
      </p:sp>
    </p:spTree>
    <p:extLst>
      <p:ext uri="{BB962C8B-B14F-4D97-AF65-F5344CB8AC3E}">
        <p14:creationId xmlns:p14="http://schemas.microsoft.com/office/powerpoint/2010/main" val="3897893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dirty="0">
                <a:latin typeface="Guttman Aharoni" panose="02010401010101010101" pitchFamily="2" charset="-79"/>
                <a:cs typeface="Guttman Aharoni" panose="02010401010101010101" pitchFamily="2" charset="-79"/>
              </a:rPr>
              <a:t>מודל הנוירון</a:t>
            </a: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r>
              <a:rPr lang="he-IL" dirty="0">
                <a:latin typeface="Guttman Aharoni" panose="02010401010101010101" pitchFamily="2" charset="-79"/>
                <a:cs typeface="Guttman Aharoni" panose="02010401010101010101" pitchFamily="2" charset="-79"/>
              </a:rPr>
              <a:t>מודל הודג'קין והאקסלי מתאר את הביופיזיקה של נוירון יחיד באמצעות סט של 4 משוואות דיפרנציאליות. </a:t>
            </a:r>
          </a:p>
          <a:p>
            <a:pPr algn="r" rtl="1"/>
            <a:r>
              <a:rPr lang="he-IL" dirty="0">
                <a:latin typeface="Guttman Aharoni" panose="02010401010101010101" pitchFamily="2" charset="-79"/>
                <a:cs typeface="Guttman Aharoni" panose="02010401010101010101" pitchFamily="2" charset="-79"/>
              </a:rPr>
              <a:t>המשוואות מתארות את מתח הנוירון ואת הדינמיקה של ה"חרירים" שלו (התעלות), והשערים שלהם.</a:t>
            </a:r>
          </a:p>
          <a:p>
            <a:pPr algn="r" rtl="1"/>
            <a:r>
              <a:rPr lang="he-IL" dirty="0">
                <a:latin typeface="Guttman Aharoni" panose="02010401010101010101" pitchFamily="2" charset="-79"/>
                <a:cs typeface="Guttman Aharoni" panose="02010401010101010101" pitchFamily="2" charset="-79"/>
              </a:rPr>
              <a:t>היות שממודל זה ניתן ללמוד על יצירת פוטנציאלי פעולה, נעשה שימוש בתוכנת מאטלאב על מנת למדל תגובה של נוירון יחיד למספר מצבים נתונים, וללמוד עליה. </a:t>
            </a:r>
          </a:p>
        </p:txBody>
      </p:sp>
    </p:spTree>
    <p:extLst>
      <p:ext uri="{BB962C8B-B14F-4D97-AF65-F5344CB8AC3E}">
        <p14:creationId xmlns:p14="http://schemas.microsoft.com/office/powerpoint/2010/main" val="1192193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תמונה 6">
            <a:extLst>
              <a:ext uri="{FF2B5EF4-FFF2-40B4-BE49-F238E27FC236}">
                <a16:creationId xmlns:a16="http://schemas.microsoft.com/office/drawing/2014/main" id="{A3C252A9-0378-2BC7-3541-9A3B3775CD93}"/>
              </a:ext>
            </a:extLst>
          </p:cNvPr>
          <p:cNvPicPr>
            <a:picLocks noChangeAspect="1"/>
          </p:cNvPicPr>
          <p:nvPr/>
        </p:nvPicPr>
        <p:blipFill>
          <a:blip r:embed="rId2"/>
          <a:stretch>
            <a:fillRect/>
          </a:stretch>
        </p:blipFill>
        <p:spPr>
          <a:xfrm>
            <a:off x="-1024936" y="467139"/>
            <a:ext cx="13107605" cy="6758609"/>
          </a:xfrm>
          <a:prstGeom prst="rect">
            <a:avLst/>
          </a:prstGeom>
        </p:spPr>
      </p:pic>
      <p:sp>
        <p:nvSpPr>
          <p:cNvPr id="11" name="תיבת טקסט 10">
            <a:extLst>
              <a:ext uri="{FF2B5EF4-FFF2-40B4-BE49-F238E27FC236}">
                <a16:creationId xmlns:a16="http://schemas.microsoft.com/office/drawing/2014/main" id="{CFE06014-D63B-8401-B4C7-A56D9CA228EF}"/>
              </a:ext>
            </a:extLst>
          </p:cNvPr>
          <p:cNvSpPr txBox="1"/>
          <p:nvPr/>
        </p:nvSpPr>
        <p:spPr>
          <a:xfrm>
            <a:off x="8861898" y="58366"/>
            <a:ext cx="3330102" cy="1077218"/>
          </a:xfrm>
          <a:prstGeom prst="rect">
            <a:avLst/>
          </a:prstGeom>
          <a:solidFill>
            <a:schemeClr val="bg2">
              <a:lumMod val="90000"/>
            </a:schemeClr>
          </a:solidFill>
        </p:spPr>
        <p:txBody>
          <a:bodyPr wrap="square" rtlCol="1">
            <a:spAutoFit/>
          </a:bodyPr>
          <a:lstStyle/>
          <a:p>
            <a:pPr algn="ct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כאן, ניתן לראות דוגמא טובה לנוירון ש"נשרף" כתוצאה מזרם קבוע שמוזרק לו בעוצמה גבוהה מידי (200 ננו אמפר) מכדי שיכול להכיל.</a:t>
            </a:r>
          </a:p>
        </p:txBody>
      </p:sp>
      <p:sp>
        <p:nvSpPr>
          <p:cNvPr id="16" name="תיבת טקסט 15">
            <a:extLst>
              <a:ext uri="{FF2B5EF4-FFF2-40B4-BE49-F238E27FC236}">
                <a16:creationId xmlns:a16="http://schemas.microsoft.com/office/drawing/2014/main" id="{1113FE34-E366-B421-A45A-9A656A0F6149}"/>
              </a:ext>
            </a:extLst>
          </p:cNvPr>
          <p:cNvSpPr txBox="1"/>
          <p:nvPr/>
        </p:nvSpPr>
        <p:spPr>
          <a:xfrm>
            <a:off x="10894979" y="1193950"/>
            <a:ext cx="1297021" cy="3539430"/>
          </a:xfrm>
          <a:prstGeom prst="rect">
            <a:avLst/>
          </a:prstGeom>
          <a:solidFill>
            <a:schemeClr val="bg2">
              <a:lumMod val="90000"/>
            </a:schemeClr>
          </a:solidFill>
        </p:spPr>
        <p:txBody>
          <a:bodyPr wrap="square">
            <a:spAutoFit/>
          </a:bodyPr>
          <a:lstStyle/>
          <a:p>
            <a:pPr algn="ct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זו גם אחת הסיבות שלא נבחנו ערכי זרם כה גבוהים בסימולציה (רצינו להישאר בטווח פיזיולוגי, על מנת לראות את הקשר בין העוצמה וקצב הירי).</a:t>
            </a:r>
          </a:p>
        </p:txBody>
      </p:sp>
      <p:sp>
        <p:nvSpPr>
          <p:cNvPr id="17" name="תיבת טקסט 16">
            <a:extLst>
              <a:ext uri="{FF2B5EF4-FFF2-40B4-BE49-F238E27FC236}">
                <a16:creationId xmlns:a16="http://schemas.microsoft.com/office/drawing/2014/main" id="{6C29C042-9A08-9644-D3C4-4C9EAB1D0E7F}"/>
              </a:ext>
            </a:extLst>
          </p:cNvPr>
          <p:cNvSpPr txBox="1"/>
          <p:nvPr/>
        </p:nvSpPr>
        <p:spPr>
          <a:xfrm>
            <a:off x="10894978" y="5825354"/>
            <a:ext cx="1297021" cy="707886"/>
          </a:xfrm>
          <a:prstGeom prst="rect">
            <a:avLst/>
          </a:prstGeom>
          <a:solidFill>
            <a:schemeClr val="bg2">
              <a:lumMod val="90000"/>
            </a:schemeClr>
          </a:solidFill>
        </p:spPr>
        <p:txBody>
          <a:bodyPr wrap="square">
            <a:spAutoFit/>
          </a:bodyPr>
          <a:lstStyle/>
          <a:p>
            <a:pPr algn="ctr"/>
            <a:r>
              <a:rPr lang="he-IL" sz="2000" dirty="0">
                <a:solidFill>
                  <a:schemeClr val="tx1">
                    <a:lumMod val="75000"/>
                    <a:lumOff val="25000"/>
                  </a:schemeClr>
                </a:solidFill>
                <a:latin typeface="Guttman Aharoni" panose="02010401010101010101" pitchFamily="2" charset="-79"/>
                <a:cs typeface="Guttman Aharoni" panose="02010401010101010101" pitchFamily="2" charset="-79"/>
              </a:rPr>
              <a:t>ונחזור לגרפים...</a:t>
            </a:r>
          </a:p>
        </p:txBody>
      </p:sp>
      <p:sp>
        <p:nvSpPr>
          <p:cNvPr id="18" name="תיבת טקסט 17">
            <a:extLst>
              <a:ext uri="{FF2B5EF4-FFF2-40B4-BE49-F238E27FC236}">
                <a16:creationId xmlns:a16="http://schemas.microsoft.com/office/drawing/2014/main" id="{7C3D0738-0B14-3C78-58BC-67C437B2DB91}"/>
              </a:ext>
            </a:extLst>
          </p:cNvPr>
          <p:cNvSpPr txBox="1"/>
          <p:nvPr/>
        </p:nvSpPr>
        <p:spPr>
          <a:xfrm>
            <a:off x="4416357" y="0"/>
            <a:ext cx="2821021" cy="400110"/>
          </a:xfrm>
          <a:prstGeom prst="rect">
            <a:avLst/>
          </a:prstGeom>
          <a:solidFill>
            <a:schemeClr val="bg2">
              <a:lumMod val="90000"/>
            </a:schemeClr>
          </a:solidFill>
        </p:spPr>
        <p:txBody>
          <a:bodyPr wrap="square">
            <a:spAutoFit/>
          </a:bodyPr>
          <a:lstStyle/>
          <a:p>
            <a:pPr algn="ctr"/>
            <a:r>
              <a:rPr lang="he-IL" sz="2000" dirty="0">
                <a:solidFill>
                  <a:schemeClr val="tx1">
                    <a:lumMod val="75000"/>
                    <a:lumOff val="25000"/>
                  </a:schemeClr>
                </a:solidFill>
                <a:latin typeface="Guttman Aharoni" panose="02010401010101010101" pitchFamily="2" charset="-79"/>
                <a:cs typeface="Guttman Aharoni" panose="02010401010101010101" pitchFamily="2" charset="-79"/>
              </a:rPr>
              <a:t>אתנחתא קלה</a:t>
            </a:r>
          </a:p>
        </p:txBody>
      </p:sp>
    </p:spTree>
    <p:extLst>
      <p:ext uri="{BB962C8B-B14F-4D97-AF65-F5344CB8AC3E}">
        <p14:creationId xmlns:p14="http://schemas.microsoft.com/office/powerpoint/2010/main" val="2743748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dirty="0">
                <a:latin typeface="Guttman Aharoni" panose="02010401010101010101" pitchFamily="2" charset="-79"/>
                <a:cs typeface="Guttman Aharoni" panose="02010401010101010101" pitchFamily="2" charset="-79"/>
              </a:rPr>
              <a:t>קצת על הגרפים...</a:t>
            </a: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r>
              <a:rPr lang="he-IL" dirty="0">
                <a:latin typeface="Guttman Aharoni" panose="02010401010101010101" pitchFamily="2" charset="-79"/>
                <a:cs typeface="Guttman Aharoni" panose="02010401010101010101" pitchFamily="2" charset="-79"/>
              </a:rPr>
              <a:t>באשר לעוצמות הנמוכות, ניתן לראות שבגרף בו הוזרק זרם קבוע בעוצמה מאוד נמוכה (4 ננואמפר), עדיין לא התקבל קצב ירי של ממש, אלא פוטנציאל פעולה יחיד. </a:t>
            </a:r>
          </a:p>
          <a:p>
            <a:pPr algn="r" rtl="1"/>
            <a:r>
              <a:rPr lang="he-IL" dirty="0">
                <a:latin typeface="Guttman Aharoni" panose="02010401010101010101" pitchFamily="2" charset="-79"/>
                <a:cs typeface="Guttman Aharoni" panose="02010401010101010101" pitchFamily="2" charset="-79"/>
              </a:rPr>
              <a:t>היות שהעוצמות שנבחרו נמצאות פחות או יותר במרווחים שווים סביב טווח העוצמות בסימולציה, אך בו בזמן נדמה למראית העין שהקצבים משתנים דרסטית יותר סביב עוצמות נמוכות (קופץ מ-1 ל-93 הרץ, לעומת מ-134 ל-148 הרץ), ניתן לדמיין כי הגרף של קצב הירי כתלות בעוצמת הזרם הקבוע, משתנה לא בצורה לינארית, וייתכן כי מגיע למן רוויה.</a:t>
            </a:r>
          </a:p>
        </p:txBody>
      </p:sp>
    </p:spTree>
    <p:extLst>
      <p:ext uri="{BB962C8B-B14F-4D97-AF65-F5344CB8AC3E}">
        <p14:creationId xmlns:p14="http://schemas.microsoft.com/office/powerpoint/2010/main" val="4175337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dirty="0">
                <a:latin typeface="Guttman Aharoni" panose="02010401010101010101" pitchFamily="2" charset="-79"/>
                <a:cs typeface="Guttman Aharoni" panose="02010401010101010101" pitchFamily="2" charset="-79"/>
              </a:rPr>
              <a:t>ולחלק הבא...</a:t>
            </a: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r>
              <a:rPr lang="he-IL" dirty="0">
                <a:latin typeface="Guttman Aharoni" panose="02010401010101010101" pitchFamily="2" charset="-79"/>
                <a:cs typeface="Guttman Aharoni" panose="02010401010101010101" pitchFamily="2" charset="-79"/>
              </a:rPr>
              <a:t>למעשה, על מנת להבין את הקשר בין עוצמת זרם קבוע לקצב הירי באמת, עלינו להסתכל על גרף של קצב הירי כתלות בעוצמה של זרם קבוע שהוזרק, ולא רק לדמיין כיצד יראה.</a:t>
            </a:r>
          </a:p>
          <a:p>
            <a:pPr algn="r" rtl="1"/>
            <a:r>
              <a:rPr lang="he-IL" dirty="0">
                <a:latin typeface="Guttman Aharoni" panose="02010401010101010101" pitchFamily="2" charset="-79"/>
                <a:cs typeface="Guttman Aharoni" panose="02010401010101010101" pitchFamily="2" charset="-79"/>
              </a:rPr>
              <a:t>לכן עתה, יוצג גרף שכזה, שהופק על ידי לולאה שסופרת את פוטנציאלי הפעולה שנוצרים (כפי שהוצג במבחן הקודם) במשך הזמן של הסימולציה (2000 מילישניות = 2 שניות) בעבור כל עוצמה (בין 0.5 ל-100 ננו אמפר, בקפיצות של 0.5), ביחידות של הרץ (</a:t>
            </a:r>
            <a:r>
              <a:rPr lang="en-US" sz="2000" dirty="0">
                <a:solidFill>
                  <a:schemeClr val="tx1">
                    <a:lumMod val="75000"/>
                    <a:lumOff val="25000"/>
                  </a:schemeClr>
                </a:solidFill>
                <a:latin typeface="+mj-lt"/>
                <a:cs typeface="Guttman Aharoni" panose="02010401010101010101" pitchFamily="2" charset="-79"/>
              </a:rPr>
              <a:t>Hz</a:t>
            </a:r>
            <a:r>
              <a:rPr lang="he-IL" dirty="0">
                <a:latin typeface="Guttman Aharoni" panose="02010401010101010101" pitchFamily="2" charset="-79"/>
                <a:cs typeface="Guttman Aharoni" panose="02010401010101010101" pitchFamily="2" charset="-79"/>
              </a:rPr>
              <a:t>). מכאן, שמספר האירועים שנספרו במסגרת הזמן של הסימולציה, חולקו פי 2, על מנת לקבל גרף ביחידות הרץ.</a:t>
            </a:r>
          </a:p>
        </p:txBody>
      </p:sp>
    </p:spTree>
    <p:extLst>
      <p:ext uri="{BB962C8B-B14F-4D97-AF65-F5344CB8AC3E}">
        <p14:creationId xmlns:p14="http://schemas.microsoft.com/office/powerpoint/2010/main" val="3359090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72DC3EE-C469-49E0-A83D-CA3BE525C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644774" y="0"/>
            <a:ext cx="9547224" cy="6858000"/>
          </a:xfrm>
          <a:custGeom>
            <a:avLst/>
            <a:gdLst>
              <a:gd name="connsiteX0" fmla="*/ 7924201 w 9547224"/>
              <a:gd name="connsiteY0" fmla="*/ 0 h 6858000"/>
              <a:gd name="connsiteX1" fmla="*/ 6830968 w 9547224"/>
              <a:gd name="connsiteY1" fmla="*/ 0 h 6858000"/>
              <a:gd name="connsiteX2" fmla="*/ 6514769 w 9547224"/>
              <a:gd name="connsiteY2" fmla="*/ 0 h 6858000"/>
              <a:gd name="connsiteX3" fmla="*/ 6050802 w 9547224"/>
              <a:gd name="connsiteY3" fmla="*/ 0 h 6858000"/>
              <a:gd name="connsiteX4" fmla="*/ 4341273 w 9547224"/>
              <a:gd name="connsiteY4" fmla="*/ 0 h 6858000"/>
              <a:gd name="connsiteX5" fmla="*/ 0 w 9547224"/>
              <a:gd name="connsiteY5" fmla="*/ 0 h 6858000"/>
              <a:gd name="connsiteX6" fmla="*/ 0 w 9547224"/>
              <a:gd name="connsiteY6" fmla="*/ 6858000 h 6858000"/>
              <a:gd name="connsiteX7" fmla="*/ 4341273 w 9547224"/>
              <a:gd name="connsiteY7" fmla="*/ 6858000 h 6858000"/>
              <a:gd name="connsiteX8" fmla="*/ 6050802 w 9547224"/>
              <a:gd name="connsiteY8" fmla="*/ 6858000 h 6858000"/>
              <a:gd name="connsiteX9" fmla="*/ 6514769 w 9547224"/>
              <a:gd name="connsiteY9" fmla="*/ 6858000 h 6858000"/>
              <a:gd name="connsiteX10" fmla="*/ 6830968 w 9547224"/>
              <a:gd name="connsiteY10" fmla="*/ 6858000 h 6858000"/>
              <a:gd name="connsiteX11" fmla="*/ 7044470 w 9547224"/>
              <a:gd name="connsiteY11" fmla="*/ 6858000 h 6858000"/>
              <a:gd name="connsiteX12" fmla="*/ 7156226 w 9547224"/>
              <a:gd name="connsiteY12" fmla="*/ 6780599 h 6858000"/>
              <a:gd name="connsiteX13" fmla="*/ 7672874 w 9547224"/>
              <a:gd name="connsiteY13" fmla="*/ 6374814 h 6858000"/>
              <a:gd name="connsiteX14" fmla="*/ 9547224 w 9547224"/>
              <a:gd name="connsiteY14" fmla="*/ 3621656 h 6858000"/>
              <a:gd name="connsiteX15" fmla="*/ 7946325 w 9547224"/>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47224" h="6858000">
                <a:moveTo>
                  <a:pt x="7924201" y="0"/>
                </a:moveTo>
                <a:lnTo>
                  <a:pt x="6830968" y="0"/>
                </a:lnTo>
                <a:lnTo>
                  <a:pt x="6514769" y="0"/>
                </a:lnTo>
                <a:lnTo>
                  <a:pt x="6050802" y="0"/>
                </a:lnTo>
                <a:lnTo>
                  <a:pt x="4341273" y="0"/>
                </a:lnTo>
                <a:lnTo>
                  <a:pt x="0" y="0"/>
                </a:lnTo>
                <a:lnTo>
                  <a:pt x="0" y="6858000"/>
                </a:lnTo>
                <a:lnTo>
                  <a:pt x="4341273" y="6858000"/>
                </a:lnTo>
                <a:lnTo>
                  <a:pt x="6050802" y="6858000"/>
                </a:lnTo>
                <a:lnTo>
                  <a:pt x="6514769" y="6858000"/>
                </a:lnTo>
                <a:lnTo>
                  <a:pt x="6830968" y="6858000"/>
                </a:lnTo>
                <a:lnTo>
                  <a:pt x="7044470" y="6858000"/>
                </a:lnTo>
                <a:lnTo>
                  <a:pt x="7156226" y="6780599"/>
                </a:lnTo>
                <a:cubicBezTo>
                  <a:pt x="7330044" y="6653108"/>
                  <a:pt x="7500671" y="6515397"/>
                  <a:pt x="7672874" y="6374814"/>
                </a:cubicBezTo>
                <a:cubicBezTo>
                  <a:pt x="8618499" y="5602839"/>
                  <a:pt x="9547224" y="4969131"/>
                  <a:pt x="9547224" y="3621656"/>
                </a:cubicBezTo>
                <a:cubicBezTo>
                  <a:pt x="9547224" y="2093192"/>
                  <a:pt x="8973488" y="754641"/>
                  <a:pt x="7946325" y="1499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8DBEAE55-3EA1-41D7-A212-5F7D8986C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21220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CFC5F0E7-644F-4101-BE72-12825CF53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17551"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3" name="תמונה 2">
            <a:extLst>
              <a:ext uri="{FF2B5EF4-FFF2-40B4-BE49-F238E27FC236}">
                <a16:creationId xmlns:a16="http://schemas.microsoft.com/office/drawing/2014/main" id="{B793CA00-408A-2EE0-E5FA-15D55CD3431A}"/>
              </a:ext>
            </a:extLst>
          </p:cNvPr>
          <p:cNvPicPr>
            <a:picLocks noChangeAspect="1"/>
          </p:cNvPicPr>
          <p:nvPr/>
        </p:nvPicPr>
        <p:blipFill>
          <a:blip r:embed="rId2"/>
          <a:stretch>
            <a:fillRect/>
          </a:stretch>
        </p:blipFill>
        <p:spPr>
          <a:xfrm>
            <a:off x="2212206" y="421105"/>
            <a:ext cx="10815877" cy="5672702"/>
          </a:xfrm>
          <a:prstGeom prst="rect">
            <a:avLst/>
          </a:prstGeom>
        </p:spPr>
      </p:pic>
      <p:sp>
        <p:nvSpPr>
          <p:cNvPr id="2" name="תיבת טקסט 1">
            <a:extLst>
              <a:ext uri="{FF2B5EF4-FFF2-40B4-BE49-F238E27FC236}">
                <a16:creationId xmlns:a16="http://schemas.microsoft.com/office/drawing/2014/main" id="{244AF463-8C1B-80F3-725D-7444941A0014}"/>
              </a:ext>
            </a:extLst>
          </p:cNvPr>
          <p:cNvSpPr txBox="1"/>
          <p:nvPr/>
        </p:nvSpPr>
        <p:spPr>
          <a:xfrm>
            <a:off x="-104056" y="0"/>
            <a:ext cx="2974005" cy="1815882"/>
          </a:xfrm>
          <a:prstGeom prst="rect">
            <a:avLst/>
          </a:prstGeom>
          <a:noFill/>
        </p:spPr>
        <p:txBody>
          <a:bodyPr wrap="square" rtlCol="1">
            <a:spAutoFit/>
          </a:bodyPr>
          <a:lstStyle/>
          <a:p>
            <a:pPr algn="ct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כאמור, גרף זה מתאר את קצב הירי של הנוירון ביחידות של הרץ [</a:t>
            </a:r>
            <a:r>
              <a:rPr lang="en-US" sz="1600" dirty="0">
                <a:solidFill>
                  <a:schemeClr val="tx1">
                    <a:lumMod val="75000"/>
                    <a:lumOff val="25000"/>
                  </a:schemeClr>
                </a:solidFill>
                <a:latin typeface="+mj-lt"/>
                <a:cs typeface="Guttman Aharoni" panose="02010401010101010101" pitchFamily="2" charset="-79"/>
              </a:rPr>
              <a:t>Hz</a:t>
            </a:r>
            <a:r>
              <a:rPr lang="he-IL" sz="1600" dirty="0">
                <a:solidFill>
                  <a:schemeClr val="tx1">
                    <a:lumMod val="75000"/>
                    <a:lumOff val="25000"/>
                  </a:schemeClr>
                </a:solidFill>
                <a:latin typeface="+mj-lt"/>
                <a:cs typeface="Guttman Aharoni" panose="02010401010101010101" pitchFamily="2" charset="-79"/>
              </a:rPr>
              <a:t>] (</a:t>
            </a: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מספר פוטנציאלי פעולה לשנייה), כתלות בעוצמת הזרם הקבוע שהוזרק.</a:t>
            </a:r>
          </a:p>
          <a:p>
            <a:pPr algn="ctr"/>
            <a:endParaRPr lang="he-IL" sz="1600" dirty="0">
              <a:solidFill>
                <a:schemeClr val="tx1">
                  <a:lumMod val="75000"/>
                  <a:lumOff val="25000"/>
                </a:schemeClr>
              </a:solidFill>
              <a:latin typeface="Guttman Aharoni" panose="02010401010101010101" pitchFamily="2" charset="-79"/>
              <a:cs typeface="Guttman Aharoni" panose="02010401010101010101" pitchFamily="2" charset="-79"/>
            </a:endParaRPr>
          </a:p>
          <a:p>
            <a:pPr algn="ctr"/>
            <a:endParaRPr lang="he-IL" sz="1600" dirty="0">
              <a:latin typeface="Guttman Aharoni" panose="02010401010101010101" pitchFamily="2" charset="-79"/>
              <a:cs typeface="Guttman Aharoni" panose="02010401010101010101" pitchFamily="2" charset="-79"/>
            </a:endParaRPr>
          </a:p>
        </p:txBody>
      </p:sp>
      <p:sp>
        <p:nvSpPr>
          <p:cNvPr id="5" name="תיבת טקסט 4">
            <a:extLst>
              <a:ext uri="{FF2B5EF4-FFF2-40B4-BE49-F238E27FC236}">
                <a16:creationId xmlns:a16="http://schemas.microsoft.com/office/drawing/2014/main" id="{BD92FD0F-D867-EE18-4AFE-3B8A60F95E8A}"/>
              </a:ext>
            </a:extLst>
          </p:cNvPr>
          <p:cNvSpPr txBox="1"/>
          <p:nvPr/>
        </p:nvSpPr>
        <p:spPr>
          <a:xfrm>
            <a:off x="-104057" y="4316861"/>
            <a:ext cx="2748829" cy="1323439"/>
          </a:xfrm>
          <a:prstGeom prst="rect">
            <a:avLst/>
          </a:prstGeom>
          <a:noFill/>
        </p:spPr>
        <p:txBody>
          <a:bodyPr wrap="square">
            <a:spAutoFit/>
          </a:bodyPr>
          <a:lstStyle/>
          <a:p>
            <a:pPr algn="ct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בנוסף, נדמה שקצב הירי מגיע למן רוויה בעוצמות זרם גבוהות, מה שתואם לידיעה שלנוירון יש מגבלה מסוימת מבחינת קצב הירי.</a:t>
            </a:r>
          </a:p>
        </p:txBody>
      </p:sp>
      <p:sp>
        <p:nvSpPr>
          <p:cNvPr id="6" name="תיבת טקסט 5">
            <a:extLst>
              <a:ext uri="{FF2B5EF4-FFF2-40B4-BE49-F238E27FC236}">
                <a16:creationId xmlns:a16="http://schemas.microsoft.com/office/drawing/2014/main" id="{8D47E31D-817D-39BD-6A89-10CADC3513B6}"/>
              </a:ext>
            </a:extLst>
          </p:cNvPr>
          <p:cNvSpPr txBox="1"/>
          <p:nvPr/>
        </p:nvSpPr>
        <p:spPr>
          <a:xfrm>
            <a:off x="-73584" y="1426176"/>
            <a:ext cx="2584980" cy="830997"/>
          </a:xfrm>
          <a:prstGeom prst="rect">
            <a:avLst/>
          </a:prstGeom>
          <a:noFill/>
        </p:spPr>
        <p:txBody>
          <a:bodyPr wrap="square">
            <a:spAutoFit/>
          </a:bodyPr>
          <a:lstStyle/>
          <a:p>
            <a:pPr algn="ct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ניכר כי ככל שעוצמת הזרם הקבוע שמוזרק גבוהה יותר, כך קצב הירי מתגבר. </a:t>
            </a:r>
          </a:p>
        </p:txBody>
      </p:sp>
      <p:sp>
        <p:nvSpPr>
          <p:cNvPr id="9" name="תיבת טקסט 8">
            <a:extLst>
              <a:ext uri="{FF2B5EF4-FFF2-40B4-BE49-F238E27FC236}">
                <a16:creationId xmlns:a16="http://schemas.microsoft.com/office/drawing/2014/main" id="{5F346ABA-72DC-7C6D-5382-2B342EB42F61}"/>
              </a:ext>
            </a:extLst>
          </p:cNvPr>
          <p:cNvSpPr txBox="1"/>
          <p:nvPr/>
        </p:nvSpPr>
        <p:spPr>
          <a:xfrm>
            <a:off x="-53043" y="2404907"/>
            <a:ext cx="2367921" cy="1815882"/>
          </a:xfrm>
          <a:prstGeom prst="rect">
            <a:avLst/>
          </a:prstGeom>
          <a:noFill/>
        </p:spPr>
        <p:txBody>
          <a:bodyPr wrap="square">
            <a:spAutoFit/>
          </a:bodyPr>
          <a:lstStyle/>
          <a:p>
            <a:pPr algn="ct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אך, חשוב לציין שבכדי לייצר בכלל קצב ירי, ולא רק פוטנציאל פעולה יחיד, על הזרם הקבוע לעבור עוצמה של כ-6 ננו אמפר, ומשם, הקצב כבר עולה מהר יחסית.</a:t>
            </a:r>
          </a:p>
        </p:txBody>
      </p:sp>
      <p:sp>
        <p:nvSpPr>
          <p:cNvPr id="13" name="תיבת טקסט 12">
            <a:extLst>
              <a:ext uri="{FF2B5EF4-FFF2-40B4-BE49-F238E27FC236}">
                <a16:creationId xmlns:a16="http://schemas.microsoft.com/office/drawing/2014/main" id="{4C6AA7AE-26F8-0A6F-9978-591623B98640}"/>
              </a:ext>
            </a:extLst>
          </p:cNvPr>
          <p:cNvSpPr txBox="1"/>
          <p:nvPr/>
        </p:nvSpPr>
        <p:spPr>
          <a:xfrm>
            <a:off x="-104056" y="5781952"/>
            <a:ext cx="3653014" cy="1077218"/>
          </a:xfrm>
          <a:prstGeom prst="rect">
            <a:avLst/>
          </a:prstGeom>
          <a:noFill/>
        </p:spPr>
        <p:txBody>
          <a:bodyPr wrap="square">
            <a:spAutoFit/>
          </a:bodyPr>
          <a:lstStyle/>
          <a:p>
            <a:pPr algn="ct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ובהתאם - ייתכן שבמידה והיינו מזריקים זרמים בעוצמה אף חזקה יותר במשך הזמן של הסימולציה, היינו עדים למצב בו הנוירון נשרף.</a:t>
            </a:r>
          </a:p>
        </p:txBody>
      </p:sp>
    </p:spTree>
    <p:extLst>
      <p:ext uri="{BB962C8B-B14F-4D97-AF65-F5344CB8AC3E}">
        <p14:creationId xmlns:p14="http://schemas.microsoft.com/office/powerpoint/2010/main" val="2062419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5C62259-4F90-418D-908C-9127ACC5F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30839" y="370224"/>
            <a:ext cx="7203799" cy="60303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CA835FD4-D707-4178-B672-AC418F0BE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3467" y="143123"/>
            <a:ext cx="7778543" cy="6484567"/>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EAEE08D-A745-4391-9073-9E99767E0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4539" y="266074"/>
            <a:ext cx="7489662" cy="625218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כותרת 1">
            <a:extLst>
              <a:ext uri="{FF2B5EF4-FFF2-40B4-BE49-F238E27FC236}">
                <a16:creationId xmlns:a16="http://schemas.microsoft.com/office/drawing/2014/main" id="{6DB40F73-7065-51B1-283B-AF3484D31B46}"/>
              </a:ext>
            </a:extLst>
          </p:cNvPr>
          <p:cNvSpPr>
            <a:spLocks noGrp="1"/>
          </p:cNvSpPr>
          <p:nvPr>
            <p:ph type="title"/>
          </p:nvPr>
        </p:nvSpPr>
        <p:spPr>
          <a:xfrm>
            <a:off x="3948473" y="2271130"/>
            <a:ext cx="4568530" cy="2228552"/>
          </a:xfrm>
        </p:spPr>
        <p:txBody>
          <a:bodyPr/>
          <a:lstStyle/>
          <a:p>
            <a:pPr algn="ctr" rtl="1"/>
            <a:r>
              <a:rPr lang="he-IL" sz="4000" dirty="0">
                <a:latin typeface="Guttman Aharoni" panose="02010401010101010101" pitchFamily="2" charset="-79"/>
                <a:cs typeface="Guttman Aharoni" panose="02010401010101010101" pitchFamily="2" charset="-79"/>
              </a:rPr>
              <a:t>מבחן 3: </a:t>
            </a:r>
            <a:br>
              <a:rPr lang="he-IL" sz="4000" dirty="0">
                <a:latin typeface="Guttman Aharoni" panose="02010401010101010101" pitchFamily="2" charset="-79"/>
                <a:cs typeface="Guttman Aharoni" panose="02010401010101010101" pitchFamily="2" charset="-79"/>
              </a:rPr>
            </a:br>
            <a:r>
              <a:rPr lang="he-IL" sz="3200" dirty="0">
                <a:latin typeface="Guttman Aharoni" panose="02010401010101010101" pitchFamily="2" charset="-79"/>
                <a:cs typeface="Guttman Aharoni" panose="02010401010101010101" pitchFamily="2" charset="-79"/>
              </a:rPr>
              <a:t>תקופה רפרקטורית יחסית ומוחלטת</a:t>
            </a:r>
            <a:endParaRPr lang="he-IL" sz="4000" dirty="0">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475867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מבחן 3: </a:t>
            </a:r>
            <a:r>
              <a:rPr lang="he-IL" sz="2400" dirty="0">
                <a:latin typeface="Guttman Aharoni" panose="02010401010101010101" pitchFamily="2" charset="-79"/>
                <a:cs typeface="Guttman Aharoni" panose="02010401010101010101" pitchFamily="2" charset="-79"/>
              </a:rPr>
              <a:t>תקופה רפרקטורית יחסית ומוחלטת</a:t>
            </a:r>
            <a:endParaRPr lang="he-IL" sz="3200"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על מנת שנוכל להוכיח את קיומה של תקופה רפרקטורית יחסית ומוחלטת במודל שלנו, ובו בזמן גם לחקור האם וכיצד ניתן להתגבר עליהן, עלינו ראשית להגדיר מהי תקופה רפרקטורית ומה ההבדל בין זו היחסית, למוחלטת.</a:t>
            </a:r>
          </a:p>
          <a:p>
            <a:pPr algn="r" rtl="1">
              <a:lnSpc>
                <a:spcPct val="150000"/>
              </a:lnSpc>
            </a:pPr>
            <a:r>
              <a:rPr lang="he-IL" dirty="0">
                <a:latin typeface="Guttman Aharoni" panose="02010401010101010101" pitchFamily="2" charset="-79"/>
                <a:cs typeface="Guttman Aharoni" panose="02010401010101010101" pitchFamily="2" charset="-79"/>
              </a:rPr>
              <a:t>בפיזיולוגיה, תקופה רפרקטורית היא משך של זמן בו אותו הגירוי לא מסוגל לייצר את אותה התגובה שייצר קודם לכן באיבר/בתא מסוים.</a:t>
            </a:r>
          </a:p>
          <a:p>
            <a:pPr algn="r" rtl="1">
              <a:lnSpc>
                <a:spcPct val="150000"/>
              </a:lnSpc>
            </a:pPr>
            <a:r>
              <a:rPr lang="he-IL" dirty="0">
                <a:latin typeface="Guttman Aharoni" panose="02010401010101010101" pitchFamily="2" charset="-79"/>
                <a:cs typeface="Guttman Aharoni" panose="02010401010101010101" pitchFamily="2" charset="-79"/>
              </a:rPr>
              <a:t>בהקשר לנוירון, הכוונה היא לתקופה שלממברנה לוקח "לחזור לעצמה", ולהיות אקסטבילית בדיוק כפי שהייתה לפני שזרם שהוזרק יצר תגובה בצורה של פוטנציאל פעולה (כך שאותו הזרם מבחינת עוצמתו ומשכו, יוכל לייצרו שוב). </a:t>
            </a:r>
          </a:p>
        </p:txBody>
      </p:sp>
    </p:spTree>
    <p:extLst>
      <p:ext uri="{BB962C8B-B14F-4D97-AF65-F5344CB8AC3E}">
        <p14:creationId xmlns:p14="http://schemas.microsoft.com/office/powerpoint/2010/main" val="2761795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מבחן 3: </a:t>
            </a:r>
            <a:r>
              <a:rPr lang="he-IL" sz="2400" dirty="0">
                <a:latin typeface="Guttman Aharoni" panose="02010401010101010101" pitchFamily="2" charset="-79"/>
                <a:cs typeface="Guttman Aharoni" panose="02010401010101010101" pitchFamily="2" charset="-79"/>
              </a:rPr>
              <a:t>תקופה רפרקטורית יחסית ומוחלטת</a:t>
            </a:r>
            <a:endParaRPr lang="he-IL" sz="3200"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sz="2000" dirty="0">
                <a:solidFill>
                  <a:schemeClr val="tx1">
                    <a:lumMod val="75000"/>
                    <a:lumOff val="25000"/>
                  </a:schemeClr>
                </a:solidFill>
                <a:latin typeface="Guttman Aharoni" panose="02010401010101010101" pitchFamily="2" charset="-79"/>
                <a:cs typeface="Guttman Aharoni" panose="02010401010101010101" pitchFamily="2" charset="-79"/>
              </a:rPr>
              <a:t>תקופה רפרקטורית </a:t>
            </a:r>
            <a:r>
              <a:rPr lang="he-IL" dirty="0">
                <a:latin typeface="Guttman Aharoni" panose="02010401010101010101" pitchFamily="2" charset="-79"/>
                <a:cs typeface="Guttman Aharoni" panose="02010401010101010101" pitchFamily="2" charset="-79"/>
              </a:rPr>
              <a:t>מגבילה בין היתר </a:t>
            </a:r>
            <a:r>
              <a:rPr lang="he-IL" sz="2000" dirty="0">
                <a:solidFill>
                  <a:schemeClr val="tx1">
                    <a:lumMod val="75000"/>
                    <a:lumOff val="25000"/>
                  </a:schemeClr>
                </a:solidFill>
                <a:latin typeface="Guttman Aharoni" panose="02010401010101010101" pitchFamily="2" charset="-79"/>
                <a:cs typeface="Guttman Aharoni" panose="02010401010101010101" pitchFamily="2" charset="-79"/>
              </a:rPr>
              <a:t>את קצב הירי של הנוירון, ו</a:t>
            </a:r>
            <a:r>
              <a:rPr lang="he-IL" dirty="0">
                <a:latin typeface="Guttman Aharoni" panose="02010401010101010101" pitchFamily="2" charset="-79"/>
                <a:cs typeface="Guttman Aharoni" panose="02010401010101010101" pitchFamily="2" charset="-79"/>
              </a:rPr>
              <a:t>משכה יכול להשתנות בין תא עצב אחד למשנהו, אך ככלל, ינוע סביב מספר מילישניות. </a:t>
            </a:r>
          </a:p>
          <a:p>
            <a:pPr algn="r" rtl="1">
              <a:lnSpc>
                <a:spcPct val="150000"/>
              </a:lnSpc>
            </a:pPr>
            <a:r>
              <a:rPr lang="he-IL" dirty="0">
                <a:latin typeface="Guttman Aharoni" panose="02010401010101010101" pitchFamily="2" charset="-79"/>
                <a:cs typeface="Guttman Aharoni" panose="02010401010101010101" pitchFamily="2" charset="-79"/>
              </a:rPr>
              <a:t>מכאן, שאילו נרצה להוכיח את קיומה של תקופה רפרקטורית, יחסית ומוחלטת כאחד (טרם נבחין ביניהן), עלינו להראות כי קיימת תקופה, הנמשכת מרגע סיום מתן הגירוי שיוצר פוטנציאל פעולה, ועד לכמה מילישניות לאחר מכן, בה לא ניתן לייצר פוטנציאל פעולה נוסף, למרות שמדובר בגירוי זהה, מבחינת העוצמה והזמן בו נמשך, לגירוי הקודם שניתן, והצליח לייצר פוטנציאל פעולה.</a:t>
            </a:r>
          </a:p>
        </p:txBody>
      </p:sp>
    </p:spTree>
    <p:extLst>
      <p:ext uri="{BB962C8B-B14F-4D97-AF65-F5344CB8AC3E}">
        <p14:creationId xmlns:p14="http://schemas.microsoft.com/office/powerpoint/2010/main" val="2304690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מבחן 3: </a:t>
            </a:r>
            <a:r>
              <a:rPr lang="he-IL" sz="2400" dirty="0">
                <a:latin typeface="Guttman Aharoni" panose="02010401010101010101" pitchFamily="2" charset="-79"/>
                <a:cs typeface="Guttman Aharoni" panose="02010401010101010101" pitchFamily="2" charset="-79"/>
              </a:rPr>
              <a:t>תקופה רפרקטורית יחסית ומוחלטת</a:t>
            </a:r>
            <a:endParaRPr lang="he-IL" sz="3200"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לשם כך, הורצה תחילה לולאה שלמעשה זיהתה מה משך הזמן שצריך להיות בין שני זרמים מוזרקים בכדי שהמערכת במודל תגיב ב-2 פוטנציאלי פעולה נפרדים ל-2 הזרמים הזהים. </a:t>
            </a:r>
          </a:p>
          <a:p>
            <a:pPr algn="r" rtl="1">
              <a:lnSpc>
                <a:spcPct val="150000"/>
              </a:lnSpc>
            </a:pPr>
            <a:r>
              <a:rPr lang="he-IL" dirty="0">
                <a:latin typeface="Guttman Aharoni" panose="02010401010101010101" pitchFamily="2" charset="-79"/>
                <a:cs typeface="Guttman Aharoni" panose="02010401010101010101" pitchFamily="2" charset="-79"/>
              </a:rPr>
              <a:t>אילו זה ייקח זמן מה, תהיה זו הוכחה לקיומה של תקופה רפרקטורית.</a:t>
            </a:r>
          </a:p>
          <a:p>
            <a:pPr algn="r" rtl="1">
              <a:lnSpc>
                <a:spcPct val="150000"/>
              </a:lnSpc>
            </a:pPr>
            <a:r>
              <a:rPr lang="he-IL" dirty="0">
                <a:latin typeface="Guttman Aharoni" panose="02010401010101010101" pitchFamily="2" charset="-79"/>
                <a:cs typeface="Guttman Aharoni" panose="02010401010101010101" pitchFamily="2" charset="-79"/>
              </a:rPr>
              <a:t>המרווח בין הזרמים נקבע כזמן שעבר מסוף הזרקת הזרם הראשון ועד לתחילת הזרקת הזרם השני (במילישניות), ומספר פוטנציאלי הפעולה בכל משך זמן כזה נמדד באופן זהה למבחנים הקודמים (חציית סף של </a:t>
            </a:r>
            <a:r>
              <a:rPr lang="en-US" dirty="0">
                <a:latin typeface="+mj-lt"/>
                <a:cs typeface="+mj-cs"/>
              </a:rPr>
              <a:t>30mV</a:t>
            </a:r>
            <a:r>
              <a:rPr lang="he-IL" dirty="0">
                <a:latin typeface="Guttman Aharoni" panose="02010401010101010101" pitchFamily="2" charset="-79"/>
                <a:cs typeface="Guttman Aharoni" panose="02010401010101010101" pitchFamily="2" charset="-79"/>
              </a:rPr>
              <a:t>).</a:t>
            </a:r>
          </a:p>
        </p:txBody>
      </p:sp>
    </p:spTree>
    <p:extLst>
      <p:ext uri="{BB962C8B-B14F-4D97-AF65-F5344CB8AC3E}">
        <p14:creationId xmlns:p14="http://schemas.microsoft.com/office/powerpoint/2010/main" val="3225723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מבחן 3: </a:t>
            </a:r>
            <a:r>
              <a:rPr lang="he-IL" sz="2400" dirty="0">
                <a:latin typeface="Guttman Aharoni" panose="02010401010101010101" pitchFamily="2" charset="-79"/>
                <a:cs typeface="Guttman Aharoni" panose="02010401010101010101" pitchFamily="2" charset="-79"/>
              </a:rPr>
              <a:t>תקופה רפרקטורית יחסית ומוחלטת</a:t>
            </a:r>
            <a:endParaRPr lang="he-IL" sz="3200"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בשונה ממבחנים קודמים, הסימולציה הורצה למשך 50 מילישניות, שכן מעבר לטווח זה, המרווח בין הזרמים כבר אינו רלוונטי (ייווצר פוטנציאל פעולה לאחר הזרם השני כך או כך, ואנחנו רוצים לבחון מתי זה לא קורה, קרי - תקופה רפרקטורית), אך המרווחים בהם נמדד המתח, נותרו </a:t>
            </a:r>
            <a:r>
              <a:rPr lang="en-US" dirty="0">
                <a:latin typeface="+mj-lt"/>
                <a:cs typeface="Guttman Aharoni" panose="02010401010101010101" pitchFamily="2" charset="-79"/>
              </a:rPr>
              <a:t>t = 0.01 mS</a:t>
            </a:r>
            <a:r>
              <a:rPr lang="he-IL" dirty="0">
                <a:latin typeface="+mj-lt"/>
                <a:cs typeface="Guttman Aharoni" panose="02010401010101010101" pitchFamily="2" charset="-79"/>
              </a:rPr>
              <a:t>  </a:t>
            </a:r>
            <a:r>
              <a:rPr lang="he-IL" dirty="0">
                <a:latin typeface="Guttman Aharoni" panose="02010401010101010101" pitchFamily="2" charset="-79"/>
                <a:cs typeface="Guttman Aharoni" panose="02010401010101010101" pitchFamily="2" charset="-79"/>
              </a:rPr>
              <a:t>. </a:t>
            </a:r>
          </a:p>
          <a:p>
            <a:pPr algn="r" rtl="1">
              <a:lnSpc>
                <a:spcPct val="150000"/>
              </a:lnSpc>
            </a:pPr>
            <a:r>
              <a:rPr lang="he-IL" dirty="0">
                <a:latin typeface="Guttman Aharoni" panose="02010401010101010101" pitchFamily="2" charset="-79"/>
                <a:cs typeface="Guttman Aharoni" panose="02010401010101010101" pitchFamily="2" charset="-79"/>
              </a:rPr>
              <a:t>ובדומה לסימולציות הראשונות, הזרם הראשון הוזרק בזמן של 10 מילישניות לתוך הסימולציה למשך 0.5 מילישניות כשעוצמתו </a:t>
            </a:r>
            <a:r>
              <a:rPr lang="en-US" dirty="0">
                <a:latin typeface="Guttman Aharoni" panose="02010401010101010101" pitchFamily="2" charset="-79"/>
                <a:cs typeface="Guttman Aharoni" panose="02010401010101010101" pitchFamily="2" charset="-79"/>
              </a:rPr>
              <a:t>15</a:t>
            </a:r>
            <a:r>
              <a:rPr lang="en-US" sz="2000" dirty="0">
                <a:solidFill>
                  <a:schemeClr val="tx1">
                    <a:lumMod val="75000"/>
                    <a:lumOff val="25000"/>
                  </a:schemeClr>
                </a:solidFill>
                <a:latin typeface="+mj-lt"/>
                <a:cs typeface="+mj-cs"/>
              </a:rPr>
              <a:t> </a:t>
            </a:r>
            <a:r>
              <a:rPr lang="en-US" sz="2000" dirty="0" err="1">
                <a:solidFill>
                  <a:schemeClr val="tx1">
                    <a:lumMod val="75000"/>
                    <a:lumOff val="25000"/>
                  </a:schemeClr>
                </a:solidFill>
                <a:latin typeface="+mj-lt"/>
                <a:cs typeface="+mj-cs"/>
              </a:rPr>
              <a:t>nA</a:t>
            </a:r>
            <a:r>
              <a:rPr lang="he-IL" dirty="0">
                <a:latin typeface="Guttman Aharoni" panose="02010401010101010101" pitchFamily="2" charset="-79"/>
                <a:cs typeface="Guttman Aharoni" panose="02010401010101010101" pitchFamily="2" charset="-79"/>
              </a:rPr>
              <a:t>.</a:t>
            </a:r>
          </a:p>
          <a:p>
            <a:pPr algn="r" rtl="1">
              <a:lnSpc>
                <a:spcPct val="150000"/>
              </a:lnSpc>
            </a:pPr>
            <a:r>
              <a:rPr lang="he-IL" sz="2000" dirty="0">
                <a:solidFill>
                  <a:schemeClr val="tx1">
                    <a:lumMod val="75000"/>
                    <a:lumOff val="25000"/>
                  </a:schemeClr>
                </a:solidFill>
                <a:latin typeface="Guttman Aharoni" panose="02010401010101010101" pitchFamily="2" charset="-79"/>
                <a:cs typeface="Guttman Aharoni" panose="02010401010101010101" pitchFamily="2" charset="-79"/>
              </a:rPr>
              <a:t>הלולאה למעשה בחנה מתי הפעם הראשונה מסוף הזרקת הזרם הראשון, בה הזרקת זרם נוסף וזהה, גרמה ליצירת פוטנציאל פעולה נוסף במסגרת הזמן. </a:t>
            </a:r>
          </a:p>
          <a:p>
            <a:pPr algn="r" rtl="1">
              <a:lnSpc>
                <a:spcPct val="150000"/>
              </a:lnSpc>
            </a:pPr>
            <a:endParaRPr lang="he-IL" dirty="0">
              <a:latin typeface="Guttman Aharoni" panose="02010401010101010101" pitchFamily="2" charset="-79"/>
              <a:cs typeface="Guttman Aharoni" panose="02010401010101010101" pitchFamily="2" charset="-79"/>
            </a:endParaRPr>
          </a:p>
        </p:txBody>
      </p:sp>
      <p:sp>
        <p:nvSpPr>
          <p:cNvPr id="4" name="משולש שווה-שוקיים 3">
            <a:extLst>
              <a:ext uri="{FF2B5EF4-FFF2-40B4-BE49-F238E27FC236}">
                <a16:creationId xmlns:a16="http://schemas.microsoft.com/office/drawing/2014/main" id="{3F014CFF-E41A-FF03-C926-A71C5AC17CB6}"/>
              </a:ext>
            </a:extLst>
          </p:cNvPr>
          <p:cNvSpPr/>
          <p:nvPr/>
        </p:nvSpPr>
        <p:spPr>
          <a:xfrm>
            <a:off x="3549865" y="3966011"/>
            <a:ext cx="162962" cy="172017"/>
          </a:xfrm>
          <a:prstGeom prst="triangl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ln>
                <a:solidFill>
                  <a:sysClr val="windowText" lastClr="000000"/>
                </a:solidFill>
              </a:ln>
              <a:noFill/>
            </a:endParaRPr>
          </a:p>
        </p:txBody>
      </p:sp>
    </p:spTree>
    <p:extLst>
      <p:ext uri="{BB962C8B-B14F-4D97-AF65-F5344CB8AC3E}">
        <p14:creationId xmlns:p14="http://schemas.microsoft.com/office/powerpoint/2010/main" val="2858927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2F0E00C3-4613-415F-BE3A-78FBAD906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495175" cy="6858000"/>
          </a:xfrm>
          <a:custGeom>
            <a:avLst/>
            <a:gdLst>
              <a:gd name="connsiteX0" fmla="*/ 0 w 10495175"/>
              <a:gd name="connsiteY0" fmla="*/ 0 h 6858000"/>
              <a:gd name="connsiteX1" fmla="*/ 5289224 w 10495175"/>
              <a:gd name="connsiteY1" fmla="*/ 0 h 6858000"/>
              <a:gd name="connsiteX2" fmla="*/ 6736007 w 10495175"/>
              <a:gd name="connsiteY2" fmla="*/ 0 h 6858000"/>
              <a:gd name="connsiteX3" fmla="*/ 6998753 w 10495175"/>
              <a:gd name="connsiteY3" fmla="*/ 0 h 6858000"/>
              <a:gd name="connsiteX4" fmla="*/ 7778919 w 10495175"/>
              <a:gd name="connsiteY4" fmla="*/ 0 h 6858000"/>
              <a:gd name="connsiteX5" fmla="*/ 8872152 w 10495175"/>
              <a:gd name="connsiteY5" fmla="*/ 0 h 6858000"/>
              <a:gd name="connsiteX6" fmla="*/ 8894276 w 10495175"/>
              <a:gd name="connsiteY6" fmla="*/ 14997 h 6858000"/>
              <a:gd name="connsiteX7" fmla="*/ 10495175 w 10495175"/>
              <a:gd name="connsiteY7" fmla="*/ 3621656 h 6858000"/>
              <a:gd name="connsiteX8" fmla="*/ 8620825 w 10495175"/>
              <a:gd name="connsiteY8" fmla="*/ 6374814 h 6858000"/>
              <a:gd name="connsiteX9" fmla="*/ 8104177 w 10495175"/>
              <a:gd name="connsiteY9" fmla="*/ 6780599 h 6858000"/>
              <a:gd name="connsiteX10" fmla="*/ 7992421 w 10495175"/>
              <a:gd name="connsiteY10" fmla="*/ 6858000 h 6858000"/>
              <a:gd name="connsiteX11" fmla="*/ 7778919 w 10495175"/>
              <a:gd name="connsiteY11" fmla="*/ 6858000 h 6858000"/>
              <a:gd name="connsiteX12" fmla="*/ 6998753 w 10495175"/>
              <a:gd name="connsiteY12" fmla="*/ 6858000 h 6858000"/>
              <a:gd name="connsiteX13" fmla="*/ 6736007 w 10495175"/>
              <a:gd name="connsiteY13" fmla="*/ 6858000 h 6858000"/>
              <a:gd name="connsiteX14" fmla="*/ 5289224 w 10495175"/>
              <a:gd name="connsiteY14" fmla="*/ 6858000 h 6858000"/>
              <a:gd name="connsiteX15" fmla="*/ 0 w 10495175"/>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495175" h="6858000">
                <a:moveTo>
                  <a:pt x="0" y="0"/>
                </a:moveTo>
                <a:lnTo>
                  <a:pt x="5289224" y="0"/>
                </a:lnTo>
                <a:lnTo>
                  <a:pt x="6736007" y="0"/>
                </a:lnTo>
                <a:lnTo>
                  <a:pt x="6998753" y="0"/>
                </a:lnTo>
                <a:lnTo>
                  <a:pt x="7778919" y="0"/>
                </a:lnTo>
                <a:lnTo>
                  <a:pt x="8872152" y="0"/>
                </a:lnTo>
                <a:lnTo>
                  <a:pt x="8894276" y="14997"/>
                </a:lnTo>
                <a:cubicBezTo>
                  <a:pt x="9921439" y="754641"/>
                  <a:pt x="10495175" y="2093192"/>
                  <a:pt x="10495175" y="3621656"/>
                </a:cubicBezTo>
                <a:cubicBezTo>
                  <a:pt x="10495175" y="4969131"/>
                  <a:pt x="9566450" y="5602839"/>
                  <a:pt x="8620825" y="6374814"/>
                </a:cubicBezTo>
                <a:cubicBezTo>
                  <a:pt x="8448622" y="6515397"/>
                  <a:pt x="8277995" y="6653108"/>
                  <a:pt x="8104177" y="6780599"/>
                </a:cubicBezTo>
                <a:lnTo>
                  <a:pt x="7992421" y="6858000"/>
                </a:lnTo>
                <a:lnTo>
                  <a:pt x="7778919" y="6858000"/>
                </a:lnTo>
                <a:lnTo>
                  <a:pt x="6998753" y="6858000"/>
                </a:lnTo>
                <a:lnTo>
                  <a:pt x="6736007" y="6858000"/>
                </a:lnTo>
                <a:lnTo>
                  <a:pt x="5289224"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8DBEAE55-3EA1-41D7-A212-5F7D8986C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980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CFC5F0E7-644F-4101-BE72-12825CF53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5964"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3" name="תמונה 2">
            <a:extLst>
              <a:ext uri="{FF2B5EF4-FFF2-40B4-BE49-F238E27FC236}">
                <a16:creationId xmlns:a16="http://schemas.microsoft.com/office/drawing/2014/main" id="{EC0203E7-88BA-5122-1CE1-164BCAB656BB}"/>
              </a:ext>
            </a:extLst>
          </p:cNvPr>
          <p:cNvPicPr>
            <a:picLocks noChangeAspect="1"/>
          </p:cNvPicPr>
          <p:nvPr/>
        </p:nvPicPr>
        <p:blipFill>
          <a:blip r:embed="rId2"/>
          <a:stretch>
            <a:fillRect/>
          </a:stretch>
        </p:blipFill>
        <p:spPr>
          <a:xfrm>
            <a:off x="-981849" y="128510"/>
            <a:ext cx="11550339" cy="6057912"/>
          </a:xfrm>
          <a:prstGeom prst="rect">
            <a:avLst/>
          </a:prstGeom>
        </p:spPr>
      </p:pic>
      <p:sp>
        <p:nvSpPr>
          <p:cNvPr id="6" name="תיבת טקסט 5">
            <a:extLst>
              <a:ext uri="{FF2B5EF4-FFF2-40B4-BE49-F238E27FC236}">
                <a16:creationId xmlns:a16="http://schemas.microsoft.com/office/drawing/2014/main" id="{F108E60A-C23B-F81F-3C01-8991E07AC605}"/>
              </a:ext>
            </a:extLst>
          </p:cNvPr>
          <p:cNvSpPr txBox="1"/>
          <p:nvPr/>
        </p:nvSpPr>
        <p:spPr>
          <a:xfrm>
            <a:off x="10040293" y="0"/>
            <a:ext cx="2254379" cy="1446550"/>
          </a:xfrm>
          <a:prstGeom prst="rect">
            <a:avLst/>
          </a:prstGeom>
          <a:noFill/>
        </p:spPr>
        <p:txBody>
          <a:bodyPr wrap="square">
            <a:spAutoFit/>
          </a:bodyPr>
          <a:lstStyle/>
          <a:p>
            <a:pPr algn="ctr" rtl="1"/>
            <a:r>
              <a:rPr lang="he-IL" sz="1200" dirty="0">
                <a:solidFill>
                  <a:schemeClr val="tx1">
                    <a:lumMod val="75000"/>
                    <a:lumOff val="25000"/>
                  </a:schemeClr>
                </a:solidFill>
                <a:latin typeface="Guttman Aharoni" panose="02010401010101010101" pitchFamily="2" charset="-79"/>
                <a:cs typeface="Guttman Aharoni" panose="02010401010101010101" pitchFamily="2" charset="-79"/>
              </a:rPr>
              <a:t>כשהלולאה נתקלת לראשונה במצב בו שני הזרמים יוצרים שני פוטנציאלי פעולה, היא מייצרת את שני הגרפים המוצגים עתה. </a:t>
            </a:r>
          </a:p>
          <a:p>
            <a:pPr algn="r" rtl="1"/>
            <a:endParaRPr lang="he-IL" sz="1200" dirty="0">
              <a:solidFill>
                <a:schemeClr val="tx1">
                  <a:lumMod val="75000"/>
                  <a:lumOff val="25000"/>
                </a:schemeClr>
              </a:solidFill>
              <a:latin typeface="Guttman Aharoni" panose="02010401010101010101" pitchFamily="2" charset="-79"/>
              <a:cs typeface="Guttman Aharoni" panose="02010401010101010101" pitchFamily="2" charset="-79"/>
            </a:endParaRPr>
          </a:p>
          <a:p>
            <a:pPr algn="ctr" rtl="1"/>
            <a:endParaRPr lang="he-IL" sz="16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13" name="תיבת טקסט 12">
            <a:extLst>
              <a:ext uri="{FF2B5EF4-FFF2-40B4-BE49-F238E27FC236}">
                <a16:creationId xmlns:a16="http://schemas.microsoft.com/office/drawing/2014/main" id="{34F48BCF-A643-9166-A01C-80F47FBB9049}"/>
              </a:ext>
            </a:extLst>
          </p:cNvPr>
          <p:cNvSpPr txBox="1"/>
          <p:nvPr/>
        </p:nvSpPr>
        <p:spPr>
          <a:xfrm>
            <a:off x="10330005" y="4616762"/>
            <a:ext cx="1995824" cy="1384995"/>
          </a:xfrm>
          <a:prstGeom prst="rect">
            <a:avLst/>
          </a:prstGeom>
          <a:noFill/>
        </p:spPr>
        <p:txBody>
          <a:bodyPr wrap="square">
            <a:spAutoFit/>
          </a:bodyPr>
          <a:lstStyle/>
          <a:p>
            <a:pPr algn="ctr" rtl="1"/>
            <a:r>
              <a:rPr lang="he-IL" sz="1200" dirty="0">
                <a:solidFill>
                  <a:schemeClr val="tx1">
                    <a:lumMod val="75000"/>
                    <a:lumOff val="25000"/>
                  </a:schemeClr>
                </a:solidFill>
                <a:latin typeface="Guttman Aharoni" panose="02010401010101010101" pitchFamily="2" charset="-79"/>
                <a:cs typeface="Guttman Aharoni" panose="02010401010101010101" pitchFamily="2" charset="-79"/>
              </a:rPr>
              <a:t>כך למעשה, הגרפים מדגימים מהו משך הזמן המינימלי שחייב להיות בין שני זרמים זהים שמוזרקים, על מנת שבתגובה לשניהם ייווצר פוטנציאל פעולה במערכת שלנו.</a:t>
            </a:r>
          </a:p>
        </p:txBody>
      </p:sp>
      <p:sp>
        <p:nvSpPr>
          <p:cNvPr id="16" name="תיבת טקסט 15">
            <a:extLst>
              <a:ext uri="{FF2B5EF4-FFF2-40B4-BE49-F238E27FC236}">
                <a16:creationId xmlns:a16="http://schemas.microsoft.com/office/drawing/2014/main" id="{E74977CE-B647-5E89-E11C-D816D307E9B4}"/>
              </a:ext>
            </a:extLst>
          </p:cNvPr>
          <p:cNvSpPr txBox="1"/>
          <p:nvPr/>
        </p:nvSpPr>
        <p:spPr>
          <a:xfrm>
            <a:off x="10568490" y="1095285"/>
            <a:ext cx="1757338" cy="1384995"/>
          </a:xfrm>
          <a:prstGeom prst="rect">
            <a:avLst/>
          </a:prstGeom>
          <a:noFill/>
        </p:spPr>
        <p:txBody>
          <a:bodyPr wrap="square">
            <a:spAutoFit/>
          </a:bodyPr>
          <a:lstStyle/>
          <a:p>
            <a:pPr algn="ctr" rtl="1"/>
            <a:r>
              <a:rPr lang="he-IL" sz="1200" dirty="0">
                <a:solidFill>
                  <a:schemeClr val="tx1">
                    <a:lumMod val="75000"/>
                    <a:lumOff val="25000"/>
                  </a:schemeClr>
                </a:solidFill>
                <a:latin typeface="Guttman Aharoni" panose="02010401010101010101" pitchFamily="2" charset="-79"/>
                <a:cs typeface="Guttman Aharoni" panose="02010401010101010101" pitchFamily="2" charset="-79"/>
              </a:rPr>
              <a:t>הגרף הימיני מייצג את תגובת הנוירון כאשר לראשונה משך הזמן בין שני הזרמים אפשר יצירה של פוטנציאל פעולה נוסף. </a:t>
            </a:r>
          </a:p>
          <a:p>
            <a:pPr algn="ctr" rtl="1"/>
            <a:endParaRPr lang="he-IL" sz="12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18" name="תיבת טקסט 17">
            <a:extLst>
              <a:ext uri="{FF2B5EF4-FFF2-40B4-BE49-F238E27FC236}">
                <a16:creationId xmlns:a16="http://schemas.microsoft.com/office/drawing/2014/main" id="{65744DE0-17F7-BF1C-F94B-34A14DCD3763}"/>
              </a:ext>
            </a:extLst>
          </p:cNvPr>
          <p:cNvSpPr txBox="1"/>
          <p:nvPr/>
        </p:nvSpPr>
        <p:spPr>
          <a:xfrm>
            <a:off x="10780545" y="2368003"/>
            <a:ext cx="1494925" cy="2123658"/>
          </a:xfrm>
          <a:prstGeom prst="rect">
            <a:avLst/>
          </a:prstGeom>
          <a:noFill/>
        </p:spPr>
        <p:txBody>
          <a:bodyPr wrap="square">
            <a:spAutoFit/>
          </a:bodyPr>
          <a:lstStyle/>
          <a:p>
            <a:pPr algn="ctr" rtl="1"/>
            <a:r>
              <a:rPr lang="he-IL" sz="1200" dirty="0">
                <a:solidFill>
                  <a:schemeClr val="tx1">
                    <a:lumMod val="75000"/>
                    <a:lumOff val="25000"/>
                  </a:schemeClr>
                </a:solidFill>
                <a:latin typeface="Guttman Aharoni" panose="02010401010101010101" pitchFamily="2" charset="-79"/>
                <a:cs typeface="Guttman Aharoni" panose="02010401010101010101" pitchFamily="2" charset="-79"/>
              </a:rPr>
              <a:t>בעוד שהגרף השמאלי מייצג את תגובת הנוירון כשמשך הזמן בין הזרמים היה </a:t>
            </a:r>
            <a:r>
              <a:rPr lang="en-US" sz="1200" dirty="0">
                <a:solidFill>
                  <a:schemeClr val="tx1">
                    <a:lumMod val="75000"/>
                    <a:lumOff val="25000"/>
                  </a:schemeClr>
                </a:solidFill>
                <a:latin typeface="+mj-lt"/>
                <a:cs typeface="Guttman Aharoni" panose="02010401010101010101" pitchFamily="2" charset="-79"/>
              </a:rPr>
              <a:t> 0.01 mS</a:t>
            </a:r>
            <a:r>
              <a:rPr lang="he-IL" sz="1200" dirty="0">
                <a:solidFill>
                  <a:schemeClr val="tx1">
                    <a:lumMod val="75000"/>
                    <a:lumOff val="25000"/>
                  </a:schemeClr>
                </a:solidFill>
                <a:latin typeface="+mj-lt"/>
                <a:cs typeface="Guttman Aharoni" panose="02010401010101010101" pitchFamily="2" charset="-79"/>
              </a:rPr>
              <a:t> פחות מזה שאפשר יצירת פוטנציאל פעולה נוסף (כלומר, הרגע האחרון של התקופה הרפרקטורית).</a:t>
            </a:r>
            <a:endParaRPr lang="he-IL" sz="12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21" name="תיבת טקסט 20">
            <a:extLst>
              <a:ext uri="{FF2B5EF4-FFF2-40B4-BE49-F238E27FC236}">
                <a16:creationId xmlns:a16="http://schemas.microsoft.com/office/drawing/2014/main" id="{F0A7A919-9D97-FAE2-7D0B-DEAFA489BE6D}"/>
              </a:ext>
            </a:extLst>
          </p:cNvPr>
          <p:cNvSpPr txBox="1"/>
          <p:nvPr/>
        </p:nvSpPr>
        <p:spPr>
          <a:xfrm>
            <a:off x="9100207" y="6089553"/>
            <a:ext cx="3214046" cy="830997"/>
          </a:xfrm>
          <a:prstGeom prst="rect">
            <a:avLst/>
          </a:prstGeom>
          <a:noFill/>
        </p:spPr>
        <p:txBody>
          <a:bodyPr wrap="square">
            <a:spAutoFit/>
          </a:bodyPr>
          <a:lstStyle/>
          <a:p>
            <a:pPr algn="ctr" rtl="1"/>
            <a:r>
              <a:rPr lang="he-IL" sz="1200" dirty="0">
                <a:solidFill>
                  <a:schemeClr val="tx1">
                    <a:lumMod val="75000"/>
                    <a:lumOff val="25000"/>
                  </a:schemeClr>
                </a:solidFill>
                <a:latin typeface="Guttman Aharoni" panose="02010401010101010101" pitchFamily="2" charset="-79"/>
                <a:cs typeface="Guttman Aharoni" panose="02010401010101010101" pitchFamily="2" charset="-79"/>
              </a:rPr>
              <a:t>העובדה שהזמן המינימלי הזה אינו שווה 0 (כלומר, ישר לאחר הזרקת הזרם הראשון, זרם שני זהה לא יוכל לייצר תגובה דומה בנוירון), מוכיחה את קיומה של התקופה הרפרקטורית. </a:t>
            </a:r>
          </a:p>
        </p:txBody>
      </p:sp>
    </p:spTree>
    <p:extLst>
      <p:ext uri="{BB962C8B-B14F-4D97-AF65-F5344CB8AC3E}">
        <p14:creationId xmlns:p14="http://schemas.microsoft.com/office/powerpoint/2010/main" val="1529902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dirty="0">
                <a:latin typeface="Guttman Aharoni" panose="02010401010101010101" pitchFamily="2" charset="-79"/>
                <a:cs typeface="Guttman Aharoni" panose="02010401010101010101" pitchFamily="2" charset="-79"/>
              </a:rPr>
              <a:t>מודל הנוירון</a:t>
            </a: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נזכיר שפוטנציאל פעולה מתאפיין בשינוי מהיר במתח ממברנת הנוירון לערכים חיוביים יותר (דה־פולריזציה), בעקבות עלייה של מתח הממברנה מעבר לערך סף מסוים (לרוב עקב זרם חיצוני). לאחר העלייה החדה, מתח הממברנה יורד חזרה (רה-פולריזציה), ואף לערכים שליליים יותר (היפר-פולריזציה), עד שמתייצב שוב על מתח המנוחה. </a:t>
            </a:r>
          </a:p>
          <a:p>
            <a:pPr algn="r" rtl="1">
              <a:lnSpc>
                <a:spcPct val="150000"/>
              </a:lnSpc>
            </a:pPr>
            <a:r>
              <a:rPr lang="he-IL" dirty="0">
                <a:latin typeface="Guttman Aharoni" panose="02010401010101010101" pitchFamily="2" charset="-79"/>
                <a:cs typeface="Guttman Aharoni" panose="02010401010101010101" pitchFamily="2" charset="-79"/>
              </a:rPr>
              <a:t>בכדי להמשיך ולערוך מספר מבחנים על המודל שלנו, עלינו לבחון תחילה האם הוא מתפקד. לכן, נזריק פולס זרם קצר למערכת ונראה האם נוצר פוטנציאל פעולה. במידה ותגובה אופיינית זו תופיע, נוכל לשער כי המודל מתפקד.</a:t>
            </a:r>
          </a:p>
        </p:txBody>
      </p:sp>
    </p:spTree>
    <p:extLst>
      <p:ext uri="{BB962C8B-B14F-4D97-AF65-F5344CB8AC3E}">
        <p14:creationId xmlns:p14="http://schemas.microsoft.com/office/powerpoint/2010/main" val="3672319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3" name="תמונה 2">
            <a:extLst>
              <a:ext uri="{FF2B5EF4-FFF2-40B4-BE49-F238E27FC236}">
                <a16:creationId xmlns:a16="http://schemas.microsoft.com/office/drawing/2014/main" id="{7FD6F538-9EF1-EB19-1462-2297C2F5C6A9}"/>
              </a:ext>
            </a:extLst>
          </p:cNvPr>
          <p:cNvPicPr>
            <a:picLocks noChangeAspect="1"/>
          </p:cNvPicPr>
          <p:nvPr/>
        </p:nvPicPr>
        <p:blipFill>
          <a:blip r:embed="rId2"/>
          <a:stretch>
            <a:fillRect/>
          </a:stretch>
        </p:blipFill>
        <p:spPr>
          <a:xfrm>
            <a:off x="840508" y="-249380"/>
            <a:ext cx="11322319" cy="5938321"/>
          </a:xfrm>
          <a:prstGeom prst="rect">
            <a:avLst/>
          </a:prstGeom>
        </p:spPr>
      </p:pic>
      <p:sp>
        <p:nvSpPr>
          <p:cNvPr id="5" name="תיבת טקסט 4">
            <a:extLst>
              <a:ext uri="{FF2B5EF4-FFF2-40B4-BE49-F238E27FC236}">
                <a16:creationId xmlns:a16="http://schemas.microsoft.com/office/drawing/2014/main" id="{425A1C74-52A2-01B1-C251-E5EF3114B5AF}"/>
              </a:ext>
            </a:extLst>
          </p:cNvPr>
          <p:cNvSpPr txBox="1"/>
          <p:nvPr/>
        </p:nvSpPr>
        <p:spPr>
          <a:xfrm>
            <a:off x="-1" y="6096704"/>
            <a:ext cx="12192002" cy="830997"/>
          </a:xfrm>
          <a:prstGeom prst="rect">
            <a:avLst/>
          </a:prstGeom>
          <a:noFill/>
        </p:spPr>
        <p:txBody>
          <a:bodyPr wrap="square">
            <a:spAutoFit/>
          </a:bodyPr>
          <a:lstStyle/>
          <a:p>
            <a:pPr algn="ctr" rtl="1"/>
            <a:r>
              <a:rPr lang="he-IL" sz="1200" dirty="0">
                <a:solidFill>
                  <a:schemeClr val="tx1">
                    <a:lumMod val="75000"/>
                    <a:lumOff val="25000"/>
                  </a:schemeClr>
                </a:solidFill>
                <a:latin typeface="Guttman Aharoni" panose="02010401010101010101" pitchFamily="2" charset="-79"/>
                <a:cs typeface="Guttman Aharoni" panose="02010401010101010101" pitchFamily="2" charset="-79"/>
              </a:rPr>
              <a:t>גרף זה מציג את שנאמר בצורה רציפה יותר. למעשה, ניתן לראות שרק כאשר המרווח בין הזרמים הזהים שמוזרקים הוא כ-16 מילישניות, הזרם השני ייצר תגובה זהה (של פוטנציאל פעולה) לזרם הראשון, כך שייספרו שני פוטנציאלי פעולה, ולא אחד. כלומר- עד אז מדובר בתקופה רפרקטורית, בה זרם זהה לא יגרום לתגובה זהה במערכת תחת המודל.</a:t>
            </a:r>
          </a:p>
          <a:p>
            <a:pPr algn="ctr"/>
            <a:r>
              <a:rPr lang="he-IL" sz="1200" dirty="0">
                <a:solidFill>
                  <a:schemeClr val="tx1">
                    <a:lumMod val="75000"/>
                    <a:lumOff val="25000"/>
                  </a:schemeClr>
                </a:solidFill>
                <a:latin typeface="Guttman Aharoni" panose="02010401010101010101" pitchFamily="2" charset="-79"/>
                <a:cs typeface="Guttman Aharoni" panose="02010401010101010101" pitchFamily="2" charset="-79"/>
              </a:rPr>
              <a:t>הערה: הסיבה ל"ירידה" חזרה לפוטנציאל פעולה יחיד החל מכ-36.85 מילישניות, היא שבמסגרת הזמנים, זה לא הספיק להגיע למתח הסף, ממנו נספר פוטנציאל פעולה. כתגובה לזרם, למתח לוקח כ-2.7 מילישניות מתחילת הזרקתו להגיע ל</a:t>
            </a:r>
            <a:r>
              <a:rPr lang="en-US" sz="1200" dirty="0">
                <a:solidFill>
                  <a:schemeClr val="tx1">
                    <a:lumMod val="75000"/>
                    <a:lumOff val="25000"/>
                  </a:schemeClr>
                </a:solidFill>
                <a:latin typeface="+mj-lt"/>
              </a:rPr>
              <a:t> 30mV</a:t>
            </a:r>
            <a:r>
              <a:rPr lang="he-IL" sz="1200" dirty="0">
                <a:solidFill>
                  <a:schemeClr val="tx1">
                    <a:lumMod val="75000"/>
                    <a:lumOff val="25000"/>
                  </a:schemeClr>
                </a:solidFill>
                <a:latin typeface="Guttman Aharoni" panose="02010401010101010101" pitchFamily="2" charset="-79"/>
                <a:cs typeface="Guttman Aharoni" panose="02010401010101010101" pitchFamily="2" charset="-79"/>
              </a:rPr>
              <a:t>, כך שאילו היינו מודדים עוד זמן, זה היה נחשב לפוטנציאל פעולה בהינתן המערכת שלנו.</a:t>
            </a:r>
          </a:p>
        </p:txBody>
      </p:sp>
    </p:spTree>
    <p:extLst>
      <p:ext uri="{BB962C8B-B14F-4D97-AF65-F5344CB8AC3E}">
        <p14:creationId xmlns:p14="http://schemas.microsoft.com/office/powerpoint/2010/main" val="38594502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מבחן 3: </a:t>
            </a:r>
            <a:r>
              <a:rPr lang="he-IL" sz="2400" dirty="0">
                <a:latin typeface="Guttman Aharoni" panose="02010401010101010101" pitchFamily="2" charset="-79"/>
                <a:cs typeface="Guttman Aharoni" panose="02010401010101010101" pitchFamily="2" charset="-79"/>
              </a:rPr>
              <a:t>תקופה רפרקטורית יחסית ומוחלטת</a:t>
            </a:r>
            <a:endParaRPr lang="he-IL" sz="3200"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לאחר שהראנו שתקופה רפרקטורית קיימת, עלינו להבחין בין יחסית ומוחלטת.</a:t>
            </a:r>
          </a:p>
          <a:p>
            <a:pPr algn="r" rtl="1">
              <a:lnSpc>
                <a:spcPct val="150000"/>
              </a:lnSpc>
            </a:pPr>
            <a:r>
              <a:rPr lang="he-IL" dirty="0">
                <a:latin typeface="Guttman Aharoni" panose="02010401010101010101" pitchFamily="2" charset="-79"/>
                <a:cs typeface="Guttman Aharoni" panose="02010401010101010101" pitchFamily="2" charset="-79"/>
              </a:rPr>
              <a:t>תחילה, התקופה הרפרקטורית המוחלטת, נובעת מכך שתעלות הנתרן סגורות בשלב זה. וכל עוד זה המצב, לא יוכל להיווצר פוטנציאל פעולה נוסף.</a:t>
            </a:r>
          </a:p>
          <a:p>
            <a:pPr algn="r" rtl="1">
              <a:lnSpc>
                <a:spcPct val="150000"/>
              </a:lnSpc>
            </a:pPr>
            <a:r>
              <a:rPr lang="he-IL" dirty="0">
                <a:latin typeface="Guttman Aharoni" panose="02010401010101010101" pitchFamily="2" charset="-79"/>
                <a:cs typeface="Guttman Aharoni" panose="02010401010101010101" pitchFamily="2" charset="-79"/>
              </a:rPr>
              <a:t>לאחריה, מגיעה התקופה הרפרקטורית היחסית, בה חלק מתעלות הנתרן כבר במצב שיכול להתאקטב, כך שיוכל להיווצר פוטנציאל פעולה. אך, הנוירון נמצא בהיפר-פולריזציה (לאור יציאת אשלגן מתעלותיו שעדיין פתוחות), לכן נזדקק לזרם חיובי יותר עוצמתי בכדי לחצות מתח סף ליצירה של פוטנציאל פעולה.</a:t>
            </a:r>
          </a:p>
        </p:txBody>
      </p:sp>
    </p:spTree>
    <p:extLst>
      <p:ext uri="{BB962C8B-B14F-4D97-AF65-F5344CB8AC3E}">
        <p14:creationId xmlns:p14="http://schemas.microsoft.com/office/powerpoint/2010/main" val="13540191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מבחן 3: </a:t>
            </a:r>
            <a:r>
              <a:rPr lang="he-IL" sz="2400" dirty="0">
                <a:latin typeface="Guttman Aharoni" panose="02010401010101010101" pitchFamily="2" charset="-79"/>
                <a:cs typeface="Guttman Aharoni" panose="02010401010101010101" pitchFamily="2" charset="-79"/>
              </a:rPr>
              <a:t>תקופה רפרקטורית יחסית ומוחלטת</a:t>
            </a:r>
            <a:endParaRPr lang="he-IL" sz="3200"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מכאן, שעל התקופה הרפרקטורית המוחלטת, לא נוכל להתגבר (לא ייווצר פוטנציאל פעולה לא משנה מה תהיה עוצמתו של הזרם השני שנזריק, כשהעוצמה כמובן בגדר טווח אפשרי פיזיולוגית), בעוד שאם נזריק זרם חזק מספיק במהלך התקופה הרפרקטורית היחסית, נוכל לייצר פוטנציאל פעולה.</a:t>
            </a:r>
          </a:p>
          <a:p>
            <a:pPr algn="r" rtl="1">
              <a:lnSpc>
                <a:spcPct val="150000"/>
              </a:lnSpc>
            </a:pPr>
            <a:r>
              <a:rPr lang="he-IL" dirty="0">
                <a:latin typeface="Guttman Aharoni" panose="02010401010101010101" pitchFamily="2" charset="-79"/>
                <a:cs typeface="Guttman Aharoni" panose="02010401010101010101" pitchFamily="2" charset="-79"/>
              </a:rPr>
              <a:t>ניתן גם לראות זאת בגרף המוצג מעלה המתבסס על המודל של הודג'קין והאקסלי, ומדגים את היחס הנדרש בין עוצמת הזרם השני לראשון בכדי שייווצר פוטנציאל פעולה (כשהמרווח בין הזרמים נתון בציר האיקס).</a:t>
            </a:r>
          </a:p>
        </p:txBody>
      </p:sp>
      <p:pic>
        <p:nvPicPr>
          <p:cNvPr id="5" name="תמונה 4">
            <a:extLst>
              <a:ext uri="{FF2B5EF4-FFF2-40B4-BE49-F238E27FC236}">
                <a16:creationId xmlns:a16="http://schemas.microsoft.com/office/drawing/2014/main" id="{26C0E515-ACBD-4093-74C7-B93033B176B5}"/>
              </a:ext>
            </a:extLst>
          </p:cNvPr>
          <p:cNvPicPr>
            <a:picLocks noChangeAspect="1"/>
          </p:cNvPicPr>
          <p:nvPr/>
        </p:nvPicPr>
        <p:blipFill rotWithShape="1">
          <a:blip r:embed="rId3">
            <a:alphaModFix amt="70000"/>
          </a:blip>
          <a:srcRect l="39848" t="38922" r="39849" b="30775"/>
          <a:stretch/>
        </p:blipFill>
        <p:spPr>
          <a:xfrm>
            <a:off x="2001722" y="225933"/>
            <a:ext cx="2117606" cy="1777841"/>
          </a:xfrm>
          <a:prstGeom prst="rect">
            <a:avLst/>
          </a:prstGeom>
        </p:spPr>
      </p:pic>
    </p:spTree>
    <p:extLst>
      <p:ext uri="{BB962C8B-B14F-4D97-AF65-F5344CB8AC3E}">
        <p14:creationId xmlns:p14="http://schemas.microsoft.com/office/powerpoint/2010/main" val="29919410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מבחן 3: </a:t>
            </a:r>
            <a:r>
              <a:rPr lang="he-IL" sz="2400" dirty="0">
                <a:latin typeface="Guttman Aharoni" panose="02010401010101010101" pitchFamily="2" charset="-79"/>
                <a:cs typeface="Guttman Aharoni" panose="02010401010101010101" pitchFamily="2" charset="-79"/>
              </a:rPr>
              <a:t>תקופה רפרקטורית יחסית ומוחלטת</a:t>
            </a:r>
            <a:endParaRPr lang="he-IL" sz="3200"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ככל שהזרמים קרובים יותר בזמן, כך היחס ביניהם שואף לאינסוף (כלומר, עוצמת הזרם השני חייבת לשאוף לאינסוף, מה שלא אפשרי פיזיולוגית וגורם לקיומה של תקופה רפרקטורית מוחלטת).</a:t>
            </a:r>
          </a:p>
          <a:p>
            <a:pPr algn="r" rtl="1">
              <a:lnSpc>
                <a:spcPct val="150000"/>
              </a:lnSpc>
            </a:pPr>
            <a:r>
              <a:rPr lang="he-IL" dirty="0">
                <a:latin typeface="Guttman Aharoni" panose="02010401010101010101" pitchFamily="2" charset="-79"/>
                <a:cs typeface="Guttman Aharoni" panose="02010401010101010101" pitchFamily="2" charset="-79"/>
              </a:rPr>
              <a:t>למעשה, אילו נראה כי במילישניות הבודדות לאחר הזרקת זרם שגרם ליצירת פוטנציאל פעולה, הזרקת זרם חזק בהרבה (ובטווח הפיזיולוגי) לא הביאה ליצירת פוטנציאל פעולה נוסף, נוכל להסיק כי מדובר בתקופה הרפרקטורית המוחלטת, וכי לא ניתן להתגבר עליה באמצעות זרם עוצמתי יותר שנמצא בטווח שהפיזיולוגיה שלנו מאפשרת.</a:t>
            </a:r>
          </a:p>
        </p:txBody>
      </p:sp>
      <p:pic>
        <p:nvPicPr>
          <p:cNvPr id="5" name="תמונה 4">
            <a:extLst>
              <a:ext uri="{FF2B5EF4-FFF2-40B4-BE49-F238E27FC236}">
                <a16:creationId xmlns:a16="http://schemas.microsoft.com/office/drawing/2014/main" id="{26C0E515-ACBD-4093-74C7-B93033B176B5}"/>
              </a:ext>
            </a:extLst>
          </p:cNvPr>
          <p:cNvPicPr>
            <a:picLocks noChangeAspect="1"/>
          </p:cNvPicPr>
          <p:nvPr/>
        </p:nvPicPr>
        <p:blipFill rotWithShape="1">
          <a:blip r:embed="rId3">
            <a:alphaModFix amt="70000"/>
          </a:blip>
          <a:srcRect l="39848" t="38922" r="39849" b="30775"/>
          <a:stretch/>
        </p:blipFill>
        <p:spPr>
          <a:xfrm>
            <a:off x="2001722" y="225933"/>
            <a:ext cx="2117606" cy="1777841"/>
          </a:xfrm>
          <a:prstGeom prst="rect">
            <a:avLst/>
          </a:prstGeom>
        </p:spPr>
      </p:pic>
    </p:spTree>
    <p:extLst>
      <p:ext uri="{BB962C8B-B14F-4D97-AF65-F5344CB8AC3E}">
        <p14:creationId xmlns:p14="http://schemas.microsoft.com/office/powerpoint/2010/main" val="1823019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תמונה 4">
            <a:extLst>
              <a:ext uri="{FF2B5EF4-FFF2-40B4-BE49-F238E27FC236}">
                <a16:creationId xmlns:a16="http://schemas.microsoft.com/office/drawing/2014/main" id="{1392CE02-4074-0B91-7D19-1C69C5F46B16}"/>
              </a:ext>
            </a:extLst>
          </p:cNvPr>
          <p:cNvPicPr>
            <a:picLocks noChangeAspect="1"/>
          </p:cNvPicPr>
          <p:nvPr/>
        </p:nvPicPr>
        <p:blipFill>
          <a:blip r:embed="rId2"/>
          <a:stretch>
            <a:fillRect/>
          </a:stretch>
        </p:blipFill>
        <p:spPr>
          <a:xfrm>
            <a:off x="-983543" y="-112157"/>
            <a:ext cx="14159086" cy="7426146"/>
          </a:xfrm>
          <a:prstGeom prst="rect">
            <a:avLst/>
          </a:prstGeom>
        </p:spPr>
      </p:pic>
    </p:spTree>
    <p:extLst>
      <p:ext uri="{BB962C8B-B14F-4D97-AF65-F5344CB8AC3E}">
        <p14:creationId xmlns:p14="http://schemas.microsoft.com/office/powerpoint/2010/main" val="1487729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מבחן 3: </a:t>
            </a:r>
            <a:r>
              <a:rPr lang="he-IL" sz="2400" dirty="0">
                <a:latin typeface="Guttman Aharoni" panose="02010401010101010101" pitchFamily="2" charset="-79"/>
                <a:cs typeface="Guttman Aharoni" panose="02010401010101010101" pitchFamily="2" charset="-79"/>
              </a:rPr>
              <a:t>תקופה רפרקטורית יחסית ומוחלטת</a:t>
            </a:r>
            <a:endParaRPr lang="he-IL" sz="3200"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לאחר מכן, נבחן מה קורה במילישניות העוקבות, שהן למעשה מסמלות את התקופה הרפרקטורית היחסית. גם כאן, נזריק זרם נוסף, חזק יותר, לפני שהטווח שמצאנו לתקופה רפרקטורית מסתיים, ונבחן האם ניתן להתגבר על המגבלה וליצור פוטנציאל פעולה בכל זאת.</a:t>
            </a:r>
          </a:p>
          <a:p>
            <a:pPr algn="r" rtl="1">
              <a:lnSpc>
                <a:spcPct val="150000"/>
              </a:lnSpc>
            </a:pPr>
            <a:r>
              <a:rPr lang="he-IL" dirty="0">
                <a:latin typeface="Guttman Aharoni" panose="02010401010101010101" pitchFamily="2" charset="-79"/>
                <a:cs typeface="Guttman Aharoni" panose="02010401010101010101" pitchFamily="2" charset="-79"/>
              </a:rPr>
              <a:t>במידה שכן, זוהי עדות לקיומה של תקופה רפרקטורית יחסית, ולכך שניתן להתגבר עליה באמצעות פולס זרם בעוצמה רבה יותר (ובטווח הפיזיולוגי).</a:t>
            </a:r>
          </a:p>
        </p:txBody>
      </p:sp>
      <p:pic>
        <p:nvPicPr>
          <p:cNvPr id="5" name="תמונה 4">
            <a:extLst>
              <a:ext uri="{FF2B5EF4-FFF2-40B4-BE49-F238E27FC236}">
                <a16:creationId xmlns:a16="http://schemas.microsoft.com/office/drawing/2014/main" id="{26C0E515-ACBD-4093-74C7-B93033B176B5}"/>
              </a:ext>
            </a:extLst>
          </p:cNvPr>
          <p:cNvPicPr>
            <a:picLocks noChangeAspect="1"/>
          </p:cNvPicPr>
          <p:nvPr/>
        </p:nvPicPr>
        <p:blipFill rotWithShape="1">
          <a:blip r:embed="rId3">
            <a:alphaModFix amt="70000"/>
          </a:blip>
          <a:srcRect l="39848" t="38922" r="39849" b="30775"/>
          <a:stretch/>
        </p:blipFill>
        <p:spPr>
          <a:xfrm>
            <a:off x="2001722" y="225933"/>
            <a:ext cx="2117606" cy="1777841"/>
          </a:xfrm>
          <a:prstGeom prst="rect">
            <a:avLst/>
          </a:prstGeom>
        </p:spPr>
      </p:pic>
    </p:spTree>
    <p:extLst>
      <p:ext uri="{BB962C8B-B14F-4D97-AF65-F5344CB8AC3E}">
        <p14:creationId xmlns:p14="http://schemas.microsoft.com/office/powerpoint/2010/main" val="4389178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תמונה 2">
            <a:extLst>
              <a:ext uri="{FF2B5EF4-FFF2-40B4-BE49-F238E27FC236}">
                <a16:creationId xmlns:a16="http://schemas.microsoft.com/office/drawing/2014/main" id="{26442BEE-60A4-EC42-F40A-3698F884D6C5}"/>
              </a:ext>
            </a:extLst>
          </p:cNvPr>
          <p:cNvPicPr>
            <a:picLocks noChangeAspect="1"/>
          </p:cNvPicPr>
          <p:nvPr/>
        </p:nvPicPr>
        <p:blipFill>
          <a:blip r:embed="rId2"/>
          <a:stretch>
            <a:fillRect/>
          </a:stretch>
        </p:blipFill>
        <p:spPr>
          <a:xfrm>
            <a:off x="-1003690" y="-121617"/>
            <a:ext cx="14199380" cy="7447279"/>
          </a:xfrm>
          <a:prstGeom prst="rect">
            <a:avLst/>
          </a:prstGeom>
        </p:spPr>
      </p:pic>
    </p:spTree>
    <p:extLst>
      <p:ext uri="{BB962C8B-B14F-4D97-AF65-F5344CB8AC3E}">
        <p14:creationId xmlns:p14="http://schemas.microsoft.com/office/powerpoint/2010/main" val="14762006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5C62259-4F90-418D-908C-9127ACC5F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30839" y="370224"/>
            <a:ext cx="7203799" cy="60303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CA835FD4-D707-4178-B672-AC418F0BE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3467" y="143123"/>
            <a:ext cx="7778543" cy="6484567"/>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EAEE08D-A745-4391-9073-9E99767E0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4539" y="266074"/>
            <a:ext cx="7489662" cy="625218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מציין מיקום תוכן 2">
            <a:extLst>
              <a:ext uri="{FF2B5EF4-FFF2-40B4-BE49-F238E27FC236}">
                <a16:creationId xmlns:a16="http://schemas.microsoft.com/office/drawing/2014/main" id="{FAA31028-E2FF-DAA6-059D-4CEC31A03303}"/>
              </a:ext>
            </a:extLst>
          </p:cNvPr>
          <p:cNvSpPr>
            <a:spLocks noGrp="1"/>
          </p:cNvSpPr>
          <p:nvPr>
            <p:ph idx="1"/>
          </p:nvPr>
        </p:nvSpPr>
        <p:spPr>
          <a:xfrm>
            <a:off x="3207508" y="1566412"/>
            <a:ext cx="6083723" cy="3651504"/>
          </a:xfrm>
        </p:spPr>
        <p:txBody>
          <a:bodyPr/>
          <a:lstStyle/>
          <a:p>
            <a:pPr algn="ctr" rtl="1">
              <a:lnSpc>
                <a:spcPct val="150000"/>
              </a:lnSpc>
            </a:pPr>
            <a:r>
              <a:rPr lang="he-IL" sz="1800" dirty="0">
                <a:latin typeface="Guttman Aharoni" panose="02010401010101010101" pitchFamily="2" charset="-79"/>
                <a:cs typeface="Guttman Aharoni" panose="02010401010101010101" pitchFamily="2" charset="-79"/>
              </a:rPr>
              <a:t>מהגרפים שהוצגו, ניתן לראות כי ישנה תקופה רפרקטורית מוחלטת, עליה לא ניתן להתגבר באמצעות הזרקת פולס שני שהוא עוצמתי יותר, שלאחריה מגיעה תקופה רפרקטורית יחסית, עליה ניתן להתגבר באמצעות פולס זרם בעוצמה גבוהה יותר (נזכיר שבסימולציה הראשונה של מבחן זה, כבר הוכח שזרם שני שזהה בעוצמתו לראשון, לא יגרום לפוטנציאל פעולה נוסף במוחלטת וביחסית כאחד).</a:t>
            </a:r>
          </a:p>
        </p:txBody>
      </p:sp>
      <p:sp>
        <p:nvSpPr>
          <p:cNvPr id="4" name="תיבת טקסט 3">
            <a:extLst>
              <a:ext uri="{FF2B5EF4-FFF2-40B4-BE49-F238E27FC236}">
                <a16:creationId xmlns:a16="http://schemas.microsoft.com/office/drawing/2014/main" id="{05098E3E-4CC5-F22B-2669-792DB3451B89}"/>
              </a:ext>
            </a:extLst>
          </p:cNvPr>
          <p:cNvSpPr txBox="1"/>
          <p:nvPr/>
        </p:nvSpPr>
        <p:spPr>
          <a:xfrm>
            <a:off x="4110273" y="4976978"/>
            <a:ext cx="3892989" cy="1177245"/>
          </a:xfrm>
          <a:prstGeom prst="rect">
            <a:avLst/>
          </a:prstGeom>
          <a:noFill/>
        </p:spPr>
        <p:txBody>
          <a:bodyPr wrap="square">
            <a:spAutoFit/>
          </a:bodyPr>
          <a:lstStyle/>
          <a:p>
            <a:pPr algn="ctr" rtl="1">
              <a:lnSpc>
                <a:spcPct val="150000"/>
              </a:lnSpc>
            </a:pPr>
            <a:r>
              <a:rPr lang="he-IL" sz="1200" dirty="0">
                <a:solidFill>
                  <a:schemeClr val="tx1">
                    <a:lumMod val="75000"/>
                    <a:lumOff val="25000"/>
                  </a:schemeClr>
                </a:solidFill>
                <a:latin typeface="Guttman Aharoni" panose="02010401010101010101" pitchFamily="2" charset="-79"/>
                <a:cs typeface="Guttman Aharoni" panose="02010401010101010101" pitchFamily="2" charset="-79"/>
              </a:rPr>
              <a:t>כדאי לשים לב לציר ה-</a:t>
            </a:r>
            <a:r>
              <a:rPr lang="en-US" sz="1200" dirty="0">
                <a:solidFill>
                  <a:schemeClr val="tx1">
                    <a:lumMod val="75000"/>
                    <a:lumOff val="25000"/>
                  </a:schemeClr>
                </a:solidFill>
                <a:latin typeface="+mj-lt"/>
                <a:cs typeface="+mj-cs"/>
              </a:rPr>
              <a:t> y</a:t>
            </a:r>
            <a:r>
              <a:rPr lang="he-IL" sz="1200" dirty="0">
                <a:solidFill>
                  <a:schemeClr val="tx1">
                    <a:lumMod val="75000"/>
                    <a:lumOff val="25000"/>
                  </a:schemeClr>
                </a:solidFill>
                <a:latin typeface="Guttman Aharoni" panose="02010401010101010101" pitchFamily="2" charset="-79"/>
                <a:cs typeface="Guttman Aharoni" panose="02010401010101010101" pitchFamily="2" charset="-79"/>
              </a:rPr>
              <a:t>בגרפים של הזרם בסימולציות, שמתפרש על טווח רחב יותר עבור התקופה הרפרקטורית המוחלטת (שם ניסינו לתת אף זרם חזק יותר </a:t>
            </a:r>
            <a:r>
              <a:rPr lang="he-IL" sz="1200" dirty="0" err="1">
                <a:solidFill>
                  <a:schemeClr val="tx1">
                    <a:lumMod val="75000"/>
                    <a:lumOff val="25000"/>
                  </a:schemeClr>
                </a:solidFill>
                <a:latin typeface="Guttman Aharoni" panose="02010401010101010101" pitchFamily="2" charset="-79"/>
                <a:cs typeface="Guttman Aharoni" panose="02010401010101010101" pitchFamily="2" charset="-79"/>
              </a:rPr>
              <a:t>מביחסית</a:t>
            </a:r>
            <a:r>
              <a:rPr lang="he-IL" sz="1200" dirty="0">
                <a:solidFill>
                  <a:schemeClr val="tx1">
                    <a:lumMod val="75000"/>
                    <a:lumOff val="25000"/>
                  </a:schemeClr>
                </a:solidFill>
                <a:latin typeface="Guttman Aharoni" panose="02010401010101010101" pitchFamily="2" charset="-79"/>
                <a:cs typeface="Guttman Aharoni" panose="02010401010101010101" pitchFamily="2" charset="-79"/>
              </a:rPr>
              <a:t>). </a:t>
            </a:r>
          </a:p>
        </p:txBody>
      </p:sp>
    </p:spTree>
    <p:extLst>
      <p:ext uri="{BB962C8B-B14F-4D97-AF65-F5344CB8AC3E}">
        <p14:creationId xmlns:p14="http://schemas.microsoft.com/office/powerpoint/2010/main" val="3533368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dirty="0">
                <a:latin typeface="Guttman Aharoni" panose="02010401010101010101" pitchFamily="2" charset="-79"/>
                <a:cs typeface="Guttman Aharoni" panose="02010401010101010101" pitchFamily="2" charset="-79"/>
              </a:rPr>
              <a:t>מודל הנוירון</a:t>
            </a:r>
          </a:p>
        </p:txBody>
      </p:sp>
      <p:sp>
        <p:nvSpPr>
          <p:cNvPr id="4" name="מציין מיקום תוכן 2">
            <a:extLst>
              <a:ext uri="{FF2B5EF4-FFF2-40B4-BE49-F238E27FC236}">
                <a16:creationId xmlns:a16="http://schemas.microsoft.com/office/drawing/2014/main" id="{CB291BFA-F869-0F9A-92C3-3B24F50127B6}"/>
              </a:ext>
            </a:extLst>
          </p:cNvPr>
          <p:cNvSpPr txBox="1">
            <a:spLocks/>
          </p:cNvSpPr>
          <p:nvPr/>
        </p:nvSpPr>
        <p:spPr>
          <a:xfrm>
            <a:off x="1920240" y="2312276"/>
            <a:ext cx="8770571" cy="3651504"/>
          </a:xfrm>
          <a:prstGeom prst="rect">
            <a:avLst/>
          </a:prstGeom>
        </p:spPr>
        <p:txBody>
          <a:bodyPr lIns="109728" tIns="109728" rIns="109728" bIns="91440"/>
          <a:lstStyle>
            <a:lvl1pPr marL="0" indent="0" algn="l" defTabSz="914400" rtl="0" eaLnBrk="1" latinLnBrk="0" hangingPunct="1">
              <a:lnSpc>
                <a:spcPct val="140000"/>
              </a:lnSpc>
              <a:spcBef>
                <a:spcPts val="930"/>
              </a:spcBef>
              <a:buFont typeface="Corbel" panose="020B0503020204020204" pitchFamily="34" charset="0"/>
              <a:buNone/>
              <a:defRPr sz="2000" b="0" kern="1200" spc="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800" kern="1200" spc="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600" i="1" kern="1200" spc="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600" kern="1200" spc="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600" i="1" kern="1200" spc="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gn="r" rtl="1">
              <a:lnSpc>
                <a:spcPct val="150000"/>
              </a:lnSpc>
            </a:pPr>
            <a:r>
              <a:rPr lang="he-IL" dirty="0">
                <a:latin typeface="Guttman Aharoni" panose="02010401010101010101" pitchFamily="2" charset="-79"/>
                <a:cs typeface="Guttman Aharoni" panose="02010401010101010101" pitchFamily="2" charset="-79"/>
              </a:rPr>
              <a:t>ערכי המודל בהם נעשה שימוש בסימולציות נלקחו מספרו של </a:t>
            </a:r>
            <a:r>
              <a:rPr lang="en-US" dirty="0">
                <a:latin typeface="+mj-lt"/>
              </a:rPr>
              <a:t>Christof Koch</a:t>
            </a:r>
            <a:r>
              <a:rPr lang="he-IL" dirty="0">
                <a:latin typeface="Guttman Aharoni" panose="02010401010101010101" pitchFamily="2" charset="-79"/>
                <a:cs typeface="Guttman Aharoni" panose="02010401010101010101" pitchFamily="2" charset="-79"/>
              </a:rPr>
              <a:t>:</a:t>
            </a:r>
          </a:p>
          <a:p>
            <a:pPr algn="l">
              <a:lnSpc>
                <a:spcPct val="150000"/>
              </a:lnSpc>
            </a:pPr>
            <a:r>
              <a:rPr lang="en-US" dirty="0">
                <a:latin typeface="+mj-lt"/>
              </a:rPr>
              <a:t>Biophysics of Computation – Chapter 6: </a:t>
            </a:r>
            <a:br>
              <a:rPr lang="en-US" dirty="0">
                <a:latin typeface="+mj-lt"/>
              </a:rPr>
            </a:br>
            <a:r>
              <a:rPr lang="en-US" dirty="0">
                <a:latin typeface="+mj-lt"/>
              </a:rPr>
              <a:t>The Hodgkin and Huxley Model of Action Potential Generation</a:t>
            </a:r>
            <a:endParaRPr lang="he-IL" dirty="0">
              <a:latin typeface="Guttman Aharoni" panose="02010401010101010101" pitchFamily="2" charset="-79"/>
              <a:cs typeface="Guttman Aharoni" panose="02010401010101010101" pitchFamily="2" charset="-79"/>
            </a:endParaRPr>
          </a:p>
          <a:p>
            <a:pPr algn="r" rtl="1">
              <a:lnSpc>
                <a:spcPct val="150000"/>
              </a:lnSpc>
            </a:pPr>
            <a:r>
              <a:rPr lang="he-IL" dirty="0">
                <a:latin typeface="Guttman Aharoni" panose="02010401010101010101" pitchFamily="2" charset="-79"/>
                <a:cs typeface="Guttman Aharoni" panose="02010401010101010101" pitchFamily="2" charset="-79"/>
              </a:rPr>
              <a:t>כך שלמעשה הסימולציות כולן סובבות סביב מתח מנוחה של </a:t>
            </a:r>
            <a:r>
              <a:rPr lang="en-US" dirty="0">
                <a:latin typeface="+mj-lt"/>
              </a:rPr>
              <a:t>0mV</a:t>
            </a:r>
            <a:r>
              <a:rPr lang="he-IL" dirty="0">
                <a:latin typeface="+mj-lt"/>
              </a:rPr>
              <a:t>.</a:t>
            </a:r>
          </a:p>
          <a:p>
            <a:pPr algn="r" rtl="1">
              <a:lnSpc>
                <a:spcPct val="150000"/>
              </a:lnSpc>
            </a:pPr>
            <a:r>
              <a:rPr lang="he-IL" dirty="0">
                <a:latin typeface="Guttman Aharoni" panose="02010401010101010101" pitchFamily="2" charset="-79"/>
                <a:cs typeface="Guttman Aharoni" panose="02010401010101010101" pitchFamily="2" charset="-79"/>
              </a:rPr>
              <a:t>נוסף על כך, הוחלט שהסימולציות ירוצו למשך 100 מילישניות (אלא אם יצוין אחרת), כאשר גירוי (בצורת זרם חיצוני) מתחיל להופיע לאחר 10 מילישניות. "מדידת" המתח בסימולציות נערכה כל </a:t>
            </a:r>
            <a:r>
              <a:rPr lang="en-US" dirty="0">
                <a:latin typeface="+mj-lt"/>
                <a:cs typeface="Guttman Aharoni" panose="02010401010101010101" pitchFamily="2" charset="-79"/>
              </a:rPr>
              <a:t>t = 0.01 mS</a:t>
            </a:r>
            <a:r>
              <a:rPr lang="he-IL" dirty="0">
                <a:latin typeface="Guttman Aharoni" panose="02010401010101010101" pitchFamily="2" charset="-79"/>
                <a:cs typeface="Guttman Aharoni" panose="02010401010101010101" pitchFamily="2" charset="-79"/>
              </a:rPr>
              <a:t>  , באמצעות שיטת אוילר.</a:t>
            </a:r>
          </a:p>
          <a:p>
            <a:pPr algn="r" rtl="1"/>
            <a:endParaRPr lang="he-IL" dirty="0">
              <a:latin typeface="+mj-lt"/>
            </a:endParaRPr>
          </a:p>
        </p:txBody>
      </p:sp>
      <p:sp>
        <p:nvSpPr>
          <p:cNvPr id="7" name="משולש שווה-שוקיים 6">
            <a:extLst>
              <a:ext uri="{FF2B5EF4-FFF2-40B4-BE49-F238E27FC236}">
                <a16:creationId xmlns:a16="http://schemas.microsoft.com/office/drawing/2014/main" id="{5F74CF67-764B-5B4C-86C2-D8C418E0308F}"/>
              </a:ext>
            </a:extLst>
          </p:cNvPr>
          <p:cNvSpPr/>
          <p:nvPr/>
        </p:nvSpPr>
        <p:spPr>
          <a:xfrm>
            <a:off x="4934139" y="5674068"/>
            <a:ext cx="162962" cy="172017"/>
          </a:xfrm>
          <a:prstGeom prst="triangl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ln>
                <a:solidFill>
                  <a:sysClr val="windowText" lastClr="000000"/>
                </a:solidFill>
              </a:ln>
              <a:noFill/>
            </a:endParaRPr>
          </a:p>
        </p:txBody>
      </p:sp>
    </p:spTree>
    <p:extLst>
      <p:ext uri="{BB962C8B-B14F-4D97-AF65-F5344CB8AC3E}">
        <p14:creationId xmlns:p14="http://schemas.microsoft.com/office/powerpoint/2010/main" val="1066766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22">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24">
            <a:extLst>
              <a:ext uri="{FF2B5EF4-FFF2-40B4-BE49-F238E27FC236}">
                <a16:creationId xmlns:a16="http://schemas.microsoft.com/office/drawing/2014/main" id="{072DC3EE-C469-49E0-A83D-CA3BE525C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644774" y="0"/>
            <a:ext cx="9547224" cy="6858000"/>
          </a:xfrm>
          <a:custGeom>
            <a:avLst/>
            <a:gdLst>
              <a:gd name="connsiteX0" fmla="*/ 7924201 w 9547224"/>
              <a:gd name="connsiteY0" fmla="*/ 0 h 6858000"/>
              <a:gd name="connsiteX1" fmla="*/ 6830968 w 9547224"/>
              <a:gd name="connsiteY1" fmla="*/ 0 h 6858000"/>
              <a:gd name="connsiteX2" fmla="*/ 6514769 w 9547224"/>
              <a:gd name="connsiteY2" fmla="*/ 0 h 6858000"/>
              <a:gd name="connsiteX3" fmla="*/ 6050802 w 9547224"/>
              <a:gd name="connsiteY3" fmla="*/ 0 h 6858000"/>
              <a:gd name="connsiteX4" fmla="*/ 4341273 w 9547224"/>
              <a:gd name="connsiteY4" fmla="*/ 0 h 6858000"/>
              <a:gd name="connsiteX5" fmla="*/ 0 w 9547224"/>
              <a:gd name="connsiteY5" fmla="*/ 0 h 6858000"/>
              <a:gd name="connsiteX6" fmla="*/ 0 w 9547224"/>
              <a:gd name="connsiteY6" fmla="*/ 6858000 h 6858000"/>
              <a:gd name="connsiteX7" fmla="*/ 4341273 w 9547224"/>
              <a:gd name="connsiteY7" fmla="*/ 6858000 h 6858000"/>
              <a:gd name="connsiteX8" fmla="*/ 6050802 w 9547224"/>
              <a:gd name="connsiteY8" fmla="*/ 6858000 h 6858000"/>
              <a:gd name="connsiteX9" fmla="*/ 6514769 w 9547224"/>
              <a:gd name="connsiteY9" fmla="*/ 6858000 h 6858000"/>
              <a:gd name="connsiteX10" fmla="*/ 6830968 w 9547224"/>
              <a:gd name="connsiteY10" fmla="*/ 6858000 h 6858000"/>
              <a:gd name="connsiteX11" fmla="*/ 7044470 w 9547224"/>
              <a:gd name="connsiteY11" fmla="*/ 6858000 h 6858000"/>
              <a:gd name="connsiteX12" fmla="*/ 7156226 w 9547224"/>
              <a:gd name="connsiteY12" fmla="*/ 6780599 h 6858000"/>
              <a:gd name="connsiteX13" fmla="*/ 7672874 w 9547224"/>
              <a:gd name="connsiteY13" fmla="*/ 6374814 h 6858000"/>
              <a:gd name="connsiteX14" fmla="*/ 9547224 w 9547224"/>
              <a:gd name="connsiteY14" fmla="*/ 3621656 h 6858000"/>
              <a:gd name="connsiteX15" fmla="*/ 7946325 w 9547224"/>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47224" h="6858000">
                <a:moveTo>
                  <a:pt x="7924201" y="0"/>
                </a:moveTo>
                <a:lnTo>
                  <a:pt x="6830968" y="0"/>
                </a:lnTo>
                <a:lnTo>
                  <a:pt x="6514769" y="0"/>
                </a:lnTo>
                <a:lnTo>
                  <a:pt x="6050802" y="0"/>
                </a:lnTo>
                <a:lnTo>
                  <a:pt x="4341273" y="0"/>
                </a:lnTo>
                <a:lnTo>
                  <a:pt x="0" y="0"/>
                </a:lnTo>
                <a:lnTo>
                  <a:pt x="0" y="6858000"/>
                </a:lnTo>
                <a:lnTo>
                  <a:pt x="4341273" y="6858000"/>
                </a:lnTo>
                <a:lnTo>
                  <a:pt x="6050802" y="6858000"/>
                </a:lnTo>
                <a:lnTo>
                  <a:pt x="6514769" y="6858000"/>
                </a:lnTo>
                <a:lnTo>
                  <a:pt x="6830968" y="6858000"/>
                </a:lnTo>
                <a:lnTo>
                  <a:pt x="7044470" y="6858000"/>
                </a:lnTo>
                <a:lnTo>
                  <a:pt x="7156226" y="6780599"/>
                </a:lnTo>
                <a:cubicBezTo>
                  <a:pt x="7330044" y="6653108"/>
                  <a:pt x="7500671" y="6515397"/>
                  <a:pt x="7672874" y="6374814"/>
                </a:cubicBezTo>
                <a:cubicBezTo>
                  <a:pt x="8618499" y="5602839"/>
                  <a:pt x="9547224" y="4969131"/>
                  <a:pt x="9547224" y="3621656"/>
                </a:cubicBezTo>
                <a:cubicBezTo>
                  <a:pt x="9547224" y="2093192"/>
                  <a:pt x="8973488" y="754641"/>
                  <a:pt x="7946325" y="1499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26">
            <a:extLst>
              <a:ext uri="{FF2B5EF4-FFF2-40B4-BE49-F238E27FC236}">
                <a16:creationId xmlns:a16="http://schemas.microsoft.com/office/drawing/2014/main" id="{8DBEAE55-3EA1-41D7-A212-5F7D8986C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21220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4" name="Freeform: Shape 28">
            <a:extLst>
              <a:ext uri="{FF2B5EF4-FFF2-40B4-BE49-F238E27FC236}">
                <a16:creationId xmlns:a16="http://schemas.microsoft.com/office/drawing/2014/main" id="{CFC5F0E7-644F-4101-BE72-12825CF53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17551"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3" name="תמונה 12">
            <a:extLst>
              <a:ext uri="{FF2B5EF4-FFF2-40B4-BE49-F238E27FC236}">
                <a16:creationId xmlns:a16="http://schemas.microsoft.com/office/drawing/2014/main" id="{A6691252-E76F-8BAA-4D57-D64B115D4252}"/>
              </a:ext>
            </a:extLst>
          </p:cNvPr>
          <p:cNvPicPr>
            <a:picLocks noChangeAspect="1"/>
          </p:cNvPicPr>
          <p:nvPr/>
        </p:nvPicPr>
        <p:blipFill rotWithShape="1">
          <a:blip r:embed="rId2"/>
          <a:srcRect l="8275" b="6257"/>
          <a:stretch/>
        </p:blipFill>
        <p:spPr>
          <a:xfrm>
            <a:off x="3187249" y="375957"/>
            <a:ext cx="9969269" cy="5343707"/>
          </a:xfrm>
          <a:prstGeom prst="rect">
            <a:avLst/>
          </a:prstGeom>
        </p:spPr>
      </p:pic>
      <p:sp>
        <p:nvSpPr>
          <p:cNvPr id="2" name="תיבת טקסט 1">
            <a:extLst>
              <a:ext uri="{FF2B5EF4-FFF2-40B4-BE49-F238E27FC236}">
                <a16:creationId xmlns:a16="http://schemas.microsoft.com/office/drawing/2014/main" id="{CF34577A-2830-FA4D-8A4F-D20842943CE1}"/>
              </a:ext>
            </a:extLst>
          </p:cNvPr>
          <p:cNvSpPr txBox="1"/>
          <p:nvPr/>
        </p:nvSpPr>
        <p:spPr>
          <a:xfrm>
            <a:off x="13668" y="72158"/>
            <a:ext cx="2878729" cy="1323439"/>
          </a:xfrm>
          <a:prstGeom prst="rect">
            <a:avLst/>
          </a:prstGeom>
          <a:noFill/>
        </p:spPr>
        <p:txBody>
          <a:bodyPr wrap="square" rtlCol="1">
            <a:spAutoFit/>
          </a:bodyPr>
          <a:lstStyle/>
          <a:p>
            <a:pPr algn="ct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כאמור, נסתכל על תגובת הנוירון בעת הזרקת פולס זרם קצר, על מנת לבחון את המודל שיצרנו.</a:t>
            </a:r>
          </a:p>
          <a:p>
            <a:pPr algn="ctr"/>
            <a:endParaRPr lang="he-IL" sz="1600" dirty="0">
              <a:latin typeface="Guttman Aharoni" panose="02010401010101010101" pitchFamily="2" charset="-79"/>
              <a:cs typeface="Guttman Aharoni" panose="02010401010101010101" pitchFamily="2" charset="-79"/>
            </a:endParaRPr>
          </a:p>
        </p:txBody>
      </p:sp>
      <p:sp>
        <p:nvSpPr>
          <p:cNvPr id="4" name="תיבת טקסט 3">
            <a:extLst>
              <a:ext uri="{FF2B5EF4-FFF2-40B4-BE49-F238E27FC236}">
                <a16:creationId xmlns:a16="http://schemas.microsoft.com/office/drawing/2014/main" id="{0A71E4BA-DCEC-765D-DB37-B2E1F324883E}"/>
              </a:ext>
            </a:extLst>
          </p:cNvPr>
          <p:cNvSpPr txBox="1"/>
          <p:nvPr/>
        </p:nvSpPr>
        <p:spPr>
          <a:xfrm>
            <a:off x="-163696" y="1330063"/>
            <a:ext cx="2574276" cy="1077218"/>
          </a:xfrm>
          <a:prstGeom prst="rect">
            <a:avLst/>
          </a:prstGeom>
          <a:noFill/>
        </p:spPr>
        <p:txBody>
          <a:bodyPr wrap="square">
            <a:spAutoFit/>
          </a:bodyPr>
          <a:lstStyle/>
          <a:p>
            <a:pPr algn="ct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הפולס, שעוצמתו </a:t>
            </a:r>
            <a:r>
              <a:rPr lang="en-US" sz="1600" dirty="0" err="1">
                <a:solidFill>
                  <a:schemeClr val="tx1">
                    <a:lumMod val="75000"/>
                    <a:lumOff val="25000"/>
                  </a:schemeClr>
                </a:solidFill>
                <a:latin typeface="+mj-lt"/>
                <a:cs typeface="+mj-cs"/>
              </a:rPr>
              <a:t>nA</a:t>
            </a: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15, החל בזמן 10 מילישניות,</a:t>
            </a:r>
          </a:p>
          <a:p>
            <a:pPr algn="ct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ונמשך 0.5 מילישניות.</a:t>
            </a:r>
          </a:p>
          <a:p>
            <a:pPr algn="ctr"/>
            <a:endParaRPr lang="he-IL" sz="1600" dirty="0">
              <a:latin typeface="Guttman Aharoni" panose="02010401010101010101" pitchFamily="2" charset="-79"/>
              <a:cs typeface="Guttman Aharoni" panose="02010401010101010101" pitchFamily="2" charset="-79"/>
            </a:endParaRPr>
          </a:p>
        </p:txBody>
      </p:sp>
      <p:sp>
        <p:nvSpPr>
          <p:cNvPr id="6" name="תיבת טקסט 5">
            <a:extLst>
              <a:ext uri="{FF2B5EF4-FFF2-40B4-BE49-F238E27FC236}">
                <a16:creationId xmlns:a16="http://schemas.microsoft.com/office/drawing/2014/main" id="{93A149CE-FB77-6BC6-8A35-A89DD2924FD8}"/>
              </a:ext>
            </a:extLst>
          </p:cNvPr>
          <p:cNvSpPr txBox="1"/>
          <p:nvPr/>
        </p:nvSpPr>
        <p:spPr>
          <a:xfrm>
            <a:off x="-53765" y="2418579"/>
            <a:ext cx="2319736" cy="1815882"/>
          </a:xfrm>
          <a:prstGeom prst="rect">
            <a:avLst/>
          </a:prstGeom>
          <a:noFill/>
        </p:spPr>
        <p:txBody>
          <a:bodyPr wrap="square">
            <a:spAutoFit/>
          </a:bodyPr>
          <a:lstStyle/>
          <a:p>
            <a:pPr algn="ct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בגרף זה, מוצג מתח הנוירון לאורך הזמן, לצד הזרם שמוזרק ומשכו (נותן אינדיקציה על הגורם לעליה במתח הנוירון). </a:t>
            </a:r>
          </a:p>
          <a:p>
            <a:pPr algn="ctr"/>
            <a:endParaRPr lang="he-IL" sz="1600" dirty="0">
              <a:latin typeface="Guttman Aharoni" panose="02010401010101010101" pitchFamily="2" charset="-79"/>
              <a:cs typeface="Guttman Aharoni" panose="02010401010101010101" pitchFamily="2" charset="-79"/>
            </a:endParaRPr>
          </a:p>
        </p:txBody>
      </p:sp>
      <p:sp>
        <p:nvSpPr>
          <p:cNvPr id="8" name="תיבת טקסט 7">
            <a:extLst>
              <a:ext uri="{FF2B5EF4-FFF2-40B4-BE49-F238E27FC236}">
                <a16:creationId xmlns:a16="http://schemas.microsoft.com/office/drawing/2014/main" id="{1C1900D6-B7E2-A3B2-7FBB-B78B5E3BA5B5}"/>
              </a:ext>
            </a:extLst>
          </p:cNvPr>
          <p:cNvSpPr txBox="1"/>
          <p:nvPr/>
        </p:nvSpPr>
        <p:spPr>
          <a:xfrm>
            <a:off x="-97422" y="4187918"/>
            <a:ext cx="2508002" cy="1569660"/>
          </a:xfrm>
          <a:prstGeom prst="rect">
            <a:avLst/>
          </a:prstGeom>
          <a:noFill/>
        </p:spPr>
        <p:txBody>
          <a:bodyPr wrap="square">
            <a:spAutoFit/>
          </a:bodyPr>
          <a:lstStyle/>
          <a:p>
            <a:pPr algn="ct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ניתן לראות התרחשות של פוטנציאל פעולה בעקבות ההזרקה של פולס הזרם בתנאים הנתונים. </a:t>
            </a:r>
          </a:p>
          <a:p>
            <a:pPr algn="ctr"/>
            <a:endParaRPr lang="he-IL" sz="1600" dirty="0">
              <a:latin typeface="Guttman Aharoni" panose="02010401010101010101" pitchFamily="2" charset="-79"/>
              <a:cs typeface="Guttman Aharoni" panose="02010401010101010101" pitchFamily="2" charset="-79"/>
            </a:endParaRPr>
          </a:p>
          <a:p>
            <a:pPr algn="ctr"/>
            <a:endParaRPr lang="he-IL" sz="1600" dirty="0">
              <a:latin typeface="Guttman Aharoni" panose="02010401010101010101" pitchFamily="2" charset="-79"/>
              <a:cs typeface="Guttman Aharoni" panose="02010401010101010101" pitchFamily="2" charset="-79"/>
            </a:endParaRPr>
          </a:p>
        </p:txBody>
      </p:sp>
      <p:sp>
        <p:nvSpPr>
          <p:cNvPr id="10" name="תיבת טקסט 9">
            <a:extLst>
              <a:ext uri="{FF2B5EF4-FFF2-40B4-BE49-F238E27FC236}">
                <a16:creationId xmlns:a16="http://schemas.microsoft.com/office/drawing/2014/main" id="{CB8C32BB-2F96-CA9F-DAAB-388E79A01F2B}"/>
              </a:ext>
            </a:extLst>
          </p:cNvPr>
          <p:cNvSpPr txBox="1"/>
          <p:nvPr/>
        </p:nvSpPr>
        <p:spPr>
          <a:xfrm>
            <a:off x="-191654" y="6345383"/>
            <a:ext cx="4580498" cy="584775"/>
          </a:xfrm>
          <a:prstGeom prst="rect">
            <a:avLst/>
          </a:prstGeom>
          <a:noFill/>
        </p:spPr>
        <p:txBody>
          <a:bodyPr wrap="square">
            <a:spAutoFit/>
          </a:bodyPr>
          <a:lstStyle/>
          <a:p>
            <a:pPr algn="ct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אך, ממה מושפעת תגובה זו? ומה קובע אם תקרה? ננסה להבין את דינמיקת משתני המודל.</a:t>
            </a:r>
          </a:p>
        </p:txBody>
      </p:sp>
      <p:sp>
        <p:nvSpPr>
          <p:cNvPr id="12" name="תיבת טקסט 11">
            <a:extLst>
              <a:ext uri="{FF2B5EF4-FFF2-40B4-BE49-F238E27FC236}">
                <a16:creationId xmlns:a16="http://schemas.microsoft.com/office/drawing/2014/main" id="{95EB0E89-2C95-E6E4-9CA1-C8BEA56DD1AD}"/>
              </a:ext>
            </a:extLst>
          </p:cNvPr>
          <p:cNvSpPr txBox="1"/>
          <p:nvPr/>
        </p:nvSpPr>
        <p:spPr>
          <a:xfrm>
            <a:off x="-78837" y="5515822"/>
            <a:ext cx="3424473" cy="584775"/>
          </a:xfrm>
          <a:prstGeom prst="rect">
            <a:avLst/>
          </a:prstGeom>
          <a:noFill/>
        </p:spPr>
        <p:txBody>
          <a:bodyPr wrap="square">
            <a:spAutoFit/>
          </a:bodyPr>
          <a:lstStyle/>
          <a:p>
            <a:pPr algn="ct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התגובה האופיינית שמראה הנוירון במקרה זה, מלמדת שהמודל מתפקד.</a:t>
            </a:r>
          </a:p>
        </p:txBody>
      </p:sp>
    </p:spTree>
    <p:extLst>
      <p:ext uri="{BB962C8B-B14F-4D97-AF65-F5344CB8AC3E}">
        <p14:creationId xmlns:p14="http://schemas.microsoft.com/office/powerpoint/2010/main" val="720466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dirty="0">
                <a:latin typeface="Guttman Aharoni" panose="02010401010101010101" pitchFamily="2" charset="-79"/>
                <a:cs typeface="Guttman Aharoni" panose="02010401010101010101" pitchFamily="2" charset="-79"/>
              </a:rPr>
              <a:t>דינמיקת משתני המודל</a:t>
            </a: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התופעה של פוטנציאל הפעולה נגזרת מתכונות של תעלות יונים תלויות מתח הנמצאות על פני ממברנת הנוירון. </a:t>
            </a:r>
          </a:p>
          <a:p>
            <a:pPr algn="r" rtl="1">
              <a:lnSpc>
                <a:spcPct val="150000"/>
              </a:lnSpc>
            </a:pPr>
            <a:r>
              <a:rPr lang="he-IL" dirty="0">
                <a:latin typeface="Guttman Aharoni" panose="02010401010101010101" pitchFamily="2" charset="-79"/>
                <a:cs typeface="Guttman Aharoni" panose="02010401010101010101" pitchFamily="2" charset="-79"/>
              </a:rPr>
              <a:t>המשתנים שמתארים את פעילות התעלות השונות למעשה משפיעים על החדירות ליוני אשלגן ונתרן, ומכאן שגם על תגובת הנוירון, ולכן נכנסים למודל.</a:t>
            </a:r>
          </a:p>
          <a:p>
            <a:pPr algn="r" rtl="1">
              <a:lnSpc>
                <a:spcPct val="150000"/>
              </a:lnSpc>
            </a:pPr>
            <a:r>
              <a:rPr lang="he-IL" dirty="0">
                <a:latin typeface="Guttman Aharoni" panose="02010401010101010101" pitchFamily="2" charset="-79"/>
                <a:cs typeface="Guttman Aharoni" panose="02010401010101010101" pitchFamily="2" charset="-79"/>
              </a:rPr>
              <a:t>הודג'קין והאקסלי כינו דאז את התעלות "חרירים", ולפיהם לכל חריר ישנם 4 "שערים". מחישובים שערכו, הם מצאו שלחרירי האשלגן 4 שערים מטיפוס </a:t>
            </a:r>
            <a:r>
              <a:rPr lang="en-US" dirty="0">
                <a:latin typeface="+mj-lt"/>
                <a:cs typeface="Guttman Aharoni" panose="02010401010101010101" pitchFamily="2" charset="-79"/>
              </a:rPr>
              <a:t>n</a:t>
            </a:r>
            <a:r>
              <a:rPr lang="he-IL" dirty="0">
                <a:latin typeface="+mj-lt"/>
                <a:cs typeface="Guttman Aharoni" panose="02010401010101010101" pitchFamily="2" charset="-79"/>
              </a:rPr>
              <a:t>, וכי לחרירי הנתרן 3 שערים "מהירים" מסוג </a:t>
            </a:r>
            <a:r>
              <a:rPr lang="en-US" dirty="0">
                <a:latin typeface="+mj-lt"/>
                <a:cs typeface="Guttman Aharoni" panose="02010401010101010101" pitchFamily="2" charset="-79"/>
              </a:rPr>
              <a:t>m</a:t>
            </a:r>
            <a:r>
              <a:rPr lang="he-IL" dirty="0">
                <a:latin typeface="+mj-lt"/>
                <a:cs typeface="Guttman Aharoni" panose="02010401010101010101" pitchFamily="2" charset="-79"/>
              </a:rPr>
              <a:t>, ואחד "איטי" מסוג </a:t>
            </a:r>
            <a:r>
              <a:rPr lang="en-US" dirty="0">
                <a:latin typeface="+mj-lt"/>
                <a:cs typeface="Guttman Aharoni" panose="02010401010101010101" pitchFamily="2" charset="-79"/>
              </a:rPr>
              <a:t>h</a:t>
            </a:r>
            <a:r>
              <a:rPr lang="he-IL" dirty="0">
                <a:latin typeface="+mj-lt"/>
                <a:cs typeface="Guttman Aharoni" panose="02010401010101010101" pitchFamily="2" charset="-79"/>
              </a:rPr>
              <a:t>.</a:t>
            </a:r>
          </a:p>
        </p:txBody>
      </p:sp>
    </p:spTree>
    <p:extLst>
      <p:ext uri="{BB962C8B-B14F-4D97-AF65-F5344CB8AC3E}">
        <p14:creationId xmlns:p14="http://schemas.microsoft.com/office/powerpoint/2010/main" val="2187534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dirty="0">
                <a:latin typeface="Guttman Aharoni" panose="02010401010101010101" pitchFamily="2" charset="-79"/>
                <a:cs typeface="Guttman Aharoni" panose="02010401010101010101" pitchFamily="2" charset="-79"/>
              </a:rPr>
              <a:t>דינמיקת משתני המודל</a:t>
            </a: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המשתנים </a:t>
            </a:r>
            <a:r>
              <a:rPr lang="en-US" dirty="0">
                <a:latin typeface="+mj-lt"/>
                <a:cs typeface="Guttman Aharoni" panose="02010401010101010101" pitchFamily="2" charset="-79"/>
              </a:rPr>
              <a:t>m, n &amp; h</a:t>
            </a:r>
            <a:r>
              <a:rPr lang="he-IL" dirty="0">
                <a:latin typeface="+mj-lt"/>
                <a:cs typeface="Guttman Aharoni" panose="02010401010101010101" pitchFamily="2" charset="-79"/>
              </a:rPr>
              <a:t> הם למעשה הסתברויות ששער מסוג מסוים פתוח (או במקרה של </a:t>
            </a:r>
            <a:r>
              <a:rPr lang="en-US" dirty="0">
                <a:latin typeface="+mj-lt"/>
                <a:cs typeface="Guttman Aharoni" panose="02010401010101010101" pitchFamily="2" charset="-79"/>
              </a:rPr>
              <a:t> h</a:t>
            </a:r>
            <a:r>
              <a:rPr lang="he-IL" dirty="0">
                <a:latin typeface="+mj-lt"/>
                <a:cs typeface="Guttman Aharoni" panose="02010401010101010101" pitchFamily="2" charset="-79"/>
              </a:rPr>
              <a:t>- סגור). </a:t>
            </a:r>
          </a:p>
          <a:p>
            <a:pPr algn="r" rtl="1">
              <a:lnSpc>
                <a:spcPct val="150000"/>
              </a:lnSpc>
            </a:pPr>
            <a:r>
              <a:rPr lang="he-IL" dirty="0">
                <a:latin typeface="+mj-lt"/>
                <a:cs typeface="Guttman Aharoni" panose="02010401010101010101" pitchFamily="2" charset="-79"/>
              </a:rPr>
              <a:t>גם הם ניתנים לחישוב בכל עת בתגובה באמצעות שימוש בשיטת אוילר </a:t>
            </a:r>
            <a:br>
              <a:rPr lang="en-US" dirty="0">
                <a:latin typeface="+mj-lt"/>
                <a:cs typeface="Guttman Aharoni" panose="02010401010101010101" pitchFamily="2" charset="-79"/>
              </a:rPr>
            </a:br>
            <a:r>
              <a:rPr lang="he-IL" dirty="0">
                <a:latin typeface="+mj-lt"/>
                <a:cs typeface="Guttman Aharoni" panose="02010401010101010101" pitchFamily="2" charset="-79"/>
              </a:rPr>
              <a:t>(</a:t>
            </a:r>
            <a:r>
              <a:rPr lang="en-US" dirty="0">
                <a:latin typeface="+mj-lt"/>
                <a:cs typeface="Guttman Aharoni" panose="02010401010101010101" pitchFamily="2" charset="-79"/>
              </a:rPr>
              <a:t>t = 0.01 mS</a:t>
            </a:r>
            <a:r>
              <a:rPr lang="he-IL" dirty="0">
                <a:latin typeface="+mj-lt"/>
                <a:cs typeface="Guttman Aharoni" panose="02010401010101010101" pitchFamily="2" charset="-79"/>
              </a:rPr>
              <a:t>  </a:t>
            </a:r>
            <a:r>
              <a:rPr lang="he-IL" dirty="0">
                <a:latin typeface="Guttman Aharoni" panose="02010401010101010101" pitchFamily="2" charset="-79"/>
                <a:cs typeface="Guttman Aharoni" panose="02010401010101010101" pitchFamily="2" charset="-79"/>
              </a:rPr>
              <a:t>), ואף מוכרחים להיות מחושבים שכן יכולתנו לחשב מתח עם שיטת אוילר בנקודות הזמן השונות עם התקדמות התגובה - תלויה בכך. </a:t>
            </a:r>
          </a:p>
          <a:p>
            <a:pPr algn="r" rtl="1">
              <a:lnSpc>
                <a:spcPct val="150000"/>
              </a:lnSpc>
            </a:pPr>
            <a:r>
              <a:rPr lang="he-IL" dirty="0">
                <a:latin typeface="Guttman Aharoni" panose="02010401010101010101" pitchFamily="2" charset="-79"/>
                <a:cs typeface="Guttman Aharoni" panose="02010401010101010101" pitchFamily="2" charset="-79"/>
              </a:rPr>
              <a:t>ערכיהם ההתחלתיים, עליהם מסתמכים צעדי השיטה, מחושבים לפי תנאי ההתחלה שנלקחו מספרו של קוך.</a:t>
            </a:r>
          </a:p>
        </p:txBody>
      </p:sp>
      <p:sp>
        <p:nvSpPr>
          <p:cNvPr id="4" name="משולש שווה-שוקיים 3">
            <a:extLst>
              <a:ext uri="{FF2B5EF4-FFF2-40B4-BE49-F238E27FC236}">
                <a16:creationId xmlns:a16="http://schemas.microsoft.com/office/drawing/2014/main" id="{D006B5B1-58CF-F45F-1AE6-61D9662E50C2}"/>
              </a:ext>
            </a:extLst>
          </p:cNvPr>
          <p:cNvSpPr/>
          <p:nvPr/>
        </p:nvSpPr>
        <p:spPr>
          <a:xfrm>
            <a:off x="9099639" y="4052019"/>
            <a:ext cx="162962" cy="172017"/>
          </a:xfrm>
          <a:prstGeom prst="triangl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ln>
                <a:solidFill>
                  <a:sysClr val="windowText" lastClr="000000"/>
                </a:solidFill>
              </a:ln>
              <a:noFill/>
            </a:endParaRPr>
          </a:p>
        </p:txBody>
      </p:sp>
    </p:spTree>
    <p:extLst>
      <p:ext uri="{BB962C8B-B14F-4D97-AF65-F5344CB8AC3E}">
        <p14:creationId xmlns:p14="http://schemas.microsoft.com/office/powerpoint/2010/main" val="1861917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dirty="0">
                <a:latin typeface="Guttman Aharoni" panose="02010401010101010101" pitchFamily="2" charset="-79"/>
                <a:cs typeface="Guttman Aharoni" panose="02010401010101010101" pitchFamily="2" charset="-79"/>
              </a:rPr>
              <a:t>דינמיקת משתני המודל</a:t>
            </a: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לפי המודל של הודג'קין והאקסלי, כך אמורה להראות הדינמיקה של משתנים אלו לאורך הזמן. אילו דינמיקת המשתנים כפי שתוצג עתה, תהיה דומה לזו, נוכל לשער כי המודל שבנינו מתפקד (יש לשים לב שבסימולציות שלנו, זה נמדד לאורך 100 מילישניות מה שעשוי לבלבל חזותית, לכן נתייחס למגמות).</a:t>
            </a:r>
          </a:p>
          <a:p>
            <a:pPr algn="r" rtl="1">
              <a:lnSpc>
                <a:spcPct val="150000"/>
              </a:lnSpc>
            </a:pPr>
            <a:r>
              <a:rPr lang="he-IL" dirty="0">
                <a:latin typeface="Guttman Aharoni" panose="02010401010101010101" pitchFamily="2" charset="-79"/>
                <a:cs typeface="Guttman Aharoni" panose="02010401010101010101" pitchFamily="2" charset="-79"/>
              </a:rPr>
              <a:t>חשוב לציין כי ההסתכלות על הדינמיקה של משתנים אלה בזמן תגובת הנוירון, יכולה ללמד עוד על התופעה של פוטנציאל הפעולה ועל מדוע נראית כפי שהיא, ועל כך נדון לצד הגרף. </a:t>
            </a:r>
          </a:p>
        </p:txBody>
      </p:sp>
      <p:pic>
        <p:nvPicPr>
          <p:cNvPr id="6" name="תמונה 5">
            <a:extLst>
              <a:ext uri="{FF2B5EF4-FFF2-40B4-BE49-F238E27FC236}">
                <a16:creationId xmlns:a16="http://schemas.microsoft.com/office/drawing/2014/main" id="{0E0181AB-EBEE-5AA3-9116-0436F82A69DE}"/>
              </a:ext>
            </a:extLst>
          </p:cNvPr>
          <p:cNvPicPr>
            <a:picLocks noChangeAspect="1"/>
          </p:cNvPicPr>
          <p:nvPr/>
        </p:nvPicPr>
        <p:blipFill rotWithShape="1">
          <a:blip r:embed="rId3">
            <a:alphaModFix amt="70000"/>
          </a:blip>
          <a:srcRect l="44247" t="58552" r="42392" b="31871"/>
          <a:stretch/>
        </p:blipFill>
        <p:spPr>
          <a:xfrm>
            <a:off x="2041093" y="639099"/>
            <a:ext cx="3498981" cy="1410783"/>
          </a:xfrm>
          <a:prstGeom prst="rect">
            <a:avLst/>
          </a:prstGeom>
        </p:spPr>
      </p:pic>
    </p:spTree>
    <p:extLst>
      <p:ext uri="{BB962C8B-B14F-4D97-AF65-F5344CB8AC3E}">
        <p14:creationId xmlns:p14="http://schemas.microsoft.com/office/powerpoint/2010/main" val="2835792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תמונה 2">
            <a:extLst>
              <a:ext uri="{FF2B5EF4-FFF2-40B4-BE49-F238E27FC236}">
                <a16:creationId xmlns:a16="http://schemas.microsoft.com/office/drawing/2014/main" id="{332E34BC-6616-8148-BC77-56ACD7ACB8CE}"/>
              </a:ext>
            </a:extLst>
          </p:cNvPr>
          <p:cNvPicPr>
            <a:picLocks noChangeAspect="1"/>
          </p:cNvPicPr>
          <p:nvPr/>
        </p:nvPicPr>
        <p:blipFill rotWithShape="1">
          <a:blip r:embed="rId2"/>
          <a:srcRect l="8384" b="6070"/>
          <a:stretch/>
        </p:blipFill>
        <p:spPr>
          <a:xfrm>
            <a:off x="0" y="944726"/>
            <a:ext cx="11018541" cy="5924939"/>
          </a:xfrm>
          <a:prstGeom prst="rect">
            <a:avLst/>
          </a:prstGeom>
        </p:spPr>
      </p:pic>
      <p:sp>
        <p:nvSpPr>
          <p:cNvPr id="5" name="מלבן: פינות מעוגלות 4">
            <a:extLst>
              <a:ext uri="{FF2B5EF4-FFF2-40B4-BE49-F238E27FC236}">
                <a16:creationId xmlns:a16="http://schemas.microsoft.com/office/drawing/2014/main" id="{C3D19854-7DD3-46B1-634F-C66E5CCF4C84}"/>
              </a:ext>
            </a:extLst>
          </p:cNvPr>
          <p:cNvSpPr/>
          <p:nvPr/>
        </p:nvSpPr>
        <p:spPr>
          <a:xfrm>
            <a:off x="0" y="0"/>
            <a:ext cx="12192000" cy="841973"/>
          </a:xfrm>
          <a:prstGeom prst="roundRect">
            <a:avLst/>
          </a:prstGeom>
          <a:solidFill>
            <a:srgbClr val="F3F5F6"/>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גרף זה מתאר את הדינמיקה של </a:t>
            </a:r>
            <a:r>
              <a:rPr lang="he-IL" sz="1600" dirty="0">
                <a:solidFill>
                  <a:schemeClr val="tx1">
                    <a:lumMod val="75000"/>
                    <a:lumOff val="25000"/>
                  </a:schemeClr>
                </a:solidFill>
                <a:latin typeface="+mj-lt"/>
                <a:cs typeface="Guttman Aharoni" panose="02010401010101010101" pitchFamily="2" charset="-79"/>
              </a:rPr>
              <a:t>המשתנים </a:t>
            </a:r>
            <a:r>
              <a:rPr lang="en-US" sz="1600" dirty="0">
                <a:solidFill>
                  <a:schemeClr val="tx1">
                    <a:lumMod val="75000"/>
                    <a:lumOff val="25000"/>
                  </a:schemeClr>
                </a:solidFill>
                <a:latin typeface="+mj-lt"/>
                <a:cs typeface="Guttman Aharoni" panose="02010401010101010101" pitchFamily="2" charset="-79"/>
              </a:rPr>
              <a:t>m, n &amp; h</a:t>
            </a:r>
            <a:r>
              <a:rPr lang="he-IL" sz="1600" dirty="0">
                <a:solidFill>
                  <a:schemeClr val="tx1">
                    <a:lumMod val="75000"/>
                    <a:lumOff val="25000"/>
                  </a:schemeClr>
                </a:solidFill>
                <a:latin typeface="+mj-lt"/>
                <a:cs typeface="Guttman Aharoni" panose="02010401010101010101" pitchFamily="2" charset="-79"/>
              </a:rPr>
              <a:t> לאורך זמן (בו, כפי שראינו בגרף הקודם, נוצר פוטנציאל פעולה), וביחס לזרם שהוזרק, </a:t>
            </a: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בדומה לדינמיקה המצופה </a:t>
            </a:r>
            <a:r>
              <a:rPr lang="he-IL" sz="1600" dirty="0">
                <a:solidFill>
                  <a:schemeClr val="tx1">
                    <a:lumMod val="75000"/>
                    <a:lumOff val="25000"/>
                  </a:schemeClr>
                </a:solidFill>
                <a:latin typeface="+mj-lt"/>
                <a:cs typeface="Guttman Aharoni" panose="02010401010101010101" pitchFamily="2" charset="-79"/>
              </a:rPr>
              <a:t>(קרי, המודל מתפקד). כאמור, שערים מסוג</a:t>
            </a:r>
            <a:r>
              <a:rPr lang="en-US" sz="1600" dirty="0">
                <a:solidFill>
                  <a:schemeClr val="tx1">
                    <a:lumMod val="75000"/>
                    <a:lumOff val="25000"/>
                  </a:schemeClr>
                </a:solidFill>
                <a:latin typeface="+mj-lt"/>
                <a:cs typeface="Guttman Aharoni" panose="02010401010101010101" pitchFamily="2" charset="-79"/>
              </a:rPr>
              <a:t>n </a:t>
            </a:r>
            <a:r>
              <a:rPr lang="he-IL" sz="1600" dirty="0">
                <a:solidFill>
                  <a:schemeClr val="tx1">
                    <a:lumMod val="75000"/>
                    <a:lumOff val="25000"/>
                  </a:schemeClr>
                </a:solidFill>
                <a:latin typeface="+mj-lt"/>
                <a:cs typeface="Guttman Aharoni" panose="02010401010101010101" pitchFamily="2" charset="-79"/>
              </a:rPr>
              <a:t> שייכים לתעלות אשלגן, בעוד ש</a:t>
            </a:r>
            <a:r>
              <a:rPr lang="en-US" sz="1600" dirty="0">
                <a:solidFill>
                  <a:schemeClr val="tx1">
                    <a:lumMod val="75000"/>
                    <a:lumOff val="25000"/>
                  </a:schemeClr>
                </a:solidFill>
                <a:latin typeface="+mj-lt"/>
                <a:cs typeface="Guttman Aharoni" panose="02010401010101010101" pitchFamily="2" charset="-79"/>
              </a:rPr>
              <a:t>m&amp;h</a:t>
            </a:r>
            <a:r>
              <a:rPr lang="he-IL" sz="1600" dirty="0">
                <a:solidFill>
                  <a:schemeClr val="tx1">
                    <a:lumMod val="75000"/>
                    <a:lumOff val="25000"/>
                  </a:schemeClr>
                </a:solidFill>
                <a:latin typeface="+mj-lt"/>
                <a:cs typeface="Guttman Aharoni" panose="02010401010101010101" pitchFamily="2" charset="-79"/>
              </a:rPr>
              <a:t> לתעלות נתרן. </a:t>
            </a:r>
          </a:p>
        </p:txBody>
      </p:sp>
      <p:sp>
        <p:nvSpPr>
          <p:cNvPr id="6" name="מלבן: פינות מעוגלות 5">
            <a:extLst>
              <a:ext uri="{FF2B5EF4-FFF2-40B4-BE49-F238E27FC236}">
                <a16:creationId xmlns:a16="http://schemas.microsoft.com/office/drawing/2014/main" id="{B7D64BE7-F02F-6144-405E-0889A369E777}"/>
              </a:ext>
            </a:extLst>
          </p:cNvPr>
          <p:cNvSpPr/>
          <p:nvPr/>
        </p:nvSpPr>
        <p:spPr>
          <a:xfrm>
            <a:off x="9931179" y="934430"/>
            <a:ext cx="2260821" cy="5852267"/>
          </a:xfrm>
          <a:prstGeom prst="roundRect">
            <a:avLst/>
          </a:prstGeom>
          <a:solidFill>
            <a:srgbClr val="F3F5F6"/>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lIns="0" rIns="0" rtlCol="1" anchor="ctr"/>
          <a:lstStyle/>
          <a:p>
            <a:pPr algn="ctr">
              <a:lnSpc>
                <a:spcPct val="150000"/>
              </a:lnSpc>
            </a:pPr>
            <a:r>
              <a:rPr lang="he-IL" sz="1200" dirty="0">
                <a:solidFill>
                  <a:schemeClr val="tx1">
                    <a:lumMod val="75000"/>
                    <a:lumOff val="25000"/>
                  </a:schemeClr>
                </a:solidFill>
                <a:latin typeface="Guttman Aharoni" panose="02010401010101010101" pitchFamily="2" charset="-79"/>
                <a:cs typeface="Guttman Aharoni" panose="02010401010101010101" pitchFamily="2" charset="-79"/>
              </a:rPr>
              <a:t>הדינמיקה מלמדת כי ייתכן שהשלב הראשון של פוטנציאל הפעולה, המתאפיין בעליה חדה במתח עקב כניסת יונים חיוביים (נתרן) לתא (לאחר חציית מתח סף מסוים), מתאפשר לאור אקטיבציה של </a:t>
            </a:r>
            <a:r>
              <a:rPr lang="en-US" sz="1200" dirty="0">
                <a:solidFill>
                  <a:schemeClr val="tx1">
                    <a:lumMod val="75000"/>
                    <a:lumOff val="25000"/>
                  </a:schemeClr>
                </a:solidFill>
                <a:latin typeface="+mj-lt"/>
                <a:cs typeface="Guttman Aharoni" panose="02010401010101010101" pitchFamily="2" charset="-79"/>
              </a:rPr>
              <a:t>m</a:t>
            </a:r>
            <a:r>
              <a:rPr lang="he-IL" sz="1200" dirty="0">
                <a:solidFill>
                  <a:schemeClr val="tx1">
                    <a:lumMod val="75000"/>
                    <a:lumOff val="25000"/>
                  </a:schemeClr>
                </a:solidFill>
                <a:latin typeface="+mj-lt"/>
                <a:cs typeface="Guttman Aharoni" panose="02010401010101010101" pitchFamily="2" charset="-79"/>
              </a:rPr>
              <a:t>, שהיא מהירה ועוצמתית יותר משל </a:t>
            </a:r>
            <a:r>
              <a:rPr lang="en-US" sz="1200" dirty="0">
                <a:solidFill>
                  <a:schemeClr val="tx1">
                    <a:lumMod val="75000"/>
                    <a:lumOff val="25000"/>
                  </a:schemeClr>
                </a:solidFill>
                <a:latin typeface="+mj-lt"/>
                <a:cs typeface="Guttman Aharoni" panose="02010401010101010101" pitchFamily="2" charset="-79"/>
              </a:rPr>
              <a:t>n</a:t>
            </a:r>
            <a:r>
              <a:rPr lang="he-IL" sz="1200" dirty="0">
                <a:solidFill>
                  <a:schemeClr val="tx1">
                    <a:lumMod val="75000"/>
                    <a:lumOff val="25000"/>
                  </a:schemeClr>
                </a:solidFill>
                <a:latin typeface="+mj-lt"/>
                <a:cs typeface="Guttman Aharoni" panose="02010401010101010101" pitchFamily="2" charset="-79"/>
              </a:rPr>
              <a:t> (שיגרום ליציאה של יוני אשלגן חיוביים, ולכן לירידה במתח), ושל </a:t>
            </a:r>
            <a:r>
              <a:rPr lang="en-US" sz="1200" dirty="0">
                <a:solidFill>
                  <a:schemeClr val="tx1">
                    <a:lumMod val="75000"/>
                    <a:lumOff val="25000"/>
                  </a:schemeClr>
                </a:solidFill>
                <a:latin typeface="+mj-lt"/>
                <a:cs typeface="Guttman Aharoni" panose="02010401010101010101" pitchFamily="2" charset="-79"/>
              </a:rPr>
              <a:t>h</a:t>
            </a:r>
            <a:r>
              <a:rPr lang="he-IL" sz="1200" dirty="0">
                <a:solidFill>
                  <a:schemeClr val="tx1">
                    <a:lumMod val="75000"/>
                    <a:lumOff val="25000"/>
                  </a:schemeClr>
                </a:solidFill>
                <a:latin typeface="+mj-lt"/>
                <a:cs typeface="Guttman Aharoni" panose="02010401010101010101" pitchFamily="2" charset="-79"/>
              </a:rPr>
              <a:t> (הגורם לסגירת תעלות הנתרן).</a:t>
            </a:r>
          </a:p>
          <a:p>
            <a:pPr algn="ctr">
              <a:lnSpc>
                <a:spcPct val="150000"/>
              </a:lnSpc>
            </a:pPr>
            <a:endParaRPr lang="he-IL" sz="1200" dirty="0">
              <a:solidFill>
                <a:schemeClr val="tx1">
                  <a:lumMod val="75000"/>
                  <a:lumOff val="25000"/>
                </a:schemeClr>
              </a:solidFill>
              <a:latin typeface="+mj-lt"/>
              <a:cs typeface="Guttman Aharoni" panose="02010401010101010101" pitchFamily="2" charset="-79"/>
            </a:endParaRPr>
          </a:p>
          <a:p>
            <a:pPr algn="ctr">
              <a:lnSpc>
                <a:spcPct val="150000"/>
              </a:lnSpc>
            </a:pPr>
            <a:r>
              <a:rPr lang="he-IL" sz="1200" dirty="0">
                <a:solidFill>
                  <a:schemeClr val="tx1">
                    <a:lumMod val="75000"/>
                    <a:lumOff val="25000"/>
                  </a:schemeClr>
                </a:solidFill>
                <a:latin typeface="+mj-lt"/>
                <a:cs typeface="Guttman Aharoni" panose="02010401010101010101" pitchFamily="2" charset="-79"/>
              </a:rPr>
              <a:t>נוסף על כך, משך הזמן הארוך בו יש אקטיבציה של </a:t>
            </a:r>
            <a:r>
              <a:rPr lang="en-US" sz="1200" dirty="0">
                <a:solidFill>
                  <a:schemeClr val="tx1">
                    <a:lumMod val="75000"/>
                    <a:lumOff val="25000"/>
                  </a:schemeClr>
                </a:solidFill>
                <a:latin typeface="+mj-lt"/>
                <a:cs typeface="Guttman Aharoni" panose="02010401010101010101" pitchFamily="2" charset="-79"/>
              </a:rPr>
              <a:t>n</a:t>
            </a:r>
            <a:r>
              <a:rPr lang="he-IL" sz="1200" dirty="0">
                <a:solidFill>
                  <a:schemeClr val="tx1">
                    <a:lumMod val="75000"/>
                    <a:lumOff val="25000"/>
                  </a:schemeClr>
                </a:solidFill>
                <a:latin typeface="+mj-lt"/>
                <a:cs typeface="Guttman Aharoni" panose="02010401010101010101" pitchFamily="2" charset="-79"/>
              </a:rPr>
              <a:t> (שתגרום ליציאה של יוני אשלגן חיוביים), מסביר מדוע למתח הממברנה לוקח כ-12 מילישניות מהרגע בו הוא ירד מתחת למתח המנוחה, לחזור שוב למתח המנוחה.</a:t>
            </a:r>
            <a:endParaRPr lang="he-IL" sz="12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3109545121"/>
      </p:ext>
    </p:extLst>
  </p:cSld>
  <p:clrMapOvr>
    <a:masterClrMapping/>
  </p:clrMapOvr>
</p:sld>
</file>

<file path=ppt/theme/theme1.xml><?xml version="1.0" encoding="utf-8"?>
<a:theme xmlns:a="http://schemas.openxmlformats.org/drawingml/2006/main" name="SketchLinesVTI">
  <a:themeElements>
    <a:clrScheme name="AnalogousFromLightSeedRightStep">
      <a:dk1>
        <a:srgbClr val="000000"/>
      </a:dk1>
      <a:lt1>
        <a:srgbClr val="FFFFFF"/>
      </a:lt1>
      <a:dk2>
        <a:srgbClr val="413324"/>
      </a:dk2>
      <a:lt2>
        <a:srgbClr val="E2E7E8"/>
      </a:lt2>
      <a:accent1>
        <a:srgbClr val="D39089"/>
      </a:accent1>
      <a:accent2>
        <a:srgbClr val="C79A6B"/>
      </a:accent2>
      <a:accent3>
        <a:srgbClr val="AAA66F"/>
      </a:accent3>
      <a:accent4>
        <a:srgbClr val="91AB5F"/>
      </a:accent4>
      <a:accent5>
        <a:srgbClr val="80AE72"/>
      </a:accent5>
      <a:accent6>
        <a:srgbClr val="63B371"/>
      </a:accent6>
      <a:hlink>
        <a:srgbClr val="588C92"/>
      </a:hlink>
      <a:folHlink>
        <a:srgbClr val="7F7F7F"/>
      </a:folHlink>
    </a:clrScheme>
    <a:fontScheme name="Custom 7">
      <a:majorFont>
        <a:latin typeface="Hadassah Friedlaender"/>
        <a:ea typeface=""/>
        <a:cs typeface=""/>
      </a:majorFont>
      <a:minorFont>
        <a:latin typeface="Calibri"/>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1093</TotalTime>
  <Words>2894</Words>
  <Application>Microsoft Office PowerPoint</Application>
  <PresentationFormat>מסך רחב</PresentationFormat>
  <Paragraphs>118</Paragraphs>
  <Slides>37</Slides>
  <Notes>5</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37</vt:i4>
      </vt:variant>
    </vt:vector>
  </HeadingPairs>
  <TitlesOfParts>
    <vt:vector size="44" baseType="lpstr">
      <vt:lpstr>Meiryo</vt:lpstr>
      <vt:lpstr>Aptos</vt:lpstr>
      <vt:lpstr>Calibri</vt:lpstr>
      <vt:lpstr>Corbel</vt:lpstr>
      <vt:lpstr>Guttman Aharoni</vt:lpstr>
      <vt:lpstr>Hadassah Friedlaender</vt:lpstr>
      <vt:lpstr>SketchLinesVTI</vt:lpstr>
      <vt:lpstr>מודל Hodgkin &amp; Huxley</vt:lpstr>
      <vt:lpstr>מודל הנוירון</vt:lpstr>
      <vt:lpstr>מודל הנוירון</vt:lpstr>
      <vt:lpstr>מודל הנוירון</vt:lpstr>
      <vt:lpstr>מצגת של PowerPoint‏</vt:lpstr>
      <vt:lpstr>דינמיקת משתני המודל</vt:lpstr>
      <vt:lpstr>דינמיקת משתני המודל</vt:lpstr>
      <vt:lpstr>דינמיקת משתני המודל</vt:lpstr>
      <vt:lpstr>מצגת של PowerPoint‏</vt:lpstr>
      <vt:lpstr>ולאחר שבחנו את  תקפות המודל...  נמשיך למבחנים על המודל שבנינו</vt:lpstr>
      <vt:lpstr>מצגת של PowerPoint‏</vt:lpstr>
      <vt:lpstr>מבחן 1: זרם הסף של המערכת עבור פולסים באורכים שונים</vt:lpstr>
      <vt:lpstr>מבחן 1: זרם הסף של המערכת עבור פולסים באורכים שונים</vt:lpstr>
      <vt:lpstr>מצגת של PowerPoint‏</vt:lpstr>
      <vt:lpstr>מבחן 2:  הקשר בין עוצמת הזרם לקצב הירי</vt:lpstr>
      <vt:lpstr>מבחן 2: הקשר בין עוצמת הזרם לקצב הירי</vt:lpstr>
      <vt:lpstr>מבחן 2: הקשר בין עוצמת הזרם לקצב הירי</vt:lpstr>
      <vt:lpstr>מצגת של PowerPoint‏</vt:lpstr>
      <vt:lpstr>קצת על הגרפים...</vt:lpstr>
      <vt:lpstr>מצגת של PowerPoint‏</vt:lpstr>
      <vt:lpstr>קצת על הגרפים...</vt:lpstr>
      <vt:lpstr>ולחלק הבא...</vt:lpstr>
      <vt:lpstr>מצגת של PowerPoint‏</vt:lpstr>
      <vt:lpstr>מבחן 3:  תקופה רפרקטורית יחסית ומוחלטת</vt:lpstr>
      <vt:lpstr>מבחן 3: תקופה רפרקטורית יחסית ומוחלטת</vt:lpstr>
      <vt:lpstr>מבחן 3: תקופה רפרקטורית יחסית ומוחלטת</vt:lpstr>
      <vt:lpstr>מבחן 3: תקופה רפרקטורית יחסית ומוחלטת</vt:lpstr>
      <vt:lpstr>מבחן 3: תקופה רפרקטורית יחסית ומוחלטת</vt:lpstr>
      <vt:lpstr>מצגת של PowerPoint‏</vt:lpstr>
      <vt:lpstr>מצגת של PowerPoint‏</vt:lpstr>
      <vt:lpstr>מבחן 3: תקופה רפרקטורית יחסית ומוחלטת</vt:lpstr>
      <vt:lpstr>מבחן 3: תקופה רפרקטורית יחסית ומוחלטת</vt:lpstr>
      <vt:lpstr>מבחן 3: תקופה רפרקטורית יחסית ומוחלטת</vt:lpstr>
      <vt:lpstr>מצגת של PowerPoint‏</vt:lpstr>
      <vt:lpstr>מבחן 3: תקופה רפרקטורית יחסית ומוחלטת</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מודל Hodgkin &amp; Huxley</dc:title>
  <dc:creator>נועה וקסלר</dc:creator>
  <cp:lastModifiedBy>נועה וקסלר</cp:lastModifiedBy>
  <cp:revision>14</cp:revision>
  <dcterms:created xsi:type="dcterms:W3CDTF">2024-06-11T11:11:49Z</dcterms:created>
  <dcterms:modified xsi:type="dcterms:W3CDTF">2024-11-12T12:52:55Z</dcterms:modified>
</cp:coreProperties>
</file>