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C3E8-4F1A-1E7A-CECD-7316051EE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0776F-4A4E-2F38-E217-18CC4126E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65B8D-A70C-6C6E-020C-8F005E87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0BF6-EE8F-B346-9A57-54CD7697485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57AC-78CE-4C54-0192-156088B8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B38A0-115A-B380-52DC-8924AAAF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179-8BC3-3D41-AE6D-0AE438452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30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31E3-D30D-666C-0366-CDE43AEA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87879-D7ED-D2FE-A39F-C1598BE1E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693D6-8B3F-FCA1-8EE0-5337EE55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0BF6-EE8F-B346-9A57-54CD7697485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AF982-2B6A-4296-DB21-2379EEC3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0728-FA77-6FE2-4319-05339145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179-8BC3-3D41-AE6D-0AE438452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7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E430F-95AE-491E-58A6-3608835EF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55EF6-93FE-A1C8-9629-0AD88803E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0C94-57B3-15C7-C0C8-C72F3863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0BF6-EE8F-B346-9A57-54CD7697485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2212-4B79-51FB-F8BA-2988F5BB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25A46-DCEC-5E69-6713-DC25E615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179-8BC3-3D41-AE6D-0AE438452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46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22C1-D111-094A-5A6C-12843364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442C-603A-A839-8F1B-8649A6D3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E7F6-0496-6A3E-F6B7-0E48080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0BF6-EE8F-B346-9A57-54CD7697485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8B23-4638-4B97-DCC6-D1B9919E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48FB-B2CA-4795-092C-C21EF92A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179-8BC3-3D41-AE6D-0AE438452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5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A5C0-FF44-A02E-3E16-EF7FB6FF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CD8AA-FA46-F673-FC77-E34EE8959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19C1-BB4D-4DDF-0199-DAFC0FA0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0BF6-EE8F-B346-9A57-54CD7697485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93F4-FE40-FC17-E034-B19BE86F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6C5B5-88B7-B8D9-CE9E-91C0462C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179-8BC3-3D41-AE6D-0AE438452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98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7343-945E-28D1-7122-3339595F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7AEE-14B6-E780-CBD1-04B357B53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CCE5F-B0D6-761F-1DD8-F40E1817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C574-894F-EB33-6869-00C13F73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0BF6-EE8F-B346-9A57-54CD7697485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63C5-6309-9E36-840D-78442E70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5D78C-DA01-B239-91E8-8B6C739A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179-8BC3-3D41-AE6D-0AE438452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0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F3AD-373B-5883-90F2-C6F585CE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327F5-69C3-AB9C-FF37-3D3E9324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15A0-C2EC-8A6D-851D-78EBA7D2C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99447-0287-B064-D352-BA576D85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EF637-7123-7D8E-FCE4-66A938EE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3B0FB-777C-78DE-9BFA-678982A2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0BF6-EE8F-B346-9A57-54CD7697485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3FE90-952F-D3E8-C7E4-60D3D407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F402E-415B-4752-70C1-B7A6D2ED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179-8BC3-3D41-AE6D-0AE438452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65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C5C3-7630-0714-9C44-B43C3D22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4F3EA-2F16-1FF2-3C9C-7D000500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0BF6-EE8F-B346-9A57-54CD7697485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7C283-95C4-A703-1892-1E415A3E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A9922-989F-E824-744C-5C49CC0B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179-8BC3-3D41-AE6D-0AE438452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18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90F95-DEB0-BC19-821B-0771D28D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0BF6-EE8F-B346-9A57-54CD7697485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CFA7B-8A22-0C4A-EF3E-D219CE25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65E22-0DB7-6E0B-97D5-52794D6A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179-8BC3-3D41-AE6D-0AE438452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38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E14B-D0D0-6770-ACCF-17E1527B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028D-980E-504D-EC08-EB5EDC15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EB0F7-1F06-A738-A523-08874A106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FEAD-4205-6ABC-54E1-7C9B5D3B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0BF6-EE8F-B346-9A57-54CD7697485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45DC6-BD88-0211-BB7A-95BFFF5E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B0790-FA63-42CC-1427-3551F824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179-8BC3-3D41-AE6D-0AE438452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43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BCD1-26AF-4AA1-22C3-22DBBDF0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22609-1125-FF4E-F183-DC5AB86AC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AB31A-B23B-1C56-4E26-6FC30982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C5076-69BA-47B3-C133-3BFD27F0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0BF6-EE8F-B346-9A57-54CD7697485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B3E03-9045-51F2-F4A0-7FD587F5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0DCC-6BCF-EDCD-C56E-421717DD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179-8BC3-3D41-AE6D-0AE438452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8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0A308-8705-8F61-D134-26BCFE5C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B9EA7-F1F0-F690-790B-43B01DB1A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6E06E-12F5-9B3B-A92A-86312BBBD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50BF6-EE8F-B346-9A57-54CD7697485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99E59-3F0C-3563-6B7C-94B3FF673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E8CF9-FE3C-E789-DD3D-04FD75B98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97179-8BC3-3D41-AE6D-0AE438452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0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60CE936-3BF8-4B44-5F57-6AA0727F5A7B}"/>
              </a:ext>
            </a:extLst>
          </p:cNvPr>
          <p:cNvGrpSpPr/>
          <p:nvPr/>
        </p:nvGrpSpPr>
        <p:grpSpPr>
          <a:xfrm>
            <a:off x="1929008" y="513567"/>
            <a:ext cx="6576165" cy="6062597"/>
            <a:chOff x="1929008" y="513567"/>
            <a:chExt cx="6576165" cy="60625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800B52-5090-B857-7C58-5699843DD01A}"/>
                </a:ext>
              </a:extLst>
            </p:cNvPr>
            <p:cNvSpPr/>
            <p:nvPr/>
          </p:nvSpPr>
          <p:spPr>
            <a:xfrm>
              <a:off x="1929008" y="513567"/>
              <a:ext cx="6576165" cy="60625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0EED916-EB5A-7AB9-154E-2678101E264F}"/>
                </a:ext>
              </a:extLst>
            </p:cNvPr>
            <p:cNvGrpSpPr/>
            <p:nvPr/>
          </p:nvGrpSpPr>
          <p:grpSpPr>
            <a:xfrm>
              <a:off x="2307435" y="941781"/>
              <a:ext cx="5819310" cy="5206169"/>
              <a:chOff x="2326070" y="825916"/>
              <a:chExt cx="5819310" cy="520616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7B07BAA-3E18-D579-ACA0-D43B121A92D8}"/>
                  </a:ext>
                </a:extLst>
              </p:cNvPr>
              <p:cNvGrpSpPr/>
              <p:nvPr/>
            </p:nvGrpSpPr>
            <p:grpSpPr>
              <a:xfrm>
                <a:off x="2326070" y="825916"/>
                <a:ext cx="5815848" cy="1415772"/>
                <a:chOff x="2326070" y="2905087"/>
                <a:chExt cx="5815848" cy="1415772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1CE843F2-5761-3EFB-EBED-8FDD603480FC}"/>
                    </a:ext>
                  </a:extLst>
                </p:cNvPr>
                <p:cNvGrpSpPr/>
                <p:nvPr/>
              </p:nvGrpSpPr>
              <p:grpSpPr>
                <a:xfrm>
                  <a:off x="2326070" y="2905087"/>
                  <a:ext cx="3506932" cy="1165638"/>
                  <a:chOff x="2326070" y="2467060"/>
                  <a:chExt cx="3506932" cy="1165638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8F464052-02D6-EF3D-E305-E03FC0370434}"/>
                      </a:ext>
                    </a:extLst>
                  </p:cNvPr>
                  <p:cNvGrpSpPr/>
                  <p:nvPr/>
                </p:nvGrpSpPr>
                <p:grpSpPr>
                  <a:xfrm>
                    <a:off x="2326070" y="2467060"/>
                    <a:ext cx="1409595" cy="1165638"/>
                    <a:chOff x="5317068" y="5922695"/>
                    <a:chExt cx="552887" cy="457200"/>
                  </a:xfrm>
                </p:grpSpPr>
                <p:pic>
                  <p:nvPicPr>
                    <p:cNvPr id="7" name="Graphic 6">
                      <a:extLst>
                        <a:ext uri="{FF2B5EF4-FFF2-40B4-BE49-F238E27FC236}">
                          <a16:creationId xmlns:a16="http://schemas.microsoft.com/office/drawing/2014/main" id="{4C3B818D-061F-444B-4261-24AEF30A15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17068" y="5922695"/>
                      <a:ext cx="457200" cy="4572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Star rating" title="Icon of three stars">
                      <a:extLst>
                        <a:ext uri="{FF2B5EF4-FFF2-40B4-BE49-F238E27FC236}">
                          <a16:creationId xmlns:a16="http://schemas.microsoft.com/office/drawing/2014/main" id="{FEC22AB9-3F17-1D4C-BDF7-C13D8F943DDF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561345" y="5968527"/>
                      <a:ext cx="308610" cy="82443"/>
                    </a:xfrm>
                    <a:custGeom>
                      <a:avLst/>
                      <a:gdLst>
                        <a:gd name="T0" fmla="*/ 67 w 700"/>
                        <a:gd name="T1" fmla="*/ 75 h 187"/>
                        <a:gd name="T2" fmla="*/ 88 w 700"/>
                        <a:gd name="T3" fmla="*/ 0 h 187"/>
                        <a:gd name="T4" fmla="*/ 111 w 700"/>
                        <a:gd name="T5" fmla="*/ 75 h 187"/>
                        <a:gd name="T6" fmla="*/ 180 w 700"/>
                        <a:gd name="T7" fmla="*/ 75 h 187"/>
                        <a:gd name="T8" fmla="*/ 124 w 700"/>
                        <a:gd name="T9" fmla="*/ 120 h 187"/>
                        <a:gd name="T10" fmla="*/ 147 w 700"/>
                        <a:gd name="T11" fmla="*/ 187 h 187"/>
                        <a:gd name="T12" fmla="*/ 90 w 700"/>
                        <a:gd name="T13" fmla="*/ 151 h 187"/>
                        <a:gd name="T14" fmla="*/ 33 w 700"/>
                        <a:gd name="T15" fmla="*/ 187 h 187"/>
                        <a:gd name="T16" fmla="*/ 53 w 700"/>
                        <a:gd name="T17" fmla="*/ 120 h 187"/>
                        <a:gd name="T18" fmla="*/ 0 w 700"/>
                        <a:gd name="T19" fmla="*/ 75 h 187"/>
                        <a:gd name="T20" fmla="*/ 67 w 700"/>
                        <a:gd name="T21" fmla="*/ 75 h 187"/>
                        <a:gd name="T22" fmla="*/ 327 w 700"/>
                        <a:gd name="T23" fmla="*/ 75 h 187"/>
                        <a:gd name="T24" fmla="*/ 350 w 700"/>
                        <a:gd name="T25" fmla="*/ 0 h 187"/>
                        <a:gd name="T26" fmla="*/ 371 w 700"/>
                        <a:gd name="T27" fmla="*/ 75 h 187"/>
                        <a:gd name="T28" fmla="*/ 440 w 700"/>
                        <a:gd name="T29" fmla="*/ 75 h 187"/>
                        <a:gd name="T30" fmla="*/ 384 w 700"/>
                        <a:gd name="T31" fmla="*/ 120 h 187"/>
                        <a:gd name="T32" fmla="*/ 408 w 700"/>
                        <a:gd name="T33" fmla="*/ 187 h 187"/>
                        <a:gd name="T34" fmla="*/ 350 w 700"/>
                        <a:gd name="T35" fmla="*/ 151 h 187"/>
                        <a:gd name="T36" fmla="*/ 293 w 700"/>
                        <a:gd name="T37" fmla="*/ 187 h 187"/>
                        <a:gd name="T38" fmla="*/ 313 w 700"/>
                        <a:gd name="T39" fmla="*/ 120 h 187"/>
                        <a:gd name="T40" fmla="*/ 260 w 700"/>
                        <a:gd name="T41" fmla="*/ 75 h 187"/>
                        <a:gd name="T42" fmla="*/ 327 w 700"/>
                        <a:gd name="T43" fmla="*/ 75 h 187"/>
                        <a:gd name="T44" fmla="*/ 587 w 700"/>
                        <a:gd name="T45" fmla="*/ 75 h 187"/>
                        <a:gd name="T46" fmla="*/ 610 w 700"/>
                        <a:gd name="T47" fmla="*/ 0 h 187"/>
                        <a:gd name="T48" fmla="*/ 631 w 700"/>
                        <a:gd name="T49" fmla="*/ 75 h 187"/>
                        <a:gd name="T50" fmla="*/ 700 w 700"/>
                        <a:gd name="T51" fmla="*/ 75 h 187"/>
                        <a:gd name="T52" fmla="*/ 644 w 700"/>
                        <a:gd name="T53" fmla="*/ 120 h 187"/>
                        <a:gd name="T54" fmla="*/ 668 w 700"/>
                        <a:gd name="T55" fmla="*/ 187 h 187"/>
                        <a:gd name="T56" fmla="*/ 610 w 700"/>
                        <a:gd name="T57" fmla="*/ 151 h 187"/>
                        <a:gd name="T58" fmla="*/ 553 w 700"/>
                        <a:gd name="T59" fmla="*/ 187 h 187"/>
                        <a:gd name="T60" fmla="*/ 573 w 700"/>
                        <a:gd name="T61" fmla="*/ 120 h 187"/>
                        <a:gd name="T62" fmla="*/ 520 w 700"/>
                        <a:gd name="T63" fmla="*/ 75 h 187"/>
                        <a:gd name="T64" fmla="*/ 587 w 700"/>
                        <a:gd name="T65" fmla="*/ 75 h 1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0" h="187">
                          <a:moveTo>
                            <a:pt x="67" y="75"/>
                          </a:moveTo>
                          <a:lnTo>
                            <a:pt x="88" y="0"/>
                          </a:lnTo>
                          <a:lnTo>
                            <a:pt x="111" y="75"/>
                          </a:lnTo>
                          <a:lnTo>
                            <a:pt x="180" y="75"/>
                          </a:lnTo>
                          <a:lnTo>
                            <a:pt x="124" y="120"/>
                          </a:lnTo>
                          <a:lnTo>
                            <a:pt x="147" y="187"/>
                          </a:lnTo>
                          <a:lnTo>
                            <a:pt x="90" y="151"/>
                          </a:lnTo>
                          <a:lnTo>
                            <a:pt x="33" y="187"/>
                          </a:lnTo>
                          <a:lnTo>
                            <a:pt x="53" y="120"/>
                          </a:lnTo>
                          <a:lnTo>
                            <a:pt x="0" y="75"/>
                          </a:lnTo>
                          <a:lnTo>
                            <a:pt x="67" y="75"/>
                          </a:lnTo>
                          <a:close/>
                          <a:moveTo>
                            <a:pt x="327" y="75"/>
                          </a:moveTo>
                          <a:lnTo>
                            <a:pt x="350" y="0"/>
                          </a:lnTo>
                          <a:lnTo>
                            <a:pt x="371" y="75"/>
                          </a:lnTo>
                          <a:lnTo>
                            <a:pt x="440" y="75"/>
                          </a:lnTo>
                          <a:lnTo>
                            <a:pt x="384" y="120"/>
                          </a:lnTo>
                          <a:lnTo>
                            <a:pt x="408" y="187"/>
                          </a:lnTo>
                          <a:lnTo>
                            <a:pt x="350" y="151"/>
                          </a:lnTo>
                          <a:lnTo>
                            <a:pt x="293" y="187"/>
                          </a:lnTo>
                          <a:lnTo>
                            <a:pt x="313" y="120"/>
                          </a:lnTo>
                          <a:lnTo>
                            <a:pt x="260" y="75"/>
                          </a:lnTo>
                          <a:lnTo>
                            <a:pt x="327" y="75"/>
                          </a:lnTo>
                          <a:close/>
                          <a:moveTo>
                            <a:pt x="587" y="75"/>
                          </a:moveTo>
                          <a:lnTo>
                            <a:pt x="610" y="0"/>
                          </a:lnTo>
                          <a:lnTo>
                            <a:pt x="631" y="75"/>
                          </a:lnTo>
                          <a:lnTo>
                            <a:pt x="700" y="75"/>
                          </a:lnTo>
                          <a:lnTo>
                            <a:pt x="644" y="120"/>
                          </a:lnTo>
                          <a:lnTo>
                            <a:pt x="668" y="187"/>
                          </a:lnTo>
                          <a:lnTo>
                            <a:pt x="610" y="151"/>
                          </a:lnTo>
                          <a:lnTo>
                            <a:pt x="553" y="187"/>
                          </a:lnTo>
                          <a:lnTo>
                            <a:pt x="573" y="120"/>
                          </a:lnTo>
                          <a:lnTo>
                            <a:pt x="520" y="75"/>
                          </a:lnTo>
                          <a:lnTo>
                            <a:pt x="587" y="75"/>
                          </a:lnTo>
                          <a:close/>
                        </a:path>
                      </a:pathLst>
                    </a:custGeom>
                    <a:noFill/>
                    <a:ln w="15875" cap="sq">
                      <a:solidFill>
                        <a:srgbClr val="5199EA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685758">
                        <a:defRPr/>
                      </a:pPr>
                      <a:endParaRPr lang="en-US" sz="1324">
                        <a:gradFill>
                          <a:gsLst>
                            <a:gs pos="0">
                              <a:srgbClr val="505050"/>
                            </a:gs>
                            <a:gs pos="100000">
                              <a:srgbClr val="505050"/>
                            </a:gs>
                          </a:gsLst>
                        </a:gradFill>
                        <a:latin typeface="Segoe UI"/>
                      </a:endParaRPr>
                    </a:p>
                  </p:txBody>
                </p:sp>
              </p:grp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52F99DC-DA63-3391-7B64-61065BC871A4}"/>
                      </a:ext>
                    </a:extLst>
                  </p:cNvPr>
                  <p:cNvSpPr txBox="1"/>
                  <p:nvPr/>
                </p:nvSpPr>
                <p:spPr>
                  <a:xfrm>
                    <a:off x="4083484" y="2467060"/>
                    <a:ext cx="17495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24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Aptos SemiBold" panose="020B0004020202020204" pitchFamily="34" charset="0"/>
                      </a:rPr>
                      <a:t>Convenient</a:t>
                    </a:r>
                  </a:p>
                </p:txBody>
              </p:sp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3E4C14C-953D-8711-141D-8A7ABAAB68CC}"/>
                    </a:ext>
                  </a:extLst>
                </p:cNvPr>
                <p:cNvSpPr txBox="1"/>
                <p:nvPr/>
              </p:nvSpPr>
              <p:spPr>
                <a:xfrm>
                  <a:off x="4083485" y="3366752"/>
                  <a:ext cx="405843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latin typeface="Aptos Light" panose="020B0004020202020204" pitchFamily="34" charset="0"/>
                    </a:rPr>
                    <a:t>Enrolling is easy, taking just a few seconds. You can then verify yourself using your voice when you make a telephone call, use the mobile app, on the web browser, basically anywhere there’s a microphone.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DB5B8CD-ECD4-AD21-1133-727FED517D82}"/>
                  </a:ext>
                </a:extLst>
              </p:cNvPr>
              <p:cNvGrpSpPr/>
              <p:nvPr/>
            </p:nvGrpSpPr>
            <p:grpSpPr>
              <a:xfrm>
                <a:off x="2326070" y="2721114"/>
                <a:ext cx="5819310" cy="1415772"/>
                <a:chOff x="2322608" y="978962"/>
                <a:chExt cx="5819310" cy="1415772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7B55029-C127-401D-0616-21785430A4FE}"/>
                    </a:ext>
                  </a:extLst>
                </p:cNvPr>
                <p:cNvGrpSpPr/>
                <p:nvPr/>
              </p:nvGrpSpPr>
              <p:grpSpPr>
                <a:xfrm>
                  <a:off x="4083485" y="978962"/>
                  <a:ext cx="4058433" cy="1415772"/>
                  <a:chOff x="4083485" y="978962"/>
                  <a:chExt cx="4058433" cy="1415772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FF9A9C2-B6CC-DF78-B6CB-67C73975972F}"/>
                      </a:ext>
                    </a:extLst>
                  </p:cNvPr>
                  <p:cNvSpPr txBox="1"/>
                  <p:nvPr/>
                </p:nvSpPr>
                <p:spPr>
                  <a:xfrm>
                    <a:off x="4083485" y="978962"/>
                    <a:ext cx="76623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24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Aptos SemiBold" panose="020B0004020202020204" pitchFamily="34" charset="0"/>
                      </a:rPr>
                      <a:t>Fast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2CB7A8-58E6-4B41-AC27-00172B586994}"/>
                      </a:ext>
                    </a:extLst>
                  </p:cNvPr>
                  <p:cNvSpPr txBox="1"/>
                  <p:nvPr/>
                </p:nvSpPr>
                <p:spPr>
                  <a:xfrm>
                    <a:off x="4083485" y="1440627"/>
                    <a:ext cx="4058433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dirty="0">
                        <a:latin typeface="Aptos Light" panose="020B0004020202020204" pitchFamily="34" charset="0"/>
                      </a:rPr>
                      <a:t>Saying just a few words is enough to verify it’s you we’re talking to. No more lengthy and annoying security questions. No more remembering PINs and passwords; just use your voice.</a:t>
                    </a:r>
                  </a:p>
                </p:txBody>
              </p:sp>
            </p:grpSp>
            <p:pic>
              <p:nvPicPr>
                <p:cNvPr id="11" name="Picture 46">
                  <a:extLst>
                    <a:ext uri="{FF2B5EF4-FFF2-40B4-BE49-F238E27FC236}">
                      <a16:creationId xmlns:a16="http://schemas.microsoft.com/office/drawing/2014/main" id="{385060A8-1E0A-002B-9D9D-47E0A2CE78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/>
              </p:blipFill>
              <p:spPr>
                <a:xfrm>
                  <a:off x="2322608" y="1154986"/>
                  <a:ext cx="1413057" cy="1028351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A9C0C2B-28C2-0BA4-0FEF-F667D8D162A1}"/>
                  </a:ext>
                </a:extLst>
              </p:cNvPr>
              <p:cNvGrpSpPr/>
              <p:nvPr/>
            </p:nvGrpSpPr>
            <p:grpSpPr>
              <a:xfrm>
                <a:off x="2326070" y="4616313"/>
                <a:ext cx="5802608" cy="1415772"/>
                <a:chOff x="2322608" y="4987041"/>
                <a:chExt cx="5802608" cy="141577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AE480BE-77FF-5A4B-946A-B3CB979A8E93}"/>
                    </a:ext>
                  </a:extLst>
                </p:cNvPr>
                <p:cNvGrpSpPr/>
                <p:nvPr/>
              </p:nvGrpSpPr>
              <p:grpSpPr>
                <a:xfrm>
                  <a:off x="2322608" y="4987041"/>
                  <a:ext cx="2903433" cy="1154427"/>
                  <a:chOff x="2322608" y="4335689"/>
                  <a:chExt cx="2903433" cy="1154427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D6DE8920-4321-114F-1EEB-7EB2E7C35A88}"/>
                      </a:ext>
                    </a:extLst>
                  </p:cNvPr>
                  <p:cNvGrpSpPr/>
                  <p:nvPr/>
                </p:nvGrpSpPr>
                <p:grpSpPr>
                  <a:xfrm>
                    <a:off x="2322608" y="4335689"/>
                    <a:ext cx="1416498" cy="1154427"/>
                    <a:chOff x="2322608" y="4335689"/>
                    <a:chExt cx="1416498" cy="1154427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C677D069-AD47-813D-BF8B-E1B936240431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322608" y="4335689"/>
                      <a:ext cx="1416498" cy="1154427"/>
                      <a:chOff x="2307848" y="4468156"/>
                      <a:chExt cx="1416498" cy="1154427"/>
                    </a:xfrm>
                  </p:grpSpPr>
                  <p:sp>
                    <p:nvSpPr>
                      <p:cNvPr id="23" name="key" title="Icon of a key">
                        <a:extLst>
                          <a:ext uri="{FF2B5EF4-FFF2-40B4-BE49-F238E27FC236}">
                            <a16:creationId xmlns:a16="http://schemas.microsoft.com/office/drawing/2014/main" id="{556B038C-7F1A-119D-F100-6E59DF97597E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2307848" y="4595151"/>
                        <a:ext cx="539314" cy="536547"/>
                      </a:xfrm>
                      <a:custGeom>
                        <a:avLst/>
                        <a:gdLst>
                          <a:gd name="T0" fmla="*/ 175 w 330"/>
                          <a:gd name="T1" fmla="*/ 198 h 328"/>
                          <a:gd name="T2" fmla="*/ 109 w 330"/>
                          <a:gd name="T3" fmla="*/ 220 h 328"/>
                          <a:gd name="T4" fmla="*/ 0 w 330"/>
                          <a:gd name="T5" fmla="*/ 110 h 328"/>
                          <a:gd name="T6" fmla="*/ 109 w 330"/>
                          <a:gd name="T7" fmla="*/ 0 h 328"/>
                          <a:gd name="T8" fmla="*/ 219 w 330"/>
                          <a:gd name="T9" fmla="*/ 110 h 328"/>
                          <a:gd name="T10" fmla="*/ 214 w 330"/>
                          <a:gd name="T11" fmla="*/ 143 h 328"/>
                          <a:gd name="T12" fmla="*/ 330 w 330"/>
                          <a:gd name="T13" fmla="*/ 258 h 328"/>
                          <a:gd name="T14" fmla="*/ 330 w 330"/>
                          <a:gd name="T15" fmla="*/ 328 h 328"/>
                          <a:gd name="T16" fmla="*/ 264 w 330"/>
                          <a:gd name="T17" fmla="*/ 328 h 328"/>
                          <a:gd name="T18" fmla="*/ 264 w 330"/>
                          <a:gd name="T19" fmla="*/ 283 h 328"/>
                          <a:gd name="T20" fmla="*/ 221 w 330"/>
                          <a:gd name="T21" fmla="*/ 283 h 328"/>
                          <a:gd name="T22" fmla="*/ 221 w 330"/>
                          <a:gd name="T23" fmla="*/ 239 h 328"/>
                          <a:gd name="T24" fmla="*/ 175 w 330"/>
                          <a:gd name="T25" fmla="*/ 239 h 328"/>
                          <a:gd name="T26" fmla="*/ 175 w 330"/>
                          <a:gd name="T27" fmla="*/ 198 h 328"/>
                          <a:gd name="T28" fmla="*/ 76 w 330"/>
                          <a:gd name="T29" fmla="*/ 91 h 328"/>
                          <a:gd name="T30" fmla="*/ 91 w 330"/>
                          <a:gd name="T31" fmla="*/ 76 h 328"/>
                          <a:gd name="T32" fmla="*/ 76 w 330"/>
                          <a:gd name="T33" fmla="*/ 60 h 328"/>
                          <a:gd name="T34" fmla="*/ 60 w 330"/>
                          <a:gd name="T35" fmla="*/ 76 h 328"/>
                          <a:gd name="T36" fmla="*/ 76 w 330"/>
                          <a:gd name="T37" fmla="*/ 91 h 3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330" h="328">
                            <a:moveTo>
                              <a:pt x="175" y="198"/>
                            </a:moveTo>
                            <a:cubicBezTo>
                              <a:pt x="157" y="212"/>
                              <a:pt x="134" y="220"/>
                              <a:pt x="109" y="220"/>
                            </a:cubicBezTo>
                            <a:cubicBezTo>
                              <a:pt x="49" y="220"/>
                              <a:pt x="0" y="171"/>
                              <a:pt x="0" y="110"/>
                            </a:cubicBezTo>
                            <a:cubicBezTo>
                              <a:pt x="0" y="49"/>
                              <a:pt x="49" y="0"/>
                              <a:pt x="109" y="0"/>
                            </a:cubicBezTo>
                            <a:cubicBezTo>
                              <a:pt x="170" y="0"/>
                              <a:pt x="219" y="49"/>
                              <a:pt x="219" y="110"/>
                            </a:cubicBezTo>
                            <a:cubicBezTo>
                              <a:pt x="219" y="122"/>
                              <a:pt x="217" y="133"/>
                              <a:pt x="214" y="143"/>
                            </a:cubicBezTo>
                            <a:cubicBezTo>
                              <a:pt x="330" y="258"/>
                              <a:pt x="330" y="258"/>
                              <a:pt x="330" y="258"/>
                            </a:cubicBezTo>
                            <a:cubicBezTo>
                              <a:pt x="330" y="328"/>
                              <a:pt x="330" y="328"/>
                              <a:pt x="330" y="328"/>
                            </a:cubicBezTo>
                            <a:cubicBezTo>
                              <a:pt x="264" y="328"/>
                              <a:pt x="264" y="328"/>
                              <a:pt x="264" y="328"/>
                            </a:cubicBezTo>
                            <a:cubicBezTo>
                              <a:pt x="264" y="283"/>
                              <a:pt x="264" y="283"/>
                              <a:pt x="264" y="283"/>
                            </a:cubicBezTo>
                            <a:cubicBezTo>
                              <a:pt x="221" y="283"/>
                              <a:pt x="221" y="283"/>
                              <a:pt x="221" y="283"/>
                            </a:cubicBezTo>
                            <a:cubicBezTo>
                              <a:pt x="221" y="239"/>
                              <a:pt x="221" y="239"/>
                              <a:pt x="221" y="239"/>
                            </a:cubicBezTo>
                            <a:cubicBezTo>
                              <a:pt x="175" y="239"/>
                              <a:pt x="175" y="239"/>
                              <a:pt x="175" y="239"/>
                            </a:cubicBezTo>
                            <a:lnTo>
                              <a:pt x="175" y="198"/>
                            </a:lnTo>
                            <a:close/>
                            <a:moveTo>
                              <a:pt x="76" y="91"/>
                            </a:moveTo>
                            <a:cubicBezTo>
                              <a:pt x="84" y="91"/>
                              <a:pt x="91" y="84"/>
                              <a:pt x="91" y="76"/>
                            </a:cubicBezTo>
                            <a:cubicBezTo>
                              <a:pt x="91" y="67"/>
                              <a:pt x="84" y="60"/>
                              <a:pt x="76" y="60"/>
                            </a:cubicBezTo>
                            <a:cubicBezTo>
                              <a:pt x="67" y="60"/>
                              <a:pt x="60" y="67"/>
                              <a:pt x="60" y="76"/>
                            </a:cubicBezTo>
                            <a:cubicBezTo>
                              <a:pt x="60" y="84"/>
                              <a:pt x="67" y="91"/>
                              <a:pt x="76" y="91"/>
                            </a:cubicBezTo>
                            <a:close/>
                          </a:path>
                        </a:pathLst>
                      </a:custGeom>
                      <a:noFill/>
                      <a:ln w="19050" cap="sq">
                        <a:solidFill>
                          <a:srgbClr val="5199EA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" name="Lock" title="Icon of a padlock">
                        <a:extLst>
                          <a:ext uri="{FF2B5EF4-FFF2-40B4-BE49-F238E27FC236}">
                            <a16:creationId xmlns:a16="http://schemas.microsoft.com/office/drawing/2014/main" id="{DCC0014C-5008-0CC6-C9EA-421544EB3919}"/>
                          </a:ext>
                        </a:extLst>
                      </p:cNvPr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2898368" y="4468156"/>
                        <a:ext cx="825978" cy="1154427"/>
                      </a:xfrm>
                      <a:custGeom>
                        <a:avLst/>
                        <a:gdLst>
                          <a:gd name="T0" fmla="*/ 239 w 239"/>
                          <a:gd name="T1" fmla="*/ 335 h 335"/>
                          <a:gd name="T2" fmla="*/ 0 w 239"/>
                          <a:gd name="T3" fmla="*/ 335 h 335"/>
                          <a:gd name="T4" fmla="*/ 0 w 239"/>
                          <a:gd name="T5" fmla="*/ 157 h 335"/>
                          <a:gd name="T6" fmla="*/ 239 w 239"/>
                          <a:gd name="T7" fmla="*/ 157 h 335"/>
                          <a:gd name="T8" fmla="*/ 239 w 239"/>
                          <a:gd name="T9" fmla="*/ 335 h 335"/>
                          <a:gd name="T10" fmla="*/ 196 w 239"/>
                          <a:gd name="T11" fmla="*/ 157 h 335"/>
                          <a:gd name="T12" fmla="*/ 196 w 239"/>
                          <a:gd name="T13" fmla="*/ 75 h 335"/>
                          <a:gd name="T14" fmla="*/ 121 w 239"/>
                          <a:gd name="T15" fmla="*/ 0 h 335"/>
                          <a:gd name="T16" fmla="*/ 46 w 239"/>
                          <a:gd name="T17" fmla="*/ 75 h 335"/>
                          <a:gd name="T18" fmla="*/ 46 w 239"/>
                          <a:gd name="T19" fmla="*/ 157 h 3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239" h="335">
                            <a:moveTo>
                              <a:pt x="239" y="335"/>
                            </a:moveTo>
                            <a:cubicBezTo>
                              <a:pt x="0" y="335"/>
                              <a:pt x="0" y="335"/>
                              <a:pt x="0" y="335"/>
                            </a:cubicBezTo>
                            <a:cubicBezTo>
                              <a:pt x="0" y="157"/>
                              <a:pt x="0" y="157"/>
                              <a:pt x="0" y="157"/>
                            </a:cubicBezTo>
                            <a:cubicBezTo>
                              <a:pt x="239" y="157"/>
                              <a:pt x="239" y="157"/>
                              <a:pt x="239" y="157"/>
                            </a:cubicBezTo>
                            <a:lnTo>
                              <a:pt x="239" y="335"/>
                            </a:lnTo>
                            <a:close/>
                            <a:moveTo>
                              <a:pt x="196" y="157"/>
                            </a:moveTo>
                            <a:cubicBezTo>
                              <a:pt x="196" y="75"/>
                              <a:pt x="196" y="75"/>
                              <a:pt x="196" y="75"/>
                            </a:cubicBezTo>
                            <a:cubicBezTo>
                              <a:pt x="196" y="34"/>
                              <a:pt x="163" y="0"/>
                              <a:pt x="121" y="0"/>
                            </a:cubicBezTo>
                            <a:cubicBezTo>
                              <a:pt x="79" y="0"/>
                              <a:pt x="46" y="34"/>
                              <a:pt x="46" y="75"/>
                            </a:cubicBezTo>
                            <a:cubicBezTo>
                              <a:pt x="46" y="157"/>
                              <a:pt x="46" y="157"/>
                              <a:pt x="46" y="157"/>
                            </a:cubicBezTo>
                          </a:path>
                        </a:pathLst>
                      </a:custGeom>
                      <a:noFill/>
                      <a:ln w="28575" cap="sq">
                        <a:solidFill>
                          <a:srgbClr val="5199EA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25C8C4F5-019B-64BC-CC62-22AD57303FE7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670235" y="5050733"/>
                      <a:ext cx="130724" cy="287999"/>
                      <a:chOff x="5311036" y="4655939"/>
                      <a:chExt cx="166582" cy="366998"/>
                    </a:xfrm>
                  </p:grpSpPr>
                  <p:sp>
                    <p:nvSpPr>
                      <p:cNvPr id="21" name="Oval 20">
                        <a:extLst>
                          <a:ext uri="{FF2B5EF4-FFF2-40B4-BE49-F238E27FC236}">
                            <a16:creationId xmlns:a16="http://schemas.microsoft.com/office/drawing/2014/main" id="{080B6346-6256-14B3-3B15-7132605949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1036" y="4655939"/>
                        <a:ext cx="166582" cy="166582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rgbClr val="5199EA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cxnSp>
                    <p:nvCxnSpPr>
                      <p:cNvPr id="22" name="Straight Connector 21">
                        <a:extLst>
                          <a:ext uri="{FF2B5EF4-FFF2-40B4-BE49-F238E27FC236}">
                            <a16:creationId xmlns:a16="http://schemas.microsoft.com/office/drawing/2014/main" id="{08CE4637-965E-F870-F652-E547B054A3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394327" y="4822521"/>
                        <a:ext cx="0" cy="200416"/>
                      </a:xfrm>
                      <a:prstGeom prst="line">
                        <a:avLst/>
                      </a:prstGeom>
                      <a:ln>
                        <a:solidFill>
                          <a:srgbClr val="5199EA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ED36C0-D022-12C2-8921-44DC3D737E5D}"/>
                      </a:ext>
                    </a:extLst>
                  </p:cNvPr>
                  <p:cNvSpPr txBox="1"/>
                  <p:nvPr/>
                </p:nvSpPr>
                <p:spPr>
                  <a:xfrm>
                    <a:off x="4083484" y="4335689"/>
                    <a:ext cx="114255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2400" b="1" dirty="0">
                        <a:solidFill>
                          <a:srgbClr val="5199EA"/>
                        </a:solidFill>
                        <a:latin typeface="Aptos SemiBold" panose="020B0004020202020204" pitchFamily="34" charset="0"/>
                      </a:rPr>
                      <a:t>Secure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9FBCDE4-FAC4-A673-C175-406D3A4BCFE0}"/>
                    </a:ext>
                  </a:extLst>
                </p:cNvPr>
                <p:cNvSpPr txBox="1"/>
                <p:nvPr/>
              </p:nvSpPr>
              <p:spPr>
                <a:xfrm>
                  <a:off x="4066783" y="5448706"/>
                  <a:ext cx="405843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latin typeface="Aptos Light" panose="020B0004020202020204" pitchFamily="34" charset="0"/>
                    </a:rPr>
                    <a:t>You don’t have to worry about someone finding out your PIN or password. Your voice is yours! We even protect you against recordings and deepfake imitations. 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483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Aptos Light</vt:lpstr>
      <vt:lpstr>Aptos SemiBold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Mcguire</dc:creator>
  <cp:lastModifiedBy>Ian Mcguire</cp:lastModifiedBy>
  <cp:revision>1</cp:revision>
  <dcterms:created xsi:type="dcterms:W3CDTF">2024-03-19T10:17:52Z</dcterms:created>
  <dcterms:modified xsi:type="dcterms:W3CDTF">2024-03-19T14:25:14Z</dcterms:modified>
</cp:coreProperties>
</file>