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5214C8-2BB3-44DE-8CDE-E06C9982C999}">
  <a:tblStyle styleId="{8A5214C8-2BB3-44DE-8CDE-E06C9982C9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0" y="1436699"/>
            <a:ext cx="5361300" cy="12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Sinking Capstone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2861141"/>
            <a:ext cx="53613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DSI Capstone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Nora Cook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April 9, 2018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Fare Distrobution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50" y="1299800"/>
            <a:ext cx="5389687" cy="3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76" y="845600"/>
            <a:ext cx="4827867" cy="3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775" y="845600"/>
            <a:ext cx="5389687" cy="3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Columns did I keep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PassengerId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Pclass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Sibling Spouse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Parent Child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Family Count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Sex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Port of </a:t>
            </a:r>
            <a:r>
              <a:rPr lang="en"/>
              <a:t>embarkation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100" y="170937"/>
            <a:ext cx="4801626" cy="480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PassengerId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Survived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Pclass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SibSp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Parch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Fare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FamilyCount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IsReverend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Sex_female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Sex_male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Embarked_C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Embarked_Q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Embarked_S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PassengerId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1.000000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-0.005028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-0.035330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0.024020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-0.057686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-0.001657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0.012703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-0.040258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Shape 223"/>
          <p:cNvGraphicFramePr/>
          <p:nvPr/>
        </p:nvGraphicFramePr>
        <p:xfrm>
          <a:off x="45725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{8A5214C8-2BB3-44DE-8CDE-E06C9982C999}</a:tableStyleId>
              </a:tblPr>
              <a:tblGrid>
                <a:gridCol w="723950"/>
                <a:gridCol w="694600"/>
                <a:gridCol w="547850"/>
                <a:gridCol w="547850"/>
                <a:gridCol w="547850"/>
                <a:gridCol w="547850"/>
                <a:gridCol w="547850"/>
                <a:gridCol w="547850"/>
                <a:gridCol w="694600"/>
                <a:gridCol w="635900"/>
                <a:gridCol w="655450"/>
                <a:gridCol w="547850"/>
                <a:gridCol w="714150"/>
                <a:gridCol w="637625"/>
                <a:gridCol w="461325"/>
              </a:tblGrid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PassengerId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Survived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Pclass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Age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SibSp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Parch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Fare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FamilyCount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IsReverend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Sex_female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Sex_male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Embarked_C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Embarked_Q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Embarked_S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PassengerId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-0.005028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-0.035330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0.024020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-0.057686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-0.001657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0.012703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-0.040258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0.012730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-0.043136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0.043136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-0.001208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-0.033694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0.022269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Survived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-0.005028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-0.335549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-0.069907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-0.034040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0.083151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0.255290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0.018277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-0.064871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0.541585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-0.541585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0.169966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0.004536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-0.151777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Pclass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-0.035330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-0.335549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-0.287864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0.081656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0.016824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-0.548193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0.064221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-0.030788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-0.127741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0.127741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-0.245733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0.220558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0.076466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Age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0.024020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-0.069907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-0.287864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-0.205270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-0.164226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0.080703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-0.222362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0.077389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-0.063014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0.063014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0.014780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0.019489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-0.025218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SibSp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-0.057686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-0.034040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0.081656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-0.205270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0.414542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0.160887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0.890654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-0.026717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0.116348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-0.116348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-0.060074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-0.026692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0.069438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Parch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-0.001657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0.083151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0.016824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-0.164226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0.414542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0.217532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0.782988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-0.022061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0.247508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-0.247508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-0.011588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-0.081585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0.061512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Fare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0.012703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0.255290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-0.548193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0.080703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0.160887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0.217532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0.218658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-0.022876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0.179958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-0.179958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0.270731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-0.116684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-0.163758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FamilyCount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-0.040258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0.018277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0.064221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-0.222362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0.890654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0.782988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0.218658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-0.029284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0.203191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-0.203191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-0.046852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-0.059007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0.078197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IsReverend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0.012730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-0.064871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-0.030788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0.077389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-0.026717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-0.022061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-0.022876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-0.029284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-0.060616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0.060616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-0.039791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0.023461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0.020095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Sex_female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-0.043136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0.541585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-0.127741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-0.063014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0.116348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0.247508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0.179958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0.203191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-0.060616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0.084520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0.075217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-0.121405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Sex_male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0.043136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-0.541585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0.127741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0.063014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-0.116348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-0.247508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-0.179958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-0.203191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0.060616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-0.084520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-0.075217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0.121405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Embarked_C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-0.001208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0.169966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-0.245733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0.014780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-0.060074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-0.011588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0.270731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-0.046852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-0.039791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0.084520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-0.084520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-0.148646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-0.782613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Embarked_Q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-0.033694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0.004536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0.220558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0.019489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-0.026692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-0.081585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-0.116684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-0.059007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0.023461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0.075217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-0.075217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-0.148646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-0.499261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</a:rPr>
                        <a:t>Embarked_S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0.022269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-0.151777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0.076466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-0.025218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0.069438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0.061512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-0.163758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0.078197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0.020095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-0.121405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0.121405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-0.782613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-0.499261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1.000000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Neighbors Classifier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Cross Validation Score = 0.792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K Neighbors Classifier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N_neighbors = 4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‘P’ =1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weight=uniform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score on model =.802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Gs.score on test=.825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Neighbors Classifier Kaggle Submission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819150" y="2003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0.76555</a:t>
            </a:r>
            <a:endParaRPr sz="2400"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0" y="1800201"/>
            <a:ext cx="8638276" cy="20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MaxDepth =None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Max Features = log2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 Estimators = 20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Gs_rf.score model= 0.817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Gs.score on test= 0.825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Friday Sales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Originally I was going to do Black Friday a Sales Competition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Interesting dataset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Super clean with no null values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Turns out it was rigged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 age ranges of buyers had almost equal mean spending.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0-17 year olds don’t have as much money as older age ranges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Kaggle Submission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0.72248</a:t>
            </a:r>
            <a:endParaRPr sz="2400"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00" y="1935038"/>
            <a:ext cx="8548825" cy="14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 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Maxdepth = 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 Estimators = 50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Score 0.827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Score on Holdout 0.839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Classifier Kaggle Submission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0.77990</a:t>
            </a:r>
            <a:endParaRPr sz="2400"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2228738"/>
            <a:ext cx="76676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model.add(Dense(30, input_dim=X_train.shape[1], activation='relu'))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model.add(Dense(10, activation='relu'))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model.add(Dense(1, activation='sigmoid'))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model.compile(optimizer='adam' , loss='binary_crossentropy', metrics=['accuracy','MSE'])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At Epoch 100 Accuracy = 0.8754, MSE =  0.0943, Value Loss = 0.498, Value Accuracy = 0.7982, Value MSE = 0.1499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5" y="281250"/>
            <a:ext cx="8733650" cy="43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19150" y="845600"/>
            <a:ext cx="7505700" cy="22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Capstone Project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to do? </a:t>
            </a:r>
            <a:endParaRPr sz="3000"/>
          </a:p>
          <a:p>
            <a:pPr indent="457200" lvl="0" marL="13716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The Titanic Revisited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Like the state of my project after having to change data sets at the last minute the titanic was a disaster. For those that have </a:t>
            </a:r>
            <a:r>
              <a:rPr lang="en" sz="1800"/>
              <a:t>forgotten</a:t>
            </a:r>
            <a:r>
              <a:rPr lang="en" sz="1800"/>
              <a:t> the tail and the movie on  April 15, 1912, the Titanic collided with an iceberg killing 1502 out of 2224 passengers. Recently, the Titanic tail has become a thing of beauty for Data Scientist trying to hone their machine learning skills.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425" y="1455850"/>
            <a:ext cx="5045138" cy="33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950" y="908238"/>
            <a:ext cx="4990524" cy="33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774" y="845600"/>
            <a:ext cx="5537676" cy="36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775" y="845600"/>
            <a:ext cx="5389687" cy="3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775" y="845600"/>
            <a:ext cx="5389687" cy="3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