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1" r:id="rId7"/>
    <p:sldId id="260" r:id="rId8"/>
  </p:sldIdLst>
  <p:sldSz cx="9902825" cy="6858000"/>
  <p:notesSz cx="6858000" cy="9144000"/>
  <p:custDataLst>
    <p:tags r:id="rId1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382F7-9885-4722-AE45-E8AF374DF35B}" v="20" dt="2023-01-20T15:44:50.295"/>
    <p1510:client id="{C41457EB-D518-40FF-B7EC-28F6FD36A8AE}" v="52" dt="2023-01-20T15:58:21.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56" y="-252"/>
      </p:cViewPr>
      <p:guideLst>
        <p:guide pos="3119"/>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3319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550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‹Nº›</a:t>
            </a:fld>
            <a:endParaRPr sz="900" b="0" i="0" u="none" strike="noStrike" cap="none">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1428A0"/>
                </a:solidFill>
                <a:latin typeface="Arial"/>
                <a:ea typeface="Arial"/>
                <a:cs typeface="Arial"/>
                <a:sym typeface="Arial"/>
              </a:rPr>
              <a:t>C&amp;P</a:t>
            </a:r>
            <a:r>
              <a:rPr lang="en-US" sz="2099" b="0" i="0" u="none" strike="noStrike" cap="none">
                <a:solidFill>
                  <a:srgbClr val="1428A0"/>
                </a:solidFill>
                <a:latin typeface="Arial"/>
                <a:ea typeface="Arial"/>
                <a:cs typeface="Arial"/>
                <a:sym typeface="Arial"/>
              </a:rPr>
              <a:t> Course</a:t>
            </a:r>
            <a:endParaRPr sz="2099" b="0" i="0" u="none" strike="noStrike" cap="none">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477328"/>
          </a:xfrm>
          <a:prstGeom prst="rect">
            <a:avLst/>
          </a:prstGeom>
          <a:noFill/>
          <a:ln>
            <a:noFill/>
          </a:ln>
        </p:spPr>
        <p:txBody>
          <a:bodyPr spcFirstLastPara="1" wrap="square" lIns="0" tIns="0" rIns="0" bIns="0" anchor="t" anchorCtr="0">
            <a:spAutoFit/>
          </a:bodyPr>
          <a:lstStyle/>
          <a:p>
            <a:pPr marL="0" lvl="0" indent="0" rtl="0">
              <a:lnSpc>
                <a:spcPct val="100000"/>
              </a:lnSpc>
              <a:spcBef>
                <a:spcPts val="0"/>
              </a:spcBef>
              <a:spcAft>
                <a:spcPts val="0"/>
              </a:spcAft>
              <a:buClr>
                <a:schemeClr val="dk1"/>
              </a:buClr>
              <a:buSzPts val="4800"/>
              <a:buFont typeface="Arial"/>
              <a:buNone/>
            </a:pPr>
            <a:r>
              <a:rPr lang="en-US" dirty="0"/>
              <a:t>Samsung Innovation Campus</a:t>
            </a:r>
            <a:endParaRPr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766047" y="2099494"/>
            <a:ext cx="7572925" cy="13295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n-US" dirty="0" err="1"/>
              <a:t>Nombre</a:t>
            </a:r>
            <a:r>
              <a:rPr lang="en-US" dirty="0"/>
              <a:t> del </a:t>
            </a:r>
            <a:r>
              <a:rPr lang="en-US" dirty="0" err="1"/>
              <a:t>proyecto</a:t>
            </a:r>
            <a:endParaRPr dirty="0"/>
          </a:p>
        </p:txBody>
      </p:sp>
      <p:sp>
        <p:nvSpPr>
          <p:cNvPr id="62" name="Google Shape;62;p2"/>
          <p:cNvSpPr/>
          <p:nvPr/>
        </p:nvSpPr>
        <p:spPr>
          <a:xfrm>
            <a:off x="930939" y="2875002"/>
            <a:ext cx="5479711" cy="1107996"/>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3600" dirty="0">
                <a:solidFill>
                  <a:schemeClr val="dk1"/>
                </a:solidFill>
                <a:latin typeface="Amasis MT Pro Black" panose="020B0604020202020204" pitchFamily="18" charset="0"/>
                <a:cs typeface="Aharoni" panose="02010803020104030203" pitchFamily="2" charset="-79"/>
                <a:sym typeface="Arial"/>
              </a:rPr>
              <a:t>Environmental education</a:t>
            </a:r>
            <a:r>
              <a:rPr lang="en-US" sz="3600" dirty="0">
                <a:solidFill>
                  <a:schemeClr val="dk1"/>
                </a:solidFill>
                <a:latin typeface="Amasis MT Pro Black" panose="020B0604020202020204" pitchFamily="18" charset="0"/>
                <a:cs typeface="Aharoni" panose="02010803020104030203" pitchFamily="2" charset="-79"/>
              </a:rPr>
              <a:t> BOT</a:t>
            </a:r>
            <a:r>
              <a:rPr lang="en-US" sz="3600" dirty="0">
                <a:solidFill>
                  <a:schemeClr val="dk1"/>
                </a:solidFill>
                <a:latin typeface="Amasis MT Pro Black" panose="020B0604020202020204" pitchFamily="18" charset="0"/>
                <a:cs typeface="Aharoni" panose="02010803020104030203" pitchFamily="2" charset="-79"/>
                <a:sym typeface="Arial"/>
              </a:rPr>
              <a:t> </a:t>
            </a:r>
            <a:endParaRPr sz="8000" dirty="0">
              <a:solidFill>
                <a:schemeClr val="dk1"/>
              </a:solidFill>
              <a:latin typeface="Amasis MT Pro Black" panose="020B0604020202020204" pitchFamily="18" charset="0"/>
              <a:cs typeface="Aharoni" panose="02010803020104030203" pitchFamily="2" charset="-79"/>
              <a:sym typeface="Arial"/>
            </a:endParaRPr>
          </a:p>
        </p:txBody>
      </p:sp>
      <p:pic>
        <p:nvPicPr>
          <p:cNvPr id="1026" name="Picture 2" descr="▷ Pájaros y Aves: Imágenes Animadas, Gifs y Animaciones ¡100% GRATIS!">
            <a:extLst>
              <a:ext uri="{FF2B5EF4-FFF2-40B4-BE49-F238E27FC236}">
                <a16:creationId xmlns:a16="http://schemas.microsoft.com/office/drawing/2014/main" id="{CD0525C1-235F-507F-3FB9-0ED18E146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509" y="2747962"/>
            <a:ext cx="18097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 Pájaros y Aves: Imágenes Animadas, Gifs y Animaciones ¡100% GRATIS!">
            <a:extLst>
              <a:ext uri="{FF2B5EF4-FFF2-40B4-BE49-F238E27FC236}">
                <a16:creationId xmlns:a16="http://schemas.microsoft.com/office/drawing/2014/main" id="{CF4AF889-A684-0E84-73CF-595C747305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792" y="2747961"/>
            <a:ext cx="1809750" cy="13620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228992" y="217371"/>
            <a:ext cx="5973992" cy="430887"/>
          </a:xfrm>
          <a:prstGeom prst="rect">
            <a:avLst/>
          </a:prstGeom>
          <a:noFill/>
          <a:ln>
            <a:noFill/>
          </a:ln>
        </p:spPr>
        <p:txBody>
          <a:bodyPr spcFirstLastPara="1" wrap="square" lIns="0" tIns="0" rIns="0" bIns="0" anchor="t" anchorCtr="0">
            <a:spAutoFit/>
          </a:bodyPr>
          <a:lstStyle/>
          <a:p>
            <a:r>
              <a:rPr lang="en-US" sz="2800" dirty="0">
                <a:solidFill>
                  <a:schemeClr val="bg1"/>
                </a:solidFill>
                <a:latin typeface="Amasis MT Pro Black"/>
                <a:cs typeface="Aharoni"/>
                <a:sym typeface="Arial"/>
              </a:rPr>
              <a:t>Environmental education</a:t>
            </a:r>
            <a:r>
              <a:rPr lang="en-US" sz="2800" dirty="0">
                <a:solidFill>
                  <a:schemeClr val="bg1"/>
                </a:solidFill>
                <a:latin typeface="Amasis MT Pro Black"/>
                <a:cs typeface="Aharoni"/>
              </a:rPr>
              <a:t> BOT </a:t>
            </a:r>
            <a:endParaRPr lang="en-US" sz="6600" dirty="0">
              <a:solidFill>
                <a:schemeClr val="dk1"/>
              </a:solidFill>
              <a:latin typeface="Amasis MT Pro Black" panose="020B0604020202020204" pitchFamily="18" charset="0"/>
              <a:cs typeface="Aharoni" panose="02010803020104030203" pitchFamily="2" charset="-79"/>
              <a:sym typeface="Arial"/>
            </a:endParaRPr>
          </a:p>
        </p:txBody>
      </p:sp>
      <p:grpSp>
        <p:nvGrpSpPr>
          <p:cNvPr id="69" name="Google Shape;69;p3"/>
          <p:cNvGrpSpPr/>
          <p:nvPr/>
        </p:nvGrpSpPr>
        <p:grpSpPr>
          <a:xfrm>
            <a:off x="528795" y="1745972"/>
            <a:ext cx="4379913" cy="278172"/>
            <a:chOff x="4181256" y="3224809"/>
            <a:chExt cx="4379913" cy="278172"/>
          </a:xfrm>
        </p:grpSpPr>
        <p:sp>
          <p:nvSpPr>
            <p:cNvPr id="70" name="Google Shape;70;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rPr>
                <a:t>UNIDAD 1. </a:t>
              </a:r>
              <a:r>
                <a:rPr lang="en-US" sz="1800" dirty="0" err="1">
                  <a:solidFill>
                    <a:srgbClr val="3F3F3F"/>
                  </a:solidFill>
                </a:rPr>
                <a:t>Problema</a:t>
              </a:r>
              <a:r>
                <a:rPr lang="en-US" sz="1800" dirty="0">
                  <a:solidFill>
                    <a:srgbClr val="3F3F3F"/>
                  </a:solidFill>
                </a:rPr>
                <a:t> a resolver </a:t>
              </a:r>
              <a:endParaRPr dirty="0"/>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grpSp>
        <p:nvGrpSpPr>
          <p:cNvPr id="73" name="Google Shape;73;p3"/>
          <p:cNvGrpSpPr/>
          <p:nvPr/>
        </p:nvGrpSpPr>
        <p:grpSpPr>
          <a:xfrm>
            <a:off x="528795" y="3120685"/>
            <a:ext cx="4379913" cy="278172"/>
            <a:chOff x="4181256" y="3224809"/>
            <a:chExt cx="4379913" cy="278172"/>
          </a:xfrm>
        </p:grpSpPr>
        <p:sp>
          <p:nvSpPr>
            <p:cNvPr id="74" name="Google Shape;74;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Arial"/>
                  <a:ea typeface="Arial"/>
                  <a:cs typeface="Arial"/>
                  <a:sym typeface="Arial"/>
                </a:rPr>
                <a:t>UNIT 2.  </a:t>
              </a:r>
              <a:r>
                <a:rPr lang="en-US" sz="1800" dirty="0" err="1">
                  <a:solidFill>
                    <a:srgbClr val="3F3F3F"/>
                  </a:solidFill>
                  <a:latin typeface="Arial"/>
                  <a:ea typeface="Arial"/>
                  <a:cs typeface="Arial"/>
                  <a:sym typeface="Arial"/>
                </a:rPr>
                <a:t>Solución</a:t>
              </a:r>
              <a:r>
                <a:rPr lang="en-US" sz="1800" dirty="0">
                  <a:solidFill>
                    <a:srgbClr val="3F3F3F"/>
                  </a:solidFill>
                  <a:latin typeface="Arial"/>
                  <a:ea typeface="Arial"/>
                  <a:cs typeface="Arial"/>
                  <a:sym typeface="Arial"/>
                </a:rPr>
                <a:t> del </a:t>
              </a:r>
              <a:r>
                <a:rPr lang="en-US" sz="1800" dirty="0" err="1">
                  <a:solidFill>
                    <a:srgbClr val="3F3F3F"/>
                  </a:solidFill>
                  <a:latin typeface="Arial"/>
                  <a:ea typeface="Arial"/>
                  <a:cs typeface="Arial"/>
                  <a:sym typeface="Arial"/>
                </a:rPr>
                <a:t>problema</a:t>
              </a:r>
              <a:endParaRPr dirty="0"/>
            </a:p>
          </p:txBody>
        </p:sp>
        <p:sp>
          <p:nvSpPr>
            <p:cNvPr id="75" name="Google Shape;75;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grpSp>
        <p:nvGrpSpPr>
          <p:cNvPr id="77" name="Google Shape;77;p3"/>
          <p:cNvGrpSpPr/>
          <p:nvPr/>
        </p:nvGrpSpPr>
        <p:grpSpPr>
          <a:xfrm>
            <a:off x="528795" y="4495398"/>
            <a:ext cx="4379913" cy="278172"/>
            <a:chOff x="4181256" y="3224809"/>
            <a:chExt cx="4379913" cy="278172"/>
          </a:xfrm>
        </p:grpSpPr>
        <p:sp>
          <p:nvSpPr>
            <p:cNvPr id="78" name="Google Shape;78;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dirty="0">
                  <a:solidFill>
                    <a:srgbClr val="3F3F3F"/>
                  </a:solidFill>
                  <a:latin typeface="Arial"/>
                  <a:ea typeface="Arial"/>
                  <a:cs typeface="Arial"/>
                  <a:sym typeface="Arial"/>
                </a:rPr>
                <a:t>UNIT 3. </a:t>
              </a:r>
              <a:r>
                <a:rPr lang="en-US" sz="1800" dirty="0" err="1">
                  <a:solidFill>
                    <a:srgbClr val="3F3F3F"/>
                  </a:solidFill>
                  <a:latin typeface="Arial"/>
                  <a:ea typeface="Arial"/>
                  <a:cs typeface="Arial"/>
                  <a:sym typeface="Arial"/>
                </a:rPr>
                <a:t>Ímpacto</a:t>
              </a:r>
              <a:r>
                <a:rPr lang="en-US" sz="1800" dirty="0">
                  <a:solidFill>
                    <a:srgbClr val="3F3F3F"/>
                  </a:solidFill>
                  <a:latin typeface="Arial"/>
                  <a:ea typeface="Arial"/>
                  <a:cs typeface="Arial"/>
                  <a:sym typeface="Arial"/>
                </a:rPr>
                <a:t> que </a:t>
              </a:r>
              <a:r>
                <a:rPr lang="en-US" sz="1800" dirty="0" err="1">
                  <a:solidFill>
                    <a:srgbClr val="3F3F3F"/>
                  </a:solidFill>
                  <a:latin typeface="Arial"/>
                  <a:ea typeface="Arial"/>
                  <a:cs typeface="Arial"/>
                  <a:sym typeface="Arial"/>
                </a:rPr>
                <a:t>tendr</a:t>
              </a:r>
              <a:r>
                <a:rPr lang="en-US" sz="1800" dirty="0" err="1">
                  <a:solidFill>
                    <a:srgbClr val="3F3F3F"/>
                  </a:solidFill>
                </a:rPr>
                <a:t>á</a:t>
              </a:r>
              <a:endParaRPr dirty="0"/>
            </a:p>
          </p:txBody>
        </p:sp>
        <p:sp>
          <p:nvSpPr>
            <p:cNvPr id="79" name="Google Shape;79;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3074" name="Picture 2" descr="Vertedero de basura en Panamá carece de un mecanismo para tratar plástico |  Mujer">
            <a:extLst>
              <a:ext uri="{FF2B5EF4-FFF2-40B4-BE49-F238E27FC236}">
                <a16:creationId xmlns:a16="http://schemas.microsoft.com/office/drawing/2014/main" id="{59B338B9-D644-EEC9-0A86-F28C86DE5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4683" y="3970709"/>
            <a:ext cx="3391033" cy="2256455"/>
          </a:xfrm>
          <a:prstGeom prst="rect">
            <a:avLst/>
          </a:prstGeom>
          <a:noFill/>
          <a:extLst>
            <a:ext uri="{909E8E84-426E-40DD-AFC4-6F175D3DCCD1}">
              <a14:hiddenFill xmlns:a14="http://schemas.microsoft.com/office/drawing/2010/main">
                <a:solidFill>
                  <a:srgbClr val="FFFFFF"/>
                </a:solidFill>
              </a14:hiddenFill>
            </a:ext>
          </a:extLst>
        </p:spPr>
      </p:pic>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err="1"/>
              <a:t>Problema</a:t>
            </a:r>
            <a:r>
              <a:rPr lang="en-US" sz="2400" dirty="0"/>
              <a:t> a resolver </a:t>
            </a:r>
            <a:endParaRPr sz="2400"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r>
              <a:rPr lang="en-US" sz="2800" dirty="0">
                <a:solidFill>
                  <a:schemeClr val="bg1"/>
                </a:solidFill>
                <a:latin typeface="Amasis MT Pro Black"/>
                <a:cs typeface="Aharoni"/>
                <a:sym typeface="Arial"/>
              </a:rPr>
              <a:t>Environmental education</a:t>
            </a:r>
            <a:r>
              <a:rPr lang="en-US" sz="2800" dirty="0">
                <a:solidFill>
                  <a:schemeClr val="bg1"/>
                </a:solidFill>
                <a:latin typeface="Amasis MT Pro Black"/>
                <a:cs typeface="Aharoni"/>
              </a:rPr>
              <a:t> BOT</a:t>
            </a:r>
            <a:r>
              <a:rPr lang="en-US" sz="2800" dirty="0">
                <a:solidFill>
                  <a:schemeClr val="dk1"/>
                </a:solidFill>
                <a:latin typeface="Amasis MT Pro Black"/>
                <a:cs typeface="Aharoni"/>
              </a:rPr>
              <a:t> </a:t>
            </a:r>
            <a:endParaRPr lang="en-US" sz="6600" dirty="0">
              <a:solidFill>
                <a:schemeClr val="dk1"/>
              </a:solidFill>
              <a:latin typeface="Amasis MT Pro Black" panose="020B0604020202020204" pitchFamily="18" charset="0"/>
              <a:cs typeface="Aharoni" panose="02010803020104030203" pitchFamily="2" charset="-79"/>
              <a:sym typeface="Arial"/>
            </a:endParaRPr>
          </a:p>
        </p:txBody>
      </p:sp>
      <p:sp>
        <p:nvSpPr>
          <p:cNvPr id="2" name="Google Shape;86;p4">
            <a:extLst>
              <a:ext uri="{FF2B5EF4-FFF2-40B4-BE49-F238E27FC236}">
                <a16:creationId xmlns:a16="http://schemas.microsoft.com/office/drawing/2014/main" id="{5560C45F-B968-74C0-2EF4-7B5AB8E28E77}"/>
              </a:ext>
            </a:extLst>
          </p:cNvPr>
          <p:cNvSpPr txBox="1">
            <a:spLocks/>
          </p:cNvSpPr>
          <p:nvPr/>
        </p:nvSpPr>
        <p:spPr>
          <a:xfrm>
            <a:off x="449467" y="2423301"/>
            <a:ext cx="7068933" cy="15950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spcBef>
                <a:spcPts val="0"/>
              </a:spcBef>
              <a:buNone/>
            </a:pPr>
            <a:r>
              <a:rPr lang="es-MX" dirty="0"/>
              <a:t>En la actualidad, existe un gran problema al botar la basura en Panamá, esto se debe a que la población tiene una mala disposición de reciclar los desechos, causando que el espacio que se dispone para  verter los residuos está al límite. Muchos de estos residuos pueden tener otro destino que no sea el vertedero, pero a causa de la falta de información que generalmente no llega a los ciudadanos, ocasiona una mayor contaminación al ambiente.</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n-US" sz="2400" dirty="0" err="1"/>
              <a:t>Solución</a:t>
            </a:r>
            <a:r>
              <a:rPr lang="en-US" sz="2400" dirty="0"/>
              <a:t> del </a:t>
            </a:r>
            <a:r>
              <a:rPr lang="en-US" sz="2400" dirty="0" err="1"/>
              <a:t>problema</a:t>
            </a:r>
            <a:r>
              <a:rPr lang="en-US" sz="2400" dirty="0"/>
              <a:t> </a:t>
            </a:r>
            <a:endParaRPr sz="2400" dirty="0"/>
          </a:p>
        </p:txBody>
      </p:sp>
      <p:sp>
        <p:nvSpPr>
          <p:cNvPr id="86" name="Google Shape;86;p4"/>
          <p:cNvSpPr txBox="1">
            <a:spLocks noGrp="1"/>
          </p:cNvSpPr>
          <p:nvPr>
            <p:ph type="body" idx="5"/>
          </p:nvPr>
        </p:nvSpPr>
        <p:spPr>
          <a:xfrm>
            <a:off x="522289" y="2221660"/>
            <a:ext cx="4291012" cy="3196340"/>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MX" dirty="0"/>
              <a:t>Considerando el problema, reconocemos que existe la gran necesidad de culturizar a la población panameña sobre el reciclaje, es por eso, que hemos decidido realizar un </a:t>
            </a:r>
            <a:r>
              <a:rPr lang="es-MX" dirty="0" err="1"/>
              <a:t>chatbot</a:t>
            </a:r>
            <a:r>
              <a:rPr lang="es-MX" dirty="0"/>
              <a:t> el cual tendrá información detallada sobre la importancia del reciclaje, cómo y dónde puedo reciclar algunos productos; con el fin de brindar una solución alterna en el ambiente con la gran cantidad de desechos de basura que son botados en el mar o bosques.</a:t>
            </a:r>
            <a:endParaRPr lang="es-PA" dirty="0"/>
          </a:p>
        </p:txBody>
      </p:sp>
      <p:sp>
        <p:nvSpPr>
          <p:cNvPr id="88" name="Google Shape;88;p4"/>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a:solidFill>
                  <a:schemeClr val="bg1"/>
                </a:solidFill>
                <a:latin typeface="Amasis MT Pro Black"/>
                <a:cs typeface="Aharoni"/>
                <a:sym typeface="Arial"/>
              </a:rPr>
              <a:t>Environmental education</a:t>
            </a:r>
            <a:r>
              <a:rPr lang="en-US" sz="2800" dirty="0">
                <a:solidFill>
                  <a:schemeClr val="bg1"/>
                </a:solidFill>
                <a:latin typeface="Amasis MT Pro Black"/>
                <a:cs typeface="Aharoni"/>
              </a:rPr>
              <a:t> BOT </a:t>
            </a:r>
            <a:endParaRPr lang="en-US" sz="6600">
              <a:solidFill>
                <a:schemeClr val="bg1"/>
              </a:solidFill>
              <a:latin typeface="Amasis MT Pro Black" panose="020B0604020202020204" pitchFamily="18" charset="0"/>
              <a:cs typeface="Aharoni" panose="02010803020104030203" pitchFamily="2" charset="-79"/>
            </a:endParaRPr>
          </a:p>
          <a:p>
            <a:pPr marL="0" marR="0" lvl="0" indent="0" algn="l" rtl="0">
              <a:lnSpc>
                <a:spcPct val="100000"/>
              </a:lnSpc>
              <a:spcBef>
                <a:spcPts val="0"/>
              </a:spcBef>
              <a:spcAft>
                <a:spcPts val="0"/>
              </a:spcAft>
              <a:buClr>
                <a:schemeClr val="lt1"/>
              </a:buClr>
              <a:buSzPts val="2800"/>
              <a:buFont typeface="Arial"/>
              <a:buNone/>
            </a:pPr>
            <a:endParaRPr lang="en-US" sz="2800" dirty="0">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06A8875-25FF-5883-F2BA-EF44824903A5}"/>
              </a:ext>
            </a:extLst>
          </p:cNvPr>
          <p:cNvPicPr>
            <a:picLocks noChangeAspect="1"/>
          </p:cNvPicPr>
          <p:nvPr/>
        </p:nvPicPr>
        <p:blipFill rotWithShape="1">
          <a:blip r:embed="rId4"/>
          <a:srcRect t="3407" b="4194"/>
          <a:stretch/>
        </p:blipFill>
        <p:spPr>
          <a:xfrm>
            <a:off x="6210301" y="1282700"/>
            <a:ext cx="2397950" cy="4800600"/>
          </a:xfrm>
          <a:prstGeom prst="rect">
            <a:avLst/>
          </a:prstGeom>
        </p:spPr>
      </p:pic>
    </p:spTree>
    <p:custDataLst>
      <p:tags r:id="rId1"/>
    </p:custDataLst>
    <p:extLst>
      <p:ext uri="{BB962C8B-B14F-4D97-AF65-F5344CB8AC3E}">
        <p14:creationId xmlns:p14="http://schemas.microsoft.com/office/powerpoint/2010/main" val="98313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0C0C0C"/>
              </a:buClr>
              <a:buSzPts val="2400"/>
              <a:buFont typeface="Arial"/>
              <a:buNone/>
            </a:pPr>
            <a:r>
              <a:rPr lang="es-PA" sz="2400" dirty="0"/>
              <a:t>Impacto que tendrá </a:t>
            </a:r>
            <a:endParaRPr sz="2400" dirty="0"/>
          </a:p>
        </p:txBody>
      </p:sp>
      <p:sp>
        <p:nvSpPr>
          <p:cNvPr id="86" name="Google Shape;86;p4"/>
          <p:cNvSpPr txBox="1">
            <a:spLocks noGrp="1"/>
          </p:cNvSpPr>
          <p:nvPr>
            <p:ph type="body" idx="5"/>
          </p:nvPr>
        </p:nvSpPr>
        <p:spPr>
          <a:xfrm>
            <a:off x="449467" y="2074255"/>
            <a:ext cx="5697333" cy="2172539"/>
          </a:xfrm>
          <a:prstGeom prst="rect">
            <a:avLst/>
          </a:prstGeom>
          <a:noFill/>
          <a:ln>
            <a:noFill/>
          </a:ln>
        </p:spPr>
        <p:txBody>
          <a:bodyPr spcFirstLastPara="1" wrap="square" lIns="0" tIns="0" rIns="0" bIns="0" anchor="t" anchorCtr="0">
            <a:noAutofit/>
          </a:bodyPr>
          <a:lstStyle/>
          <a:p>
            <a:pPr marL="177165" lvl="1" indent="0" algn="just">
              <a:buNone/>
            </a:pPr>
            <a:r>
              <a:rPr lang="es-PA" dirty="0"/>
              <a:t>Buscamos que el </a:t>
            </a:r>
            <a:r>
              <a:rPr lang="es-PA" dirty="0" err="1"/>
              <a:t>chatbot</a:t>
            </a:r>
            <a:r>
              <a:rPr lang="es-PA" dirty="0"/>
              <a:t> permita llegar la información de manera fácil a cada una de las personas, lo que permita culturizar sobre el reciclaje y la buena disposición de los desechos.  También permite que todos aquellas organizaciones que se dedican a recoger los desechos, para que tengan otro final y estas empresas puedan darse a conocer con mayor amplitud.</a:t>
            </a:r>
            <a:endParaRPr lang="es-ES" dirty="0"/>
          </a:p>
        </p:txBody>
      </p:sp>
      <p:sp>
        <p:nvSpPr>
          <p:cNvPr id="88" name="Google Shape;88;p4"/>
          <p:cNvSpPr txBox="1"/>
          <p:nvPr/>
        </p:nvSpPr>
        <p:spPr>
          <a:xfrm>
            <a:off x="449467" y="307412"/>
            <a:ext cx="8541187" cy="861774"/>
          </a:xfrm>
          <a:prstGeom prst="rect">
            <a:avLst/>
          </a:prstGeom>
          <a:noFill/>
          <a:ln>
            <a:noFill/>
          </a:ln>
        </p:spPr>
        <p:txBody>
          <a:bodyPr spcFirstLastPara="1" wrap="square" lIns="0" tIns="0" rIns="0" bIns="0" anchor="t" anchorCtr="0">
            <a:spAutoFit/>
          </a:bodyPr>
          <a:lstStyle/>
          <a:p>
            <a:pPr>
              <a:buClr>
                <a:schemeClr val="lt1"/>
              </a:buClr>
              <a:buSzPts val="2800"/>
            </a:pPr>
            <a:r>
              <a:rPr lang="en-US" sz="2800" dirty="0">
                <a:solidFill>
                  <a:schemeClr val="bg1"/>
                </a:solidFill>
                <a:latin typeface="Amasis MT Pro Black"/>
                <a:cs typeface="Aharoni"/>
                <a:sym typeface="Arial"/>
              </a:rPr>
              <a:t>Environmental education</a:t>
            </a:r>
            <a:r>
              <a:rPr lang="en-US" sz="2800" dirty="0">
                <a:solidFill>
                  <a:schemeClr val="bg1"/>
                </a:solidFill>
                <a:latin typeface="Amasis MT Pro Black"/>
                <a:cs typeface="Aharoni"/>
              </a:rPr>
              <a:t> BOT</a:t>
            </a:r>
            <a:r>
              <a:rPr lang="en-US" sz="2800" dirty="0">
                <a:solidFill>
                  <a:schemeClr val="dk1"/>
                </a:solidFill>
                <a:latin typeface="Amasis MT Pro Black"/>
                <a:cs typeface="Aharoni"/>
              </a:rPr>
              <a:t> </a:t>
            </a:r>
            <a:endParaRPr lang="en-US" sz="6600" dirty="0">
              <a:solidFill>
                <a:schemeClr val="dk1"/>
              </a:solidFill>
              <a:latin typeface="Amasis MT Pro Black" panose="020B0604020202020204" pitchFamily="18" charset="0"/>
              <a:cs typeface="Aharoni" panose="02010803020104030203" pitchFamily="2" charset="-79"/>
              <a:sym typeface="Arial"/>
            </a:endParaRPr>
          </a:p>
          <a:p>
            <a:pPr marL="0" marR="0" lvl="0" indent="0" algn="l" rtl="0">
              <a:lnSpc>
                <a:spcPct val="100000"/>
              </a:lnSpc>
              <a:spcBef>
                <a:spcPts val="0"/>
              </a:spcBef>
              <a:spcAft>
                <a:spcPts val="0"/>
              </a:spcAft>
              <a:buClr>
                <a:schemeClr val="lt1"/>
              </a:buClr>
              <a:buSzPts val="2800"/>
              <a:buFont typeface="Arial"/>
              <a:buNone/>
            </a:pPr>
            <a:endParaRPr lang="en-US" sz="2800" dirty="0">
              <a:solidFill>
                <a:schemeClr val="lt1"/>
              </a:solidFill>
              <a:latin typeface="Arial"/>
              <a:ea typeface="Arial"/>
              <a:cs typeface="Arial"/>
              <a:sym typeface="Arial"/>
            </a:endParaRPr>
          </a:p>
        </p:txBody>
      </p:sp>
      <p:pic>
        <p:nvPicPr>
          <p:cNvPr id="4098" name="Picture 2" descr="No hay ninguna descripción de la foto disponible.">
            <a:extLst>
              <a:ext uri="{FF2B5EF4-FFF2-40B4-BE49-F238E27FC236}">
                <a16:creationId xmlns:a16="http://schemas.microsoft.com/office/drawing/2014/main" id="{57CE0A6F-DE75-D13A-042A-5B90A18B3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304" y="3515821"/>
            <a:ext cx="4546600" cy="29256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1055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7.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8.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270</Words>
  <Application>Microsoft Office PowerPoint</Application>
  <PresentationFormat>Personalizado</PresentationFormat>
  <Paragraphs>18</Paragraphs>
  <Slides>7</Slides>
  <Notes>7</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SIC_Template_AI</vt:lpstr>
      <vt:lpstr>Samsung Innovation Campus</vt:lpstr>
      <vt:lpstr>Presentación de PowerPoint</vt:lpstr>
      <vt:lpstr>Presentación de PowerPoint</vt:lpstr>
      <vt:lpstr>Problema a resolver </vt:lpstr>
      <vt:lpstr>Solución del problema </vt:lpstr>
      <vt:lpstr>Impacto que tendrá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MILAGROS ALONZO</cp:lastModifiedBy>
  <cp:revision>30</cp:revision>
  <dcterms:created xsi:type="dcterms:W3CDTF">2019-07-06T14:12:49Z</dcterms:created>
  <dcterms:modified xsi:type="dcterms:W3CDTF">2023-01-20T16:35:44Z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