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60" r:id="rId3"/>
    <p:sldId id="261" r:id="rId4"/>
    <p:sldId id="272" r:id="rId5"/>
    <p:sldId id="273" r:id="rId6"/>
    <p:sldId id="262" r:id="rId7"/>
    <p:sldId id="258" r:id="rId8"/>
    <p:sldId id="259" r:id="rId9"/>
    <p:sldId id="263" r:id="rId10"/>
    <p:sldId id="264" r:id="rId11"/>
    <p:sldId id="265" r:id="rId12"/>
    <p:sldId id="266" r:id="rId13"/>
    <p:sldId id="267" r:id="rId14"/>
    <p:sldId id="268" r:id="rId15"/>
    <p:sldId id="269" r:id="rId16"/>
    <p:sldId id="270" r:id="rId17"/>
    <p:sldId id="280" r:id="rId18"/>
    <p:sldId id="281"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03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DA5B0-E1FB-4998-B45A-4F25F4021856}" type="datetimeFigureOut">
              <a:rPr lang="zh-CN" altLang="en-US" smtClean="0"/>
              <a:pPr/>
              <a:t>2018\6\14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C4760-DB6C-4D2E-BCD7-4684F6A6634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09C4760-DB6C-4D2E-BCD7-4684F6A66341}"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09C4760-DB6C-4D2E-BCD7-4684F6A66341}"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09C4760-DB6C-4D2E-BCD7-4684F6A66341}"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09C4760-DB6C-4D2E-BCD7-4684F6A66341}"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2018\6\14 Thursday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2018\6\14 Thursday</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meba8195/Arduino/raw/master/release/package_realtek.com_ameba_index.js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149.28.40.229/pr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GROUP 10 </a:t>
            </a:r>
            <a:endParaRPr lang="zh-CN" altLang="en-US" dirty="0"/>
          </a:p>
        </p:txBody>
      </p:sp>
      <p:sp>
        <p:nvSpPr>
          <p:cNvPr id="3" name="副标题 2"/>
          <p:cNvSpPr>
            <a:spLocks noGrp="1"/>
          </p:cNvSpPr>
          <p:nvPr>
            <p:ph type="subTitle" idx="1"/>
          </p:nvPr>
        </p:nvSpPr>
        <p:spPr>
          <a:xfrm>
            <a:off x="1432560" y="1850064"/>
            <a:ext cx="7406640" cy="4027208"/>
          </a:xfrm>
        </p:spPr>
        <p:txBody>
          <a:bodyPr>
            <a:normAutofit/>
          </a:bodyPr>
          <a:lstStyle/>
          <a:p>
            <a:r>
              <a:rPr lang="en-US" altLang="zh-TW"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Agricultural Water Quality Field Testing </a:t>
            </a:r>
            <a:r>
              <a:rPr lang="en-US" altLang="zh-TW" sz="4300" dirty="0" err="1"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Blockchain</a:t>
            </a:r>
            <a:endParaRPr lang="en-US" altLang="zh-TW"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endParaRPr lang="en-US" altLang="zh-CN" b="1" dirty="0" smtClean="0"/>
          </a:p>
          <a:p>
            <a:endParaRPr lang="en-US" altLang="zh-CN" b="1" dirty="0" smtClean="0"/>
          </a:p>
          <a:p>
            <a:endParaRPr lang="en-US" altLang="zh-CN" b="1" dirty="0" smtClean="0"/>
          </a:p>
          <a:p>
            <a:endParaRPr lang="en-US" altLang="zh-CN" b="1" dirty="0" smtClean="0"/>
          </a:p>
        </p:txBody>
      </p:sp>
      <p:sp>
        <p:nvSpPr>
          <p:cNvPr id="4" name="矩形 3"/>
          <p:cNvSpPr/>
          <p:nvPr/>
        </p:nvSpPr>
        <p:spPr>
          <a:xfrm>
            <a:off x="5832648" y="3846527"/>
            <a:ext cx="4572000" cy="2246769"/>
          </a:xfrm>
          <a:prstGeom prst="rect">
            <a:avLst/>
          </a:prstGeom>
        </p:spPr>
        <p:txBody>
          <a:bodyPr>
            <a:spAutoFit/>
          </a:bodyPr>
          <a:lstStyle/>
          <a:p>
            <a:r>
              <a:rPr lang="en-US" altLang="zh-CN" sz="2000" b="1" dirty="0" smtClean="0"/>
              <a:t>Member:</a:t>
            </a:r>
          </a:p>
          <a:p>
            <a:r>
              <a:rPr lang="zh-TW" altLang="en-US" sz="2000" dirty="0" smtClean="0"/>
              <a:t>胡甯寧 </a:t>
            </a:r>
            <a:r>
              <a:rPr lang="en-US" altLang="zh-TW" sz="2000" dirty="0" smtClean="0"/>
              <a:t>R06922140</a:t>
            </a:r>
            <a:r>
              <a:rPr lang="zh-TW" altLang="en-US" sz="2000" dirty="0" smtClean="0"/>
              <a:t>（組長）</a:t>
            </a:r>
          </a:p>
          <a:p>
            <a:r>
              <a:rPr lang="zh-TW" altLang="en-US" sz="2000" dirty="0" smtClean="0"/>
              <a:t>于浩天 </a:t>
            </a:r>
            <a:r>
              <a:rPr lang="en-US" altLang="zh-TW" sz="2000" dirty="0" smtClean="0"/>
              <a:t>T06901303</a:t>
            </a:r>
            <a:r>
              <a:rPr lang="zh-TW" altLang="en-US" sz="2000" dirty="0" smtClean="0"/>
              <a:t>（副組長）</a:t>
            </a:r>
          </a:p>
          <a:p>
            <a:r>
              <a:rPr lang="zh-TW" altLang="en-US" sz="2000" dirty="0" smtClean="0"/>
              <a:t>廖政彰 </a:t>
            </a:r>
            <a:r>
              <a:rPr lang="en-US" altLang="zh-TW" sz="2000" dirty="0" smtClean="0"/>
              <a:t>B05902081</a:t>
            </a:r>
            <a:endParaRPr lang="zh-TW" altLang="en-US" sz="2000" dirty="0" smtClean="0"/>
          </a:p>
          <a:p>
            <a:r>
              <a:rPr lang="zh-TW" altLang="en-US" sz="2000" dirty="0" smtClean="0"/>
              <a:t>黃冠博 </a:t>
            </a:r>
            <a:r>
              <a:rPr lang="en-US" altLang="zh-TW" sz="2000" dirty="0" smtClean="0"/>
              <a:t>B05902121</a:t>
            </a:r>
            <a:endParaRPr lang="zh-TW" altLang="en-US" sz="2000" dirty="0" smtClean="0"/>
          </a:p>
          <a:p>
            <a:r>
              <a:rPr lang="zh-TW" altLang="en-US" sz="2000" dirty="0" smtClean="0"/>
              <a:t>黃知盈 </a:t>
            </a:r>
            <a:r>
              <a:rPr lang="en-US" altLang="zh-TW" sz="2000" dirty="0" smtClean="0"/>
              <a:t>R06922151</a:t>
            </a:r>
            <a:endParaRPr lang="zh-TW" altLang="en-US" sz="2000" dirty="0" smtClean="0"/>
          </a:p>
          <a:p>
            <a:r>
              <a:rPr lang="zh-TW" altLang="en-US" sz="2000" dirty="0" smtClean="0"/>
              <a:t>洪駿輝 </a:t>
            </a:r>
            <a:r>
              <a:rPr lang="en-US" altLang="zh-TW" sz="2000" dirty="0" smtClean="0"/>
              <a:t>B05902065 </a:t>
            </a:r>
            <a:endParaRPr lang="zh-TW" altLang="en-US" sz="2000" dirty="0" smtClean="0"/>
          </a:p>
        </p:txBody>
      </p:sp>
      <p:pic>
        <p:nvPicPr>
          <p:cNvPr id="13314" name="Picture 2" descr="C:\Users\Administrator\AppData\Local\LINE\Cache\tmp\1528693051224.jpg"/>
          <p:cNvPicPr>
            <a:picLocks noChangeAspect="1" noChangeArrowheads="1"/>
          </p:cNvPicPr>
          <p:nvPr/>
        </p:nvPicPr>
        <p:blipFill>
          <a:blip r:embed="rId3" cstate="print"/>
          <a:srcRect/>
          <a:stretch>
            <a:fillRect/>
          </a:stretch>
        </p:blipFill>
        <p:spPr bwMode="auto">
          <a:xfrm>
            <a:off x="1043608" y="3429000"/>
            <a:ext cx="4752528" cy="1949017"/>
          </a:xfrm>
          <a:prstGeom prst="rect">
            <a:avLst/>
          </a:prstGeom>
          <a:noFill/>
        </p:spPr>
      </p:pic>
      <p:pic>
        <p:nvPicPr>
          <p:cNvPr id="13316" name="Picture 4" descr="https://lh6.googleusercontent.com/OUCgDI9iLkXuzGe97Ezd_RQGZgd9CzM47QhsBUz7OJXARRbtLxynbV3oa18TSgAaCE4WnvEdL9lQJlcO3GYNF5sovSsbDZN3PpUiYMu_31Wycy2hMojySoBktLKgPRc38OnHYMcl"/>
          <p:cNvPicPr>
            <a:picLocks noChangeAspect="1" noChangeArrowheads="1"/>
          </p:cNvPicPr>
          <p:nvPr/>
        </p:nvPicPr>
        <p:blipFill>
          <a:blip r:embed="rId4" cstate="print"/>
          <a:srcRect/>
          <a:stretch>
            <a:fillRect/>
          </a:stretch>
        </p:blipFill>
        <p:spPr bwMode="auto">
          <a:xfrm rot="16200000">
            <a:off x="5472601" y="-639952"/>
            <a:ext cx="2381935" cy="274297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a:xfrm>
            <a:off x="683568" y="1796752"/>
            <a:ext cx="4032448" cy="4800600"/>
          </a:xfrm>
        </p:spPr>
        <p:txBody>
          <a:bodyPr>
            <a:normAutofit fontScale="85000" lnSpcReduction="20000"/>
          </a:bodyPr>
          <a:lstStyle/>
          <a:p>
            <a:pPr>
              <a:buFont typeface="Wingdings" pitchFamily="2" charset="2"/>
              <a:buChar char="l"/>
            </a:pPr>
            <a:r>
              <a:rPr lang="en-US" altLang="zh-CN" sz="2800" dirty="0" smtClean="0">
                <a:effectLst>
                  <a:outerShdw blurRad="38100" dist="38100" dir="2700000" algn="tl">
                    <a:srgbClr val="000000">
                      <a:alpha val="43137"/>
                    </a:srgbClr>
                  </a:outerShdw>
                </a:effectLst>
                <a:latin typeface="+mn-ea"/>
              </a:rPr>
              <a:t>1. make the electric circuit</a:t>
            </a:r>
          </a:p>
          <a:p>
            <a:pPr lvl="2">
              <a:buFont typeface="Wingdings" pitchFamily="2" charset="2"/>
              <a:buChar char="l"/>
            </a:pPr>
            <a:r>
              <a:rPr lang="en-US" altLang="zh-CN" sz="2000" dirty="0" smtClean="0">
                <a:effectLst>
                  <a:outerShdw blurRad="38100" dist="38100" dir="2700000" algn="tl">
                    <a:srgbClr val="000000">
                      <a:alpha val="43137"/>
                    </a:srgbClr>
                  </a:outerShdw>
                </a:effectLst>
                <a:latin typeface="+mn-ea"/>
              </a:rPr>
              <a:t>1</a:t>
            </a:r>
            <a:r>
              <a:rPr lang="en-US" altLang="zh-TW" sz="2000" dirty="0" smtClean="0">
                <a:effectLst>
                  <a:outerShdw blurRad="38100" dist="38100" dir="2700000" algn="tl">
                    <a:srgbClr val="000000">
                      <a:alpha val="43137"/>
                    </a:srgbClr>
                  </a:outerShdw>
                </a:effectLst>
                <a:latin typeface="+mn-ea"/>
              </a:rPr>
              <a:t>.1 </a:t>
            </a:r>
            <a:r>
              <a:rPr lang="zh-TW" altLang="en-US" sz="2000" dirty="0" smtClean="0">
                <a:effectLst>
                  <a:outerShdw blurRad="38100" dist="38100" dir="2700000" algn="tl">
                    <a:srgbClr val="000000">
                      <a:alpha val="43137"/>
                    </a:srgbClr>
                  </a:outerShdw>
                </a:effectLst>
                <a:latin typeface="+mn-ea"/>
              </a:rPr>
              <a:t>首先將顯示板與氣</a:t>
            </a:r>
            <a:endParaRPr lang="en-US" altLang="zh-TW" sz="2000" dirty="0" smtClean="0">
              <a:effectLst>
                <a:outerShdw blurRad="38100" dist="38100" dir="2700000" algn="tl">
                  <a:srgbClr val="000000">
                    <a:alpha val="43137"/>
                  </a:srgbClr>
                </a:outerShdw>
              </a:effectLst>
              <a:latin typeface="+mn-ea"/>
            </a:endParaRPr>
          </a:p>
          <a:p>
            <a:pPr lvl="2">
              <a:buNone/>
            </a:pPr>
            <a:r>
              <a:rPr lang="zh-TW" altLang="en-US" sz="2000" dirty="0" smtClean="0">
                <a:effectLst>
                  <a:outerShdw blurRad="38100" dist="38100" dir="2700000" algn="tl">
                    <a:srgbClr val="000000">
                      <a:alpha val="43137"/>
                    </a:srgbClr>
                  </a:outerShdw>
                </a:effectLst>
                <a:latin typeface="+mn-ea"/>
              </a:rPr>
              <a:t>壓溫濕度感測器相連：</a:t>
            </a:r>
            <a:endParaRPr lang="en-US" altLang="zh-TW" sz="2000" dirty="0" smtClean="0">
              <a:effectLst>
                <a:outerShdw blurRad="38100" dist="38100" dir="2700000" algn="tl">
                  <a:srgbClr val="000000">
                    <a:alpha val="43137"/>
                  </a:srgbClr>
                </a:outerShdw>
              </a:effectLst>
              <a:latin typeface="+mn-ea"/>
            </a:endParaRPr>
          </a:p>
          <a:p>
            <a:pPr lvl="2">
              <a:buNone/>
            </a:pPr>
            <a:r>
              <a:rPr lang="en-US" altLang="zh-TW" sz="2000" dirty="0" smtClean="0">
                <a:effectLst>
                  <a:outerShdw blurRad="38100" dist="38100" dir="2700000" algn="tl">
                    <a:srgbClr val="000000">
                      <a:alpha val="43137"/>
                    </a:srgbClr>
                  </a:outerShdw>
                </a:effectLst>
                <a:latin typeface="+mn-ea"/>
              </a:rPr>
              <a:t>VCC↔VCC GND↔GND </a:t>
            </a:r>
          </a:p>
          <a:p>
            <a:pPr lvl="2">
              <a:buNone/>
            </a:pPr>
            <a:r>
              <a:rPr lang="en-US" altLang="zh-TW" sz="2000" dirty="0" smtClean="0">
                <a:effectLst>
                  <a:outerShdw blurRad="38100" dist="38100" dir="2700000" algn="tl">
                    <a:srgbClr val="000000">
                      <a:alpha val="43137"/>
                    </a:srgbClr>
                  </a:outerShdw>
                </a:effectLst>
                <a:latin typeface="+mn-ea"/>
              </a:rPr>
              <a:t>SCL↔SCL SDA↔</a:t>
            </a:r>
            <a:r>
              <a:rPr lang="en-US" altLang="zh-TW" sz="2000" dirty="0" smtClean="0">
                <a:effectLst>
                  <a:outerShdw blurRad="38100" dist="38100" dir="2700000" algn="tl">
                    <a:srgbClr val="000000">
                      <a:alpha val="43137"/>
                    </a:srgbClr>
                  </a:outerShdw>
                </a:effectLst>
                <a:latin typeface="+mn-ea"/>
              </a:rPr>
              <a:t>SDA</a:t>
            </a:r>
          </a:p>
          <a:p>
            <a:pPr lvl="2">
              <a:buFont typeface="Wingdings" pitchFamily="2" charset="2"/>
              <a:buChar char="l"/>
            </a:pPr>
            <a:r>
              <a:rPr lang="en-US" altLang="zh-TW" sz="2000" dirty="0" smtClean="0">
                <a:effectLst>
                  <a:outerShdw blurRad="38100" dist="38100" dir="2700000" algn="tl">
                    <a:srgbClr val="000000">
                      <a:alpha val="43137"/>
                    </a:srgbClr>
                  </a:outerShdw>
                </a:effectLst>
                <a:latin typeface="+mn-ea"/>
              </a:rPr>
              <a:t>1</a:t>
            </a:r>
            <a:r>
              <a:rPr lang="en-US" altLang="zh-CN" sz="2000" dirty="0" smtClean="0">
                <a:effectLst>
                  <a:outerShdw blurRad="38100" dist="38100" dir="2700000" algn="tl">
                    <a:srgbClr val="000000">
                      <a:alpha val="43137"/>
                    </a:srgbClr>
                  </a:outerShdw>
                </a:effectLst>
                <a:latin typeface="+mn-ea"/>
              </a:rPr>
              <a:t>.2 </a:t>
            </a:r>
            <a:r>
              <a:rPr lang="zh-TW" altLang="en-US" sz="2000" dirty="0" smtClean="0">
                <a:effectLst>
                  <a:outerShdw blurRad="38100" dist="38100" dir="2700000" algn="tl">
                    <a:srgbClr val="000000">
                      <a:alpha val="43137"/>
                    </a:srgbClr>
                  </a:outerShdw>
                </a:effectLst>
                <a:latin typeface="+mn-ea"/>
              </a:rPr>
              <a:t>之後將氣壓感測器</a:t>
            </a:r>
            <a:endParaRPr lang="en-US" altLang="zh-TW" sz="2000" dirty="0" smtClean="0">
              <a:effectLst>
                <a:outerShdw blurRad="38100" dist="38100" dir="2700000" algn="tl">
                  <a:srgbClr val="000000">
                    <a:alpha val="43137"/>
                  </a:srgbClr>
                </a:outerShdw>
              </a:effectLst>
              <a:latin typeface="+mn-ea"/>
            </a:endParaRPr>
          </a:p>
          <a:p>
            <a:pPr lvl="1">
              <a:buNone/>
            </a:pPr>
            <a:r>
              <a:rPr lang="en-US" altLang="zh-TW" sz="2000" dirty="0" smtClean="0">
                <a:effectLst>
                  <a:outerShdw blurRad="38100" dist="38100" dir="2700000" algn="tl">
                    <a:srgbClr val="000000">
                      <a:alpha val="43137"/>
                    </a:srgbClr>
                  </a:outerShdw>
                </a:effectLst>
                <a:latin typeface="+mn-ea"/>
              </a:rPr>
              <a:t>     </a:t>
            </a:r>
            <a:r>
              <a:rPr lang="zh-TW" altLang="en-US" sz="2000" dirty="0" smtClean="0">
                <a:effectLst>
                  <a:outerShdw blurRad="38100" dist="38100" dir="2700000" algn="tl">
                    <a:srgbClr val="000000">
                      <a:alpha val="43137"/>
                    </a:srgbClr>
                  </a:outerShdw>
                </a:effectLst>
                <a:latin typeface="+mn-ea"/>
              </a:rPr>
              <a:t>與</a:t>
            </a:r>
            <a:r>
              <a:rPr lang="en-US" altLang="zh-TW" sz="2000" dirty="0" smtClean="0">
                <a:effectLst>
                  <a:outerShdw blurRad="38100" dist="38100" dir="2700000" algn="tl">
                    <a:srgbClr val="000000">
                      <a:alpha val="43137"/>
                    </a:srgbClr>
                  </a:outerShdw>
                </a:effectLst>
                <a:latin typeface="+mn-ea"/>
              </a:rPr>
              <a:t>AMEBA</a:t>
            </a:r>
            <a:r>
              <a:rPr lang="zh-TW" altLang="en-US" sz="2000" dirty="0" smtClean="0">
                <a:effectLst>
                  <a:outerShdw blurRad="38100" dist="38100" dir="2700000" algn="tl">
                    <a:srgbClr val="000000">
                      <a:alpha val="43137"/>
                    </a:srgbClr>
                  </a:outerShdw>
                </a:effectLst>
                <a:latin typeface="+mn-ea"/>
              </a:rPr>
              <a:t>板相連接</a:t>
            </a:r>
            <a:r>
              <a:rPr lang="zh-CN" altLang="en-US" sz="2000" dirty="0" smtClean="0">
                <a:effectLst>
                  <a:outerShdw blurRad="38100" dist="38100" dir="2700000" algn="tl">
                    <a:srgbClr val="000000">
                      <a:alpha val="43137"/>
                    </a:srgbClr>
                  </a:outerShdw>
                </a:effectLst>
                <a:latin typeface="+mn-ea"/>
              </a:rPr>
              <a:t>：</a:t>
            </a:r>
            <a:endParaRPr lang="en-US" altLang="zh-CN" sz="2000" dirty="0" smtClean="0">
              <a:effectLst>
                <a:outerShdw blurRad="38100" dist="38100" dir="2700000" algn="tl">
                  <a:srgbClr val="000000">
                    <a:alpha val="43137"/>
                  </a:srgbClr>
                </a:outerShdw>
              </a:effectLst>
              <a:latin typeface="+mn-ea"/>
            </a:endParaRPr>
          </a:p>
          <a:p>
            <a:pPr lvl="1">
              <a:buNone/>
            </a:pPr>
            <a:r>
              <a:rPr lang="en-US" altLang="zh-TW" sz="2000" dirty="0" smtClean="0">
                <a:effectLst>
                  <a:outerShdw blurRad="38100" dist="38100" dir="2700000" algn="tl">
                    <a:srgbClr val="000000">
                      <a:alpha val="43137"/>
                    </a:srgbClr>
                  </a:outerShdw>
                </a:effectLst>
                <a:latin typeface="+mn-ea"/>
              </a:rPr>
              <a:t>      VCC↔3,3v GND↔GND </a:t>
            </a:r>
          </a:p>
          <a:p>
            <a:pPr lvl="1">
              <a:buNone/>
            </a:pPr>
            <a:r>
              <a:rPr lang="en-US" altLang="zh-TW" sz="2000" dirty="0" smtClean="0">
                <a:effectLst>
                  <a:outerShdw blurRad="38100" dist="38100" dir="2700000" algn="tl">
                    <a:srgbClr val="000000">
                      <a:alpha val="43137"/>
                    </a:srgbClr>
                  </a:outerShdw>
                </a:effectLst>
                <a:latin typeface="+mn-ea"/>
              </a:rPr>
              <a:t>     SDA↔SDA SCL↔</a:t>
            </a:r>
            <a:r>
              <a:rPr lang="en-US" altLang="zh-TW" sz="2000" dirty="0" smtClean="0">
                <a:effectLst>
                  <a:outerShdw blurRad="38100" dist="38100" dir="2700000" algn="tl">
                    <a:srgbClr val="000000">
                      <a:alpha val="43137"/>
                    </a:srgbClr>
                  </a:outerShdw>
                </a:effectLst>
                <a:latin typeface="+mn-ea"/>
              </a:rPr>
              <a:t>SCL</a:t>
            </a:r>
          </a:p>
          <a:p>
            <a:pPr lvl="1">
              <a:buClr>
                <a:schemeClr val="accent2"/>
              </a:buClr>
              <a:buFont typeface="Wingdings" pitchFamily="2" charset="2"/>
              <a:buChar char="l"/>
            </a:pPr>
            <a:r>
              <a:rPr lang="en-US" altLang="zh-TW" sz="2000" dirty="0" smtClean="0">
                <a:effectLst>
                  <a:outerShdw blurRad="38100" dist="38100" dir="2700000" algn="tl">
                    <a:srgbClr val="000000">
                      <a:alpha val="43137"/>
                    </a:srgbClr>
                  </a:outerShdw>
                </a:effectLst>
                <a:latin typeface="+mn-ea"/>
              </a:rPr>
              <a:t>  </a:t>
            </a:r>
            <a:r>
              <a:rPr lang="en-US" altLang="zh-TW" sz="2000" dirty="0" smtClean="0">
                <a:effectLst>
                  <a:outerShdw blurRad="38100" dist="38100" dir="2700000" algn="tl">
                    <a:srgbClr val="000000">
                      <a:alpha val="43137"/>
                    </a:srgbClr>
                  </a:outerShdw>
                </a:effectLst>
                <a:latin typeface="+mn-ea"/>
              </a:rPr>
              <a:t>1.3. </a:t>
            </a:r>
            <a:r>
              <a:rPr lang="zh-TW" altLang="en-US" sz="2000" dirty="0" smtClean="0">
                <a:effectLst>
                  <a:outerShdw blurRad="38100" dist="38100" dir="2700000" algn="tl">
                    <a:srgbClr val="000000">
                      <a:alpha val="43137"/>
                    </a:srgbClr>
                  </a:outerShdw>
                </a:effectLst>
                <a:latin typeface="+mn-ea"/>
              </a:rPr>
              <a:t>之後將</a:t>
            </a:r>
            <a:r>
              <a:rPr lang="en-US" altLang="zh-TW" sz="2000" dirty="0" smtClean="0">
                <a:effectLst>
                  <a:outerShdw blurRad="38100" dist="38100" dir="2700000" algn="tl">
                    <a:srgbClr val="000000">
                      <a:alpha val="43137"/>
                    </a:srgbClr>
                  </a:outerShdw>
                </a:effectLst>
                <a:latin typeface="+mn-ea"/>
              </a:rPr>
              <a:t>PM2.5</a:t>
            </a:r>
            <a:r>
              <a:rPr lang="zh-TW" altLang="en-US" sz="2000" dirty="0" smtClean="0">
                <a:effectLst>
                  <a:outerShdw blurRad="38100" dist="38100" dir="2700000" algn="tl">
                    <a:srgbClr val="000000">
                      <a:alpha val="43137"/>
                    </a:srgbClr>
                  </a:outerShdw>
                </a:effectLst>
                <a:latin typeface="+mn-ea"/>
              </a:rPr>
              <a:t>感測器</a:t>
            </a:r>
            <a:endParaRPr lang="en-US" altLang="zh-TW" sz="2000" dirty="0" smtClean="0">
              <a:effectLst>
                <a:outerShdw blurRad="38100" dist="38100" dir="2700000" algn="tl">
                  <a:srgbClr val="000000">
                    <a:alpha val="43137"/>
                  </a:srgbClr>
                </a:outerShdw>
              </a:effectLst>
              <a:latin typeface="+mn-ea"/>
            </a:endParaRPr>
          </a:p>
          <a:p>
            <a:pPr>
              <a:buNone/>
            </a:pPr>
            <a:r>
              <a:rPr lang="en-US" altLang="zh-TW" sz="2000" dirty="0" smtClean="0">
                <a:effectLst>
                  <a:outerShdw blurRad="38100" dist="38100" dir="2700000" algn="tl">
                    <a:srgbClr val="000000">
                      <a:alpha val="43137"/>
                    </a:srgbClr>
                  </a:outerShdw>
                </a:effectLst>
                <a:latin typeface="+mn-ea"/>
              </a:rPr>
              <a:t>            </a:t>
            </a:r>
            <a:r>
              <a:rPr lang="zh-TW" altLang="en-US" sz="2000" dirty="0" smtClean="0">
                <a:effectLst>
                  <a:outerShdw blurRad="38100" dist="38100" dir="2700000" algn="tl">
                    <a:srgbClr val="000000">
                      <a:alpha val="43137"/>
                    </a:srgbClr>
                  </a:outerShdw>
                </a:effectLst>
                <a:latin typeface="+mn-ea"/>
              </a:rPr>
              <a:t>與</a:t>
            </a:r>
            <a:r>
              <a:rPr lang="en-US" altLang="zh-TW" sz="2000" dirty="0" smtClean="0">
                <a:effectLst>
                  <a:outerShdw blurRad="38100" dist="38100" dir="2700000" algn="tl">
                    <a:srgbClr val="000000">
                      <a:alpha val="43137"/>
                    </a:srgbClr>
                  </a:outerShdw>
                </a:effectLst>
                <a:latin typeface="+mn-ea"/>
              </a:rPr>
              <a:t>AMEBA</a:t>
            </a:r>
            <a:r>
              <a:rPr lang="zh-TW" altLang="en-US" sz="2000" dirty="0" smtClean="0">
                <a:effectLst>
                  <a:outerShdw blurRad="38100" dist="38100" dir="2700000" algn="tl">
                    <a:srgbClr val="000000">
                      <a:alpha val="43137"/>
                    </a:srgbClr>
                  </a:outerShdw>
                </a:effectLst>
                <a:latin typeface="+mn-ea"/>
              </a:rPr>
              <a:t>板相連接</a:t>
            </a:r>
            <a:r>
              <a:rPr lang="en-US" altLang="zh-TW" sz="2000" dirty="0" smtClean="0">
                <a:effectLst>
                  <a:outerShdw blurRad="38100" dist="38100" dir="2700000" algn="tl">
                    <a:srgbClr val="000000">
                      <a:alpha val="43137"/>
                    </a:srgbClr>
                  </a:outerShdw>
                </a:effectLst>
                <a:latin typeface="+mn-ea"/>
              </a:rPr>
              <a:t>:     </a:t>
            </a:r>
          </a:p>
          <a:p>
            <a:pPr>
              <a:buNone/>
            </a:pPr>
            <a:r>
              <a:rPr lang="en-US" altLang="zh-TW" sz="2000" dirty="0" smtClean="0">
                <a:effectLst>
                  <a:outerShdw blurRad="38100" dist="38100" dir="2700000" algn="tl">
                    <a:srgbClr val="000000">
                      <a:alpha val="43137"/>
                    </a:srgbClr>
                  </a:outerShdw>
                </a:effectLst>
                <a:latin typeface="+mn-ea"/>
              </a:rPr>
              <a:t>          </a:t>
            </a:r>
            <a:r>
              <a:rPr lang="en-US" altLang="zh-TW" sz="2000" dirty="0" smtClean="0">
                <a:effectLst>
                  <a:outerShdw blurRad="38100" dist="38100" dir="2700000" algn="tl">
                    <a:srgbClr val="000000">
                      <a:alpha val="43137"/>
                    </a:srgbClr>
                  </a:outerShdw>
                </a:effectLst>
                <a:latin typeface="+mn-ea"/>
              </a:rPr>
              <a:t>  VCC</a:t>
            </a:r>
            <a:r>
              <a:rPr lang="en-US" altLang="zh-TW" sz="2000" dirty="0" smtClean="0">
                <a:effectLst>
                  <a:outerShdw blurRad="38100" dist="38100" dir="2700000" algn="tl">
                    <a:srgbClr val="000000">
                      <a:alpha val="43137"/>
                    </a:srgbClr>
                  </a:outerShdw>
                </a:effectLst>
                <a:latin typeface="+mn-ea"/>
              </a:rPr>
              <a:t>↔5V    GND↔GND </a:t>
            </a:r>
          </a:p>
          <a:p>
            <a:pPr>
              <a:buNone/>
            </a:pPr>
            <a:r>
              <a:rPr lang="en-US" altLang="zh-TW" sz="2000" dirty="0" smtClean="0">
                <a:effectLst>
                  <a:outerShdw blurRad="38100" dist="38100" dir="2700000" algn="tl">
                    <a:srgbClr val="000000">
                      <a:alpha val="43137"/>
                    </a:srgbClr>
                  </a:outerShdw>
                </a:effectLst>
                <a:latin typeface="+mn-ea"/>
              </a:rPr>
              <a:t>        </a:t>
            </a:r>
            <a:r>
              <a:rPr lang="en-US" altLang="zh-TW" sz="2000" dirty="0" smtClean="0">
                <a:effectLst>
                  <a:outerShdw blurRad="38100" dist="38100" dir="2700000" algn="tl">
                    <a:srgbClr val="000000">
                      <a:alpha val="43137"/>
                    </a:srgbClr>
                  </a:outerShdw>
                </a:effectLst>
                <a:latin typeface="+mn-ea"/>
              </a:rPr>
              <a:t>    </a:t>
            </a:r>
            <a:r>
              <a:rPr lang="en-US" altLang="zh-TW" sz="2000" dirty="0" smtClean="0">
                <a:effectLst>
                  <a:outerShdw blurRad="38100" dist="38100" dir="2700000" algn="tl">
                    <a:srgbClr val="000000">
                      <a:alpha val="43137"/>
                    </a:srgbClr>
                  </a:outerShdw>
                </a:effectLst>
                <a:latin typeface="+mn-ea"/>
              </a:rPr>
              <a:t>TXD↔RX/D0 RXD↔TX/D1      </a:t>
            </a:r>
          </a:p>
          <a:p>
            <a:pPr>
              <a:buNone/>
            </a:pPr>
            <a:r>
              <a:rPr lang="zh-TW" altLang="en-US" dirty="0" smtClean="0">
                <a:effectLst>
                  <a:outerShdw blurRad="38100" dist="38100" dir="2700000" algn="tl">
                    <a:srgbClr val="000000">
                      <a:alpha val="43137"/>
                    </a:srgbClr>
                  </a:outerShdw>
                </a:effectLst>
                <a:latin typeface="+mn-ea"/>
              </a:rPr>
              <a:t/>
            </a:r>
            <a:br>
              <a:rPr lang="zh-TW" altLang="en-US" dirty="0" smtClean="0">
                <a:effectLst>
                  <a:outerShdw blurRad="38100" dist="38100" dir="2700000" algn="tl">
                    <a:srgbClr val="000000">
                      <a:alpha val="43137"/>
                    </a:srgbClr>
                  </a:outerShdw>
                </a:effectLst>
                <a:latin typeface="+mn-ea"/>
              </a:rPr>
            </a:br>
            <a:endParaRPr lang="en-US" altLang="zh-TW" sz="2000" dirty="0" smtClean="0">
              <a:effectLst>
                <a:outerShdw blurRad="38100" dist="38100" dir="2700000" algn="tl">
                  <a:srgbClr val="000000">
                    <a:alpha val="43137"/>
                  </a:srgbClr>
                </a:outerShdw>
              </a:effectLst>
              <a:latin typeface="+mn-ea"/>
            </a:endParaRPr>
          </a:p>
          <a:p>
            <a:pPr lvl="2">
              <a:buNone/>
            </a:pPr>
            <a:endParaRPr lang="en-US" altLang="zh-TW" sz="2000" dirty="0" smtClean="0">
              <a:effectLst>
                <a:outerShdw blurRad="38100" dist="38100" dir="2700000" algn="tl">
                  <a:srgbClr val="000000">
                    <a:alpha val="43137"/>
                  </a:srgbClr>
                </a:outerShdw>
              </a:effectLst>
              <a:latin typeface="+mn-ea"/>
            </a:endParaRPr>
          </a:p>
          <a:p>
            <a:pPr>
              <a:buNone/>
            </a:pPr>
            <a:endParaRPr lang="zh-CN" altLang="en-US" dirty="0">
              <a:effectLst>
                <a:outerShdw blurRad="38100" dist="38100" dir="2700000" algn="tl">
                  <a:srgbClr val="000000">
                    <a:alpha val="43137"/>
                  </a:srgbClr>
                </a:outerShdw>
              </a:effectLst>
              <a:latin typeface="+mn-ea"/>
            </a:endParaRPr>
          </a:p>
        </p:txBody>
      </p:sp>
      <p:grpSp>
        <p:nvGrpSpPr>
          <p:cNvPr id="7" name="组合 6"/>
          <p:cNvGrpSpPr/>
          <p:nvPr/>
        </p:nvGrpSpPr>
        <p:grpSpPr>
          <a:xfrm>
            <a:off x="4572000" y="1772816"/>
            <a:ext cx="4352528" cy="4543599"/>
            <a:chOff x="4572000" y="1772816"/>
            <a:chExt cx="4352528" cy="4543599"/>
          </a:xfrm>
        </p:grpSpPr>
        <p:pic>
          <p:nvPicPr>
            <p:cNvPr id="20483" name="Picture 3"/>
            <p:cNvPicPr>
              <a:picLocks noChangeAspect="1" noChangeArrowheads="1"/>
            </p:cNvPicPr>
            <p:nvPr/>
          </p:nvPicPr>
          <p:blipFill>
            <a:blip r:embed="rId2" cstate="print"/>
            <a:srcRect/>
            <a:stretch>
              <a:fillRect/>
            </a:stretch>
          </p:blipFill>
          <p:spPr bwMode="auto">
            <a:xfrm>
              <a:off x="4572000" y="1772816"/>
              <a:ext cx="4352528" cy="4543599"/>
            </a:xfrm>
            <a:prstGeom prst="rect">
              <a:avLst/>
            </a:prstGeom>
            <a:noFill/>
            <a:ln w="9525">
              <a:noFill/>
              <a:miter lim="800000"/>
              <a:headEnd/>
              <a:tailEnd/>
            </a:ln>
          </p:spPr>
        </p:pic>
        <p:sp>
          <p:nvSpPr>
            <p:cNvPr id="6" name="矩形 5"/>
            <p:cNvSpPr/>
            <p:nvPr/>
          </p:nvSpPr>
          <p:spPr>
            <a:xfrm>
              <a:off x="7164288" y="3645024"/>
              <a:ext cx="1627369" cy="369332"/>
            </a:xfrm>
            <a:prstGeom prst="rect">
              <a:avLst/>
            </a:prstGeom>
          </p:spPr>
          <p:txBody>
            <a:bodyPr wrap="none">
              <a:spAutoFit/>
            </a:bodyPr>
            <a:lstStyle/>
            <a:p>
              <a:r>
                <a:rPr lang="en-US" altLang="zh-CN" dirty="0" smtClean="0"/>
                <a:t>Wiring diagram</a:t>
              </a:r>
              <a:endParaRPr lang="zh-CN" alt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800" dirty="0" smtClean="0">
                <a:effectLst>
                  <a:outerShdw blurRad="38100" dist="38100" dir="2700000" algn="tl">
                    <a:srgbClr val="000000">
                      <a:alpha val="43137"/>
                    </a:srgbClr>
                  </a:outerShdw>
                </a:effectLst>
                <a:latin typeface="+mn-ea"/>
              </a:rPr>
              <a:t>2.</a:t>
            </a:r>
            <a:r>
              <a:rPr lang="zh-CN" altLang="en-US" sz="2800" dirty="0" smtClean="0">
                <a:effectLst>
                  <a:outerShdw blurRad="38100" dist="38100" dir="2700000" algn="tl">
                    <a:srgbClr val="000000">
                      <a:alpha val="43137"/>
                    </a:srgbClr>
                  </a:outerShdw>
                </a:effectLst>
                <a:latin typeface="+mn-ea"/>
              </a:rPr>
              <a:t> 更新</a:t>
            </a:r>
            <a:r>
              <a:rPr lang="en-US" altLang="zh-CN" sz="2800" dirty="0" smtClean="0">
                <a:effectLst>
                  <a:outerShdw blurRad="38100" dist="38100" dir="2700000" algn="tl">
                    <a:srgbClr val="000000">
                      <a:alpha val="43137"/>
                    </a:srgbClr>
                  </a:outerShdw>
                </a:effectLst>
                <a:latin typeface="+mn-ea"/>
              </a:rPr>
              <a:t>DAP Firmware </a:t>
            </a:r>
            <a:r>
              <a:rPr lang="zh-CN" altLang="en-US" sz="2800" dirty="0" smtClean="0">
                <a:effectLst>
                  <a:outerShdw blurRad="38100" dist="38100" dir="2700000" algn="tl">
                    <a:srgbClr val="000000">
                      <a:alpha val="43137"/>
                    </a:srgbClr>
                  </a:outerShdw>
                </a:effectLst>
                <a:latin typeface="+mn-ea"/>
              </a:rPr>
              <a:t>安装</a:t>
            </a:r>
            <a:r>
              <a:rPr lang="en-US" altLang="zh-CN" sz="2800" dirty="0" smtClean="0">
                <a:effectLst>
                  <a:outerShdw blurRad="38100" dist="38100" dir="2700000" algn="tl">
                    <a:srgbClr val="000000">
                      <a:alpha val="43137"/>
                    </a:srgbClr>
                  </a:outerShdw>
                </a:effectLst>
                <a:latin typeface="+mn-ea"/>
              </a:rPr>
              <a:t>driver </a:t>
            </a:r>
            <a:r>
              <a:rPr lang="zh-CN" altLang="en-US" sz="2800" dirty="0" smtClean="0">
                <a:effectLst>
                  <a:outerShdw blurRad="38100" dist="38100" dir="2700000" algn="tl">
                    <a:srgbClr val="000000">
                      <a:alpha val="43137"/>
                    </a:srgbClr>
                  </a:outerShdw>
                </a:effectLst>
                <a:latin typeface="+mn-ea"/>
              </a:rPr>
              <a:t>与</a:t>
            </a:r>
            <a:r>
              <a:rPr lang="en-US" altLang="zh-CN" sz="2800" dirty="0" err="1" smtClean="0">
                <a:effectLst>
                  <a:outerShdw blurRad="38100" dist="38100" dir="2700000" algn="tl">
                    <a:srgbClr val="000000">
                      <a:alpha val="43137"/>
                    </a:srgbClr>
                  </a:outerShdw>
                </a:effectLst>
                <a:latin typeface="+mn-ea"/>
              </a:rPr>
              <a:t>arduino</a:t>
            </a:r>
            <a:endParaRPr lang="en-US" altLang="zh-CN" sz="2800" dirty="0" smtClean="0">
              <a:effectLst>
                <a:outerShdw blurRad="38100" dist="38100" dir="2700000" algn="tl">
                  <a:srgbClr val="000000">
                    <a:alpha val="43137"/>
                  </a:srgbClr>
                </a:outerShdw>
              </a:effectLst>
              <a:latin typeface="+mn-ea"/>
            </a:endParaRPr>
          </a:p>
          <a:p>
            <a:pPr>
              <a:buFont typeface="Wingdings 2"/>
              <a:buNone/>
            </a:pPr>
            <a:r>
              <a:rPr lang="en-US" altLang="zh-CN" sz="2800" dirty="0" smtClean="0">
                <a:effectLst>
                  <a:outerShdw blurRad="38100" dist="38100" dir="2700000" algn="tl">
                    <a:srgbClr val="000000">
                      <a:alpha val="43137"/>
                    </a:srgbClr>
                  </a:outerShdw>
                </a:effectLst>
                <a:latin typeface="+mn-ea"/>
              </a:rPr>
              <a:t/>
            </a:r>
            <a:br>
              <a:rPr lang="en-US" altLang="zh-CN" sz="2800" dirty="0" smtClean="0">
                <a:effectLst>
                  <a:outerShdw blurRad="38100" dist="38100" dir="2700000" algn="tl">
                    <a:srgbClr val="000000">
                      <a:alpha val="43137"/>
                    </a:srgbClr>
                  </a:outerShdw>
                </a:effectLst>
                <a:latin typeface="+mn-ea"/>
              </a:rPr>
            </a:br>
            <a:endParaRPr lang="zh-CN" altLang="en-US" sz="2800" dirty="0">
              <a:effectLst>
                <a:outerShdw blurRad="38100" dist="38100" dir="2700000" algn="tl">
                  <a:srgbClr val="000000">
                    <a:alpha val="43137"/>
                  </a:srgbClr>
                </a:outerShdw>
              </a:effectLst>
              <a:latin typeface="+mn-ea"/>
            </a:endParaRPr>
          </a:p>
        </p:txBody>
      </p:sp>
      <p:pic>
        <p:nvPicPr>
          <p:cNvPr id="21507" name="Picture 3"/>
          <p:cNvPicPr>
            <a:picLocks noChangeAspect="1" noChangeArrowheads="1"/>
          </p:cNvPicPr>
          <p:nvPr/>
        </p:nvPicPr>
        <p:blipFill>
          <a:blip r:embed="rId2" cstate="print"/>
          <a:srcRect/>
          <a:stretch>
            <a:fillRect/>
          </a:stretch>
        </p:blipFill>
        <p:spPr bwMode="auto">
          <a:xfrm>
            <a:off x="5076056" y="2132856"/>
            <a:ext cx="3558689" cy="2575765"/>
          </a:xfrm>
          <a:prstGeom prst="rect">
            <a:avLst/>
          </a:prstGeom>
          <a:noFill/>
          <a:ln w="9525">
            <a:noFill/>
            <a:miter lim="800000"/>
            <a:headEnd/>
            <a:tailEnd/>
          </a:ln>
        </p:spPr>
      </p:pic>
      <p:pic>
        <p:nvPicPr>
          <p:cNvPr id="21509" name="Picture 5" descr="https://lh5.googleusercontent.com/HH106Dzt-jWm3YsGX7cMQ3Pi7PrpGfskUD6frOunUjBiQ4nknCGImLNmM78zPEha72IE2nzCGCwbMstwZtadKxgw5-2uDs_fVPoR7omUl7jKEuDqMsRuwBKuAplHfkAzDwPJSAQa"/>
          <p:cNvPicPr>
            <a:picLocks noChangeAspect="1" noChangeArrowheads="1"/>
          </p:cNvPicPr>
          <p:nvPr/>
        </p:nvPicPr>
        <p:blipFill>
          <a:blip r:embed="rId3" cstate="print"/>
          <a:srcRect/>
          <a:stretch>
            <a:fillRect/>
          </a:stretch>
        </p:blipFill>
        <p:spPr bwMode="auto">
          <a:xfrm>
            <a:off x="1043608" y="2924944"/>
            <a:ext cx="3563888" cy="3131723"/>
          </a:xfrm>
          <a:prstGeom prst="rect">
            <a:avLst/>
          </a:prstGeom>
          <a:noFill/>
        </p:spPr>
      </p:pic>
      <p:sp>
        <p:nvSpPr>
          <p:cNvPr id="7" name="TextBox 6"/>
          <p:cNvSpPr txBox="1"/>
          <p:nvPr/>
        </p:nvSpPr>
        <p:spPr>
          <a:xfrm>
            <a:off x="4644008" y="5229200"/>
            <a:ext cx="4499992" cy="523220"/>
          </a:xfrm>
          <a:prstGeom prst="rect">
            <a:avLst/>
          </a:prstGeom>
          <a:noFill/>
        </p:spPr>
        <p:txBody>
          <a:bodyPr wrap="square" rtlCol="0">
            <a:spAutoFit/>
          </a:bodyPr>
          <a:lstStyle/>
          <a:p>
            <a:pPr>
              <a:buClr>
                <a:schemeClr val="accent1"/>
              </a:buClr>
              <a:buFont typeface="Wingdings" pitchFamily="2" charset="2"/>
              <a:buChar char="l"/>
            </a:pPr>
            <a:r>
              <a:rPr lang="en-US" altLang="zh-CN" sz="2800" dirty="0" smtClean="0">
                <a:effectLst>
                  <a:outerShdw blurRad="38100" dist="38100" dir="2700000" algn="tl">
                    <a:srgbClr val="000000">
                      <a:alpha val="43137"/>
                    </a:srgbClr>
                  </a:outerShdw>
                </a:effectLst>
              </a:rPr>
              <a:t>2.1 </a:t>
            </a:r>
            <a:r>
              <a:rPr lang="zh-CN" altLang="en-US" sz="2800" dirty="0" smtClean="0">
                <a:effectLst>
                  <a:outerShdw blurRad="38100" dist="38100" dir="2700000" algn="tl">
                    <a:srgbClr val="000000">
                      <a:alpha val="43137"/>
                    </a:srgbClr>
                  </a:outerShdw>
                </a:effectLst>
              </a:rPr>
              <a:t>更新 </a:t>
            </a:r>
            <a:r>
              <a:rPr lang="en-US" altLang="zh-CN" sz="2800" b="1" dirty="0" smtClean="0">
                <a:effectLst>
                  <a:outerShdw blurRad="38100" dist="38100" dir="2700000" algn="tl">
                    <a:srgbClr val="000000">
                      <a:alpha val="43137"/>
                    </a:srgbClr>
                  </a:outerShdw>
                </a:effectLst>
              </a:rPr>
              <a:t>DAP Firmware </a:t>
            </a:r>
            <a:endParaRPr lang="zh-CN" altLang="en-US" sz="2800" dirty="0">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a:xfrm>
            <a:off x="1435608" y="1447800"/>
            <a:ext cx="7498080" cy="830997"/>
          </a:xfrm>
          <a:noFill/>
        </p:spPr>
        <p:txBody>
          <a:bodyPr wrap="square" rtlCol="0">
            <a:spAutoFit/>
          </a:bodyPr>
          <a:lstStyle/>
          <a:p>
            <a:pPr marL="0">
              <a:buFont typeface="Wingdings" pitchFamily="2" charset="2"/>
              <a:buChar char="ü"/>
            </a:pPr>
            <a:r>
              <a:rPr lang="en-US" altLang="zh-CN" sz="2400" dirty="0" smtClean="0">
                <a:effectLst>
                  <a:outerShdw blurRad="38100" dist="38100" dir="2700000" algn="tl">
                    <a:srgbClr val="000000">
                      <a:alpha val="43137"/>
                    </a:srgbClr>
                  </a:outerShdw>
                </a:effectLst>
                <a:latin typeface="+mn-ea"/>
              </a:rPr>
              <a:t>2.</a:t>
            </a:r>
            <a:r>
              <a:rPr lang="zh-CN" altLang="en-US" sz="2400" dirty="0" smtClean="0">
                <a:effectLst>
                  <a:outerShdw blurRad="38100" dist="38100" dir="2700000" algn="tl">
                    <a:srgbClr val="000000">
                      <a:alpha val="43137"/>
                    </a:srgbClr>
                  </a:outerShdw>
                </a:effectLst>
                <a:latin typeface="+mn-ea"/>
              </a:rPr>
              <a:t> 更新</a:t>
            </a:r>
            <a:r>
              <a:rPr lang="en-US" altLang="zh-CN" sz="2400" dirty="0" smtClean="0">
                <a:effectLst>
                  <a:outerShdw blurRad="38100" dist="38100" dir="2700000" algn="tl">
                    <a:srgbClr val="000000">
                      <a:alpha val="43137"/>
                    </a:srgbClr>
                  </a:outerShdw>
                </a:effectLst>
                <a:latin typeface="+mn-ea"/>
              </a:rPr>
              <a:t>DAP Firmware </a:t>
            </a:r>
            <a:r>
              <a:rPr lang="zh-CN" altLang="en-US" sz="2400" dirty="0" smtClean="0">
                <a:effectLst>
                  <a:outerShdw blurRad="38100" dist="38100" dir="2700000" algn="tl">
                    <a:srgbClr val="000000">
                      <a:alpha val="43137"/>
                    </a:srgbClr>
                  </a:outerShdw>
                </a:effectLst>
                <a:latin typeface="+mn-ea"/>
              </a:rPr>
              <a:t>安装</a:t>
            </a:r>
            <a:r>
              <a:rPr lang="en-US" altLang="zh-CN" sz="2400" dirty="0" smtClean="0">
                <a:effectLst>
                  <a:outerShdw blurRad="38100" dist="38100" dir="2700000" algn="tl">
                    <a:srgbClr val="000000">
                      <a:alpha val="43137"/>
                    </a:srgbClr>
                  </a:outerShdw>
                </a:effectLst>
                <a:latin typeface="+mn-ea"/>
              </a:rPr>
              <a:t>driver </a:t>
            </a:r>
            <a:r>
              <a:rPr lang="zh-CN" altLang="en-US" sz="2400" dirty="0" smtClean="0">
                <a:effectLst>
                  <a:outerShdw blurRad="38100" dist="38100" dir="2700000" algn="tl">
                    <a:srgbClr val="000000">
                      <a:alpha val="43137"/>
                    </a:srgbClr>
                  </a:outerShdw>
                </a:effectLst>
                <a:latin typeface="+mn-ea"/>
              </a:rPr>
              <a:t>与</a:t>
            </a:r>
            <a:r>
              <a:rPr lang="en-US" altLang="zh-CN" sz="2400" dirty="0" err="1" smtClean="0">
                <a:effectLst>
                  <a:outerShdw blurRad="38100" dist="38100" dir="2700000" algn="tl">
                    <a:srgbClr val="000000">
                      <a:alpha val="43137"/>
                    </a:srgbClr>
                  </a:outerShdw>
                </a:effectLst>
                <a:latin typeface="+mn-ea"/>
              </a:rPr>
              <a:t>arduino</a:t>
            </a:r>
            <a:r>
              <a:rPr lang="en-US" altLang="zh-CN" sz="2400" dirty="0" smtClean="0">
                <a:effectLst>
                  <a:outerShdw blurRad="38100" dist="38100" dir="2700000" algn="tl">
                    <a:srgbClr val="000000">
                      <a:alpha val="43137"/>
                    </a:srgbClr>
                  </a:outerShdw>
                </a:effectLst>
                <a:latin typeface="+mn-ea"/>
              </a:rPr>
              <a:t/>
            </a:r>
            <a:br>
              <a:rPr lang="en-US" altLang="zh-CN" sz="2400" dirty="0" smtClean="0">
                <a:effectLst>
                  <a:outerShdw blurRad="38100" dist="38100" dir="2700000" algn="tl">
                    <a:srgbClr val="000000">
                      <a:alpha val="43137"/>
                    </a:srgbClr>
                  </a:outerShdw>
                </a:effectLst>
                <a:latin typeface="+mn-ea"/>
              </a:rPr>
            </a:br>
            <a:endParaRPr lang="zh-CN" altLang="en-US" sz="2400" dirty="0" smtClean="0">
              <a:effectLst>
                <a:outerShdw blurRad="38100" dist="38100" dir="2700000" algn="tl">
                  <a:srgbClr val="000000">
                    <a:alpha val="43137"/>
                  </a:srgbClr>
                </a:outerShdw>
              </a:effectLst>
              <a:latin typeface="+mn-ea"/>
            </a:endParaRPr>
          </a:p>
        </p:txBody>
      </p:sp>
      <p:sp>
        <p:nvSpPr>
          <p:cNvPr id="7" name="TextBox 6"/>
          <p:cNvSpPr txBox="1"/>
          <p:nvPr/>
        </p:nvSpPr>
        <p:spPr>
          <a:xfrm>
            <a:off x="1835696" y="2780928"/>
            <a:ext cx="3456384" cy="461665"/>
          </a:xfrm>
          <a:prstGeom prst="rect">
            <a:avLst/>
          </a:prstGeom>
          <a:noFill/>
        </p:spPr>
        <p:txBody>
          <a:bodyPr wrap="square" rtlCol="0">
            <a:spAutoFit/>
          </a:bodyPr>
          <a:lstStyle/>
          <a:p>
            <a:pPr>
              <a:buFont typeface="Wingdings" pitchFamily="2" charset="2"/>
              <a:buChar char="ü"/>
            </a:pPr>
            <a:r>
              <a:rPr lang="en-US" altLang="zh-CN" sz="2400" dirty="0" smtClean="0">
                <a:effectLst>
                  <a:outerShdw blurRad="38100" dist="38100" dir="2700000" algn="tl">
                    <a:srgbClr val="000000">
                      <a:alpha val="43137"/>
                    </a:srgbClr>
                  </a:outerShdw>
                </a:effectLst>
                <a:latin typeface="+mn-ea"/>
              </a:rPr>
              <a:t>2.2</a:t>
            </a:r>
            <a:r>
              <a:rPr lang="zh-CN" altLang="en-US" sz="2400" b="1" dirty="0" smtClean="0">
                <a:effectLst>
                  <a:outerShdw blurRad="38100" dist="38100" dir="2700000" algn="tl">
                    <a:srgbClr val="000000">
                      <a:alpha val="43137"/>
                    </a:srgbClr>
                  </a:outerShdw>
                </a:effectLst>
                <a:latin typeface="+mn-ea"/>
              </a:rPr>
              <a:t>安装</a:t>
            </a:r>
            <a:r>
              <a:rPr lang="en-US" altLang="zh-CN" sz="2400" b="1" dirty="0" smtClean="0">
                <a:effectLst>
                  <a:outerShdw blurRad="38100" dist="38100" dir="2700000" algn="tl">
                    <a:srgbClr val="000000">
                      <a:alpha val="43137"/>
                    </a:srgbClr>
                  </a:outerShdw>
                </a:effectLst>
                <a:latin typeface="+mn-ea"/>
              </a:rPr>
              <a:t>driver </a:t>
            </a:r>
            <a:endParaRPr lang="zh-CN" altLang="en-US" sz="2400" dirty="0">
              <a:effectLst>
                <a:outerShdw blurRad="38100" dist="38100" dir="2700000" algn="tl">
                  <a:srgbClr val="000000">
                    <a:alpha val="43137"/>
                  </a:srgbClr>
                </a:outerShdw>
              </a:effectLst>
              <a:latin typeface="+mn-ea"/>
            </a:endParaRPr>
          </a:p>
        </p:txBody>
      </p:sp>
      <p:pic>
        <p:nvPicPr>
          <p:cNvPr id="27650" name="Picture 2" descr="https://lh6.googleusercontent.com/ngAUbkHZZ7Pcf2eVXZxq2RutfnhqrO48qpAEAGGpmw9u-LfNfKIgPJogjB78PIYSzbyBwQDYpyIXvnyXp0_Ux6sGr474hMZUTEOlMO-oRJyj40AYJA_-ogX6bbxuuRbLu-CHLGkT"/>
          <p:cNvPicPr>
            <a:picLocks noChangeAspect="1" noChangeArrowheads="1"/>
          </p:cNvPicPr>
          <p:nvPr/>
        </p:nvPicPr>
        <p:blipFill>
          <a:blip r:embed="rId2" cstate="print"/>
          <a:srcRect/>
          <a:stretch>
            <a:fillRect/>
          </a:stretch>
        </p:blipFill>
        <p:spPr bwMode="auto">
          <a:xfrm>
            <a:off x="2843808" y="3573016"/>
            <a:ext cx="4067944" cy="2966491"/>
          </a:xfrm>
          <a:prstGeom prst="rect">
            <a:avLst/>
          </a:prstGeom>
          <a:noFill/>
        </p:spPr>
      </p:pic>
      <p:sp>
        <p:nvSpPr>
          <p:cNvPr id="8" name="TextBox 7"/>
          <p:cNvSpPr txBox="1"/>
          <p:nvPr/>
        </p:nvSpPr>
        <p:spPr>
          <a:xfrm>
            <a:off x="1835696" y="2132856"/>
            <a:ext cx="4968552" cy="461665"/>
          </a:xfrm>
          <a:prstGeom prst="rect">
            <a:avLst/>
          </a:prstGeom>
          <a:noFill/>
        </p:spPr>
        <p:txBody>
          <a:bodyPr wrap="square" rtlCol="0">
            <a:spAutoFit/>
          </a:bodyPr>
          <a:lstStyle/>
          <a:p>
            <a:pPr>
              <a:buFont typeface="Wingdings" pitchFamily="2" charset="2"/>
              <a:buChar char="ü"/>
            </a:pPr>
            <a:r>
              <a:rPr lang="en-US" altLang="zh-CN" sz="2400" dirty="0" smtClean="0">
                <a:effectLst>
                  <a:outerShdw blurRad="38100" dist="38100" dir="2700000" algn="tl">
                    <a:srgbClr val="000000">
                      <a:alpha val="43137"/>
                    </a:srgbClr>
                  </a:outerShdw>
                </a:effectLst>
                <a:latin typeface="+mn-ea"/>
              </a:rPr>
              <a:t>2.1 </a:t>
            </a:r>
            <a:r>
              <a:rPr lang="zh-CN" altLang="en-US" sz="2400" dirty="0" smtClean="0">
                <a:effectLst>
                  <a:outerShdw blurRad="38100" dist="38100" dir="2700000" algn="tl">
                    <a:srgbClr val="000000">
                      <a:alpha val="43137"/>
                    </a:srgbClr>
                  </a:outerShdw>
                </a:effectLst>
                <a:latin typeface="+mn-ea"/>
              </a:rPr>
              <a:t>更新 </a:t>
            </a:r>
            <a:r>
              <a:rPr lang="en-US" altLang="zh-CN" sz="2400" b="1" dirty="0" smtClean="0">
                <a:effectLst>
                  <a:outerShdw blurRad="38100" dist="38100" dir="2700000" algn="tl">
                    <a:srgbClr val="000000">
                      <a:alpha val="43137"/>
                    </a:srgbClr>
                  </a:outerShdw>
                </a:effectLst>
                <a:latin typeface="+mn-ea"/>
              </a:rPr>
              <a:t>DAP Firmware </a:t>
            </a:r>
            <a:endParaRPr lang="zh-CN" altLang="en-US" sz="2400" dirty="0">
              <a:effectLst>
                <a:outerShdw blurRad="38100" dist="38100" dir="2700000" algn="tl">
                  <a:srgbClr val="000000">
                    <a:alpha val="43137"/>
                  </a:srgbClr>
                </a:outerShdw>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en-US" altLang="zh-CN" dirty="0" smtClean="0"/>
              <a:t>2</a:t>
            </a:r>
            <a:r>
              <a:rPr lang="en-US" altLang="zh-CN" sz="2400" dirty="0" smtClean="0"/>
              <a:t>.</a:t>
            </a:r>
            <a:r>
              <a:rPr lang="zh-CN" altLang="en-US" sz="2400" b="1" dirty="0" smtClean="0"/>
              <a:t> 更新</a:t>
            </a:r>
            <a:r>
              <a:rPr lang="en-US" altLang="zh-CN" sz="2400" b="1" dirty="0" smtClean="0"/>
              <a:t>DAP Firmware </a:t>
            </a:r>
            <a:r>
              <a:rPr lang="zh-CN" altLang="en-US" sz="2400" b="1" dirty="0" smtClean="0"/>
              <a:t>安装</a:t>
            </a:r>
            <a:r>
              <a:rPr lang="en-US" altLang="zh-CN" sz="2400" b="1" dirty="0" smtClean="0"/>
              <a:t>driver </a:t>
            </a:r>
            <a:r>
              <a:rPr lang="zh-CN" altLang="en-US" sz="2400" b="1" dirty="0" smtClean="0"/>
              <a:t>与</a:t>
            </a:r>
            <a:r>
              <a:rPr lang="en-US" altLang="zh-CN" sz="2400" b="1" dirty="0" err="1" smtClean="0"/>
              <a:t>arduino</a:t>
            </a:r>
            <a:endParaRPr lang="en-US" altLang="zh-CN" dirty="0" smtClean="0"/>
          </a:p>
          <a:p>
            <a:pPr>
              <a:buNone/>
            </a:pPr>
            <a:r>
              <a:rPr lang="en-US" altLang="zh-CN" dirty="0" smtClean="0"/>
              <a:t/>
            </a:r>
            <a:br>
              <a:rPr lang="en-US" altLang="zh-CN" dirty="0" smtClean="0"/>
            </a:br>
            <a:endParaRPr lang="zh-CN" altLang="en-US" dirty="0"/>
          </a:p>
        </p:txBody>
      </p:sp>
      <p:sp>
        <p:nvSpPr>
          <p:cNvPr id="7" name="TextBox 6"/>
          <p:cNvSpPr txBox="1"/>
          <p:nvPr/>
        </p:nvSpPr>
        <p:spPr>
          <a:xfrm>
            <a:off x="2195736" y="2348880"/>
            <a:ext cx="3456384" cy="369332"/>
          </a:xfrm>
          <a:prstGeom prst="rect">
            <a:avLst/>
          </a:prstGeom>
          <a:noFill/>
        </p:spPr>
        <p:txBody>
          <a:bodyPr wrap="square" rtlCol="0">
            <a:spAutoFit/>
          </a:bodyPr>
          <a:lstStyle/>
          <a:p>
            <a:pPr>
              <a:buFont typeface="Wingdings" pitchFamily="2" charset="2"/>
              <a:buChar char="ü"/>
            </a:pPr>
            <a:r>
              <a:rPr lang="en-US" altLang="zh-CN" dirty="0" smtClean="0">
                <a:effectLst>
                  <a:outerShdw blurRad="38100" dist="38100" dir="2700000" algn="tl">
                    <a:srgbClr val="000000">
                      <a:alpha val="43137"/>
                    </a:srgbClr>
                  </a:outerShdw>
                </a:effectLst>
                <a:latin typeface="+mn-ea"/>
              </a:rPr>
              <a:t>2.2 </a:t>
            </a:r>
            <a:r>
              <a:rPr lang="zh-CN" altLang="en-US" dirty="0" smtClean="0">
                <a:effectLst>
                  <a:outerShdw blurRad="38100" dist="38100" dir="2700000" algn="tl">
                    <a:srgbClr val="000000">
                      <a:alpha val="43137"/>
                    </a:srgbClr>
                  </a:outerShdw>
                </a:effectLst>
                <a:latin typeface="+mn-ea"/>
              </a:rPr>
              <a:t>安装</a:t>
            </a:r>
            <a:r>
              <a:rPr lang="en-US" altLang="zh-CN" dirty="0" smtClean="0">
                <a:effectLst>
                  <a:outerShdw blurRad="38100" dist="38100" dir="2700000" algn="tl">
                    <a:srgbClr val="000000">
                      <a:alpha val="43137"/>
                    </a:srgbClr>
                  </a:outerShdw>
                </a:effectLst>
                <a:latin typeface="+mn-ea"/>
              </a:rPr>
              <a:t>driver</a:t>
            </a:r>
          </a:p>
        </p:txBody>
      </p:sp>
      <p:sp>
        <p:nvSpPr>
          <p:cNvPr id="8" name="TextBox 7"/>
          <p:cNvSpPr txBox="1"/>
          <p:nvPr/>
        </p:nvSpPr>
        <p:spPr>
          <a:xfrm>
            <a:off x="2195736" y="1988840"/>
            <a:ext cx="3456384" cy="369332"/>
          </a:xfrm>
          <a:prstGeom prst="rect">
            <a:avLst/>
          </a:prstGeom>
          <a:noFill/>
        </p:spPr>
        <p:txBody>
          <a:bodyPr wrap="square" rtlCol="0">
            <a:spAutoFit/>
          </a:bodyPr>
          <a:lstStyle/>
          <a:p>
            <a:pPr>
              <a:buFont typeface="Wingdings" pitchFamily="2" charset="2"/>
              <a:buChar char="ü"/>
            </a:pPr>
            <a:r>
              <a:rPr lang="en-US" altLang="zh-CN" dirty="0" smtClean="0"/>
              <a:t>2.1 </a:t>
            </a:r>
            <a:r>
              <a:rPr lang="zh-CN" altLang="en-US" dirty="0" smtClean="0">
                <a:effectLst>
                  <a:outerShdw blurRad="38100" dist="38100" dir="2700000" algn="tl">
                    <a:srgbClr val="000000">
                      <a:alpha val="43137"/>
                    </a:srgbClr>
                  </a:outerShdw>
                </a:effectLst>
                <a:latin typeface="+mn-ea"/>
              </a:rPr>
              <a:t>更新 </a:t>
            </a:r>
            <a:r>
              <a:rPr lang="en-US" altLang="zh-CN" b="1" dirty="0" smtClean="0">
                <a:effectLst>
                  <a:outerShdw blurRad="38100" dist="38100" dir="2700000" algn="tl">
                    <a:srgbClr val="000000">
                      <a:alpha val="43137"/>
                    </a:srgbClr>
                  </a:outerShdw>
                </a:effectLst>
                <a:latin typeface="+mn-ea"/>
              </a:rPr>
              <a:t>DAP Firmware </a:t>
            </a:r>
            <a:endParaRPr lang="zh-CN" altLang="en-US" dirty="0">
              <a:effectLst>
                <a:outerShdw blurRad="38100" dist="38100" dir="2700000" algn="tl">
                  <a:srgbClr val="000000">
                    <a:alpha val="43137"/>
                  </a:srgbClr>
                </a:outerShdw>
              </a:effectLst>
              <a:latin typeface="+mn-ea"/>
            </a:endParaRPr>
          </a:p>
        </p:txBody>
      </p:sp>
      <p:sp>
        <p:nvSpPr>
          <p:cNvPr id="9" name="TextBox 8"/>
          <p:cNvSpPr txBox="1"/>
          <p:nvPr/>
        </p:nvSpPr>
        <p:spPr>
          <a:xfrm>
            <a:off x="1691680" y="2638067"/>
            <a:ext cx="7344816" cy="5355312"/>
          </a:xfrm>
          <a:prstGeom prst="rect">
            <a:avLst/>
          </a:prstGeom>
          <a:noFill/>
        </p:spPr>
        <p:txBody>
          <a:bodyPr wrap="square" rtlCol="0">
            <a:spAutoFit/>
          </a:bodyPr>
          <a:lstStyle/>
          <a:p>
            <a:pPr>
              <a:buFont typeface="Wingdings" pitchFamily="2" charset="2"/>
              <a:buChar char="ü"/>
            </a:pPr>
            <a:r>
              <a:rPr lang="en-US" altLang="zh-CN" dirty="0" smtClean="0">
                <a:effectLst>
                  <a:outerShdw blurRad="38100" dist="38100" dir="2700000" algn="tl">
                    <a:srgbClr val="000000">
                      <a:alpha val="43137"/>
                    </a:srgbClr>
                  </a:outerShdw>
                </a:effectLst>
                <a:latin typeface="+mn-ea"/>
              </a:rPr>
              <a:t>2.3 </a:t>
            </a:r>
            <a:r>
              <a:rPr lang="zh-CN" altLang="en-US" dirty="0" smtClean="0">
                <a:effectLst>
                  <a:outerShdw blurRad="38100" dist="38100" dir="2700000" algn="tl">
                    <a:srgbClr val="000000">
                      <a:alpha val="43137"/>
                    </a:srgbClr>
                  </a:outerShdw>
                </a:effectLst>
                <a:latin typeface="+mn-ea"/>
              </a:rPr>
              <a:t>安装</a:t>
            </a:r>
            <a:r>
              <a:rPr lang="en-US" altLang="zh-CN" b="1" dirty="0" err="1" smtClean="0">
                <a:effectLst>
                  <a:outerShdw blurRad="38100" dist="38100" dir="2700000" algn="tl">
                    <a:srgbClr val="000000">
                      <a:alpha val="43137"/>
                    </a:srgbClr>
                  </a:outerShdw>
                </a:effectLst>
                <a:latin typeface="+mn-ea"/>
              </a:rPr>
              <a:t>arduino</a:t>
            </a:r>
            <a:endParaRPr lang="en-US" altLang="zh-CN" b="1" dirty="0" smtClean="0">
              <a:effectLst>
                <a:outerShdw blurRad="38100" dist="38100" dir="2700000" algn="tl">
                  <a:srgbClr val="000000">
                    <a:alpha val="43137"/>
                  </a:srgbClr>
                </a:outerShdw>
              </a:effectLst>
              <a:latin typeface="+mn-ea"/>
            </a:endParaRPr>
          </a:p>
          <a:p>
            <a:pPr fontAlgn="base"/>
            <a:r>
              <a:rPr lang="zh-TW" altLang="en-US" dirty="0" smtClean="0">
                <a:effectLst>
                  <a:outerShdw blurRad="38100" dist="38100" dir="2700000" algn="tl">
                    <a:srgbClr val="000000">
                      <a:alpha val="43137"/>
                    </a:srgbClr>
                  </a:outerShdw>
                </a:effectLst>
                <a:latin typeface="+mn-ea"/>
              </a:rPr>
              <a:t>安裝</a:t>
            </a:r>
            <a:r>
              <a:rPr lang="en-US" altLang="zh-TW" dirty="0" err="1" smtClean="0">
                <a:effectLst>
                  <a:outerShdw blurRad="38100" dist="38100" dir="2700000" algn="tl">
                    <a:srgbClr val="000000">
                      <a:alpha val="43137"/>
                    </a:srgbClr>
                  </a:outerShdw>
                </a:effectLst>
                <a:latin typeface="+mn-ea"/>
              </a:rPr>
              <a:t>arduino</a:t>
            </a:r>
            <a:endParaRPr lang="zh-TW" altLang="en-US" dirty="0" smtClean="0">
              <a:effectLst>
                <a:outerShdw blurRad="38100" dist="38100" dir="2700000" algn="tl">
                  <a:srgbClr val="000000">
                    <a:alpha val="43137"/>
                  </a:srgbClr>
                </a:outerShdw>
              </a:effectLst>
              <a:latin typeface="+mn-ea"/>
            </a:endParaRPr>
          </a:p>
          <a:p>
            <a:pPr fontAlgn="base"/>
            <a:r>
              <a:rPr lang="zh-TW" altLang="en-US" dirty="0" smtClean="0">
                <a:effectLst>
                  <a:outerShdw blurRad="38100" dist="38100" dir="2700000" algn="tl">
                    <a:srgbClr val="000000">
                      <a:alpha val="43137"/>
                    </a:srgbClr>
                  </a:outerShdw>
                </a:effectLst>
                <a:latin typeface="+mn-ea"/>
              </a:rPr>
              <a:t>對</a:t>
            </a:r>
            <a:r>
              <a:rPr lang="en-US" altLang="zh-TW" dirty="0" err="1" smtClean="0">
                <a:effectLst>
                  <a:outerShdw blurRad="38100" dist="38100" dir="2700000" algn="tl">
                    <a:srgbClr val="000000">
                      <a:alpha val="43137"/>
                    </a:srgbClr>
                  </a:outerShdw>
                </a:effectLst>
                <a:latin typeface="+mn-ea"/>
              </a:rPr>
              <a:t>arduino</a:t>
            </a:r>
            <a:r>
              <a:rPr lang="zh-TW" altLang="en-US" dirty="0" smtClean="0">
                <a:effectLst>
                  <a:outerShdw blurRad="38100" dist="38100" dir="2700000" algn="tl">
                    <a:srgbClr val="000000">
                      <a:alpha val="43137"/>
                    </a:srgbClr>
                  </a:outerShdw>
                </a:effectLst>
                <a:latin typeface="+mn-ea"/>
              </a:rPr>
              <a:t>進行設置</a:t>
            </a:r>
          </a:p>
          <a:p>
            <a:r>
              <a:rPr lang="zh-CN" altLang="en-US" dirty="0" smtClean="0">
                <a:effectLst>
                  <a:outerShdw blurRad="38100" dist="38100" dir="2700000" algn="tl">
                    <a:srgbClr val="000000">
                      <a:alpha val="43137"/>
                    </a:srgbClr>
                  </a:outerShdw>
                </a:effectLst>
                <a:latin typeface="+mn-ea"/>
              </a:rPr>
              <a:t>在 </a:t>
            </a:r>
            <a:r>
              <a:rPr lang="en-US" altLang="zh-CN" dirty="0" smtClean="0">
                <a:effectLst>
                  <a:outerShdw blurRad="38100" dist="38100" dir="2700000" algn="tl">
                    <a:srgbClr val="000000">
                      <a:alpha val="43137"/>
                    </a:srgbClr>
                  </a:outerShdw>
                </a:effectLst>
                <a:latin typeface="+mn-ea"/>
              </a:rPr>
              <a:t>Additional Boards Manager URLs: </a:t>
            </a:r>
            <a:r>
              <a:rPr lang="zh-CN" altLang="en-US" dirty="0" smtClean="0">
                <a:effectLst>
                  <a:outerShdw blurRad="38100" dist="38100" dir="2700000" algn="tl">
                    <a:srgbClr val="000000">
                      <a:alpha val="43137"/>
                    </a:srgbClr>
                  </a:outerShdw>
                </a:effectLst>
                <a:latin typeface="+mn-ea"/>
              </a:rPr>
              <a:t>填入：</a:t>
            </a:r>
          </a:p>
          <a:p>
            <a:r>
              <a:rPr lang="en-US" altLang="zh-CN" u="sng" dirty="0" smtClean="0">
                <a:effectLst>
                  <a:outerShdw blurRad="38100" dist="38100" dir="2700000" algn="tl">
                    <a:srgbClr val="000000">
                      <a:alpha val="43137"/>
                    </a:srgbClr>
                  </a:outerShdw>
                </a:effectLst>
                <a:latin typeface="+mn-ea"/>
                <a:hlinkClick r:id="rId2"/>
              </a:rPr>
              <a:t>https://github.com/Ameba8195/Arduino/raw/master/release/package_realtek.com_ameba_index.json</a:t>
            </a:r>
            <a:r>
              <a:rPr lang="en-US" altLang="zh-CN" dirty="0" smtClean="0">
                <a:effectLst>
                  <a:outerShdw blurRad="38100" dist="38100" dir="2700000" algn="tl">
                    <a:srgbClr val="000000">
                      <a:alpha val="43137"/>
                    </a:srgbClr>
                  </a:outerShdw>
                </a:effectLst>
                <a:latin typeface="+mn-ea"/>
              </a:rPr>
              <a:t/>
            </a:r>
            <a:br>
              <a:rPr lang="en-US" altLang="zh-CN" dirty="0" smtClean="0">
                <a:effectLst>
                  <a:outerShdw blurRad="38100" dist="38100" dir="2700000" algn="tl">
                    <a:srgbClr val="000000">
                      <a:alpha val="43137"/>
                    </a:srgbClr>
                  </a:outerShdw>
                </a:effectLst>
                <a:latin typeface="+mn-ea"/>
              </a:rPr>
            </a:br>
            <a:r>
              <a:rPr lang="en-US" altLang="zh-CN" dirty="0" smtClean="0">
                <a:effectLst>
                  <a:outerShdw blurRad="38100" dist="38100" dir="2700000" algn="tl">
                    <a:srgbClr val="000000">
                      <a:alpha val="43137"/>
                    </a:srgbClr>
                  </a:outerShdw>
                </a:effectLst>
                <a:latin typeface="+mn-ea"/>
              </a:rPr>
              <a:t>d.  </a:t>
            </a:r>
            <a:r>
              <a:rPr lang="zh-CN" altLang="en-US" dirty="0" smtClean="0">
                <a:effectLst>
                  <a:outerShdw blurRad="38100" dist="38100" dir="2700000" algn="tl">
                    <a:srgbClr val="000000">
                      <a:alpha val="43137"/>
                    </a:srgbClr>
                  </a:outerShdw>
                </a:effectLst>
                <a:latin typeface="+mn-ea"/>
              </a:rPr>
              <a:t>填完之後按 </a:t>
            </a:r>
            <a:r>
              <a:rPr lang="en-US" altLang="zh-CN" dirty="0" smtClean="0">
                <a:effectLst>
                  <a:outerShdw blurRad="38100" dist="38100" dir="2700000" algn="tl">
                    <a:srgbClr val="000000">
                      <a:alpha val="43137"/>
                    </a:srgbClr>
                  </a:outerShdw>
                </a:effectLst>
                <a:latin typeface="+mn-ea"/>
              </a:rPr>
              <a:t>OK</a:t>
            </a:r>
            <a:r>
              <a:rPr lang="zh-CN" altLang="en-US" dirty="0" smtClean="0">
                <a:effectLst>
                  <a:outerShdw blurRad="38100" dist="38100" dir="2700000" algn="tl">
                    <a:srgbClr val="000000">
                      <a:alpha val="43137"/>
                    </a:srgbClr>
                  </a:outerShdw>
                </a:effectLst>
                <a:latin typeface="+mn-ea"/>
              </a:rPr>
              <a:t>，然後因為改編輯器語言的關係，我們將 </a:t>
            </a:r>
            <a:r>
              <a:rPr lang="en-US" altLang="zh-CN" dirty="0" err="1" smtClean="0">
                <a:effectLst>
                  <a:outerShdw blurRad="38100" dist="38100" dir="2700000" algn="tl">
                    <a:srgbClr val="000000">
                      <a:alpha val="43137"/>
                    </a:srgbClr>
                  </a:outerShdw>
                </a:effectLst>
                <a:latin typeface="+mn-ea"/>
              </a:rPr>
              <a:t>Arduino</a:t>
            </a:r>
            <a:r>
              <a:rPr lang="en-US" altLang="zh-CN" dirty="0" smtClean="0">
                <a:effectLst>
                  <a:outerShdw blurRad="38100" dist="38100" dir="2700000" algn="tl">
                    <a:srgbClr val="000000">
                      <a:alpha val="43137"/>
                    </a:srgbClr>
                  </a:outerShdw>
                </a:effectLst>
                <a:latin typeface="+mn-ea"/>
              </a:rPr>
              <a:t> IDE </a:t>
            </a:r>
            <a:r>
              <a:rPr lang="zh-CN" altLang="en-US" dirty="0" smtClean="0">
                <a:effectLst>
                  <a:outerShdw blurRad="38100" dist="38100" dir="2700000" algn="tl">
                    <a:srgbClr val="000000">
                      <a:alpha val="43137"/>
                    </a:srgbClr>
                  </a:outerShdw>
                </a:effectLst>
                <a:latin typeface="+mn-ea"/>
              </a:rPr>
              <a:t>關掉之後重開</a:t>
            </a:r>
            <a:br>
              <a:rPr lang="zh-CN" altLang="en-US" dirty="0" smtClean="0">
                <a:effectLst>
                  <a:outerShdw blurRad="38100" dist="38100" dir="2700000" algn="tl">
                    <a:srgbClr val="000000">
                      <a:alpha val="43137"/>
                    </a:srgbClr>
                  </a:outerShdw>
                </a:effectLst>
                <a:latin typeface="+mn-ea"/>
              </a:rPr>
            </a:br>
            <a:r>
              <a:rPr lang="en-US" altLang="zh-CN" dirty="0" smtClean="0">
                <a:effectLst>
                  <a:outerShdw blurRad="38100" dist="38100" dir="2700000" algn="tl">
                    <a:srgbClr val="000000">
                      <a:alpha val="43137"/>
                    </a:srgbClr>
                  </a:outerShdw>
                </a:effectLst>
                <a:latin typeface="+mn-ea"/>
              </a:rPr>
              <a:t>e.  </a:t>
            </a:r>
            <a:r>
              <a:rPr lang="zh-CN" altLang="en-US" dirty="0" smtClean="0">
                <a:effectLst>
                  <a:outerShdw blurRad="38100" dist="38100" dir="2700000" algn="tl">
                    <a:srgbClr val="000000">
                      <a:alpha val="43137"/>
                    </a:srgbClr>
                  </a:outerShdw>
                </a:effectLst>
                <a:latin typeface="+mn-ea"/>
              </a:rPr>
              <a:t>在 </a:t>
            </a:r>
            <a:r>
              <a:rPr lang="en-US" altLang="zh-CN" dirty="0" smtClean="0">
                <a:effectLst>
                  <a:outerShdw blurRad="38100" dist="38100" dir="2700000" algn="tl">
                    <a:srgbClr val="000000">
                      <a:alpha val="43137"/>
                    </a:srgbClr>
                  </a:outerShdw>
                </a:effectLst>
                <a:latin typeface="+mn-ea"/>
              </a:rPr>
              <a:t>Boards Manager </a:t>
            </a:r>
            <a:r>
              <a:rPr lang="zh-CN" altLang="en-US" dirty="0" smtClean="0">
                <a:effectLst>
                  <a:outerShdw blurRad="38100" dist="38100" dir="2700000" algn="tl">
                    <a:srgbClr val="000000">
                      <a:alpha val="43137"/>
                    </a:srgbClr>
                  </a:outerShdw>
                </a:effectLst>
                <a:latin typeface="+mn-ea"/>
              </a:rPr>
              <a:t>裡，它需要約十幾秒鐘整理所有硬體檔案，如果網路狀況不好可能會等上數分鐘。每當有新的硬體設定，我們需要重開 </a:t>
            </a:r>
            <a:r>
              <a:rPr lang="en-US" altLang="zh-CN" dirty="0" smtClean="0">
                <a:effectLst>
                  <a:outerShdw blurRad="38100" dist="38100" dir="2700000" algn="tl">
                    <a:srgbClr val="000000">
                      <a:alpha val="43137"/>
                    </a:srgbClr>
                  </a:outerShdw>
                </a:effectLst>
                <a:latin typeface="+mn-ea"/>
              </a:rPr>
              <a:t>Boards Manager</a:t>
            </a:r>
            <a:r>
              <a:rPr lang="zh-CN" altLang="en-US" dirty="0" smtClean="0">
                <a:effectLst>
                  <a:outerShdw blurRad="38100" dist="38100" dir="2700000" algn="tl">
                    <a:srgbClr val="000000">
                      <a:alpha val="43137"/>
                    </a:srgbClr>
                  </a:outerShdw>
                </a:effectLst>
                <a:latin typeface="+mn-ea"/>
              </a:rPr>
              <a:t>，所以我們等一會兒之後，關掉 </a:t>
            </a:r>
            <a:r>
              <a:rPr lang="en-US" altLang="zh-CN" dirty="0" smtClean="0">
                <a:effectLst>
                  <a:outerShdw blurRad="38100" dist="38100" dir="2700000" algn="tl">
                    <a:srgbClr val="000000">
                      <a:alpha val="43137"/>
                    </a:srgbClr>
                  </a:outerShdw>
                </a:effectLst>
                <a:latin typeface="+mn-ea"/>
              </a:rPr>
              <a:t>Boards Manager</a:t>
            </a:r>
            <a:r>
              <a:rPr lang="zh-CN" altLang="en-US" dirty="0" smtClean="0">
                <a:effectLst>
                  <a:outerShdw blurRad="38100" dist="38100" dir="2700000" algn="tl">
                    <a:srgbClr val="000000">
                      <a:alpha val="43137"/>
                    </a:srgbClr>
                  </a:outerShdw>
                </a:effectLst>
                <a:latin typeface="+mn-ea"/>
              </a:rPr>
              <a:t>，然後再打開它，將捲軸往下拉找到 </a:t>
            </a:r>
            <a:r>
              <a:rPr lang="en-US" altLang="zh-CN" dirty="0" err="1" smtClean="0">
                <a:effectLst>
                  <a:outerShdw blurRad="38100" dist="38100" dir="2700000" algn="tl">
                    <a:srgbClr val="000000">
                      <a:alpha val="43137"/>
                    </a:srgbClr>
                  </a:outerShdw>
                </a:effectLst>
                <a:latin typeface="+mn-ea"/>
              </a:rPr>
              <a:t>Realtek</a:t>
            </a:r>
            <a:r>
              <a:rPr lang="en-US" altLang="zh-CN" dirty="0" smtClean="0">
                <a:effectLst>
                  <a:outerShdw blurRad="38100" dist="38100" dir="2700000" algn="tl">
                    <a:srgbClr val="000000">
                      <a:alpha val="43137"/>
                    </a:srgbClr>
                  </a:outerShdw>
                </a:effectLst>
                <a:latin typeface="+mn-ea"/>
              </a:rPr>
              <a:t> Ameba Boards</a:t>
            </a:r>
            <a:r>
              <a:rPr lang="zh-CN" altLang="en-US" dirty="0" smtClean="0">
                <a:effectLst>
                  <a:outerShdw blurRad="38100" dist="38100" dir="2700000" algn="tl">
                    <a:srgbClr val="000000">
                      <a:alpha val="43137"/>
                    </a:srgbClr>
                  </a:outerShdw>
                </a:effectLst>
                <a:latin typeface="+mn-ea"/>
              </a:rPr>
              <a:t>，點右邊的 </a:t>
            </a:r>
            <a:r>
              <a:rPr lang="en-US" altLang="zh-CN" dirty="0" smtClean="0">
                <a:effectLst>
                  <a:outerShdw blurRad="38100" dist="38100" dir="2700000" algn="tl">
                    <a:srgbClr val="000000">
                      <a:alpha val="43137"/>
                    </a:srgbClr>
                  </a:outerShdw>
                </a:effectLst>
                <a:latin typeface="+mn-ea"/>
              </a:rPr>
              <a:t>Install</a:t>
            </a:r>
            <a:r>
              <a:rPr lang="zh-CN" altLang="en-US" dirty="0" smtClean="0">
                <a:effectLst>
                  <a:outerShdw blurRad="38100" dist="38100" dir="2700000" algn="tl">
                    <a:srgbClr val="000000">
                      <a:alpha val="43137"/>
                    </a:srgbClr>
                  </a:outerShdw>
                </a:effectLst>
                <a:latin typeface="+mn-ea"/>
              </a:rPr>
              <a:t>，這時候 </a:t>
            </a:r>
            <a:r>
              <a:rPr lang="en-US" altLang="zh-CN" dirty="0" err="1" smtClean="0">
                <a:effectLst>
                  <a:outerShdw blurRad="38100" dist="38100" dir="2700000" algn="tl">
                    <a:srgbClr val="000000">
                      <a:alpha val="43137"/>
                    </a:srgbClr>
                  </a:outerShdw>
                </a:effectLst>
                <a:latin typeface="+mn-ea"/>
              </a:rPr>
              <a:t>Arduino</a:t>
            </a:r>
            <a:r>
              <a:rPr lang="en-US" altLang="zh-CN" dirty="0" smtClean="0">
                <a:effectLst>
                  <a:outerShdw blurRad="38100" dist="38100" dir="2700000" algn="tl">
                    <a:srgbClr val="000000">
                      <a:alpha val="43137"/>
                    </a:srgbClr>
                  </a:outerShdw>
                </a:effectLst>
                <a:latin typeface="+mn-ea"/>
              </a:rPr>
              <a:t> IDE </a:t>
            </a:r>
            <a:r>
              <a:rPr lang="zh-CN" altLang="en-US" dirty="0" smtClean="0">
                <a:effectLst>
                  <a:outerShdw blurRad="38100" dist="38100" dir="2700000" algn="tl">
                    <a:srgbClr val="000000">
                      <a:alpha val="43137"/>
                    </a:srgbClr>
                  </a:outerShdw>
                </a:effectLst>
                <a:latin typeface="+mn-ea"/>
              </a:rPr>
              <a:t>就根據 </a:t>
            </a:r>
            <a:r>
              <a:rPr lang="en-US" altLang="zh-CN" dirty="0" smtClean="0">
                <a:effectLst>
                  <a:outerShdw blurRad="38100" dist="38100" dir="2700000" algn="tl">
                    <a:srgbClr val="000000">
                      <a:alpha val="43137"/>
                    </a:srgbClr>
                  </a:outerShdw>
                </a:effectLst>
                <a:latin typeface="+mn-ea"/>
              </a:rPr>
              <a:t>Ameba </a:t>
            </a:r>
            <a:r>
              <a:rPr lang="zh-CN" altLang="en-US" dirty="0" smtClean="0">
                <a:effectLst>
                  <a:outerShdw blurRad="38100" dist="38100" dir="2700000" algn="tl">
                    <a:srgbClr val="000000">
                      <a:alpha val="43137"/>
                    </a:srgbClr>
                  </a:outerShdw>
                </a:effectLst>
                <a:latin typeface="+mn-ea"/>
              </a:rPr>
              <a:t>的設定檔開始下載 </a:t>
            </a:r>
            <a:r>
              <a:rPr lang="en-US" altLang="zh-CN" dirty="0" smtClean="0">
                <a:effectLst>
                  <a:outerShdw blurRad="38100" dist="38100" dir="2700000" algn="tl">
                    <a:srgbClr val="000000">
                      <a:alpha val="43137"/>
                    </a:srgbClr>
                  </a:outerShdw>
                </a:effectLst>
                <a:latin typeface="+mn-ea"/>
              </a:rPr>
              <a:t>Ameba </a:t>
            </a:r>
            <a:r>
              <a:rPr lang="zh-CN" altLang="en-US" dirty="0" smtClean="0">
                <a:effectLst>
                  <a:outerShdw blurRad="38100" dist="38100" dir="2700000" algn="tl">
                    <a:srgbClr val="000000">
                      <a:alpha val="43137"/>
                    </a:srgbClr>
                  </a:outerShdw>
                </a:effectLst>
                <a:latin typeface="+mn-ea"/>
              </a:rPr>
              <a:t>所需要的檔案</a:t>
            </a:r>
            <a:endParaRPr lang="en-US" altLang="zh-CN" dirty="0" smtClean="0">
              <a:effectLst>
                <a:outerShdw blurRad="38100" dist="38100" dir="2700000" algn="tl">
                  <a:srgbClr val="000000">
                    <a:alpha val="43137"/>
                  </a:srgbClr>
                </a:outerShdw>
              </a:effectLst>
              <a:latin typeface="+mn-ea"/>
            </a:endParaRPr>
          </a:p>
          <a:p>
            <a:r>
              <a:rPr lang="en-US" altLang="zh-CN" dirty="0" smtClean="0">
                <a:effectLst>
                  <a:outerShdw blurRad="38100" dist="38100" dir="2700000" algn="tl">
                    <a:srgbClr val="000000">
                      <a:alpha val="43137"/>
                    </a:srgbClr>
                  </a:outerShdw>
                </a:effectLst>
                <a:latin typeface="+mn-ea"/>
              </a:rPr>
              <a:t>f. </a:t>
            </a:r>
            <a:r>
              <a:rPr lang="zh-CN" altLang="en-US" dirty="0" smtClean="0">
                <a:effectLst>
                  <a:outerShdw blurRad="38100" dist="38100" dir="2700000" algn="tl">
                    <a:srgbClr val="000000">
                      <a:alpha val="43137"/>
                    </a:srgbClr>
                  </a:outerShdw>
                </a:effectLst>
                <a:latin typeface="+mn-ea"/>
              </a:rPr>
              <a:t>到 </a:t>
            </a:r>
            <a:r>
              <a:rPr lang="en-US" altLang="zh-CN" dirty="0" smtClean="0">
                <a:effectLst>
                  <a:outerShdw blurRad="38100" dist="38100" dir="2700000" algn="tl">
                    <a:srgbClr val="000000">
                      <a:alpha val="43137"/>
                    </a:srgbClr>
                  </a:outerShdw>
                </a:effectLst>
                <a:latin typeface="+mn-ea"/>
              </a:rPr>
              <a:t>Tools -&gt; Board -&gt; Boards Manager </a:t>
            </a:r>
            <a:r>
              <a:rPr lang="zh-CN" altLang="en-US" dirty="0" smtClean="0">
                <a:effectLst>
                  <a:outerShdw blurRad="38100" dist="38100" dir="2700000" algn="tl">
                    <a:srgbClr val="000000">
                      <a:alpha val="43137"/>
                    </a:srgbClr>
                  </a:outerShdw>
                </a:effectLst>
                <a:latin typeface="+mn-ea"/>
              </a:rPr>
              <a:t>找到 </a:t>
            </a:r>
            <a:r>
              <a:rPr lang="en-US" altLang="zh-CN" dirty="0" smtClean="0">
                <a:effectLst>
                  <a:outerShdw blurRad="38100" dist="38100" dir="2700000" algn="tl">
                    <a:srgbClr val="000000">
                      <a:alpha val="43137"/>
                    </a:srgbClr>
                  </a:outerShdw>
                </a:effectLst>
                <a:latin typeface="+mn-ea"/>
              </a:rPr>
              <a:t>AMEBA RTL8195A</a:t>
            </a:r>
          </a:p>
          <a:p>
            <a:r>
              <a:rPr lang="en-US" altLang="zh-CN" dirty="0" smtClean="0">
                <a:effectLst>
                  <a:outerShdw blurRad="38100" dist="38100" dir="2700000" algn="tl">
                    <a:srgbClr val="000000">
                      <a:alpha val="43137"/>
                    </a:srgbClr>
                  </a:outerShdw>
                </a:effectLst>
                <a:latin typeface="+mn-ea"/>
              </a:rPr>
              <a:t/>
            </a:r>
            <a:br>
              <a:rPr lang="en-US" altLang="zh-CN" dirty="0" smtClean="0">
                <a:effectLst>
                  <a:outerShdw blurRad="38100" dist="38100" dir="2700000" algn="tl">
                    <a:srgbClr val="000000">
                      <a:alpha val="43137"/>
                    </a:srgbClr>
                  </a:outerShdw>
                </a:effectLst>
                <a:latin typeface="+mn-ea"/>
              </a:rPr>
            </a:br>
            <a:endParaRPr lang="zh-CN" altLang="en-US" dirty="0" smtClean="0">
              <a:effectLst>
                <a:outerShdw blurRad="38100" dist="38100" dir="2700000" algn="tl">
                  <a:srgbClr val="000000">
                    <a:alpha val="43137"/>
                  </a:srgbClr>
                </a:outerShdw>
              </a:effectLst>
              <a:latin typeface="+mn-ea"/>
            </a:endParaRPr>
          </a:p>
          <a:p>
            <a:r>
              <a:rPr lang="zh-CN" altLang="en-US" dirty="0" smtClean="0">
                <a:effectLst>
                  <a:outerShdw blurRad="38100" dist="38100" dir="2700000" algn="tl">
                    <a:srgbClr val="000000">
                      <a:alpha val="43137"/>
                    </a:srgbClr>
                  </a:outerShdw>
                </a:effectLst>
                <a:latin typeface="+mn-ea"/>
              </a:rPr>
              <a:t/>
            </a:r>
            <a:br>
              <a:rPr lang="zh-CN" altLang="en-US" dirty="0" smtClean="0">
                <a:effectLst>
                  <a:outerShdw blurRad="38100" dist="38100" dir="2700000" algn="tl">
                    <a:srgbClr val="000000">
                      <a:alpha val="43137"/>
                    </a:srgbClr>
                  </a:outerShdw>
                </a:effectLst>
                <a:latin typeface="+mn-ea"/>
              </a:rPr>
            </a:br>
            <a:endParaRPr lang="en-US" altLang="zh-CN" dirty="0" smtClean="0">
              <a:effectLst>
                <a:outerShdw blurRad="38100" dist="38100" dir="2700000" algn="tl">
                  <a:srgbClr val="000000">
                    <a:alpha val="43137"/>
                  </a:srgbClr>
                </a:outerShdw>
              </a:effectLst>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a:xfrm>
            <a:off x="1435608" y="1447800"/>
            <a:ext cx="7498080" cy="1117104"/>
          </a:xfrm>
        </p:spPr>
        <p:txBody>
          <a:bodyPr>
            <a:normAutofit/>
          </a:bodyPr>
          <a:lstStyle/>
          <a:p>
            <a:r>
              <a:rPr lang="en-US" altLang="zh-CN" dirty="0" smtClean="0"/>
              <a:t>3. </a:t>
            </a:r>
            <a:r>
              <a:rPr lang="zh-CN" altLang="en-US" b="1" dirty="0" smtClean="0"/>
              <a:t>上傳程式到 </a:t>
            </a:r>
            <a:r>
              <a:rPr lang="en-US" altLang="zh-CN" b="1" dirty="0" smtClean="0"/>
              <a:t>Ameba</a:t>
            </a:r>
            <a:r>
              <a:rPr lang="en-US" altLang="zh-CN" dirty="0" smtClean="0"/>
              <a:t/>
            </a:r>
            <a:br>
              <a:rPr lang="en-US" altLang="zh-CN" dirty="0" smtClean="0"/>
            </a:br>
            <a:endParaRPr lang="zh-CN" altLang="en-US" dirty="0"/>
          </a:p>
        </p:txBody>
      </p:sp>
      <p:pic>
        <p:nvPicPr>
          <p:cNvPr id="28674" name="Picture 2" descr="https://lh3.googleusercontent.com/yAFLFW17v1drshx1011C89XQ77Lixu75H2dou5LfdDtlS0nCygMes6LESz7ZbgsQGPHm4tFUgIP1NvuZhWa5meZ_C7DF_W-O3H_zk6-_dZegwDkfeTnYvWy681KEqplcsCDl4LiE"/>
          <p:cNvPicPr>
            <a:picLocks noChangeAspect="1" noChangeArrowheads="1"/>
          </p:cNvPicPr>
          <p:nvPr/>
        </p:nvPicPr>
        <p:blipFill>
          <a:blip r:embed="rId2" cstate="print"/>
          <a:srcRect b="40909"/>
          <a:stretch>
            <a:fillRect/>
          </a:stretch>
        </p:blipFill>
        <p:spPr bwMode="auto">
          <a:xfrm>
            <a:off x="2051720" y="2420888"/>
            <a:ext cx="4980019" cy="1872208"/>
          </a:xfrm>
          <a:prstGeom prst="rect">
            <a:avLst/>
          </a:prstGeom>
          <a:noFill/>
        </p:spPr>
      </p:pic>
      <p:sp>
        <p:nvSpPr>
          <p:cNvPr id="7" name="TextBox 6"/>
          <p:cNvSpPr txBox="1"/>
          <p:nvPr/>
        </p:nvSpPr>
        <p:spPr>
          <a:xfrm>
            <a:off x="2267744" y="2060848"/>
            <a:ext cx="3816424" cy="369332"/>
          </a:xfrm>
          <a:prstGeom prst="rect">
            <a:avLst/>
          </a:prstGeom>
          <a:noFill/>
        </p:spPr>
        <p:txBody>
          <a:bodyPr wrap="square" rtlCol="0">
            <a:spAutoFit/>
          </a:bodyPr>
          <a:lstStyle/>
          <a:p>
            <a:r>
              <a:rPr lang="en-US" altLang="zh-CN" dirty="0" smtClean="0"/>
              <a:t>3.1</a:t>
            </a:r>
            <a:r>
              <a:rPr lang="zh-TW" altLang="en-US" dirty="0" smtClean="0"/>
              <a:t>填寫經緯度、網路名稱與密碼</a:t>
            </a:r>
            <a:endParaRPr lang="zh-CN" altLang="en-US" dirty="0"/>
          </a:p>
        </p:txBody>
      </p:sp>
      <p:sp>
        <p:nvSpPr>
          <p:cNvPr id="8" name="TextBox 7"/>
          <p:cNvSpPr txBox="1"/>
          <p:nvPr/>
        </p:nvSpPr>
        <p:spPr>
          <a:xfrm>
            <a:off x="2339752" y="4355812"/>
            <a:ext cx="3816424" cy="369332"/>
          </a:xfrm>
          <a:prstGeom prst="rect">
            <a:avLst/>
          </a:prstGeom>
          <a:noFill/>
        </p:spPr>
        <p:txBody>
          <a:bodyPr wrap="square" rtlCol="0">
            <a:spAutoFit/>
          </a:bodyPr>
          <a:lstStyle/>
          <a:p>
            <a:r>
              <a:rPr lang="en-US" altLang="zh-CN" dirty="0" smtClean="0"/>
              <a:t>3.2</a:t>
            </a:r>
            <a:r>
              <a:rPr lang="zh-CN" altLang="en-US" dirty="0" smtClean="0"/>
              <a:t>上傳程式</a:t>
            </a:r>
            <a:endParaRPr lang="zh-CN" altLang="en-US" dirty="0"/>
          </a:p>
        </p:txBody>
      </p:sp>
      <p:pic>
        <p:nvPicPr>
          <p:cNvPr id="28676" name="Picture 4" descr="https://lh5.googleusercontent.com/lNLXkhot2NOR0VxYohhqkw0WIT0FMn719jsrSaAZ9lUDnPuvx_e4Fy2pGypJaKJSMotbhj_41D8EI2dFEvRYsfN0qy9RbqJc36zvzVX9nngpZexkqIQYUCV3p-1Qv7kGE6-wrtvA"/>
          <p:cNvPicPr>
            <a:picLocks noChangeAspect="1" noChangeArrowheads="1"/>
          </p:cNvPicPr>
          <p:nvPr/>
        </p:nvPicPr>
        <p:blipFill>
          <a:blip r:embed="rId3" cstate="print"/>
          <a:srcRect b="51745"/>
          <a:stretch>
            <a:fillRect/>
          </a:stretch>
        </p:blipFill>
        <p:spPr bwMode="auto">
          <a:xfrm>
            <a:off x="1979712" y="4869160"/>
            <a:ext cx="5734050" cy="172819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800" dirty="0" smtClean="0">
                <a:effectLst>
                  <a:outerShdw blurRad="38100" dist="38100" dir="2700000" algn="tl">
                    <a:srgbClr val="000000">
                      <a:alpha val="43137"/>
                    </a:srgbClr>
                  </a:outerShdw>
                </a:effectLst>
                <a:latin typeface="+mn-ea"/>
              </a:rPr>
              <a:t>4. </a:t>
            </a:r>
            <a:r>
              <a:rPr lang="zh-TW" altLang="en-US" sz="2800" dirty="0" smtClean="0">
                <a:effectLst>
                  <a:outerShdw blurRad="38100" dist="38100" dir="2700000" algn="tl">
                    <a:srgbClr val="000000">
                      <a:alpha val="43137"/>
                    </a:srgbClr>
                  </a:outerShdw>
                </a:effectLst>
                <a:latin typeface="+mn-ea"/>
              </a:rPr>
              <a:t>設置正確的資料傳送頻帶、確保資料上鏈</a:t>
            </a:r>
            <a:endParaRPr lang="en-US" altLang="zh-CN" sz="2800" dirty="0" smtClean="0">
              <a:effectLst>
                <a:outerShdw blurRad="38100" dist="38100" dir="2700000" algn="tl">
                  <a:srgbClr val="000000">
                    <a:alpha val="43137"/>
                  </a:srgbClr>
                </a:outerShdw>
              </a:effectLst>
              <a:latin typeface="+mn-ea"/>
            </a:endParaRPr>
          </a:p>
          <a:p>
            <a:pPr lvl="1">
              <a:buNone/>
            </a:pPr>
            <a:r>
              <a:rPr lang="en-US" altLang="zh-CN" dirty="0" smtClean="0">
                <a:effectLst>
                  <a:outerShdw blurRad="38100" dist="38100" dir="2700000" algn="tl">
                    <a:srgbClr val="000000">
                      <a:alpha val="43137"/>
                    </a:srgbClr>
                  </a:outerShdw>
                </a:effectLst>
                <a:latin typeface="+mn-ea"/>
              </a:rPr>
              <a:t>   4.1</a:t>
            </a:r>
            <a:r>
              <a:rPr lang="zh-CN" altLang="en-US" dirty="0" smtClean="0">
                <a:effectLst>
                  <a:outerShdw blurRad="38100" dist="38100" dir="2700000" algn="tl">
                    <a:srgbClr val="000000">
                      <a:alpha val="43137"/>
                    </a:srgbClr>
                  </a:outerShdw>
                </a:effectLst>
                <a:latin typeface="+mn-ea"/>
              </a:rPr>
              <a:t>開啟 </a:t>
            </a:r>
            <a:r>
              <a:rPr lang="en-US" altLang="zh-CN" dirty="0" smtClean="0">
                <a:effectLst>
                  <a:outerShdw blurRad="38100" dist="38100" dir="2700000" algn="tl">
                    <a:srgbClr val="000000">
                      <a:alpha val="43137"/>
                    </a:srgbClr>
                  </a:outerShdw>
                </a:effectLst>
                <a:latin typeface="+mn-ea"/>
              </a:rPr>
              <a:t>serial monitor </a:t>
            </a:r>
            <a:r>
              <a:rPr lang="zh-CN" altLang="en-US" dirty="0" smtClean="0">
                <a:effectLst>
                  <a:outerShdw blurRad="38100" dist="38100" dir="2700000" algn="tl">
                    <a:srgbClr val="000000">
                      <a:alpha val="43137"/>
                    </a:srgbClr>
                  </a:outerShdw>
                </a:effectLst>
                <a:latin typeface="+mn-ea"/>
              </a:rPr>
              <a:t>並選擇 </a:t>
            </a:r>
            <a:r>
              <a:rPr lang="en-US" altLang="zh-CN" dirty="0" smtClean="0">
                <a:effectLst>
                  <a:outerShdw blurRad="38100" dist="38100" dir="2700000" algn="tl">
                    <a:srgbClr val="000000">
                      <a:alpha val="43137"/>
                    </a:srgbClr>
                  </a:outerShdw>
                </a:effectLst>
                <a:latin typeface="+mn-ea"/>
              </a:rPr>
              <a:t>baud rate </a:t>
            </a:r>
            <a:r>
              <a:rPr lang="zh-CN" altLang="en-US" dirty="0" smtClean="0">
                <a:effectLst>
                  <a:outerShdw blurRad="38100" dist="38100" dir="2700000" algn="tl">
                    <a:srgbClr val="000000">
                      <a:alpha val="43137"/>
                    </a:srgbClr>
                  </a:outerShdw>
                </a:effectLst>
                <a:latin typeface="+mn-ea"/>
              </a:rPr>
              <a:t>為 </a:t>
            </a:r>
            <a:r>
              <a:rPr lang="en-US" altLang="zh-CN" dirty="0" smtClean="0">
                <a:effectLst>
                  <a:outerShdw blurRad="38100" dist="38100" dir="2700000" algn="tl">
                    <a:srgbClr val="000000">
                      <a:alpha val="43137"/>
                    </a:srgbClr>
                  </a:outerShdw>
                </a:effectLst>
                <a:latin typeface="+mn-ea"/>
              </a:rPr>
              <a:t>38400</a:t>
            </a:r>
          </a:p>
          <a:p>
            <a:pPr lvl="1">
              <a:buNone/>
            </a:pPr>
            <a:r>
              <a:rPr lang="en-US" altLang="zh-CN" dirty="0" smtClean="0">
                <a:effectLst>
                  <a:outerShdw blurRad="38100" dist="38100" dir="2700000" algn="tl">
                    <a:srgbClr val="000000">
                      <a:alpha val="43137"/>
                    </a:srgbClr>
                  </a:outerShdw>
                </a:effectLst>
                <a:latin typeface="+mn-ea"/>
              </a:rPr>
              <a:t>   4.2 </a:t>
            </a:r>
            <a:r>
              <a:rPr lang="zh-CN" altLang="en-US" dirty="0" smtClean="0">
                <a:effectLst>
                  <a:outerShdw blurRad="38100" dist="38100" dir="2700000" algn="tl">
                    <a:srgbClr val="000000">
                      <a:alpha val="43137"/>
                    </a:srgbClr>
                  </a:outerShdw>
                </a:effectLst>
                <a:latin typeface="+mn-ea"/>
              </a:rPr>
              <a:t>得到</a:t>
            </a:r>
            <a:r>
              <a:rPr lang="en-US" altLang="zh-CN" dirty="0" smtClean="0">
                <a:effectLst>
                  <a:outerShdw blurRad="38100" dist="38100" dir="2700000" algn="tl">
                    <a:srgbClr val="000000">
                      <a:alpha val="43137"/>
                    </a:srgbClr>
                  </a:outerShdw>
                </a:effectLst>
                <a:latin typeface="+mn-ea"/>
              </a:rPr>
              <a:t>UUID </a:t>
            </a:r>
            <a:r>
              <a:rPr lang="zh-CN" altLang="en-US" dirty="0" smtClean="0">
                <a:effectLst>
                  <a:outerShdw blurRad="38100" dist="38100" dir="2700000" algn="tl">
                    <a:srgbClr val="000000">
                      <a:alpha val="43137"/>
                    </a:srgbClr>
                  </a:outerShdw>
                </a:effectLst>
                <a:latin typeface="+mn-ea"/>
              </a:rPr>
              <a:t>后进入</a:t>
            </a:r>
            <a:r>
              <a:rPr lang="en-US" altLang="zh-CN" dirty="0" smtClean="0">
                <a:effectLst>
                  <a:outerShdw blurRad="38100" dist="38100" dir="2700000" algn="tl">
                    <a:srgbClr val="000000">
                      <a:alpha val="43137"/>
                    </a:srgbClr>
                  </a:outerShdw>
                </a:effectLst>
                <a:latin typeface="+mn-ea"/>
              </a:rPr>
              <a:t>IOTA</a:t>
            </a:r>
            <a:r>
              <a:rPr lang="zh-CN" altLang="en-US" dirty="0" smtClean="0">
                <a:effectLst>
                  <a:outerShdw blurRad="38100" dist="38100" dir="2700000" algn="tl">
                    <a:srgbClr val="000000">
                      <a:alpha val="43137"/>
                    </a:srgbClr>
                  </a:outerShdw>
                </a:effectLst>
                <a:latin typeface="+mn-ea"/>
              </a:rPr>
              <a:t>检索数据</a:t>
            </a:r>
          </a:p>
          <a:p>
            <a:pPr lvl="1">
              <a:buNone/>
            </a:pPr>
            <a:r>
              <a:rPr lang="en-US" altLang="zh-CN" dirty="0" smtClean="0">
                <a:effectLst>
                  <a:outerShdw blurRad="38100" dist="38100" dir="2700000" algn="tl">
                    <a:srgbClr val="000000">
                      <a:alpha val="43137"/>
                    </a:srgbClr>
                  </a:outerShdw>
                </a:effectLst>
                <a:latin typeface="+mn-ea"/>
              </a:rPr>
              <a:t> </a:t>
            </a:r>
            <a:endParaRPr lang="zh-CN" altLang="en-US" dirty="0">
              <a:effectLst>
                <a:outerShdw blurRad="38100" dist="38100" dir="2700000" algn="tl">
                  <a:srgbClr val="000000">
                    <a:alpha val="43137"/>
                  </a:srgbClr>
                </a:outerShdw>
              </a:effectLst>
              <a:latin typeface="+mn-ea"/>
            </a:endParaRPr>
          </a:p>
        </p:txBody>
      </p:sp>
      <p:pic>
        <p:nvPicPr>
          <p:cNvPr id="30723" name="Picture 3"/>
          <p:cNvPicPr>
            <a:picLocks noChangeAspect="1" noChangeArrowheads="1"/>
          </p:cNvPicPr>
          <p:nvPr/>
        </p:nvPicPr>
        <p:blipFill>
          <a:blip r:embed="rId2" cstate="print"/>
          <a:srcRect/>
          <a:stretch>
            <a:fillRect/>
          </a:stretch>
        </p:blipFill>
        <p:spPr bwMode="auto">
          <a:xfrm>
            <a:off x="2195737" y="3573016"/>
            <a:ext cx="5616624" cy="1800200"/>
          </a:xfrm>
          <a:prstGeom prst="rect">
            <a:avLst/>
          </a:prstGeom>
          <a:noFill/>
          <a:ln w="9525">
            <a:noFill/>
            <a:miter lim="800000"/>
            <a:headEnd/>
            <a:tailEnd/>
          </a:ln>
        </p:spPr>
      </p:pic>
      <p:pic>
        <p:nvPicPr>
          <p:cNvPr id="30727" name="Picture 7" descr="https://lh3.googleusercontent.com/bakeF2KoJv4EwLMKuWs7MGaTHPvcfkcLiXGyKtj73Z5yltIXvcm1pEHLP0oV6b-1Vn6K85PpxRGDeQjqTXoXXcC5AChdy8hwTN5afH3v_WHQLok2xZmKHxIxtl05vWLYyajkXUvi"/>
          <p:cNvPicPr>
            <a:picLocks noChangeAspect="1" noChangeArrowheads="1"/>
          </p:cNvPicPr>
          <p:nvPr/>
        </p:nvPicPr>
        <p:blipFill>
          <a:blip r:embed="rId3" cstate="print"/>
          <a:srcRect/>
          <a:stretch>
            <a:fillRect/>
          </a:stretch>
        </p:blipFill>
        <p:spPr bwMode="auto">
          <a:xfrm>
            <a:off x="2051720" y="5517232"/>
            <a:ext cx="5791200" cy="4953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dirty="0" smtClean="0">
                <a:effectLst>
                  <a:outerShdw blurRad="38100" dist="38100" dir="2700000" algn="tl">
                    <a:srgbClr val="000000">
                      <a:alpha val="43137"/>
                    </a:srgbClr>
                  </a:outerShdw>
                </a:effectLst>
              </a:rPr>
              <a:t>Problem:</a:t>
            </a:r>
          </a:p>
          <a:p>
            <a:pPr algn="ctr" fontAlgn="base">
              <a:buNone/>
            </a:pPr>
            <a:r>
              <a:rPr lang="en-US" altLang="zh-CN" sz="2800" dirty="0" smtClean="0">
                <a:effectLst>
                  <a:outerShdw blurRad="38100" dist="38100" dir="2700000" algn="tl">
                    <a:srgbClr val="000000">
                      <a:alpha val="43137"/>
                    </a:srgbClr>
                  </a:outerShdw>
                </a:effectLst>
                <a:latin typeface="+mn-ea"/>
              </a:rPr>
              <a:t>1. </a:t>
            </a:r>
            <a:r>
              <a:rPr lang="en-US" altLang="zh-CN" sz="2800" dirty="0" err="1" smtClean="0">
                <a:effectLst>
                  <a:outerShdw blurRad="38100" dist="38100" dir="2700000" algn="tl">
                    <a:srgbClr val="000000">
                      <a:alpha val="43137"/>
                    </a:srgbClr>
                  </a:outerShdw>
                </a:effectLst>
                <a:latin typeface="+mn-ea"/>
              </a:rPr>
              <a:t>OTA.h</a:t>
            </a:r>
            <a:r>
              <a:rPr lang="en-US" altLang="zh-CN" sz="2800" dirty="0" smtClean="0">
                <a:effectLst>
                  <a:outerShdw blurRad="38100" dist="38100" dir="2700000" algn="tl">
                    <a:srgbClr val="000000">
                      <a:alpha val="43137"/>
                    </a:srgbClr>
                  </a:outerShdw>
                </a:effectLst>
                <a:latin typeface="+mn-ea"/>
              </a:rPr>
              <a:t> </a:t>
            </a:r>
            <a:r>
              <a:rPr lang="zh-CN" altLang="en-US" sz="2800" dirty="0" smtClean="0">
                <a:effectLst>
                  <a:outerShdw blurRad="38100" dist="38100" dir="2700000" algn="tl">
                    <a:srgbClr val="000000">
                      <a:alpha val="43137"/>
                    </a:srgbClr>
                  </a:outerShdw>
                </a:effectLst>
                <a:latin typeface="+mn-ea"/>
              </a:rPr>
              <a:t>庫函數不存在</a:t>
            </a:r>
          </a:p>
          <a:p>
            <a:pPr>
              <a:buFont typeface="Wingdings" pitchFamily="2" charset="2"/>
              <a:buChar char="l"/>
            </a:pPr>
            <a:r>
              <a:rPr lang="zh-CN" altLang="en-US" sz="2800" dirty="0" smtClean="0">
                <a:effectLst>
                  <a:outerShdw blurRad="38100" dist="38100" dir="2700000" algn="tl">
                    <a:srgbClr val="000000">
                      <a:alpha val="43137"/>
                    </a:srgbClr>
                  </a:outerShdw>
                </a:effectLst>
                <a:latin typeface="+mn-ea"/>
              </a:rPr>
              <a:t>解答：</a:t>
            </a:r>
          </a:p>
          <a:p>
            <a:pPr>
              <a:buNone/>
            </a:pPr>
            <a:r>
              <a:rPr lang="zh-CN" altLang="en-US" b="1" dirty="0" smtClean="0"/>
              <a:t>   </a:t>
            </a:r>
            <a:r>
              <a:rPr lang="zh-CN" altLang="en-US" sz="2800" dirty="0" smtClean="0">
                <a:effectLst>
                  <a:outerShdw blurRad="38100" dist="38100" dir="2700000" algn="tl">
                    <a:srgbClr val="000000">
                      <a:alpha val="43137"/>
                    </a:srgbClr>
                  </a:outerShdw>
                </a:effectLst>
                <a:latin typeface="+mn-ea"/>
              </a:rPr>
              <a:t>工具列要選對代碼的開發環境，我們這次使用的板子是</a:t>
            </a:r>
            <a:r>
              <a:rPr lang="en-US" altLang="zh-CN" sz="2800" dirty="0" smtClean="0">
                <a:effectLst>
                  <a:outerShdw blurRad="38100" dist="38100" dir="2700000" algn="tl">
                    <a:srgbClr val="000000">
                      <a:alpha val="43137"/>
                    </a:srgbClr>
                  </a:outerShdw>
                </a:effectLst>
                <a:latin typeface="+mn-ea"/>
              </a:rPr>
              <a:t>AMEBA RTL8195A </a:t>
            </a:r>
            <a:r>
              <a:rPr lang="zh-CN" altLang="en-US" sz="2800" dirty="0" smtClean="0">
                <a:effectLst>
                  <a:outerShdw blurRad="38100" dist="38100" dir="2700000" algn="tl">
                    <a:srgbClr val="000000">
                      <a:alpha val="43137"/>
                    </a:srgbClr>
                  </a:outerShdw>
                </a:effectLst>
                <a:latin typeface="+mn-ea"/>
              </a:rPr>
              <a:t>如果不能夠選擇對的開發板環境，庫函數檔就不能夠變成加粗字體，此外，編譯就不能夠通過，就不能燒錄程式進開發板</a:t>
            </a:r>
            <a:r>
              <a:rPr lang="zh-CN" altLang="en-US" sz="2800" dirty="0" smtClean="0">
                <a:effectLst>
                  <a:outerShdw blurRad="38100" dist="38100" dir="2700000" algn="tl">
                    <a:srgbClr val="000000">
                      <a:alpha val="43137"/>
                    </a:srgbClr>
                  </a:outerShdw>
                </a:effectLst>
                <a:latin typeface="+mn-ea"/>
              </a:rPr>
              <a:t>。</a:t>
            </a:r>
            <a:r>
              <a:rPr lang="zh-CN" altLang="en-US" sz="2800" dirty="0" smtClean="0">
                <a:effectLst>
                  <a:outerShdw blurRad="38100" dist="38100" dir="2700000" algn="tl">
                    <a:srgbClr val="000000">
                      <a:alpha val="43137"/>
                    </a:srgbClr>
                  </a:outerShdw>
                </a:effectLst>
                <a:latin typeface="+mn-ea"/>
              </a:rPr>
              <a:t/>
            </a:r>
            <a:br>
              <a:rPr lang="zh-CN" altLang="en-US" sz="2800" dirty="0" smtClean="0">
                <a:effectLst>
                  <a:outerShdw blurRad="38100" dist="38100" dir="2700000" algn="tl">
                    <a:srgbClr val="000000">
                      <a:alpha val="43137"/>
                    </a:srgbClr>
                  </a:outerShdw>
                </a:effectLst>
                <a:latin typeface="+mn-ea"/>
              </a:rPr>
            </a:br>
            <a:endParaRPr lang="zh-CN" altLang="en-US" sz="2800" dirty="0">
              <a:effectLst>
                <a:outerShdw blurRad="38100" dist="38100" dir="2700000" algn="tl">
                  <a:srgbClr val="000000">
                    <a:alpha val="43137"/>
                  </a:srgbClr>
                </a:outerShdw>
              </a:effectLst>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p:txBody>
          <a:bodyPr>
            <a:normAutofit lnSpcReduction="10000"/>
          </a:bodyPr>
          <a:lstStyle/>
          <a:p>
            <a:pPr marL="596646" indent="-514350" fontAlgn="base">
              <a:buFont typeface="Wingdings" pitchFamily="2" charset="2"/>
              <a:buChar char="l"/>
            </a:pPr>
            <a:r>
              <a:rPr lang="en-US" altLang="zh-CN" dirty="0" smtClean="0">
                <a:effectLst>
                  <a:outerShdw blurRad="38100" dist="38100" dir="2700000" algn="tl">
                    <a:srgbClr val="000000">
                      <a:alpha val="43137"/>
                    </a:srgbClr>
                  </a:outerShdw>
                </a:effectLst>
              </a:rPr>
              <a:t>Problem</a:t>
            </a:r>
            <a:r>
              <a:rPr lang="en-US" altLang="zh-CN" dirty="0" smtClean="0">
                <a:effectLst>
                  <a:outerShdw blurRad="38100" dist="38100" dir="2700000" algn="tl">
                    <a:srgbClr val="000000">
                      <a:alpha val="43137"/>
                    </a:srgbClr>
                  </a:outerShdw>
                </a:effectLst>
              </a:rPr>
              <a:t>:</a:t>
            </a:r>
            <a:r>
              <a:rPr lang="zh-CN" altLang="en-US" dirty="0" smtClean="0"/>
              <a:t/>
            </a:r>
            <a:br>
              <a:rPr lang="zh-CN" altLang="en-US" dirty="0" smtClean="0"/>
            </a:br>
            <a:r>
              <a:rPr lang="zh-CN" altLang="en-US" dirty="0" smtClean="0"/>
              <a:t>    </a:t>
            </a:r>
            <a:r>
              <a:rPr lang="en-US" altLang="zh-CN" sz="3000" dirty="0" smtClean="0">
                <a:effectLst>
                  <a:outerShdw blurRad="38100" dist="38100" dir="2700000" algn="tl">
                    <a:srgbClr val="000000">
                      <a:alpha val="43137"/>
                    </a:srgbClr>
                  </a:outerShdw>
                </a:effectLst>
              </a:rPr>
              <a:t>2</a:t>
            </a:r>
            <a:r>
              <a:rPr lang="en-US" altLang="zh-CN" sz="3000" dirty="0" smtClean="0">
                <a:effectLst>
                  <a:outerShdw blurRad="38100" dist="38100" dir="2700000" algn="tl">
                    <a:srgbClr val="000000">
                      <a:alpha val="43137"/>
                    </a:srgbClr>
                  </a:outerShdw>
                </a:effectLst>
              </a:rPr>
              <a:t>. </a:t>
            </a:r>
            <a:r>
              <a:rPr lang="zh-CN" altLang="en-US" sz="3000" dirty="0" smtClean="0">
                <a:effectLst>
                  <a:outerShdw blurRad="38100" dist="38100" dir="2700000" algn="tl">
                    <a:srgbClr val="000000">
                      <a:alpha val="43137"/>
                    </a:srgbClr>
                  </a:outerShdw>
                </a:effectLst>
              </a:rPr>
              <a:t>显示板的温度跟湿度没有数值</a:t>
            </a:r>
          </a:p>
          <a:p>
            <a:pPr>
              <a:buFont typeface="Wingdings" pitchFamily="2" charset="2"/>
              <a:buChar char="l"/>
            </a:pPr>
            <a:r>
              <a:rPr lang="zh-CN" altLang="en-US" sz="3000" dirty="0" smtClean="0">
                <a:effectLst>
                  <a:outerShdw blurRad="38100" dist="38100" dir="2700000" algn="tl">
                    <a:srgbClr val="000000">
                      <a:alpha val="43137"/>
                    </a:srgbClr>
                  </a:outerShdw>
                </a:effectLst>
              </a:rPr>
              <a:t>  解答</a:t>
            </a:r>
            <a:r>
              <a:rPr lang="zh-CN" altLang="en-US" sz="3000" dirty="0" smtClean="0">
                <a:effectLst>
                  <a:outerShdw blurRad="38100" dist="38100" dir="2700000" algn="tl">
                    <a:srgbClr val="000000">
                      <a:alpha val="43137"/>
                    </a:srgbClr>
                  </a:outerShdw>
                </a:effectLst>
              </a:rPr>
              <a:t>：</a:t>
            </a:r>
          </a:p>
          <a:p>
            <a:pPr>
              <a:buNone/>
            </a:pPr>
            <a:r>
              <a:rPr lang="zh-CN" altLang="en-US" b="1" dirty="0" smtClean="0"/>
              <a:t>   </a:t>
            </a:r>
            <a:r>
              <a:rPr lang="zh-CN" altLang="en-US" sz="3000" dirty="0" smtClean="0">
                <a:effectLst>
                  <a:outerShdw blurRad="38100" dist="38100" dir="2700000" algn="tl">
                    <a:srgbClr val="000000">
                      <a:alpha val="43137"/>
                    </a:srgbClr>
                  </a:outerShdw>
                </a:effectLst>
              </a:rPr>
              <a:t>由于</a:t>
            </a:r>
            <a:r>
              <a:rPr lang="zh-CN" altLang="en-US" sz="3000" dirty="0" smtClean="0">
                <a:effectLst>
                  <a:outerShdw blurRad="38100" dist="38100" dir="2700000" algn="tl">
                    <a:srgbClr val="000000">
                      <a:alpha val="43137"/>
                    </a:srgbClr>
                  </a:outerShdw>
                </a:effectLst>
              </a:rPr>
              <a:t>网站中及视频中的温度与湿度传感器跟我们自己的温度与湿度传感器虽然外形一样，但串口上还是存在差异，因此，不可只参考网站与视频中的外在连线为依据，来排线，连线，还是要根据对应的串口匹配文字接线</a:t>
            </a:r>
            <a:r>
              <a:rPr lang="zh-CN" altLang="en-US" sz="3000" dirty="0" smtClean="0">
                <a:effectLst>
                  <a:outerShdw blurRad="38100" dist="38100" dir="2700000" algn="tl">
                    <a:srgbClr val="000000">
                      <a:alpha val="43137"/>
                    </a:srgbClr>
                  </a:outerShdw>
                </a:effectLst>
              </a:rPr>
              <a:t>。</a:t>
            </a:r>
            <a:r>
              <a:rPr lang="zh-CN" altLang="en-US" dirty="0" smtClean="0"/>
              <a:t/>
            </a:r>
            <a:br>
              <a:rPr lang="zh-CN" altLang="en-US" dirty="0" smtClean="0"/>
            </a:b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progress of the sensor and what problem we are met</a:t>
            </a:r>
            <a:endParaRPr lang="zh-CN" altLang="en-US" dirty="0"/>
          </a:p>
        </p:txBody>
      </p:sp>
      <p:sp>
        <p:nvSpPr>
          <p:cNvPr id="3" name="内容占位符 2"/>
          <p:cNvSpPr>
            <a:spLocks noGrp="1"/>
          </p:cNvSpPr>
          <p:nvPr>
            <p:ph idx="1"/>
          </p:nvPr>
        </p:nvSpPr>
        <p:spPr/>
        <p:txBody>
          <a:bodyPr>
            <a:normAutofit fontScale="92500" lnSpcReduction="10000"/>
          </a:bodyPr>
          <a:lstStyle/>
          <a:p>
            <a:pPr fontAlgn="base">
              <a:buFont typeface="Wingdings" pitchFamily="2" charset="2"/>
              <a:buChar char="l"/>
            </a:pPr>
            <a:r>
              <a:rPr lang="en-US" altLang="zh-CN" dirty="0" smtClean="0">
                <a:effectLst>
                  <a:outerShdw blurRad="38100" dist="38100" dir="2700000" algn="tl">
                    <a:srgbClr val="000000">
                      <a:alpha val="43137"/>
                    </a:srgbClr>
                  </a:outerShdw>
                </a:effectLst>
              </a:rPr>
              <a:t>   Problem:</a:t>
            </a:r>
            <a:r>
              <a:rPr lang="zh-CN" altLang="en-US" dirty="0" smtClean="0"/>
              <a:t/>
            </a:r>
            <a:br>
              <a:rPr lang="zh-CN" altLang="en-US" dirty="0" smtClean="0"/>
            </a:br>
            <a:r>
              <a:rPr lang="zh-CN" altLang="en-US" dirty="0" smtClean="0"/>
              <a:t>         </a:t>
            </a:r>
            <a:r>
              <a:rPr lang="en-US" altLang="zh-CN" sz="3000" dirty="0" smtClean="0">
                <a:effectLst>
                  <a:outerShdw blurRad="38100" dist="38100" dir="2700000" algn="tl">
                    <a:srgbClr val="000000">
                      <a:alpha val="43137"/>
                    </a:srgbClr>
                  </a:outerShdw>
                </a:effectLst>
                <a:latin typeface="+mn-ea"/>
              </a:rPr>
              <a:t>3</a:t>
            </a:r>
            <a:r>
              <a:rPr lang="en-US" altLang="zh-CN" sz="3000" dirty="0" smtClean="0">
                <a:effectLst>
                  <a:outerShdw blurRad="38100" dist="38100" dir="2700000" algn="tl">
                    <a:srgbClr val="000000">
                      <a:alpha val="43137"/>
                    </a:srgbClr>
                  </a:outerShdw>
                </a:effectLst>
                <a:latin typeface="+mn-ea"/>
              </a:rPr>
              <a:t>. </a:t>
            </a:r>
            <a:r>
              <a:rPr lang="zh-CN" altLang="en-US" sz="3000" dirty="0" smtClean="0">
                <a:effectLst>
                  <a:outerShdw blurRad="38100" dist="38100" dir="2700000" algn="tl">
                    <a:srgbClr val="000000">
                      <a:alpha val="43137"/>
                    </a:srgbClr>
                  </a:outerShdw>
                </a:effectLst>
                <a:latin typeface="+mn-ea"/>
              </a:rPr>
              <a:t>有的時候會不顯示</a:t>
            </a:r>
            <a:r>
              <a:rPr lang="en-US" altLang="zh-CN" sz="3000" dirty="0" smtClean="0">
                <a:effectLst>
                  <a:outerShdw blurRad="38100" dist="38100" dir="2700000" algn="tl">
                    <a:srgbClr val="000000">
                      <a:alpha val="43137"/>
                    </a:srgbClr>
                  </a:outerShdw>
                </a:effectLst>
                <a:latin typeface="+mn-ea"/>
              </a:rPr>
              <a:t>UUID:</a:t>
            </a:r>
          </a:p>
          <a:p>
            <a:pPr marL="596646" indent="-514350">
              <a:buFont typeface="Wingdings" pitchFamily="2" charset="2"/>
              <a:buChar char="l"/>
            </a:pPr>
            <a:r>
              <a:rPr lang="zh-CN" altLang="en-US" sz="3000" dirty="0" smtClean="0">
                <a:effectLst>
                  <a:outerShdw blurRad="38100" dist="38100" dir="2700000" algn="tl">
                    <a:srgbClr val="000000">
                      <a:alpha val="43137"/>
                    </a:srgbClr>
                  </a:outerShdw>
                </a:effectLst>
                <a:latin typeface="+mn-ea"/>
              </a:rPr>
              <a:t>解答</a:t>
            </a:r>
            <a:r>
              <a:rPr lang="en-US" altLang="zh-CN" sz="3000" dirty="0" smtClean="0">
                <a:effectLst>
                  <a:outerShdw blurRad="38100" dist="38100" dir="2700000" algn="tl">
                    <a:srgbClr val="000000">
                      <a:alpha val="43137"/>
                    </a:srgbClr>
                  </a:outerShdw>
                </a:effectLst>
                <a:latin typeface="+mn-ea"/>
              </a:rPr>
              <a:t>:</a:t>
            </a:r>
            <a:endParaRPr lang="zh-CN" altLang="en-US" sz="3000" dirty="0" smtClean="0">
              <a:effectLst>
                <a:outerShdw blurRad="38100" dist="38100" dir="2700000" algn="tl">
                  <a:srgbClr val="000000">
                    <a:alpha val="43137"/>
                  </a:srgbClr>
                </a:outerShdw>
              </a:effectLst>
              <a:latin typeface="+mn-ea"/>
            </a:endParaRPr>
          </a:p>
          <a:p>
            <a:pPr>
              <a:buNone/>
            </a:pPr>
            <a:r>
              <a:rPr lang="zh-CN" altLang="en-US" b="1" dirty="0" smtClean="0"/>
              <a:t>   </a:t>
            </a:r>
            <a:r>
              <a:rPr lang="zh-CN" altLang="en-US" sz="3000" dirty="0" smtClean="0">
                <a:effectLst>
                  <a:outerShdw blurRad="38100" dist="38100" dir="2700000" algn="tl">
                    <a:srgbClr val="000000">
                      <a:alpha val="43137"/>
                    </a:srgbClr>
                  </a:outerShdw>
                </a:effectLst>
                <a:latin typeface="+mn-ea"/>
              </a:rPr>
              <a:t>由于</a:t>
            </a:r>
            <a:r>
              <a:rPr lang="zh-CN" altLang="en-US" sz="3000" dirty="0" smtClean="0">
                <a:effectLst>
                  <a:outerShdw blurRad="38100" dist="38100" dir="2700000" algn="tl">
                    <a:srgbClr val="000000">
                      <a:alpha val="43137"/>
                    </a:srgbClr>
                  </a:outerShdw>
                </a:effectLst>
                <a:latin typeface="+mn-ea"/>
              </a:rPr>
              <a:t>每台空气盒子都会有独特的</a:t>
            </a:r>
            <a:r>
              <a:rPr lang="en-US" altLang="zh-CN" sz="3000" dirty="0" smtClean="0">
                <a:effectLst>
                  <a:outerShdw blurRad="38100" dist="38100" dir="2700000" algn="tl">
                    <a:srgbClr val="000000">
                      <a:alpha val="43137"/>
                    </a:srgbClr>
                  </a:outerShdw>
                </a:effectLst>
                <a:latin typeface="+mn-ea"/>
              </a:rPr>
              <a:t>UUID</a:t>
            </a:r>
            <a:r>
              <a:rPr lang="zh-CN" altLang="en-US" sz="3000" dirty="0" smtClean="0">
                <a:effectLst>
                  <a:outerShdw blurRad="38100" dist="38100" dir="2700000" algn="tl">
                    <a:srgbClr val="000000">
                      <a:alpha val="43137"/>
                    </a:srgbClr>
                  </a:outerShdw>
                </a:effectLst>
                <a:latin typeface="+mn-ea"/>
              </a:rPr>
              <a:t>，因此， 空气盒子在连上网络的时候并不一定都后显示</a:t>
            </a:r>
            <a:r>
              <a:rPr lang="en-US" altLang="zh-CN" sz="3000" dirty="0" smtClean="0">
                <a:effectLst>
                  <a:outerShdw blurRad="38100" dist="38100" dir="2700000" algn="tl">
                    <a:srgbClr val="000000">
                      <a:alpha val="43137"/>
                    </a:srgbClr>
                  </a:outerShdw>
                </a:effectLst>
                <a:latin typeface="+mn-ea"/>
              </a:rPr>
              <a:t>UUID</a:t>
            </a:r>
            <a:r>
              <a:rPr lang="zh-CN" altLang="en-US" sz="3000" dirty="0" smtClean="0">
                <a:effectLst>
                  <a:outerShdw blurRad="38100" dist="38100" dir="2700000" algn="tl">
                    <a:srgbClr val="000000">
                      <a:alpha val="43137"/>
                    </a:srgbClr>
                  </a:outerShdw>
                </a:effectLst>
                <a:latin typeface="+mn-ea"/>
              </a:rPr>
              <a:t>，重要的是要检查网路上是否有上链的数据信息，此外，如果空气盒子连接手机热点的话，一般情况是不会显示</a:t>
            </a:r>
            <a:r>
              <a:rPr lang="en-US" altLang="zh-CN" sz="3000" dirty="0" smtClean="0">
                <a:effectLst>
                  <a:outerShdw blurRad="38100" dist="38100" dir="2700000" algn="tl">
                    <a:srgbClr val="000000">
                      <a:alpha val="43137"/>
                    </a:srgbClr>
                  </a:outerShdw>
                </a:effectLst>
                <a:latin typeface="+mn-ea"/>
              </a:rPr>
              <a:t>UUID</a:t>
            </a:r>
            <a:r>
              <a:rPr lang="zh-CN" altLang="en-US" sz="3000" dirty="0" smtClean="0">
                <a:effectLst>
                  <a:outerShdw blurRad="38100" dist="38100" dir="2700000" algn="tl">
                    <a:srgbClr val="000000">
                      <a:alpha val="43137"/>
                    </a:srgbClr>
                  </a:outerShdw>
                </a:effectLst>
                <a:latin typeface="+mn-ea"/>
              </a:rPr>
              <a:t>。要想显示</a:t>
            </a:r>
            <a:r>
              <a:rPr lang="en-US" altLang="zh-CN" sz="3000" dirty="0" smtClean="0">
                <a:effectLst>
                  <a:outerShdw blurRad="38100" dist="38100" dir="2700000" algn="tl">
                    <a:srgbClr val="000000">
                      <a:alpha val="43137"/>
                    </a:srgbClr>
                  </a:outerShdw>
                </a:effectLst>
                <a:latin typeface="+mn-ea"/>
              </a:rPr>
              <a:t>UUID</a:t>
            </a:r>
            <a:r>
              <a:rPr lang="zh-CN" altLang="en-US" sz="3000" dirty="0" smtClean="0">
                <a:effectLst>
                  <a:outerShdw blurRad="38100" dist="38100" dir="2700000" algn="tl">
                    <a:srgbClr val="000000">
                      <a:alpha val="43137"/>
                    </a:srgbClr>
                  </a:outerShdw>
                </a:effectLst>
                <a:latin typeface="+mn-ea"/>
              </a:rPr>
              <a:t>的最好方法是将空气盒子连接</a:t>
            </a:r>
            <a:r>
              <a:rPr lang="en-US" altLang="zh-CN" sz="3000" dirty="0" smtClean="0">
                <a:effectLst>
                  <a:outerShdw blurRad="38100" dist="38100" dir="2700000" algn="tl">
                    <a:srgbClr val="000000">
                      <a:alpha val="43137"/>
                    </a:srgbClr>
                  </a:outerShdw>
                </a:effectLst>
                <a:latin typeface="+mn-ea"/>
              </a:rPr>
              <a:t>WI-FI</a:t>
            </a:r>
            <a:r>
              <a:rPr lang="zh-CN" altLang="en-US" sz="3000" dirty="0" smtClean="0">
                <a:effectLst>
                  <a:outerShdw blurRad="38100" dist="38100" dir="2700000" algn="tl">
                    <a:srgbClr val="000000">
                      <a:alpha val="43137"/>
                    </a:srgbClr>
                  </a:outerShdw>
                </a:effectLst>
                <a:latin typeface="+mn-ea"/>
              </a:rPr>
              <a:t>使用</a:t>
            </a:r>
            <a:r>
              <a:rPr lang="zh-CN" altLang="en-US" sz="3000" dirty="0" smtClean="0">
                <a:effectLst>
                  <a:outerShdw blurRad="38100" dist="38100" dir="2700000" algn="tl">
                    <a:srgbClr val="000000">
                      <a:alpha val="43137"/>
                    </a:srgbClr>
                  </a:outerShdw>
                </a:effectLst>
                <a:latin typeface="+mn-ea"/>
              </a:rPr>
              <a:t>。</a:t>
            </a:r>
            <a:r>
              <a:rPr lang="zh-CN" altLang="en-US" dirty="0" smtClean="0">
                <a:effectLst>
                  <a:outerShdw blurRad="38100" dist="38100" dir="2700000" algn="tl">
                    <a:srgbClr val="000000">
                      <a:alpha val="43137"/>
                    </a:srgbClr>
                  </a:outerShdw>
                </a:effectLst>
              </a:rPr>
              <a:t/>
            </a:r>
            <a:br>
              <a:rPr lang="zh-CN" altLang="en-US" dirty="0" smtClean="0">
                <a:effectLst>
                  <a:outerShdw blurRad="38100" dist="38100" dir="2700000" algn="tl">
                    <a:srgbClr val="000000">
                      <a:alpha val="43137"/>
                    </a:srgbClr>
                  </a:outerShdw>
                </a:effectLst>
              </a:rPr>
            </a:b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360" y="845840"/>
            <a:ext cx="7498080" cy="1143000"/>
          </a:xfrm>
        </p:spPr>
        <p:txBody>
          <a:bodyPr/>
          <a:lstStyle/>
          <a:p>
            <a:r>
              <a:rPr lang="en-US" altLang="zh-CN" dirty="0" smtClean="0"/>
              <a:t>Additional Sensor(If Possible) </a:t>
            </a:r>
            <a:endParaRPr lang="zh-TW" altLang="en-US" dirty="0"/>
          </a:p>
        </p:txBody>
      </p:sp>
      <p:sp>
        <p:nvSpPr>
          <p:cNvPr id="3" name="Content Placeholder 2"/>
          <p:cNvSpPr>
            <a:spLocks noGrp="1"/>
          </p:cNvSpPr>
          <p:nvPr>
            <p:ph idx="1"/>
          </p:nvPr>
        </p:nvSpPr>
        <p:spPr>
          <a:xfrm>
            <a:off x="509490" y="1749110"/>
            <a:ext cx="6447501" cy="3880773"/>
          </a:xfrm>
        </p:spPr>
        <p:txBody>
          <a:bodyPr/>
          <a:lstStyle/>
          <a:p>
            <a:r>
              <a:rPr lang="en-US" altLang="zh-TW" sz="2800" dirty="0">
                <a:effectLst>
                  <a:outerShdw blurRad="38100" dist="38100" dir="2700000" algn="tl">
                    <a:srgbClr val="000000">
                      <a:alpha val="43137"/>
                    </a:srgbClr>
                  </a:outerShdw>
                </a:effectLst>
              </a:rPr>
              <a:t>The sensor in our system is the Testing pen for water quality </a:t>
            </a:r>
            <a:r>
              <a:rPr lang="en-US" altLang="zh-TW" sz="2800" dirty="0" smtClean="0">
                <a:effectLst>
                  <a:outerShdw blurRad="38100" dist="38100" dir="2700000" algn="tl">
                    <a:srgbClr val="000000">
                      <a:alpha val="43137"/>
                    </a:srgbClr>
                  </a:outerShdw>
                </a:effectLst>
              </a:rPr>
              <a:t>detection. As </a:t>
            </a:r>
            <a:r>
              <a:rPr lang="en-US" altLang="zh-TW" sz="2800" dirty="0">
                <a:effectLst>
                  <a:outerShdw blurRad="38100" dist="38100" dir="2700000" algn="tl">
                    <a:srgbClr val="000000">
                      <a:alpha val="43137"/>
                    </a:srgbClr>
                  </a:outerShdw>
                </a:effectLst>
              </a:rPr>
              <a:t>is shown in the picture below. </a:t>
            </a:r>
            <a:endParaRPr lang="en-US" altLang="zh-TW" sz="2800" dirty="0" smtClean="0">
              <a:effectLst>
                <a:outerShdw blurRad="38100" dist="38100" dir="2700000" algn="tl">
                  <a:srgbClr val="000000">
                    <a:alpha val="43137"/>
                  </a:srgbClr>
                </a:outerShdw>
              </a:effectLst>
            </a:endParaRPr>
          </a:p>
          <a:p>
            <a:r>
              <a:rPr lang="en-US" altLang="zh-CN" sz="2800" dirty="0" smtClean="0">
                <a:effectLst>
                  <a:outerShdw blurRad="38100" dist="38100" dir="2700000" algn="tl">
                    <a:srgbClr val="000000">
                      <a:alpha val="43137"/>
                    </a:srgbClr>
                  </a:outerShdw>
                </a:effectLst>
              </a:rPr>
              <a:t>By measuring some basic </a:t>
            </a:r>
            <a:r>
              <a:rPr lang="en-US" altLang="zh-CN" sz="2800" dirty="0">
                <a:effectLst>
                  <a:outerShdw blurRad="38100" dist="38100" dir="2700000" algn="tl">
                    <a:srgbClr val="000000">
                      <a:alpha val="43137"/>
                    </a:srgbClr>
                  </a:outerShdw>
                </a:effectLst>
              </a:rPr>
              <a:t>physical </a:t>
            </a:r>
            <a:r>
              <a:rPr lang="en-US" altLang="zh-CN" sz="2800" dirty="0" smtClean="0">
                <a:effectLst>
                  <a:outerShdw blurRad="38100" dist="38100" dir="2700000" algn="tl">
                    <a:srgbClr val="000000">
                      <a:alpha val="43137"/>
                    </a:srgbClr>
                  </a:outerShdw>
                </a:effectLst>
              </a:rPr>
              <a:t>quantities</a:t>
            </a:r>
          </a:p>
          <a:p>
            <a:r>
              <a:rPr lang="en-US" altLang="zh-CN" sz="2800" dirty="0" smtClean="0">
                <a:effectLst>
                  <a:outerShdw blurRad="38100" dist="38100" dir="2700000" algn="tl">
                    <a:srgbClr val="000000">
                      <a:alpha val="43137"/>
                    </a:srgbClr>
                  </a:outerShdw>
                </a:effectLst>
              </a:rPr>
              <a:t>We can measure the quality of water.</a:t>
            </a:r>
            <a:r>
              <a:rPr lang="en-US" altLang="zh-TW" dirty="0">
                <a:effectLst>
                  <a:outerShdw blurRad="38100" dist="38100" dir="2700000" algn="tl">
                    <a:srgbClr val="000000">
                      <a:alpha val="43137"/>
                    </a:srgbClr>
                  </a:outerShdw>
                </a:effectLst>
              </a:rPr>
              <a:t/>
            </a:r>
            <a:br>
              <a:rPr lang="en-US" altLang="zh-TW" dirty="0">
                <a:effectLst>
                  <a:outerShdw blurRad="38100" dist="38100" dir="2700000" algn="tl">
                    <a:srgbClr val="000000">
                      <a:alpha val="43137"/>
                    </a:srgbClr>
                  </a:outerShdw>
                </a:effectLst>
              </a:rPr>
            </a:br>
            <a:endParaRPr lang="zh-TW" alt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6373368" y="3236789"/>
            <a:ext cx="2770632" cy="3392611"/>
          </a:xfrm>
          <a:prstGeom prst="rect">
            <a:avLst/>
          </a:prstGeom>
        </p:spPr>
      </p:pic>
      <p:sp>
        <p:nvSpPr>
          <p:cNvPr id="5" name="右箭头 4"/>
          <p:cNvSpPr/>
          <p:nvPr/>
        </p:nvSpPr>
        <p:spPr>
          <a:xfrm rot="20296342">
            <a:off x="3347864" y="5085184"/>
            <a:ext cx="26642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68018" y="370691"/>
            <a:ext cx="7032374" cy="754053"/>
          </a:xfrm>
          <a:prstGeom prst="rect">
            <a:avLst/>
          </a:prstGeom>
        </p:spPr>
        <p:txBody>
          <a:bodyPr wrap="none">
            <a:spAutoFit/>
          </a:bodyPr>
          <a:lstStyle/>
          <a:p>
            <a:r>
              <a:rPr lang="en-US" altLang="zh-CN"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NEXT STAGE OF OUR PLAN</a:t>
            </a:r>
            <a:endPar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xmlns="" val="214379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880" y="1953344"/>
            <a:ext cx="8229600" cy="4572000"/>
          </a:xfrm>
        </p:spPr>
        <p:txBody>
          <a:bodyPr>
            <a:normAutofit/>
          </a:bodyPr>
          <a:lstStyle/>
          <a:p>
            <a:pPr>
              <a:buFont typeface="Wingdings" pitchFamily="2" charset="2"/>
              <a:buChar char="l"/>
            </a:pPr>
            <a:r>
              <a:rPr lang="en-US" altLang="zh-TW" sz="2800" dirty="0" smtClean="0">
                <a:effectLst>
                  <a:outerShdw blurRad="38100" dist="38100" dir="2700000" algn="tl">
                    <a:srgbClr val="000000">
                      <a:alpha val="43137"/>
                    </a:srgbClr>
                  </a:outerShdw>
                </a:effectLst>
                <a:cs typeface="Times New Roman" pitchFamily="18" charset="0"/>
              </a:rPr>
              <a:t>G</a:t>
            </a:r>
            <a:r>
              <a:rPr lang="en-US" altLang="zh-CN" sz="2800" dirty="0" smtClean="0">
                <a:effectLst>
                  <a:outerShdw blurRad="38100" dist="38100" dir="2700000" algn="tl">
                    <a:srgbClr val="000000">
                      <a:alpha val="43137"/>
                    </a:srgbClr>
                  </a:outerShdw>
                </a:effectLst>
                <a:cs typeface="Times New Roman" pitchFamily="18" charset="0"/>
              </a:rPr>
              <a:t>reen food has been a common diary term.</a:t>
            </a:r>
          </a:p>
          <a:p>
            <a:pPr lvl="1">
              <a:spcAft>
                <a:spcPts val="600"/>
              </a:spcAft>
              <a:buFont typeface="Wingdings" pitchFamily="2" charset="2"/>
              <a:buChar char="ü"/>
            </a:pPr>
            <a:r>
              <a:rPr lang="en-US" altLang="zh-CN"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cs typeface="Times New Roman" pitchFamily="18" charset="0"/>
              </a:rPr>
              <a:t>Food is the most important part of our lives. Making sure the food safety is also deeply important.</a:t>
            </a:r>
          </a:p>
          <a:p>
            <a:pPr lvl="1">
              <a:spcAft>
                <a:spcPts val="600"/>
              </a:spcAft>
              <a:buFont typeface="Wingdings" pitchFamily="2" charset="2"/>
              <a:buChar char="ü"/>
            </a:pPr>
            <a:r>
              <a:rPr lang="en-US" altLang="zh-CN" sz="2000" dirty="0" smtClean="0">
                <a:effectLst>
                  <a:outerShdw blurRad="38100" dist="38100" dir="2700000" algn="tl">
                    <a:srgbClr val="000000">
                      <a:alpha val="43137"/>
                    </a:srgbClr>
                  </a:outerShdw>
                </a:effectLst>
                <a:cs typeface="Times New Roman" pitchFamily="18" charset="0"/>
              </a:rPr>
              <a:t> </a:t>
            </a:r>
            <a:r>
              <a:rPr lang="en-US" altLang="zh-CN" sz="2000" dirty="0" smtClean="0">
                <a:effectLst>
                  <a:outerShdw blurRad="38100" dist="38100" dir="2700000" algn="tl">
                    <a:srgbClr val="000000">
                      <a:alpha val="43137"/>
                    </a:srgbClr>
                  </a:outerShdw>
                </a:effectLst>
                <a:cs typeface="Times New Roman" pitchFamily="18" charset="0"/>
              </a:rPr>
              <a:t>   Improving </a:t>
            </a:r>
            <a:r>
              <a:rPr lang="en-US" altLang="zh-CN" sz="2000" dirty="0" smtClean="0">
                <a:effectLst>
                  <a:outerShdw blurRad="38100" dist="38100" dir="2700000" algn="tl">
                    <a:srgbClr val="000000">
                      <a:alpha val="43137"/>
                    </a:srgbClr>
                  </a:outerShdw>
                </a:effectLst>
                <a:cs typeface="Times New Roman" pitchFamily="18" charset="0"/>
              </a:rPr>
              <a:t>the safety of food may have huge cost. Therefore, the green food is much more likely to be more expensive.  </a:t>
            </a:r>
          </a:p>
          <a:p>
            <a:pPr lvl="1">
              <a:spcAft>
                <a:spcPts val="600"/>
              </a:spcAft>
              <a:buFont typeface="Wingdings" pitchFamily="2" charset="2"/>
              <a:buChar char="ü"/>
            </a:pPr>
            <a:r>
              <a:rPr lang="en-US" altLang="zh-CN" sz="2000" dirty="0" smtClean="0">
                <a:effectLst>
                  <a:outerShdw blurRad="38100" dist="38100" dir="2700000" algn="tl">
                    <a:srgbClr val="000000">
                      <a:alpha val="43137"/>
                    </a:srgbClr>
                  </a:outerShdw>
                </a:effectLst>
                <a:cs typeface="Times New Roman" pitchFamily="18" charset="0"/>
              </a:rPr>
              <a:t>    However</a:t>
            </a:r>
            <a:r>
              <a:rPr lang="en-US" altLang="zh-CN" sz="2000" dirty="0" smtClean="0">
                <a:effectLst>
                  <a:outerShdw blurRad="38100" dist="38100" dir="2700000" algn="tl">
                    <a:srgbClr val="000000">
                      <a:alpha val="43137"/>
                    </a:srgbClr>
                  </a:outerShdw>
                </a:effectLst>
                <a:cs typeface="Times New Roman" pitchFamily="18" charset="0"/>
              </a:rPr>
              <a:t>, consumers can not easily distinguish the real green healthy food from the fake one.</a:t>
            </a:r>
          </a:p>
          <a:p>
            <a:pPr lvl="1">
              <a:spcAft>
                <a:spcPts val="600"/>
              </a:spcAft>
              <a:buFont typeface="Wingdings" pitchFamily="2" charset="2"/>
              <a:buChar char="ü"/>
            </a:pPr>
            <a:r>
              <a:rPr lang="en-US" altLang="zh-CN" sz="2000" dirty="0" smtClean="0">
                <a:effectLst>
                  <a:outerShdw blurRad="38100" dist="38100" dir="2700000" algn="tl">
                    <a:srgbClr val="000000">
                      <a:alpha val="43137"/>
                    </a:srgbClr>
                  </a:outerShdw>
                </a:effectLst>
                <a:cs typeface="Times New Roman" pitchFamily="18" charset="0"/>
              </a:rPr>
              <a:t>     What </a:t>
            </a:r>
            <a:r>
              <a:rPr lang="en-US" altLang="zh-CN" sz="2000" dirty="0" smtClean="0">
                <a:effectLst>
                  <a:outerShdw blurRad="38100" dist="38100" dir="2700000" algn="tl">
                    <a:srgbClr val="000000">
                      <a:alpha val="43137"/>
                    </a:srgbClr>
                  </a:outerShdw>
                </a:effectLst>
                <a:cs typeface="Times New Roman" pitchFamily="18" charset="0"/>
              </a:rPr>
              <a:t>makes it worse is that some fake green food may mixed with the real one and it makes  the consumers confused and damages the interest of real green food.</a:t>
            </a:r>
            <a:endParaRPr lang="zh-TW" altLang="en-US" sz="2400" dirty="0">
              <a:effectLst>
                <a:outerShdw blurRad="38100" dist="38100" dir="2700000" algn="tl">
                  <a:srgbClr val="000000">
                    <a:alpha val="43137"/>
                  </a:srgbClr>
                </a:outerShdw>
              </a:effectLst>
              <a:cs typeface="Times New Roman" pitchFamily="18" charset="0"/>
            </a:endParaRPr>
          </a:p>
        </p:txBody>
      </p:sp>
      <p:sp>
        <p:nvSpPr>
          <p:cNvPr id="2" name="标题 1"/>
          <p:cNvSpPr>
            <a:spLocks noGrp="1"/>
          </p:cNvSpPr>
          <p:nvPr>
            <p:ph type="title"/>
          </p:nvPr>
        </p:nvSpPr>
        <p:spPr>
          <a:xfrm>
            <a:off x="611560" y="409600"/>
            <a:ext cx="8229600" cy="1219200"/>
          </a:xfrm>
        </p:spPr>
        <p:txBody>
          <a:bodyPr>
            <a:normAutofit fontScale="90000"/>
          </a:bodyPr>
          <a:lstStyle/>
          <a:p>
            <a:pPr algn="ctr"/>
            <a:r>
              <a:rPr lang="en-US" altLang="zh-CN" b="1" dirty="0" smtClean="0"/>
              <a:t>Proposal——Based on</a:t>
            </a:r>
            <a:br>
              <a:rPr lang="en-US" altLang="zh-CN" b="1" dirty="0" smtClean="0"/>
            </a:br>
            <a:r>
              <a:rPr lang="en-US" altLang="zh-TW" b="1" dirty="0" smtClean="0"/>
              <a:t>Current problems </a:t>
            </a:r>
            <a:br>
              <a:rPr lang="en-US" altLang="zh-TW" b="1" dirty="0" smtClean="0"/>
            </a:br>
            <a:r>
              <a:rPr lang="en-US" altLang="zh-TW" b="1" dirty="0" smtClean="0"/>
              <a:t>in </a:t>
            </a:r>
            <a:r>
              <a:rPr lang="en-US" altLang="zh-TW" b="1" dirty="0" smtClean="0"/>
              <a:t>organic agriculture</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Upload data</a:t>
            </a:r>
            <a:endParaRPr lang="zh-TW" altLang="en-US" dirty="0"/>
          </a:p>
        </p:txBody>
      </p:sp>
      <p:sp>
        <p:nvSpPr>
          <p:cNvPr id="3" name="Content Placeholder 2"/>
          <p:cNvSpPr>
            <a:spLocks noGrp="1"/>
          </p:cNvSpPr>
          <p:nvPr>
            <p:ph idx="1"/>
          </p:nvPr>
        </p:nvSpPr>
        <p:spPr/>
        <p:txBody>
          <a:bodyPr>
            <a:normAutofit/>
          </a:bodyPr>
          <a:lstStyle/>
          <a:p>
            <a:pPr>
              <a:buFont typeface="Wingdings" pitchFamily="2" charset="2"/>
              <a:buChar char="u"/>
            </a:pPr>
            <a:r>
              <a:rPr lang="en-US" altLang="zh-CN" sz="2800" dirty="0" smtClean="0">
                <a:effectLst>
                  <a:outerShdw blurRad="38100" dist="38100" dir="2700000" algn="tl">
                    <a:srgbClr val="000000">
                      <a:alpha val="43137"/>
                    </a:srgbClr>
                  </a:outerShdw>
                </a:effectLst>
              </a:rPr>
              <a:t>  We </a:t>
            </a:r>
            <a:r>
              <a:rPr lang="en-US" altLang="zh-CN" sz="2800" dirty="0" smtClean="0">
                <a:effectLst>
                  <a:outerShdw blurRad="38100" dist="38100" dir="2700000" algn="tl">
                    <a:srgbClr val="000000">
                      <a:alpha val="43137"/>
                    </a:srgbClr>
                  </a:outerShdw>
                </a:effectLst>
              </a:rPr>
              <a:t>upload the data through </a:t>
            </a:r>
            <a:endParaRPr lang="en-US" altLang="zh-CN" sz="2800" dirty="0" smtClean="0">
              <a:effectLst>
                <a:outerShdw blurRad="38100" dist="38100" dir="2700000" algn="tl">
                  <a:srgbClr val="000000">
                    <a:alpha val="43137"/>
                  </a:srgbClr>
                </a:outerShdw>
              </a:effectLst>
            </a:endParaRPr>
          </a:p>
          <a:p>
            <a:pPr>
              <a:buNone/>
            </a:pPr>
            <a:r>
              <a:rPr lang="en-US" altLang="zh-CN" sz="2800" dirty="0" smtClean="0">
                <a:effectLst>
                  <a:outerShdw blurRad="38100" dist="38100" dir="2700000" algn="tl">
                    <a:srgbClr val="000000">
                      <a:alpha val="43137"/>
                    </a:srgbClr>
                  </a:outerShdw>
                </a:effectLst>
              </a:rPr>
              <a:t>    android </a:t>
            </a:r>
            <a:r>
              <a:rPr lang="en-US" altLang="zh-CN" sz="2800" dirty="0" smtClean="0">
                <a:effectLst>
                  <a:outerShdw blurRad="38100" dist="38100" dir="2700000" algn="tl">
                    <a:srgbClr val="000000">
                      <a:alpha val="43137"/>
                    </a:srgbClr>
                  </a:outerShdw>
                </a:effectLst>
              </a:rPr>
              <a:t>app and everyone is </a:t>
            </a:r>
            <a:endParaRPr lang="en-US" altLang="zh-CN" sz="2800" dirty="0" smtClean="0">
              <a:effectLst>
                <a:outerShdw blurRad="38100" dist="38100" dir="2700000" algn="tl">
                  <a:srgbClr val="000000">
                    <a:alpha val="43137"/>
                  </a:srgbClr>
                </a:outerShdw>
              </a:effectLst>
            </a:endParaRPr>
          </a:p>
          <a:p>
            <a:pPr>
              <a:buNone/>
            </a:pPr>
            <a:r>
              <a:rPr lang="en-US" altLang="zh-CN" sz="2800" dirty="0" smtClean="0">
                <a:effectLst>
                  <a:outerShdw blurRad="38100" dist="38100" dir="2700000" algn="tl">
                    <a:srgbClr val="000000">
                      <a:alpha val="43137"/>
                    </a:srgbClr>
                  </a:outerShdw>
                </a:effectLst>
              </a:rPr>
              <a:t>    allowed </a:t>
            </a:r>
            <a:r>
              <a:rPr lang="en-US" altLang="zh-CN" sz="2800" dirty="0" smtClean="0">
                <a:effectLst>
                  <a:outerShdw blurRad="38100" dist="38100" dir="2700000" algn="tl">
                    <a:srgbClr val="000000">
                      <a:alpha val="43137"/>
                    </a:srgbClr>
                  </a:outerShdw>
                </a:effectLst>
              </a:rPr>
              <a:t>to upload the data </a:t>
            </a:r>
            <a:endParaRPr lang="en-US" altLang="zh-CN" sz="2800" dirty="0" smtClean="0">
              <a:effectLst>
                <a:outerShdw blurRad="38100" dist="38100" dir="2700000" algn="tl">
                  <a:srgbClr val="000000">
                    <a:alpha val="43137"/>
                  </a:srgbClr>
                </a:outerShdw>
              </a:effectLst>
            </a:endParaRPr>
          </a:p>
          <a:p>
            <a:pPr>
              <a:buNone/>
            </a:pPr>
            <a:r>
              <a:rPr lang="en-US" altLang="zh-CN" sz="2800" dirty="0" smtClean="0">
                <a:effectLst>
                  <a:outerShdw blurRad="38100" dist="38100" dir="2700000" algn="tl">
                    <a:srgbClr val="000000">
                      <a:alpha val="43137"/>
                    </a:srgbClr>
                  </a:outerShdw>
                </a:effectLst>
              </a:rPr>
              <a:t> </a:t>
            </a:r>
            <a:r>
              <a:rPr lang="en-US" altLang="zh-CN" sz="2800" dirty="0" smtClean="0">
                <a:effectLst>
                  <a:outerShdw blurRad="38100" dist="38100" dir="2700000" algn="tl">
                    <a:srgbClr val="000000">
                      <a:alpha val="43137"/>
                    </a:srgbClr>
                  </a:outerShdw>
                </a:effectLst>
              </a:rPr>
              <a:t>   </a:t>
            </a:r>
            <a:r>
              <a:rPr lang="en-US" altLang="zh-CN" sz="2800" dirty="0" smtClean="0">
                <a:effectLst>
                  <a:outerShdw blurRad="38100" dist="38100" dir="2700000" algn="tl">
                    <a:srgbClr val="000000">
                      <a:alpha val="43137"/>
                    </a:srgbClr>
                  </a:outerShdw>
                </a:effectLst>
              </a:rPr>
              <a:t>into </a:t>
            </a:r>
            <a:r>
              <a:rPr lang="en-US" altLang="zh-CN" sz="2800" dirty="0" smtClean="0">
                <a:effectLst>
                  <a:outerShdw blurRad="38100" dist="38100" dir="2700000" algn="tl">
                    <a:srgbClr val="000000">
                      <a:alpha val="43137"/>
                    </a:srgbClr>
                  </a:outerShdw>
                </a:effectLst>
              </a:rPr>
              <a:t>the block-chain.</a:t>
            </a:r>
          </a:p>
          <a:p>
            <a:pPr marL="0" indent="0">
              <a:buNone/>
            </a:pPr>
            <a:endParaRPr lang="zh-TW" altLang="en-US" sz="280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00192" y="1268760"/>
            <a:ext cx="2448272" cy="3925769"/>
          </a:xfrm>
          <a:prstGeom prst="rect">
            <a:avLst/>
          </a:prstGeom>
        </p:spPr>
      </p:pic>
      <p:sp>
        <p:nvSpPr>
          <p:cNvPr id="5" name="右箭头 4"/>
          <p:cNvSpPr/>
          <p:nvPr/>
        </p:nvSpPr>
        <p:spPr>
          <a:xfrm>
            <a:off x="2843808" y="4005064"/>
            <a:ext cx="26642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23719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Sharing the </a:t>
            </a:r>
            <a:r>
              <a:rPr lang="en-US" altLang="zh-CN" dirty="0"/>
              <a:t>data</a:t>
            </a:r>
            <a:endParaRPr lang="zh-TW" altLang="en-US" dirty="0"/>
          </a:p>
        </p:txBody>
      </p:sp>
      <p:sp>
        <p:nvSpPr>
          <p:cNvPr id="3" name="Content Placeholder 2"/>
          <p:cNvSpPr>
            <a:spLocks noGrp="1"/>
          </p:cNvSpPr>
          <p:nvPr>
            <p:ph idx="1"/>
          </p:nvPr>
        </p:nvSpPr>
        <p:spPr>
          <a:xfrm>
            <a:off x="1331640" y="1429077"/>
            <a:ext cx="6800303" cy="1423859"/>
          </a:xfrm>
        </p:spPr>
        <p:txBody>
          <a:bodyPr>
            <a:normAutofit/>
          </a:bodyPr>
          <a:lstStyle/>
          <a:p>
            <a:pPr>
              <a:buFont typeface="Wingdings" pitchFamily="2" charset="2"/>
              <a:buChar char="u"/>
            </a:pPr>
            <a:r>
              <a:rPr lang="en-US" altLang="zh-CN" sz="2800" dirty="0" smtClean="0">
                <a:effectLst>
                  <a:outerShdw blurRad="38100" dist="38100" dir="2700000" algn="tl">
                    <a:srgbClr val="000000">
                      <a:alpha val="43137"/>
                    </a:srgbClr>
                  </a:outerShdw>
                </a:effectLst>
              </a:rPr>
              <a:t>    After </a:t>
            </a:r>
            <a:r>
              <a:rPr lang="en-US" altLang="zh-CN" sz="2800" dirty="0" smtClean="0">
                <a:effectLst>
                  <a:outerShdw blurRad="38100" dist="38100" dir="2700000" algn="tl">
                    <a:srgbClr val="000000">
                      <a:alpha val="43137"/>
                    </a:srgbClr>
                  </a:outerShdw>
                </a:effectLst>
              </a:rPr>
              <a:t>the data are uploaded, we can </a:t>
            </a:r>
            <a:r>
              <a:rPr lang="en-US" altLang="zh-CN" sz="2800" dirty="0" smtClean="0">
                <a:effectLst>
                  <a:outerShdw blurRad="38100" dist="38100" dir="2700000" algn="tl">
                    <a:srgbClr val="000000">
                      <a:alpha val="43137"/>
                    </a:srgbClr>
                  </a:outerShdw>
                </a:effectLst>
              </a:rPr>
              <a:t>   visit </a:t>
            </a:r>
            <a:r>
              <a:rPr lang="en-US" altLang="zh-CN" sz="2800" dirty="0" smtClean="0">
                <a:effectLst>
                  <a:outerShdw blurRad="38100" dist="38100" dir="2700000" algn="tl">
                    <a:srgbClr val="000000">
                      <a:alpha val="43137"/>
                    </a:srgbClr>
                  </a:outerShdw>
                </a:effectLst>
              </a:rPr>
              <a:t>the website to get the data and the data are open to everyone. </a:t>
            </a:r>
            <a:endParaRPr lang="zh-TW" altLang="en-US" sz="2800"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2623127" y="2708920"/>
            <a:ext cx="6125337" cy="3556647"/>
          </a:xfrm>
          <a:prstGeom prst="rect">
            <a:avLst/>
          </a:prstGeom>
        </p:spPr>
      </p:pic>
      <p:sp>
        <p:nvSpPr>
          <p:cNvPr id="5" name="下箭头 4"/>
          <p:cNvSpPr/>
          <p:nvPr/>
        </p:nvSpPr>
        <p:spPr>
          <a:xfrm>
            <a:off x="7740352" y="1484784"/>
            <a:ext cx="864096"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1403648" y="4365104"/>
            <a:ext cx="79208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93326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64704"/>
            <a:ext cx="7498080" cy="1143000"/>
          </a:xfrm>
        </p:spPr>
        <p:txBody>
          <a:bodyPr/>
          <a:lstStyle/>
          <a:p>
            <a:r>
              <a:rPr lang="en-US" altLang="zh-CN" dirty="0" smtClean="0"/>
              <a:t>The consensus between the data</a:t>
            </a:r>
            <a:endParaRPr lang="zh-TW" altLang="en-US" dirty="0"/>
          </a:p>
        </p:txBody>
      </p:sp>
      <p:sp>
        <p:nvSpPr>
          <p:cNvPr id="3" name="Content Placeholder 2"/>
          <p:cNvSpPr>
            <a:spLocks noGrp="1"/>
          </p:cNvSpPr>
          <p:nvPr>
            <p:ph idx="1"/>
          </p:nvPr>
        </p:nvSpPr>
        <p:spPr>
          <a:xfrm>
            <a:off x="508001" y="2160590"/>
            <a:ext cx="7520383" cy="1551875"/>
          </a:xfrm>
        </p:spPr>
        <p:txBody>
          <a:bodyPr>
            <a:noAutofit/>
          </a:bodyPr>
          <a:lstStyle/>
          <a:p>
            <a:pPr>
              <a:spcAft>
                <a:spcPts val="600"/>
              </a:spcAft>
            </a:pPr>
            <a:r>
              <a:rPr lang="en-US" altLang="zh-TW" dirty="0" smtClean="0">
                <a:effectLst>
                  <a:outerShdw blurRad="38100" dist="38100" dir="2700000" algn="tl">
                    <a:srgbClr val="000000">
                      <a:alpha val="43137"/>
                    </a:srgbClr>
                  </a:outerShdw>
                </a:effectLst>
              </a:rPr>
              <a:t>T</a:t>
            </a:r>
            <a:r>
              <a:rPr lang="en-US" altLang="zh-CN" dirty="0" smtClean="0">
                <a:effectLst>
                  <a:outerShdw blurRad="38100" dist="38100" dir="2700000" algn="tl">
                    <a:srgbClr val="000000">
                      <a:alpha val="43137"/>
                    </a:srgbClr>
                  </a:outerShdw>
                </a:effectLst>
              </a:rPr>
              <a:t>he data is stored in the block-chain system, which is distributed to every node of the system.</a:t>
            </a:r>
          </a:p>
          <a:p>
            <a:pPr>
              <a:spcAft>
                <a:spcPts val="600"/>
              </a:spcAft>
            </a:pPr>
            <a:r>
              <a:rPr lang="en-US" altLang="zh-CN" dirty="0" smtClean="0">
                <a:effectLst>
                  <a:outerShdw blurRad="38100" dist="38100" dir="2700000" algn="tl">
                    <a:srgbClr val="000000">
                      <a:alpha val="43137"/>
                    </a:srgbClr>
                  </a:outerShdw>
                </a:effectLst>
              </a:rPr>
              <a:t>The node can get consensus through voting.</a:t>
            </a:r>
          </a:p>
          <a:p>
            <a:pPr>
              <a:spcAft>
                <a:spcPts val="600"/>
              </a:spcAft>
            </a:pPr>
            <a:endParaRPr lang="en-US" altLang="zh-CN" dirty="0" smtClean="0">
              <a:effectLst>
                <a:outerShdw blurRad="38100" dist="38100" dir="2700000" algn="tl">
                  <a:srgbClr val="000000">
                    <a:alpha val="43137"/>
                  </a:srgbClr>
                </a:outerShdw>
              </a:effectLst>
            </a:endParaRPr>
          </a:p>
          <a:p>
            <a:pPr>
              <a:spcAft>
                <a:spcPts val="600"/>
              </a:spcAft>
            </a:pPr>
            <a:endParaRPr lang="en-US" altLang="zh-CN"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066336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 </a:t>
            </a:r>
            <a:endParaRPr lang="zh-TW" altLang="en-US" dirty="0"/>
          </a:p>
        </p:txBody>
      </p:sp>
      <p:sp>
        <p:nvSpPr>
          <p:cNvPr id="3" name="Content Placeholder 2"/>
          <p:cNvSpPr>
            <a:spLocks noGrp="1"/>
          </p:cNvSpPr>
          <p:nvPr>
            <p:ph idx="1"/>
          </p:nvPr>
        </p:nvSpPr>
        <p:spPr/>
        <p:txBody>
          <a:bodyPr>
            <a:normAutofit/>
          </a:bodyPr>
          <a:lstStyle/>
          <a:p>
            <a:pPr>
              <a:spcAft>
                <a:spcPts val="600"/>
              </a:spcAft>
            </a:pPr>
            <a:r>
              <a:rPr lang="en-US" altLang="zh-CN" sz="2800" dirty="0" smtClean="0">
                <a:effectLst>
                  <a:outerShdw blurRad="38100" dist="38100" dir="2700000" algn="tl">
                    <a:srgbClr val="000000">
                      <a:alpha val="43137"/>
                    </a:srgbClr>
                  </a:outerShdw>
                </a:effectLst>
              </a:rPr>
              <a:t>The data can be visited through URL </a:t>
            </a:r>
            <a:r>
              <a:rPr lang="en-US" altLang="zh-CN" sz="2800" dirty="0" smtClean="0">
                <a:effectLst>
                  <a:outerShdw blurRad="38100" dist="38100" dir="2700000" algn="tl">
                    <a:srgbClr val="000000">
                      <a:alpha val="43137"/>
                    </a:srgbClr>
                  </a:outerShdw>
                </a:effectLst>
                <a:hlinkClick r:id="rId2"/>
              </a:rPr>
              <a:t>http://149.28.40.229/pro</a:t>
            </a:r>
            <a:endParaRPr lang="en-US" altLang="zh-CN" sz="2800" dirty="0" smtClean="0">
              <a:effectLst>
                <a:outerShdw blurRad="38100" dist="38100" dir="2700000" algn="tl">
                  <a:srgbClr val="000000">
                    <a:alpha val="43137"/>
                  </a:srgbClr>
                </a:outerShdw>
              </a:effectLst>
            </a:endParaRPr>
          </a:p>
          <a:p>
            <a:pPr>
              <a:spcAft>
                <a:spcPts val="600"/>
              </a:spcAft>
            </a:pPr>
            <a:r>
              <a:rPr lang="en-US" altLang="zh-CN" sz="2800" dirty="0" smtClean="0">
                <a:effectLst>
                  <a:outerShdw blurRad="38100" dist="38100" dir="2700000" algn="tl">
                    <a:srgbClr val="000000">
                      <a:alpha val="43137"/>
                    </a:srgbClr>
                  </a:outerShdw>
                </a:effectLst>
              </a:rPr>
              <a:t>The data can be uploaded through android apps.</a:t>
            </a:r>
            <a:endParaRPr lang="zh-TW" alt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588672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132856"/>
            <a:ext cx="7982204" cy="2569464"/>
          </a:xfrm>
        </p:spPr>
        <p:txBody>
          <a:bodyPr>
            <a:noAutofit/>
          </a:bodyPr>
          <a:lstStyle/>
          <a:p>
            <a:r>
              <a:rPr lang="en-US" altLang="zh-TW" sz="7200" dirty="0" smtClean="0">
                <a:solidFill>
                  <a:schemeClr val="tx2">
                    <a:lumMod val="60000"/>
                    <a:lumOff val="40000"/>
                  </a:schemeClr>
                </a:solidFill>
              </a:rPr>
              <a:t>T</a:t>
            </a:r>
            <a:r>
              <a:rPr lang="en-US" altLang="zh-CN" sz="7200" dirty="0" smtClean="0">
                <a:solidFill>
                  <a:schemeClr val="tx2">
                    <a:lumMod val="60000"/>
                    <a:lumOff val="40000"/>
                  </a:schemeClr>
                </a:solidFill>
              </a:rPr>
              <a:t>hanks for your listening</a:t>
            </a:r>
            <a:r>
              <a:rPr lang="zh-CN" altLang="en-US" sz="7200" dirty="0" smtClean="0">
                <a:solidFill>
                  <a:schemeClr val="tx2">
                    <a:lumMod val="60000"/>
                    <a:lumOff val="40000"/>
                  </a:schemeClr>
                </a:solidFill>
              </a:rPr>
              <a:t>！</a:t>
            </a:r>
            <a:r>
              <a:rPr lang="en-US" altLang="zh-CN" sz="7200" dirty="0" smtClean="0">
                <a:solidFill>
                  <a:schemeClr val="tx2">
                    <a:lumMod val="60000"/>
                    <a:lumOff val="40000"/>
                  </a:schemeClr>
                </a:solidFill>
              </a:rPr>
              <a:t/>
            </a:r>
            <a:br>
              <a:rPr lang="en-US" altLang="zh-CN" sz="7200" dirty="0" smtClean="0">
                <a:solidFill>
                  <a:schemeClr val="tx2">
                    <a:lumMod val="60000"/>
                    <a:lumOff val="40000"/>
                  </a:schemeClr>
                </a:solidFill>
              </a:rPr>
            </a:br>
            <a:r>
              <a:rPr lang="en-US" altLang="zh-CN" sz="7200" dirty="0" smtClean="0">
                <a:solidFill>
                  <a:schemeClr val="tx2">
                    <a:lumMod val="60000"/>
                    <a:lumOff val="40000"/>
                  </a:schemeClr>
                </a:solidFill>
              </a:rPr>
              <a:t> </a:t>
            </a:r>
            <a:r>
              <a:rPr lang="en-US" altLang="zh-CN" sz="7200" dirty="0" smtClean="0">
                <a:solidFill>
                  <a:schemeClr val="tx2">
                    <a:lumMod val="60000"/>
                    <a:lumOff val="40000"/>
                  </a:schemeClr>
                </a:solidFill>
              </a:rPr>
              <a:t>           </a:t>
            </a:r>
            <a:r>
              <a:rPr lang="en-US" altLang="zh-CN" sz="7200" dirty="0" smtClean="0">
                <a:solidFill>
                  <a:schemeClr val="tx2">
                    <a:lumMod val="60000"/>
                    <a:lumOff val="40000"/>
                  </a:schemeClr>
                </a:solidFill>
              </a:rPr>
              <a:t>---group10</a:t>
            </a:r>
            <a:endParaRPr lang="zh-TW" altLang="en-US" sz="7200" dirty="0">
              <a:solidFill>
                <a:schemeClr val="tx2">
                  <a:lumMod val="60000"/>
                  <a:lumOff val="40000"/>
                </a:schemeClr>
              </a:solidFill>
            </a:endParaRPr>
          </a:p>
        </p:txBody>
      </p:sp>
    </p:spTree>
    <p:extLst>
      <p:ext uri="{BB962C8B-B14F-4D97-AF65-F5344CB8AC3E}">
        <p14:creationId xmlns:p14="http://schemas.microsoft.com/office/powerpoint/2010/main" xmlns="" val="3810790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880" y="1881336"/>
            <a:ext cx="8229600" cy="4572000"/>
          </a:xfrm>
        </p:spPr>
        <p:txBody>
          <a:bodyPr>
            <a:normAutofit fontScale="92500" lnSpcReduction="10000"/>
          </a:bodyPr>
          <a:lstStyle/>
          <a:p>
            <a:r>
              <a:rPr lang="en-US" altLang="zh-TW" dirty="0" smtClean="0">
                <a:effectLst>
                  <a:outerShdw blurRad="38100" dist="38100" dir="2700000" algn="tl">
                    <a:srgbClr val="000000">
                      <a:alpha val="43137"/>
                    </a:srgbClr>
                  </a:outerShdw>
                </a:effectLst>
              </a:rPr>
              <a:t>Combine </a:t>
            </a:r>
            <a:r>
              <a:rPr lang="en-US" altLang="zh-TW" dirty="0" err="1" smtClean="0">
                <a:effectLst>
                  <a:outerShdw blurRad="38100" dist="38100" dir="2700000" algn="tl">
                    <a:srgbClr val="000000">
                      <a:alpha val="43137"/>
                    </a:srgbClr>
                  </a:outerShdw>
                </a:effectLst>
              </a:rPr>
              <a:t>blockchain</a:t>
            </a:r>
            <a:r>
              <a:rPr lang="en-US" altLang="zh-TW" dirty="0" smtClean="0">
                <a:effectLst>
                  <a:outerShdw blurRad="38100" dist="38100" dir="2700000" algn="tl">
                    <a:srgbClr val="000000">
                      <a:alpha val="43137"/>
                    </a:srgbClr>
                  </a:outerShdw>
                </a:effectLst>
              </a:rPr>
              <a:t> information is more difficult to modify</a:t>
            </a:r>
          </a:p>
          <a:p>
            <a:endParaRPr lang="en-US" altLang="zh-TW" dirty="0" smtClean="0">
              <a:effectLst>
                <a:outerShdw blurRad="38100" dist="38100" dir="2700000" algn="tl">
                  <a:srgbClr val="000000">
                    <a:alpha val="43137"/>
                  </a:srgbClr>
                </a:outerShdw>
              </a:effectLst>
            </a:endParaRPr>
          </a:p>
          <a:p>
            <a:r>
              <a:rPr lang="en-US" altLang="zh-TW" dirty="0" smtClean="0">
                <a:effectLst>
                  <a:outerShdw blurRad="38100" dist="38100" dir="2700000" algn="tl">
                    <a:srgbClr val="000000">
                      <a:alpha val="43137"/>
                    </a:srgbClr>
                  </a:outerShdw>
                </a:effectLst>
              </a:rPr>
              <a:t>And </a:t>
            </a:r>
            <a:r>
              <a:rPr lang="en-US" altLang="zh-TW" dirty="0" smtClean="0">
                <a:effectLst>
                  <a:outerShdw blurRad="38100" dist="38100" dir="2700000" algn="tl">
                    <a:srgbClr val="000000">
                      <a:alpha val="43137"/>
                    </a:srgbClr>
                  </a:outerShdw>
                </a:effectLst>
              </a:rPr>
              <a:t>the timeliness after data networking can help consumers verify the authenticity of organic produce at any time</a:t>
            </a:r>
          </a:p>
          <a:p>
            <a:endParaRPr lang="en-US" altLang="zh-TW" dirty="0" smtClean="0">
              <a:effectLst>
                <a:outerShdw blurRad="38100" dist="38100" dir="2700000" algn="tl">
                  <a:srgbClr val="000000">
                    <a:alpha val="43137"/>
                  </a:srgbClr>
                </a:outerShdw>
              </a:effectLst>
            </a:endParaRPr>
          </a:p>
          <a:p>
            <a:r>
              <a:rPr lang="en-US" altLang="zh-TW" dirty="0" smtClean="0">
                <a:effectLst>
                  <a:outerShdw blurRad="38100" dist="38100" dir="2700000" algn="tl">
                    <a:srgbClr val="000000">
                      <a:alpha val="43137"/>
                    </a:srgbClr>
                  </a:outerShdw>
                </a:effectLst>
              </a:rPr>
              <a:t>Cooperate </a:t>
            </a:r>
            <a:r>
              <a:rPr lang="en-US" altLang="zh-TW" dirty="0" smtClean="0">
                <a:effectLst>
                  <a:outerShdw blurRad="38100" dist="38100" dir="2700000" algn="tl">
                    <a:srgbClr val="000000">
                      <a:alpha val="43137"/>
                    </a:srgbClr>
                  </a:outerShdw>
                </a:effectLst>
              </a:rPr>
              <a:t>with air boxes to conduct more comprehensive monitoring to prevent farmers from making fakes</a:t>
            </a:r>
            <a:endParaRPr lang="en-US" altLang="zh-CN" dirty="0" smtClean="0">
              <a:effectLst>
                <a:outerShdw blurRad="38100" dist="38100" dir="2700000" algn="tl">
                  <a:srgbClr val="000000">
                    <a:alpha val="43137"/>
                  </a:srgbClr>
                </a:outerShdw>
              </a:effectLst>
            </a:endParaRPr>
          </a:p>
          <a:p>
            <a:endParaRPr lang="zh-CN" altLang="en-US" dirty="0"/>
          </a:p>
        </p:txBody>
      </p:sp>
      <p:sp>
        <p:nvSpPr>
          <p:cNvPr id="2" name="标题 1"/>
          <p:cNvSpPr>
            <a:spLocks noGrp="1"/>
          </p:cNvSpPr>
          <p:nvPr>
            <p:ph type="title"/>
          </p:nvPr>
        </p:nvSpPr>
        <p:spPr>
          <a:xfrm>
            <a:off x="457200" y="409600"/>
            <a:ext cx="8229600" cy="1219200"/>
          </a:xfrm>
        </p:spPr>
        <p:txBody>
          <a:bodyPr>
            <a:normAutofit fontScale="90000"/>
          </a:bodyPr>
          <a:lstStyle/>
          <a:p>
            <a:pPr algn="ctr"/>
            <a:r>
              <a:rPr lang="en-US" altLang="zh-TW" b="1" dirty="0" smtClean="0"/>
              <a:t>The original intention of the group project</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a:t>
            </a:r>
            <a:endParaRPr lang="zh-TW" altLang="en-US" dirty="0"/>
          </a:p>
        </p:txBody>
      </p:sp>
      <p:sp>
        <p:nvSpPr>
          <p:cNvPr id="3" name="Content Placeholder 2"/>
          <p:cNvSpPr>
            <a:spLocks noGrp="1"/>
          </p:cNvSpPr>
          <p:nvPr>
            <p:ph idx="1"/>
          </p:nvPr>
        </p:nvSpPr>
        <p:spPr>
          <a:xfrm>
            <a:off x="611560" y="1447800"/>
            <a:ext cx="7498080" cy="4800600"/>
          </a:xfrm>
        </p:spPr>
        <p:txBody>
          <a:bodyPr>
            <a:normAutofit/>
          </a:bodyPr>
          <a:lstStyle/>
          <a:p>
            <a:pPr>
              <a:spcAft>
                <a:spcPts val="600"/>
              </a:spcAft>
              <a:buFont typeface="Wingdings" pitchFamily="2" charset="2"/>
              <a:buChar char="u"/>
            </a:pPr>
            <a:r>
              <a:rPr lang="en-US" altLang="zh-TW" sz="2400" dirty="0" smtClean="0">
                <a:effectLst>
                  <a:outerShdw blurRad="38100" dist="38100" dir="2700000" algn="tl">
                    <a:srgbClr val="000000">
                      <a:alpha val="43137"/>
                    </a:srgbClr>
                  </a:outerShdw>
                </a:effectLst>
                <a:cs typeface="Times New Roman" pitchFamily="18" charset="0"/>
              </a:rPr>
              <a:t>It is very </a:t>
            </a:r>
            <a:r>
              <a:rPr lang="en-US" altLang="zh-CN" sz="2400" dirty="0" smtClean="0">
                <a:effectLst>
                  <a:outerShdw blurRad="38100" dist="38100" dir="2700000" algn="tl">
                    <a:srgbClr val="000000">
                      <a:alpha val="43137"/>
                    </a:srgbClr>
                  </a:outerShdw>
                </a:effectLst>
                <a:cs typeface="Times New Roman" pitchFamily="18" charset="0"/>
              </a:rPr>
              <a:t>important to detect which one is the green food and which one is not. </a:t>
            </a:r>
            <a:endParaRPr lang="en-US" altLang="zh-CN" sz="2400" dirty="0" smtClean="0">
              <a:effectLst>
                <a:outerShdw blurRad="38100" dist="38100" dir="2700000" algn="tl">
                  <a:srgbClr val="000000">
                    <a:alpha val="43137"/>
                  </a:srgbClr>
                </a:outerShdw>
              </a:effectLst>
              <a:cs typeface="Times New Roman" pitchFamily="18" charset="0"/>
            </a:endParaRPr>
          </a:p>
          <a:p>
            <a:pPr>
              <a:spcAft>
                <a:spcPts val="600"/>
              </a:spcAft>
              <a:buFont typeface="Wingdings" pitchFamily="2" charset="2"/>
              <a:buChar char="u"/>
            </a:pPr>
            <a:r>
              <a:rPr lang="en-US" altLang="zh-CN" sz="2400" dirty="0" smtClean="0">
                <a:effectLst>
                  <a:outerShdw blurRad="38100" dist="38100" dir="2700000" algn="tl">
                    <a:srgbClr val="000000">
                      <a:alpha val="43137"/>
                    </a:srgbClr>
                  </a:outerShdw>
                </a:effectLst>
                <a:cs typeface="Times New Roman" pitchFamily="18" charset="0"/>
              </a:rPr>
              <a:t>As </a:t>
            </a:r>
            <a:r>
              <a:rPr lang="en-US" altLang="zh-CN" sz="2400" dirty="0" smtClean="0">
                <a:effectLst>
                  <a:outerShdw blurRad="38100" dist="38100" dir="2700000" algn="tl">
                    <a:srgbClr val="000000">
                      <a:alpha val="43137"/>
                    </a:srgbClr>
                  </a:outerShdw>
                </a:effectLst>
                <a:cs typeface="Times New Roman" pitchFamily="18" charset="0"/>
              </a:rPr>
              <a:t>is known to most of us, the water is often a measure factor in our environment </a:t>
            </a:r>
            <a:r>
              <a:rPr lang="en-US" altLang="zh-CN" sz="2400" dirty="0" smtClean="0">
                <a:effectLst>
                  <a:outerShdw blurRad="38100" dist="38100" dir="2700000" algn="tl">
                    <a:srgbClr val="000000">
                      <a:alpha val="43137"/>
                    </a:srgbClr>
                  </a:outerShdw>
                </a:effectLst>
                <a:cs typeface="Times New Roman" pitchFamily="18" charset="0"/>
              </a:rPr>
              <a:t>quality.</a:t>
            </a:r>
          </a:p>
          <a:p>
            <a:pPr>
              <a:spcAft>
                <a:spcPts val="600"/>
              </a:spcAft>
              <a:buFont typeface="Wingdings" pitchFamily="2" charset="2"/>
              <a:buChar char="u"/>
            </a:pPr>
            <a:r>
              <a:rPr lang="en-US" altLang="zh-CN" sz="2400" dirty="0" smtClean="0">
                <a:effectLst>
                  <a:outerShdw blurRad="38100" dist="38100" dir="2700000" algn="tl">
                    <a:srgbClr val="000000">
                      <a:alpha val="43137"/>
                    </a:srgbClr>
                  </a:outerShdw>
                </a:effectLst>
                <a:cs typeface="Times New Roman" pitchFamily="18" charset="0"/>
              </a:rPr>
              <a:t>What </a:t>
            </a:r>
            <a:r>
              <a:rPr lang="en-US" altLang="zh-CN" sz="2400" dirty="0" smtClean="0">
                <a:effectLst>
                  <a:outerShdw blurRad="38100" dist="38100" dir="2700000" algn="tl">
                    <a:srgbClr val="000000">
                      <a:alpha val="43137"/>
                    </a:srgbClr>
                  </a:outerShdw>
                </a:effectLst>
                <a:cs typeface="Times New Roman" pitchFamily="18" charset="0"/>
              </a:rPr>
              <a:t>water is to the environment is like the blood to our body. </a:t>
            </a:r>
            <a:endParaRPr lang="en-US" altLang="zh-CN" sz="2400" dirty="0" smtClean="0">
              <a:effectLst>
                <a:outerShdw blurRad="38100" dist="38100" dir="2700000" algn="tl">
                  <a:srgbClr val="000000">
                    <a:alpha val="43137"/>
                  </a:srgbClr>
                </a:outerShdw>
              </a:effectLst>
              <a:cs typeface="Times New Roman" pitchFamily="18" charset="0"/>
            </a:endParaRPr>
          </a:p>
          <a:p>
            <a:pPr>
              <a:spcAft>
                <a:spcPts val="600"/>
              </a:spcAft>
              <a:buFont typeface="Wingdings" pitchFamily="2" charset="2"/>
              <a:buChar char="u"/>
            </a:pPr>
            <a:r>
              <a:rPr lang="en-US" altLang="zh-CN" sz="2400" dirty="0" smtClean="0">
                <a:effectLst>
                  <a:outerShdw blurRad="38100" dist="38100" dir="2700000" algn="tl">
                    <a:srgbClr val="000000">
                      <a:alpha val="43137"/>
                    </a:srgbClr>
                  </a:outerShdw>
                </a:effectLst>
                <a:cs typeface="Times New Roman" pitchFamily="18" charset="0"/>
              </a:rPr>
              <a:t>Therefore </a:t>
            </a:r>
            <a:r>
              <a:rPr lang="en-US" altLang="zh-CN" sz="2400" dirty="0" smtClean="0">
                <a:effectLst>
                  <a:outerShdw blurRad="38100" dist="38100" dir="2700000" algn="tl">
                    <a:srgbClr val="000000">
                      <a:alpha val="43137"/>
                    </a:srgbClr>
                  </a:outerShdw>
                </a:effectLst>
                <a:cs typeface="Times New Roman" pitchFamily="18" charset="0"/>
              </a:rPr>
              <a:t>if we can measure the quality of water, we can easily tell which one is the real green food.</a:t>
            </a:r>
          </a:p>
        </p:txBody>
      </p:sp>
    </p:spTree>
    <p:extLst>
      <p:ext uri="{BB962C8B-B14F-4D97-AF65-F5344CB8AC3E}">
        <p14:creationId xmlns:p14="http://schemas.microsoft.com/office/powerpoint/2010/main" xmlns="" val="2778984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Solution </a:t>
            </a:r>
            <a:endParaRPr lang="zh-TW" altLang="en-US" dirty="0"/>
          </a:p>
        </p:txBody>
      </p:sp>
      <p:sp>
        <p:nvSpPr>
          <p:cNvPr id="3" name="Content Placeholder 2"/>
          <p:cNvSpPr>
            <a:spLocks noGrp="1"/>
          </p:cNvSpPr>
          <p:nvPr>
            <p:ph idx="1"/>
          </p:nvPr>
        </p:nvSpPr>
        <p:spPr>
          <a:xfrm>
            <a:off x="683568" y="1412776"/>
            <a:ext cx="7714742" cy="3880773"/>
          </a:xfrm>
        </p:spPr>
        <p:txBody>
          <a:bodyPr>
            <a:noAutofit/>
          </a:bodyPr>
          <a:lstStyle/>
          <a:p>
            <a:pPr>
              <a:spcAft>
                <a:spcPts val="600"/>
              </a:spcAft>
              <a:buFont typeface="Wingdings" pitchFamily="2" charset="2"/>
              <a:buChar char="u"/>
            </a:pPr>
            <a:r>
              <a:rPr lang="en-US" altLang="zh-TW" sz="2400" dirty="0" smtClean="0">
                <a:effectLst>
                  <a:outerShdw blurRad="38100" dist="38100" dir="2700000" algn="tl">
                    <a:srgbClr val="000000">
                      <a:alpha val="43137"/>
                    </a:srgbClr>
                  </a:outerShdw>
                </a:effectLst>
                <a:ea typeface="+mj-ea"/>
                <a:cs typeface="Times New Roman" pitchFamily="18" charset="0"/>
              </a:rPr>
              <a:t>So we can build a block-chain system to solve our </a:t>
            </a:r>
            <a:r>
              <a:rPr lang="en-US" altLang="zh-CN" sz="2400" dirty="0" smtClean="0">
                <a:effectLst>
                  <a:outerShdw blurRad="38100" dist="38100" dir="2700000" algn="tl">
                    <a:srgbClr val="000000">
                      <a:alpha val="43137"/>
                    </a:srgbClr>
                  </a:outerShdw>
                </a:effectLst>
                <a:ea typeface="+mj-ea"/>
                <a:cs typeface="Times New Roman" pitchFamily="18" charset="0"/>
              </a:rPr>
              <a:t>problem</a:t>
            </a:r>
            <a:r>
              <a:rPr lang="en-US" altLang="zh-CN" sz="2400" dirty="0" smtClean="0">
                <a:effectLst>
                  <a:outerShdw blurRad="38100" dist="38100" dir="2700000" algn="tl">
                    <a:srgbClr val="000000">
                      <a:alpha val="43137"/>
                    </a:srgbClr>
                  </a:outerShdw>
                </a:effectLst>
                <a:ea typeface="+mj-ea"/>
                <a:cs typeface="Times New Roman" pitchFamily="18" charset="0"/>
              </a:rPr>
              <a:t>. </a:t>
            </a:r>
            <a:endParaRPr lang="en-US" altLang="zh-CN" sz="2400" dirty="0" smtClean="0">
              <a:effectLst>
                <a:outerShdw blurRad="38100" dist="38100" dir="2700000" algn="tl">
                  <a:srgbClr val="000000">
                    <a:alpha val="43137"/>
                  </a:srgbClr>
                </a:outerShdw>
              </a:effectLst>
              <a:ea typeface="+mj-ea"/>
              <a:cs typeface="Times New Roman" pitchFamily="18" charset="0"/>
            </a:endParaRPr>
          </a:p>
          <a:p>
            <a:pPr>
              <a:spcAft>
                <a:spcPts val="600"/>
              </a:spcAft>
              <a:buFont typeface="Wingdings" pitchFamily="2" charset="2"/>
              <a:buChar char="u"/>
            </a:pPr>
            <a:r>
              <a:rPr lang="en-US" altLang="zh-CN" sz="2400" dirty="0" smtClean="0">
                <a:effectLst>
                  <a:outerShdw blurRad="38100" dist="38100" dir="2700000" algn="tl">
                    <a:srgbClr val="000000">
                      <a:alpha val="43137"/>
                    </a:srgbClr>
                  </a:outerShdw>
                </a:effectLst>
                <a:ea typeface="+mj-ea"/>
                <a:cs typeface="Times New Roman" pitchFamily="18" charset="0"/>
              </a:rPr>
              <a:t>Block-chain </a:t>
            </a:r>
            <a:r>
              <a:rPr lang="en-US" altLang="zh-CN" sz="2400" dirty="0" smtClean="0">
                <a:effectLst>
                  <a:outerShdw blurRad="38100" dist="38100" dir="2700000" algn="tl">
                    <a:srgbClr val="000000">
                      <a:alpha val="43137"/>
                    </a:srgbClr>
                  </a:outerShdw>
                </a:effectLst>
                <a:ea typeface="+mj-ea"/>
                <a:cs typeface="Times New Roman" pitchFamily="18" charset="0"/>
              </a:rPr>
              <a:t>is a kind of immutable data structure. It has </a:t>
            </a:r>
            <a:r>
              <a:rPr lang="en-US" altLang="zh-CN" sz="2400" dirty="0" smtClean="0">
                <a:effectLst>
                  <a:outerShdw blurRad="38100" dist="38100" dir="2700000" algn="tl">
                    <a:srgbClr val="000000">
                      <a:alpha val="43137"/>
                    </a:srgbClr>
                  </a:outerShdw>
                </a:effectLst>
                <a:ea typeface="+mj-ea"/>
                <a:cs typeface="Times New Roman" pitchFamily="18" charset="0"/>
              </a:rPr>
              <a:t>accurate </a:t>
            </a:r>
            <a:r>
              <a:rPr lang="en-US" altLang="zh-CN" sz="2400" dirty="0" smtClean="0">
                <a:effectLst>
                  <a:outerShdw blurRad="38100" dist="38100" dir="2700000" algn="tl">
                    <a:srgbClr val="000000">
                      <a:alpha val="43137"/>
                    </a:srgbClr>
                  </a:outerShdw>
                </a:effectLst>
                <a:ea typeface="+mj-ea"/>
                <a:cs typeface="Times New Roman" pitchFamily="18" charset="0"/>
              </a:rPr>
              <a:t>credit and the data </a:t>
            </a:r>
            <a:r>
              <a:rPr lang="en-US" altLang="zh-TW" sz="2400" dirty="0" smtClean="0">
                <a:effectLst>
                  <a:outerShdw blurRad="38100" dist="38100" dir="2700000" algn="tl">
                    <a:srgbClr val="000000">
                      <a:alpha val="43137"/>
                    </a:srgbClr>
                  </a:outerShdw>
                </a:effectLst>
                <a:ea typeface="+mj-ea"/>
                <a:cs typeface="Times New Roman" pitchFamily="18" charset="0"/>
              </a:rPr>
              <a:t>are </a:t>
            </a:r>
            <a:r>
              <a:rPr lang="en-US" altLang="zh-TW" sz="2400" dirty="0">
                <a:effectLst>
                  <a:outerShdw blurRad="38100" dist="38100" dir="2700000" algn="tl">
                    <a:srgbClr val="000000">
                      <a:alpha val="43137"/>
                    </a:srgbClr>
                  </a:outerShdw>
                </a:effectLst>
                <a:ea typeface="+mj-ea"/>
                <a:cs typeface="Times New Roman" pitchFamily="18" charset="0"/>
              </a:rPr>
              <a:t>of great </a:t>
            </a:r>
            <a:r>
              <a:rPr lang="en-US" altLang="zh-TW" sz="2400" dirty="0" smtClean="0">
                <a:effectLst>
                  <a:outerShdw blurRad="38100" dist="38100" dir="2700000" algn="tl">
                    <a:srgbClr val="000000">
                      <a:alpha val="43137"/>
                    </a:srgbClr>
                  </a:outerShdw>
                </a:effectLst>
                <a:ea typeface="+mj-ea"/>
                <a:cs typeface="Times New Roman" pitchFamily="18" charset="0"/>
              </a:rPr>
              <a:t>accuracy. </a:t>
            </a:r>
            <a:endParaRPr lang="en-US" altLang="zh-TW" sz="2400" dirty="0" smtClean="0">
              <a:effectLst>
                <a:outerShdw blurRad="38100" dist="38100" dir="2700000" algn="tl">
                  <a:srgbClr val="000000">
                    <a:alpha val="43137"/>
                  </a:srgbClr>
                </a:outerShdw>
              </a:effectLst>
              <a:ea typeface="+mj-ea"/>
              <a:cs typeface="Times New Roman" pitchFamily="18" charset="0"/>
            </a:endParaRPr>
          </a:p>
          <a:p>
            <a:pPr>
              <a:spcAft>
                <a:spcPts val="600"/>
              </a:spcAft>
              <a:buFont typeface="Wingdings" pitchFamily="2" charset="2"/>
              <a:buChar char="u"/>
            </a:pPr>
            <a:r>
              <a:rPr lang="en-US" altLang="zh-CN" sz="2400" dirty="0" smtClean="0">
                <a:effectLst>
                  <a:outerShdw blurRad="38100" dist="38100" dir="2700000" algn="tl">
                    <a:srgbClr val="000000">
                      <a:alpha val="43137"/>
                    </a:srgbClr>
                  </a:outerShdw>
                </a:effectLst>
                <a:ea typeface="+mj-ea"/>
                <a:cs typeface="Times New Roman" pitchFamily="18" charset="0"/>
              </a:rPr>
              <a:t>The </a:t>
            </a:r>
            <a:r>
              <a:rPr lang="en-US" altLang="zh-CN" sz="2400" dirty="0" smtClean="0">
                <a:effectLst>
                  <a:outerShdw blurRad="38100" dist="38100" dir="2700000" algn="tl">
                    <a:srgbClr val="000000">
                      <a:alpha val="43137"/>
                    </a:srgbClr>
                  </a:outerShdw>
                </a:effectLst>
                <a:ea typeface="+mj-ea"/>
                <a:cs typeface="Times New Roman" pitchFamily="18" charset="0"/>
              </a:rPr>
              <a:t>system will allow everyone to upload data into the block-chain and the data are open to everyone. </a:t>
            </a:r>
            <a:endParaRPr lang="en-US" altLang="zh-CN" sz="2400" dirty="0" smtClean="0">
              <a:effectLst>
                <a:outerShdw blurRad="38100" dist="38100" dir="2700000" algn="tl">
                  <a:srgbClr val="000000">
                    <a:alpha val="43137"/>
                  </a:srgbClr>
                </a:outerShdw>
              </a:effectLst>
              <a:ea typeface="+mj-ea"/>
              <a:cs typeface="Times New Roman" pitchFamily="18" charset="0"/>
            </a:endParaRPr>
          </a:p>
          <a:p>
            <a:pPr>
              <a:spcAft>
                <a:spcPts val="600"/>
              </a:spcAft>
              <a:buFont typeface="Wingdings" pitchFamily="2" charset="2"/>
              <a:buChar char="u"/>
            </a:pPr>
            <a:r>
              <a:rPr lang="en-US" altLang="zh-TW" sz="2400" dirty="0" smtClean="0">
                <a:effectLst>
                  <a:outerShdw blurRad="38100" dist="38100" dir="2700000" algn="tl">
                    <a:srgbClr val="000000">
                      <a:alpha val="43137"/>
                    </a:srgbClr>
                  </a:outerShdw>
                </a:effectLst>
                <a:ea typeface="+mj-ea"/>
                <a:cs typeface="Times New Roman" pitchFamily="18" charset="0"/>
              </a:rPr>
              <a:t>By </a:t>
            </a:r>
            <a:r>
              <a:rPr lang="en-US" altLang="zh-CN" sz="2400" dirty="0" smtClean="0">
                <a:effectLst>
                  <a:outerShdw blurRad="38100" dist="38100" dir="2700000" algn="tl">
                    <a:srgbClr val="000000">
                      <a:alpha val="43137"/>
                    </a:srgbClr>
                  </a:outerShdw>
                </a:effectLst>
                <a:ea typeface="+mj-ea"/>
                <a:cs typeface="Times New Roman" pitchFamily="18" charset="0"/>
              </a:rPr>
              <a:t>this way,</a:t>
            </a:r>
            <a:r>
              <a:rPr lang="en-US" altLang="zh-CN" sz="2400" dirty="0">
                <a:effectLst>
                  <a:outerShdw blurRad="38100" dist="38100" dir="2700000" algn="tl">
                    <a:srgbClr val="000000">
                      <a:alpha val="43137"/>
                    </a:srgbClr>
                  </a:outerShdw>
                </a:effectLst>
                <a:ea typeface="+mj-ea"/>
                <a:cs typeface="Times New Roman" pitchFamily="18" charset="0"/>
              </a:rPr>
              <a:t> </a:t>
            </a:r>
            <a:r>
              <a:rPr lang="en-US" altLang="zh-CN" sz="2400" dirty="0" smtClean="0">
                <a:effectLst>
                  <a:outerShdw blurRad="38100" dist="38100" dir="2700000" algn="tl">
                    <a:srgbClr val="000000">
                      <a:alpha val="43137"/>
                    </a:srgbClr>
                  </a:outerShdw>
                </a:effectLst>
                <a:ea typeface="+mj-ea"/>
                <a:cs typeface="Times New Roman" pitchFamily="18" charset="0"/>
              </a:rPr>
              <a:t>w</a:t>
            </a:r>
            <a:r>
              <a:rPr lang="en-US" altLang="zh-TW" sz="2400" dirty="0" smtClean="0">
                <a:effectLst>
                  <a:outerShdw blurRad="38100" dist="38100" dir="2700000" algn="tl">
                    <a:srgbClr val="000000">
                      <a:alpha val="43137"/>
                    </a:srgbClr>
                  </a:outerShdw>
                </a:effectLst>
                <a:ea typeface="+mj-ea"/>
                <a:cs typeface="Times New Roman" pitchFamily="18" charset="0"/>
              </a:rPr>
              <a:t>e </a:t>
            </a:r>
            <a:r>
              <a:rPr lang="en-US" altLang="zh-CN" sz="2400" dirty="0" smtClean="0">
                <a:effectLst>
                  <a:outerShdw blurRad="38100" dist="38100" dir="2700000" algn="tl">
                    <a:srgbClr val="000000">
                      <a:alpha val="43137"/>
                    </a:srgbClr>
                  </a:outerShdw>
                </a:effectLst>
                <a:ea typeface="+mj-ea"/>
                <a:cs typeface="Times New Roman" pitchFamily="18" charset="0"/>
              </a:rPr>
              <a:t>can </a:t>
            </a:r>
            <a:r>
              <a:rPr lang="en-US" altLang="zh-TW" sz="2400" dirty="0" smtClean="0">
                <a:effectLst>
                  <a:outerShdw blurRad="38100" dist="38100" dir="2700000" algn="tl">
                    <a:srgbClr val="000000">
                      <a:alpha val="43137"/>
                    </a:srgbClr>
                  </a:outerShdw>
                </a:effectLst>
                <a:ea typeface="+mj-ea"/>
                <a:cs typeface="Times New Roman" pitchFamily="18" charset="0"/>
              </a:rPr>
              <a:t>build </a:t>
            </a:r>
            <a:r>
              <a:rPr lang="en-US" altLang="zh-TW" sz="2400" dirty="0">
                <a:effectLst>
                  <a:outerShdw blurRad="38100" dist="38100" dir="2700000" algn="tl">
                    <a:srgbClr val="000000">
                      <a:alpha val="43137"/>
                    </a:srgbClr>
                  </a:outerShdw>
                </a:effectLst>
                <a:ea typeface="+mj-ea"/>
                <a:cs typeface="Times New Roman" pitchFamily="18" charset="0"/>
              </a:rPr>
              <a:t>a Water Quality Field Detection Block-chain to </a:t>
            </a:r>
            <a:r>
              <a:rPr lang="en-US" altLang="zh-TW" sz="2400" dirty="0" smtClean="0">
                <a:effectLst>
                  <a:outerShdw blurRad="38100" dist="38100" dir="2700000" algn="tl">
                    <a:srgbClr val="000000">
                      <a:alpha val="43137"/>
                    </a:srgbClr>
                  </a:outerShdw>
                </a:effectLst>
                <a:ea typeface="+mj-ea"/>
                <a:cs typeface="Times New Roman" pitchFamily="18" charset="0"/>
              </a:rPr>
              <a:t>measure the </a:t>
            </a:r>
            <a:r>
              <a:rPr lang="en-US" altLang="zh-TW" sz="2400" dirty="0">
                <a:effectLst>
                  <a:outerShdw blurRad="38100" dist="38100" dir="2700000" algn="tl">
                    <a:srgbClr val="000000">
                      <a:alpha val="43137"/>
                    </a:srgbClr>
                  </a:outerShdw>
                </a:effectLst>
                <a:ea typeface="+mj-ea"/>
                <a:cs typeface="Times New Roman" pitchFamily="18" charset="0"/>
              </a:rPr>
              <a:t>water </a:t>
            </a:r>
            <a:r>
              <a:rPr lang="en-US" altLang="zh-TW" sz="2400" dirty="0" smtClean="0">
                <a:effectLst>
                  <a:outerShdw blurRad="38100" dist="38100" dir="2700000" algn="tl">
                    <a:srgbClr val="000000">
                      <a:alpha val="43137"/>
                    </a:srgbClr>
                  </a:outerShdw>
                </a:effectLst>
                <a:ea typeface="+mj-ea"/>
                <a:cs typeface="Times New Roman" pitchFamily="18" charset="0"/>
              </a:rPr>
              <a:t>quality to </a:t>
            </a:r>
            <a:r>
              <a:rPr lang="en-US" altLang="zh-CN" sz="2400" dirty="0" smtClean="0">
                <a:effectLst>
                  <a:outerShdw blurRad="38100" dist="38100" dir="2700000" algn="tl">
                    <a:srgbClr val="000000">
                      <a:alpha val="43137"/>
                    </a:srgbClr>
                  </a:outerShdw>
                </a:effectLst>
                <a:ea typeface="+mj-ea"/>
                <a:cs typeface="Times New Roman" pitchFamily="18" charset="0"/>
              </a:rPr>
              <a:t>tell which is the real green food.</a:t>
            </a:r>
            <a:r>
              <a:rPr lang="en-US" altLang="zh-TW" sz="2400" dirty="0">
                <a:effectLst>
                  <a:outerShdw blurRad="38100" dist="38100" dir="2700000" algn="tl">
                    <a:srgbClr val="000000">
                      <a:alpha val="43137"/>
                    </a:srgbClr>
                  </a:outerShdw>
                </a:effectLst>
                <a:ea typeface="+mj-ea"/>
                <a:cs typeface="Times New Roman" pitchFamily="18" charset="0"/>
              </a:rPr>
              <a:t/>
            </a:r>
            <a:br>
              <a:rPr lang="en-US" altLang="zh-TW" sz="2400" dirty="0">
                <a:effectLst>
                  <a:outerShdw blurRad="38100" dist="38100" dir="2700000" algn="tl">
                    <a:srgbClr val="000000">
                      <a:alpha val="43137"/>
                    </a:srgbClr>
                  </a:outerShdw>
                </a:effectLst>
                <a:ea typeface="+mj-ea"/>
                <a:cs typeface="Times New Roman" pitchFamily="18" charset="0"/>
              </a:rPr>
            </a:br>
            <a:r>
              <a:rPr lang="en-US" altLang="zh-TW" sz="2400" dirty="0">
                <a:effectLst>
                  <a:outerShdw blurRad="38100" dist="38100" dir="2700000" algn="tl">
                    <a:srgbClr val="000000">
                      <a:alpha val="43137"/>
                    </a:srgbClr>
                  </a:outerShdw>
                </a:effectLst>
                <a:ea typeface="+mj-ea"/>
                <a:cs typeface="Times New Roman" pitchFamily="18" charset="0"/>
              </a:rPr>
              <a:t/>
            </a:r>
            <a:br>
              <a:rPr lang="en-US" altLang="zh-TW" sz="2400" dirty="0">
                <a:effectLst>
                  <a:outerShdw blurRad="38100" dist="38100" dir="2700000" algn="tl">
                    <a:srgbClr val="000000">
                      <a:alpha val="43137"/>
                    </a:srgbClr>
                  </a:outerShdw>
                </a:effectLst>
                <a:ea typeface="+mj-ea"/>
                <a:cs typeface="Times New Roman" pitchFamily="18" charset="0"/>
              </a:rPr>
            </a:br>
            <a:endParaRPr lang="zh-TW" altLang="en-US" sz="2400" dirty="0">
              <a:effectLst>
                <a:outerShdw blurRad="38100" dist="38100" dir="2700000" algn="tl">
                  <a:srgbClr val="000000">
                    <a:alpha val="43137"/>
                  </a:srgbClr>
                </a:outerShdw>
              </a:effectLst>
              <a:ea typeface="+mj-ea"/>
              <a:cs typeface="Times New Roman" pitchFamily="18" charset="0"/>
            </a:endParaRPr>
          </a:p>
        </p:txBody>
      </p:sp>
    </p:spTree>
    <p:extLst>
      <p:ext uri="{BB962C8B-B14F-4D97-AF65-F5344CB8AC3E}">
        <p14:creationId xmlns:p14="http://schemas.microsoft.com/office/powerpoint/2010/main" xmlns="" val="2846472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b="1" dirty="0" smtClean="0"/>
              <a:t>Main functions</a:t>
            </a:r>
            <a:endParaRPr lang="zh-CN" altLang="en-US" b="1" dirty="0"/>
          </a:p>
        </p:txBody>
      </p:sp>
      <p:sp>
        <p:nvSpPr>
          <p:cNvPr id="3" name="Content Placeholder 2"/>
          <p:cNvSpPr>
            <a:spLocks noGrp="1"/>
          </p:cNvSpPr>
          <p:nvPr>
            <p:ph idx="1"/>
          </p:nvPr>
        </p:nvSpPr>
        <p:spPr>
          <a:xfrm>
            <a:off x="683568" y="1447800"/>
            <a:ext cx="7498080" cy="4800600"/>
          </a:xfrm>
        </p:spPr>
        <p:txBody>
          <a:bodyPr>
            <a:normAutofit/>
          </a:bodyPr>
          <a:lstStyle/>
          <a:p>
            <a:pPr>
              <a:spcAft>
                <a:spcPts val="600"/>
              </a:spcAft>
              <a:buFont typeface="Wingdings" pitchFamily="2" charset="2"/>
              <a:buChar char="l"/>
            </a:pPr>
            <a:r>
              <a:rPr lang="en-US" altLang="zh-CN" sz="2400" dirty="0" smtClean="0">
                <a:effectLst>
                  <a:outerShdw blurRad="38100" dist="38100" dir="2700000" algn="tl">
                    <a:srgbClr val="000000">
                      <a:alpha val="43137"/>
                    </a:srgbClr>
                  </a:outerShdw>
                </a:effectLst>
              </a:rPr>
              <a:t>We </a:t>
            </a:r>
            <a:r>
              <a:rPr lang="en-US" altLang="zh-CN" sz="2400" dirty="0" smtClean="0">
                <a:effectLst>
                  <a:outerShdw blurRad="38100" dist="38100" dir="2700000" algn="tl">
                    <a:srgbClr val="000000">
                      <a:alpha val="43137"/>
                    </a:srgbClr>
                  </a:outerShdw>
                </a:effectLst>
              </a:rPr>
              <a:t>use block-chain to record the quality distribution of water in order to improve the reliability of data. </a:t>
            </a:r>
            <a:endParaRPr lang="en-US" altLang="zh-CN" sz="2400" dirty="0" smtClean="0">
              <a:effectLst>
                <a:outerShdw blurRad="38100" dist="38100" dir="2700000" algn="tl">
                  <a:srgbClr val="000000">
                    <a:alpha val="43137"/>
                  </a:srgbClr>
                </a:outerShdw>
              </a:effectLst>
            </a:endParaRPr>
          </a:p>
          <a:p>
            <a:pPr>
              <a:spcAft>
                <a:spcPts val="600"/>
              </a:spcAft>
              <a:buFont typeface="Wingdings" pitchFamily="2" charset="2"/>
              <a:buChar char="l"/>
            </a:pPr>
            <a:r>
              <a:rPr lang="en-US" altLang="zh-CN" sz="2400" dirty="0" smtClean="0">
                <a:effectLst>
                  <a:outerShdw blurRad="38100" dist="38100" dir="2700000" algn="tl">
                    <a:srgbClr val="000000">
                      <a:alpha val="43137"/>
                    </a:srgbClr>
                  </a:outerShdw>
                </a:effectLst>
              </a:rPr>
              <a:t>The </a:t>
            </a:r>
            <a:r>
              <a:rPr lang="en-US" altLang="zh-CN" sz="2400" dirty="0" smtClean="0">
                <a:effectLst>
                  <a:outerShdw blurRad="38100" dist="38100" dir="2700000" algn="tl">
                    <a:srgbClr val="000000">
                      <a:alpha val="43137"/>
                    </a:srgbClr>
                  </a:outerShdw>
                </a:effectLst>
              </a:rPr>
              <a:t>sensor will upload data to block-chain system and the data will not be changed afterward. </a:t>
            </a:r>
            <a:endParaRPr lang="en-US" altLang="zh-CN" sz="2400" dirty="0" smtClean="0">
              <a:effectLst>
                <a:outerShdw blurRad="38100" dist="38100" dir="2700000" algn="tl">
                  <a:srgbClr val="000000">
                    <a:alpha val="43137"/>
                  </a:srgbClr>
                </a:outerShdw>
              </a:effectLst>
            </a:endParaRPr>
          </a:p>
          <a:p>
            <a:pPr>
              <a:spcAft>
                <a:spcPts val="600"/>
              </a:spcAft>
              <a:buFont typeface="Wingdings" pitchFamily="2" charset="2"/>
              <a:buChar char="l"/>
            </a:pPr>
            <a:r>
              <a:rPr lang="en-US" altLang="zh-CN" sz="2400" dirty="0" smtClean="0">
                <a:effectLst>
                  <a:outerShdw blurRad="38100" dist="38100" dir="2700000" algn="tl">
                    <a:srgbClr val="000000">
                      <a:alpha val="43137"/>
                    </a:srgbClr>
                  </a:outerShdw>
                </a:effectLst>
              </a:rPr>
              <a:t>The </a:t>
            </a:r>
            <a:r>
              <a:rPr lang="en-US" altLang="zh-CN" sz="2400" dirty="0" smtClean="0">
                <a:effectLst>
                  <a:outerShdw blurRad="38100" dist="38100" dir="2700000" algn="tl">
                    <a:srgbClr val="000000">
                      <a:alpha val="43137"/>
                    </a:srgbClr>
                  </a:outerShdw>
                </a:effectLst>
              </a:rPr>
              <a:t>sensors will be distributed to construct the water quality field of specific area. </a:t>
            </a:r>
            <a:endParaRPr lang="en-US" altLang="zh-CN" sz="2400" dirty="0" smtClean="0">
              <a:effectLst>
                <a:outerShdw blurRad="38100" dist="38100" dir="2700000" algn="tl">
                  <a:srgbClr val="000000">
                    <a:alpha val="43137"/>
                  </a:srgbClr>
                </a:outerShdw>
              </a:effectLst>
            </a:endParaRPr>
          </a:p>
          <a:p>
            <a:pPr>
              <a:spcAft>
                <a:spcPts val="600"/>
              </a:spcAft>
              <a:buFont typeface="Wingdings" pitchFamily="2" charset="2"/>
              <a:buChar char="l"/>
            </a:pPr>
            <a:r>
              <a:rPr lang="en-US" altLang="zh-CN" sz="2400" dirty="0" smtClean="0">
                <a:effectLst>
                  <a:outerShdw blurRad="38100" dist="38100" dir="2700000" algn="tl">
                    <a:srgbClr val="000000">
                      <a:alpha val="43137"/>
                    </a:srgbClr>
                  </a:outerShdw>
                </a:effectLst>
              </a:rPr>
              <a:t>The </a:t>
            </a:r>
            <a:r>
              <a:rPr lang="en-US" altLang="zh-CN" sz="2400" dirty="0" smtClean="0">
                <a:effectLst>
                  <a:outerShdw blurRad="38100" dist="38100" dir="2700000" algn="tl">
                    <a:srgbClr val="000000">
                      <a:alpha val="43137"/>
                    </a:srgbClr>
                  </a:outerShdw>
                </a:effectLst>
              </a:rPr>
              <a:t>sampling data will be stored in the block-chain and it is open to everyone. The system will hold an interface for other nodes to join in.</a:t>
            </a:r>
          </a:p>
          <a:p>
            <a:pPr marL="0" indent="0">
              <a:spcAft>
                <a:spcPts val="600"/>
              </a:spcAft>
              <a:buNone/>
            </a:pPr>
            <a:endParaRPr lang="zh-CN" alt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08527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lh5.googleusercontent.com/FuCgRA9T85Llo5Y_hUbkklwOEKB8tjIm11MmKt2cdm5qzYKNHw-r2E24JtDe1e6rxHkl2DMBpnXObYT44lKvY4xF4mymDTuc0SqIP6Cz2h-HpPtwtT0IICPAGek77qccPfKLKvVf"/>
          <p:cNvPicPr>
            <a:picLocks noChangeAspect="1" noChangeArrowheads="1"/>
          </p:cNvPicPr>
          <p:nvPr/>
        </p:nvPicPr>
        <p:blipFill>
          <a:blip r:embed="rId3" cstate="print"/>
          <a:srcRect/>
          <a:stretch>
            <a:fillRect/>
          </a:stretch>
        </p:blipFill>
        <p:spPr bwMode="auto">
          <a:xfrm>
            <a:off x="1691680" y="620688"/>
            <a:ext cx="5734050" cy="2628900"/>
          </a:xfrm>
          <a:prstGeom prst="rect">
            <a:avLst/>
          </a:prstGeom>
          <a:noFill/>
        </p:spPr>
      </p:pic>
      <p:pic>
        <p:nvPicPr>
          <p:cNvPr id="18436" name="Picture 4" descr="https://lh3.googleusercontent.com/tSjfjkwPqbBn7gHfgqPS6QayiJch3yiG0-9pKIcaBx5GzDGOQPyF40XKSOLoUoNc5D8s-TGqjXNVT9N-qZ4lf9wUqTcJtL9Ymgu6rfB5EZm6HQbhGxCclfqKHbHoGW7w3-XmldTE"/>
          <p:cNvPicPr>
            <a:picLocks noChangeAspect="1" noChangeArrowheads="1"/>
          </p:cNvPicPr>
          <p:nvPr/>
        </p:nvPicPr>
        <p:blipFill>
          <a:blip r:embed="rId4" cstate="print"/>
          <a:srcRect/>
          <a:stretch>
            <a:fillRect/>
          </a:stretch>
        </p:blipFill>
        <p:spPr bwMode="auto">
          <a:xfrm>
            <a:off x="1691680" y="3573016"/>
            <a:ext cx="5734050" cy="2628900"/>
          </a:xfrm>
          <a:prstGeom prst="rect">
            <a:avLst/>
          </a:prstGeom>
          <a:noFill/>
        </p:spPr>
      </p:pic>
      <p:sp>
        <p:nvSpPr>
          <p:cNvPr id="7" name="矩形 6"/>
          <p:cNvSpPr/>
          <p:nvPr/>
        </p:nvSpPr>
        <p:spPr>
          <a:xfrm>
            <a:off x="1691680" y="188640"/>
            <a:ext cx="5186100" cy="369332"/>
          </a:xfrm>
          <a:prstGeom prst="rect">
            <a:avLst/>
          </a:prstGeom>
        </p:spPr>
        <p:txBody>
          <a:bodyPr wrap="none">
            <a:spAutoFit/>
          </a:bodyPr>
          <a:lstStyle/>
          <a:p>
            <a:pPr>
              <a:buClr>
                <a:schemeClr val="accent1"/>
              </a:buClr>
              <a:buFont typeface="Wingdings" pitchFamily="2" charset="2"/>
              <a:buChar char="l"/>
            </a:pPr>
            <a:r>
              <a:rPr lang="en-US" altLang="zh-CN" dirty="0" smtClean="0">
                <a:effectLst>
                  <a:outerShdw blurRad="38100" dist="38100" dir="2700000" algn="tl">
                    <a:srgbClr val="000000">
                      <a:alpha val="43137"/>
                    </a:srgbClr>
                  </a:outerShdw>
                </a:effectLst>
              </a:rPr>
              <a:t> Original </a:t>
            </a:r>
            <a:r>
              <a:rPr lang="en-US" altLang="zh-CN" dirty="0" smtClean="0">
                <a:effectLst>
                  <a:outerShdw blurRad="38100" dist="38100" dir="2700000" algn="tl">
                    <a:srgbClr val="000000">
                      <a:alpha val="43137"/>
                    </a:srgbClr>
                  </a:outerShdw>
                </a:effectLst>
              </a:rPr>
              <a:t>digital source is from the OTA block-chain</a:t>
            </a:r>
            <a:endParaRPr lang="zh-CN" altLang="en-US" dirty="0">
              <a:effectLst>
                <a:outerShdw blurRad="38100" dist="38100" dir="2700000" algn="tl">
                  <a:srgbClr val="000000">
                    <a:alpha val="43137"/>
                  </a:srgbClr>
                </a:outerShdw>
              </a:effectLst>
            </a:endParaRPr>
          </a:p>
        </p:txBody>
      </p:sp>
      <p:sp>
        <p:nvSpPr>
          <p:cNvPr id="8" name="TextBox 7"/>
          <p:cNvSpPr txBox="1"/>
          <p:nvPr/>
        </p:nvSpPr>
        <p:spPr>
          <a:xfrm>
            <a:off x="1691680" y="3212976"/>
            <a:ext cx="5760640" cy="369332"/>
          </a:xfrm>
          <a:prstGeom prst="rect">
            <a:avLst/>
          </a:prstGeom>
          <a:noFill/>
        </p:spPr>
        <p:txBody>
          <a:bodyPr wrap="square" rtlCol="0">
            <a:spAutoFit/>
          </a:bodyPr>
          <a:lstStyle/>
          <a:p>
            <a:pPr>
              <a:buClr>
                <a:schemeClr val="accent1"/>
              </a:buClr>
              <a:buFont typeface="Wingdings" pitchFamily="2" charset="2"/>
              <a:buChar char="l"/>
            </a:pPr>
            <a:r>
              <a:rPr lang="en-US" altLang="zh-CN" dirty="0" smtClean="0">
                <a:effectLst>
                  <a:outerShdw blurRad="38100" dist="38100" dir="2700000" algn="tl">
                    <a:srgbClr val="000000">
                      <a:alpha val="43137"/>
                    </a:srgbClr>
                  </a:outerShdw>
                </a:effectLst>
              </a:rPr>
              <a:t> Every </a:t>
            </a:r>
            <a:r>
              <a:rPr lang="en-US" altLang="zh-CN" dirty="0" smtClean="0">
                <a:effectLst>
                  <a:outerShdw blurRad="38100" dist="38100" dir="2700000" algn="tl">
                    <a:srgbClr val="000000">
                      <a:alpha val="43137"/>
                    </a:srgbClr>
                  </a:outerShdw>
                </a:effectLst>
              </a:rPr>
              <a:t>air-box has its own ID.</a:t>
            </a:r>
            <a:endParaRPr lang="zh-CN" altLang="en-US" dirty="0">
              <a:effectLst>
                <a:outerShdw blurRad="38100" dist="38100" dir="2700000" algn="tl">
                  <a:srgbClr val="000000">
                    <a:alpha val="43137"/>
                  </a:srgbClr>
                </a:outerShdw>
              </a:effectLst>
            </a:endParaRPr>
          </a:p>
        </p:txBody>
      </p:sp>
      <p:sp>
        <p:nvSpPr>
          <p:cNvPr id="9" name="TextBox 8"/>
          <p:cNvSpPr txBox="1"/>
          <p:nvPr/>
        </p:nvSpPr>
        <p:spPr>
          <a:xfrm>
            <a:off x="1691680" y="6309320"/>
            <a:ext cx="6768752" cy="369332"/>
          </a:xfrm>
          <a:prstGeom prst="rect">
            <a:avLst/>
          </a:prstGeom>
          <a:noFill/>
        </p:spPr>
        <p:txBody>
          <a:bodyPr wrap="square" rtlCol="0">
            <a:spAutoFit/>
          </a:bodyPr>
          <a:lstStyle/>
          <a:p>
            <a:pPr>
              <a:buClr>
                <a:schemeClr val="accent1"/>
              </a:buClr>
              <a:buFont typeface="Wingdings" pitchFamily="2" charset="2"/>
              <a:buChar char="l"/>
            </a:pPr>
            <a:r>
              <a:rPr lang="en-US" altLang="zh-CN" dirty="0" smtClean="0">
                <a:effectLst>
                  <a:outerShdw blurRad="38100" dist="38100" dir="2700000" algn="tl">
                    <a:srgbClr val="000000">
                      <a:alpha val="43137"/>
                    </a:srgbClr>
                  </a:outerShdw>
                </a:effectLst>
              </a:rPr>
              <a:t> The </a:t>
            </a:r>
            <a:r>
              <a:rPr lang="en-US" altLang="zh-CN" dirty="0" smtClean="0">
                <a:effectLst>
                  <a:outerShdw blurRad="38100" dist="38100" dir="2700000" algn="tl">
                    <a:srgbClr val="000000">
                      <a:alpha val="43137"/>
                    </a:srgbClr>
                  </a:outerShdw>
                </a:effectLst>
              </a:rPr>
              <a:t>record data is like this form above    PM     T     H</a:t>
            </a:r>
            <a:endParaRPr lang="zh-CN" altLang="en-US" dirty="0">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Our this week task is to do like this</a:t>
            </a:r>
            <a:endParaRPr lang="zh-CN" altLang="en-US" dirty="0"/>
          </a:p>
        </p:txBody>
      </p:sp>
      <p:pic>
        <p:nvPicPr>
          <p:cNvPr id="4" name="Picture 4" descr="https://lh3.googleusercontent.com/tSjfjkwPqbBn7gHfgqPS6QayiJch3yiG0-9pKIcaBx5GzDGOQPyF40XKSOLoUoNc5D8s-TGqjXNVT9N-qZ4lf9wUqTcJtL9Ymgu6rfB5EZm6HQbhGxCclfqKHbHoGW7w3-XmldTE"/>
          <p:cNvPicPr>
            <a:picLocks noChangeAspect="1" noChangeArrowheads="1"/>
          </p:cNvPicPr>
          <p:nvPr/>
        </p:nvPicPr>
        <p:blipFill>
          <a:blip r:embed="rId2" cstate="print"/>
          <a:srcRect/>
          <a:stretch>
            <a:fillRect/>
          </a:stretch>
        </p:blipFill>
        <p:spPr bwMode="auto">
          <a:xfrm>
            <a:off x="1763688" y="1412776"/>
            <a:ext cx="5340072" cy="2448272"/>
          </a:xfrm>
          <a:prstGeom prst="rect">
            <a:avLst/>
          </a:prstGeom>
          <a:noFill/>
        </p:spPr>
      </p:pic>
      <p:pic>
        <p:nvPicPr>
          <p:cNvPr id="5" name="Picture 2" descr="C:\Users\Administrator\AppData\Local\LINE\Cache\tmp\1528693051224.jpg"/>
          <p:cNvPicPr>
            <a:picLocks noChangeAspect="1" noChangeArrowheads="1"/>
          </p:cNvPicPr>
          <p:nvPr/>
        </p:nvPicPr>
        <p:blipFill>
          <a:blip r:embed="rId3" cstate="print"/>
          <a:srcRect/>
          <a:stretch>
            <a:fillRect/>
          </a:stretch>
        </p:blipFill>
        <p:spPr bwMode="auto">
          <a:xfrm>
            <a:off x="1606550" y="4077072"/>
            <a:ext cx="6133802" cy="2515480"/>
          </a:xfrm>
          <a:prstGeom prst="rect">
            <a:avLst/>
          </a:prstGeom>
          <a:noFill/>
        </p:spPr>
      </p:pic>
      <p:sp>
        <p:nvSpPr>
          <p:cNvPr id="6" name="右弧形箭头 5"/>
          <p:cNvSpPr/>
          <p:nvPr/>
        </p:nvSpPr>
        <p:spPr>
          <a:xfrm>
            <a:off x="7596336" y="2132856"/>
            <a:ext cx="1008112" cy="33843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we’ve done</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800" dirty="0" smtClean="0">
                <a:effectLst>
                  <a:outerShdw blurRad="38100" dist="38100" dir="2700000" algn="tl">
                    <a:srgbClr val="000000">
                      <a:alpha val="43137"/>
                    </a:srgbClr>
                  </a:outerShdw>
                </a:effectLst>
              </a:rPr>
              <a:t> We </a:t>
            </a:r>
            <a:r>
              <a:rPr lang="en-US" altLang="zh-CN" sz="2800" dirty="0" smtClean="0">
                <a:effectLst>
                  <a:outerShdw blurRad="38100" dist="38100" dir="2700000" algn="tl">
                    <a:srgbClr val="000000">
                      <a:alpha val="43137"/>
                    </a:srgbClr>
                  </a:outerShdw>
                </a:effectLst>
              </a:rPr>
              <a:t>make sensors and </a:t>
            </a:r>
            <a:endParaRPr lang="en-US" altLang="zh-CN" sz="2800" dirty="0" smtClean="0">
              <a:effectLst>
                <a:outerShdw blurRad="38100" dist="38100" dir="2700000" algn="tl">
                  <a:srgbClr val="000000">
                    <a:alpha val="43137"/>
                  </a:srgbClr>
                </a:outerShdw>
              </a:effectLst>
            </a:endParaRPr>
          </a:p>
          <a:p>
            <a:pPr>
              <a:buNone/>
            </a:pPr>
            <a:r>
              <a:rPr lang="en-US" altLang="zh-CN" sz="2800" dirty="0" smtClean="0">
                <a:effectLst>
                  <a:outerShdw blurRad="38100" dist="38100" dir="2700000" algn="tl">
                    <a:srgbClr val="000000">
                      <a:alpha val="43137"/>
                    </a:srgbClr>
                  </a:outerShdw>
                </a:effectLst>
              </a:rPr>
              <a:t>use </a:t>
            </a:r>
            <a:r>
              <a:rPr lang="en-US" altLang="zh-CN" sz="2800" dirty="0" smtClean="0">
                <a:effectLst>
                  <a:outerShdw blurRad="38100" dist="38100" dir="2700000" algn="tl">
                    <a:srgbClr val="000000">
                      <a:alpha val="43137"/>
                    </a:srgbClr>
                  </a:outerShdw>
                </a:effectLst>
              </a:rPr>
              <a:t>it to collect field </a:t>
            </a:r>
            <a:endParaRPr lang="en-US" altLang="zh-CN" sz="2800" dirty="0" smtClean="0">
              <a:effectLst>
                <a:outerShdw blurRad="38100" dist="38100" dir="2700000" algn="tl">
                  <a:srgbClr val="000000">
                    <a:alpha val="43137"/>
                  </a:srgbClr>
                </a:outerShdw>
              </a:effectLst>
            </a:endParaRPr>
          </a:p>
          <a:p>
            <a:pPr>
              <a:buNone/>
            </a:pPr>
            <a:r>
              <a:rPr lang="en-US" altLang="zh-CN" sz="2800" dirty="0" smtClean="0">
                <a:effectLst>
                  <a:outerShdw blurRad="38100" dist="38100" dir="2700000" algn="tl">
                    <a:srgbClr val="000000">
                      <a:alpha val="43137"/>
                    </a:srgbClr>
                  </a:outerShdw>
                </a:effectLst>
              </a:rPr>
              <a:t>data </a:t>
            </a:r>
            <a:r>
              <a:rPr lang="en-US" altLang="zh-CN" sz="2800" dirty="0" smtClean="0">
                <a:effectLst>
                  <a:outerShdw blurRad="38100" dist="38100" dir="2700000" algn="tl">
                    <a:srgbClr val="000000">
                      <a:alpha val="43137"/>
                    </a:srgbClr>
                  </a:outerShdw>
                </a:effectLst>
              </a:rPr>
              <a:t>automatically</a:t>
            </a:r>
          </a:p>
          <a:p>
            <a:pPr>
              <a:buNone/>
            </a:pPr>
            <a:endParaRPr lang="en-US" altLang="zh-CN" sz="2800" dirty="0" smtClean="0">
              <a:effectLst>
                <a:outerShdw blurRad="38100" dist="38100" dir="2700000" algn="tl">
                  <a:srgbClr val="000000">
                    <a:alpha val="43137"/>
                  </a:srgbClr>
                </a:outerShdw>
              </a:effectLst>
            </a:endParaRPr>
          </a:p>
          <a:p>
            <a:pPr>
              <a:buFont typeface="Wingdings" pitchFamily="2" charset="2"/>
              <a:buChar char="l"/>
            </a:pPr>
            <a:r>
              <a:rPr lang="en-US" altLang="zh-CN" sz="2800" dirty="0" smtClean="0">
                <a:effectLst>
                  <a:outerShdw blurRad="38100" dist="38100" dir="2700000" algn="tl">
                    <a:srgbClr val="000000">
                      <a:alpha val="43137"/>
                    </a:srgbClr>
                  </a:outerShdw>
                </a:effectLst>
              </a:rPr>
              <a:t> Build </a:t>
            </a:r>
            <a:r>
              <a:rPr lang="en-US" altLang="zh-CN" sz="2800" dirty="0" smtClean="0">
                <a:effectLst>
                  <a:outerShdw blurRad="38100" dist="38100" dir="2700000" algn="tl">
                    <a:srgbClr val="000000">
                      <a:alpha val="43137"/>
                    </a:srgbClr>
                  </a:outerShdw>
                </a:effectLst>
              </a:rPr>
              <a:t>your own </a:t>
            </a:r>
            <a:r>
              <a:rPr lang="en-US" altLang="zh-CN" sz="2800" dirty="0" err="1" smtClean="0">
                <a:effectLst>
                  <a:outerShdw blurRad="38100" dist="38100" dir="2700000" algn="tl">
                    <a:srgbClr val="000000">
                      <a:alpha val="43137"/>
                    </a:srgbClr>
                  </a:outerShdw>
                </a:effectLst>
              </a:rPr>
              <a:t>blockchain</a:t>
            </a:r>
            <a:endParaRPr lang="zh-CN" altLang="en-US" sz="2800" dirty="0">
              <a:effectLst>
                <a:outerShdw blurRad="38100" dist="38100" dir="2700000" algn="tl">
                  <a:srgbClr val="000000">
                    <a:alpha val="43137"/>
                  </a:srgbClr>
                </a:outerShdw>
              </a:effectLst>
            </a:endParaRPr>
          </a:p>
        </p:txBody>
      </p:sp>
      <p:pic>
        <p:nvPicPr>
          <p:cNvPr id="4" name="Picture 4" descr="https://lh6.googleusercontent.com/OUCgDI9iLkXuzGe97Ezd_RQGZgd9CzM47QhsBUz7OJXARRbtLxynbV3oa18TSgAaCE4WnvEdL9lQJlcO3GYNF5sovSsbDZN3PpUiYMu_31Wycy2hMojySoBktLKgPRc38OnHYMcl"/>
          <p:cNvPicPr>
            <a:picLocks noChangeAspect="1" noChangeArrowheads="1"/>
          </p:cNvPicPr>
          <p:nvPr/>
        </p:nvPicPr>
        <p:blipFill>
          <a:blip r:embed="rId3" cstate="print"/>
          <a:srcRect/>
          <a:stretch>
            <a:fillRect/>
          </a:stretch>
        </p:blipFill>
        <p:spPr bwMode="auto">
          <a:xfrm rot="16200000">
            <a:off x="6300192" y="404665"/>
            <a:ext cx="2160241" cy="3312367"/>
          </a:xfrm>
          <a:prstGeom prst="rect">
            <a:avLst/>
          </a:prstGeom>
          <a:noFill/>
        </p:spPr>
      </p:pic>
      <p:pic>
        <p:nvPicPr>
          <p:cNvPr id="5" name="Picture 2" descr="C:\Users\Administrator\AppData\Local\LINE\Cache\tmp\1528693051224.jpg"/>
          <p:cNvPicPr>
            <a:picLocks noChangeAspect="1" noChangeArrowheads="1"/>
          </p:cNvPicPr>
          <p:nvPr/>
        </p:nvPicPr>
        <p:blipFill>
          <a:blip r:embed="rId4" cstate="print"/>
          <a:srcRect/>
          <a:stretch>
            <a:fillRect/>
          </a:stretch>
        </p:blipFill>
        <p:spPr bwMode="auto">
          <a:xfrm>
            <a:off x="2123728" y="4293096"/>
            <a:ext cx="4752528" cy="1949017"/>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125</TotalTime>
  <Words>1003</Words>
  <Application>Microsoft Office PowerPoint</Application>
  <PresentationFormat>全屏显示(4:3)</PresentationFormat>
  <Paragraphs>130</Paragraphs>
  <Slides>24</Slides>
  <Notes>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夏至</vt:lpstr>
      <vt:lpstr>GROUP 10 </vt:lpstr>
      <vt:lpstr>Proposal——Based on Current problems  in organic agriculture</vt:lpstr>
      <vt:lpstr>The original intention of the group project</vt:lpstr>
      <vt:lpstr>Solution </vt:lpstr>
      <vt:lpstr>Solution </vt:lpstr>
      <vt:lpstr>Main functions</vt:lpstr>
      <vt:lpstr>幻灯片 7</vt:lpstr>
      <vt:lpstr>Our this week task is to do like this</vt:lpstr>
      <vt:lpstr>What we’ve done</vt:lpstr>
      <vt:lpstr>The progress of the sensor and what problem we are met</vt:lpstr>
      <vt:lpstr>The progress of the sensor and what problem we are met</vt:lpstr>
      <vt:lpstr>The progress of the sensor and what problem we are met</vt:lpstr>
      <vt:lpstr>The progress of the sensor and what problem we are met</vt:lpstr>
      <vt:lpstr>The progress of the sensor and what problem we are met</vt:lpstr>
      <vt:lpstr>The progress of the sensor and what problem we are met</vt:lpstr>
      <vt:lpstr>The progress of the sensor and what problem we are met</vt:lpstr>
      <vt:lpstr>The progress of the sensor and what problem we are met</vt:lpstr>
      <vt:lpstr>The progress of the sensor and what problem we are met</vt:lpstr>
      <vt:lpstr>Additional Sensor(If Possible) </vt:lpstr>
      <vt:lpstr>Upload data</vt:lpstr>
      <vt:lpstr>Sharing the data</vt:lpstr>
      <vt:lpstr>The consensus between the data</vt:lpstr>
      <vt:lpstr>Demo </vt:lpstr>
      <vt:lpstr>Thanks for your listening！             ---group10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 </dc:title>
  <dc:creator>YHT</dc:creator>
  <cp:lastModifiedBy>China</cp:lastModifiedBy>
  <cp:revision>47</cp:revision>
  <dcterms:created xsi:type="dcterms:W3CDTF">2018-06-11T04:35:35Z</dcterms:created>
  <dcterms:modified xsi:type="dcterms:W3CDTF">2018-06-14T05:28:42Z</dcterms:modified>
</cp:coreProperties>
</file>