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jsUjbPpPWsOmuJ2XHDRD7KsYwB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7cc84f8e8a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7cc84f8e8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7cc84f8e8a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7cc84f8e8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7cc84f8e8a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7cc84f8e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7cc84f8e8a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cc84f8e8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7cc84f8e8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7cc84f8e8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7cc84f8e8a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7cc84f8e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7cc84f8e8a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7cc84f8e8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7cc84f8e8a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7cc84f8e8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 name="Shape 29"/>
        <p:cNvGrpSpPr/>
        <p:nvPr/>
      </p:nvGrpSpPr>
      <p:grpSpPr>
        <a:xfrm>
          <a:off x="0" y="0"/>
          <a:ext cx="0" cy="0"/>
          <a:chOff x="0" y="0"/>
          <a:chExt cx="0" cy="0"/>
        </a:xfrm>
      </p:grpSpPr>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docs.databricks.com/aws/en/ingestion/cloud-object-storage/auto-loader/directory-listing-mode" TargetMode="External"/><Relationship Id="rId4" Type="http://schemas.openxmlformats.org/officeDocument/2006/relationships/hyperlink" Target="https://docs.databricks.com/aws/en/ingestion/cloud-object-storage/auto-loader/schema#schema-inferenc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Week 8: Spark Streaming in Databricks</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solidFill>
                  <a:srgbClr val="888888"/>
                </a:solidFill>
              </a:rPr>
              <a:t>Auto Loader &amp; Ingestion Patterns (Azure Databricks) – v2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cap="none"/>
              <a:t>BASICS</a:t>
            </a:r>
            <a:endParaRPr/>
          </a:p>
        </p:txBody>
      </p:sp>
      <p:sp>
        <p:nvSpPr>
          <p:cNvPr id="145" name="Google Shape;145;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rPr lang="en-US" sz="2000">
                <a:solidFill>
                  <a:srgbClr val="888888"/>
                </a:solidFill>
              </a:rPr>
              <a:t>Why it matters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What is Auto Loader?</a:t>
            </a:r>
            <a:endParaRPr/>
          </a:p>
        </p:txBody>
      </p:sp>
      <p:sp>
        <p:nvSpPr>
          <p:cNvPr id="151" name="Google Shape;15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a:t>Structured Streaming source for new files.</a:t>
            </a:r>
            <a:endParaRPr/>
          </a:p>
          <a:p>
            <a:pPr indent="-342900" lvl="0" marL="342900" rtl="0" algn="l">
              <a:spcBef>
                <a:spcPts val="360"/>
              </a:spcBef>
              <a:spcAft>
                <a:spcPts val="0"/>
              </a:spcAft>
              <a:buClr>
                <a:schemeClr val="dk1"/>
              </a:buClr>
              <a:buSzPts val="1800"/>
              <a:buChar char="•"/>
            </a:pPr>
            <a:r>
              <a:rPr lang="en-US"/>
              <a:t>Exactly-once with checkpoints.</a:t>
            </a:r>
            <a:endParaRPr/>
          </a:p>
          <a:p>
            <a:pPr indent="-342900" lvl="0" marL="342900" rtl="0" algn="l">
              <a:spcBef>
                <a:spcPts val="360"/>
              </a:spcBef>
              <a:spcAft>
                <a:spcPts val="0"/>
              </a:spcAft>
              <a:buClr>
                <a:schemeClr val="dk1"/>
              </a:buClr>
              <a:buSzPts val="1800"/>
              <a:buChar char="•"/>
            </a:pPr>
            <a:r>
              <a:rPr lang="en-US"/>
              <a:t>Schema tracked via schemaLocation.</a:t>
            </a:r>
            <a:endParaRPr/>
          </a:p>
          <a:p>
            <a:pPr indent="-342900" lvl="0" marL="342900" rtl="0" algn="l">
              <a:spcBef>
                <a:spcPts val="360"/>
              </a:spcBef>
              <a:spcAft>
                <a:spcPts val="0"/>
              </a:spcAft>
              <a:buClr>
                <a:schemeClr val="dk1"/>
              </a:buClr>
              <a:buSzPts val="1800"/>
              <a:buChar char="•"/>
            </a:pPr>
            <a:r>
              <a:rPr lang="en-US" sz="1800"/>
              <a:t>Auto Loader incrementally and efficiently processes new data files as they arrive in cloud storage without any additional setup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457200" y="8461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Benefits of Auto loader over Structured </a:t>
            </a:r>
            <a:r>
              <a:rPr lang="en-US"/>
              <a:t>streaming</a:t>
            </a:r>
            <a:endParaRPr/>
          </a:p>
        </p:txBody>
      </p:sp>
      <p:sp>
        <p:nvSpPr>
          <p:cNvPr id="157" name="Google Shape;157;p6"/>
          <p:cNvSpPr txBox="1"/>
          <p:nvPr>
            <p:ph idx="1" type="body"/>
          </p:nvPr>
        </p:nvSpPr>
        <p:spPr>
          <a:xfrm>
            <a:off x="370527" y="2622941"/>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342900" lvl="0" marL="342900" rtl="0" algn="l">
              <a:spcBef>
                <a:spcPts val="0"/>
              </a:spcBef>
              <a:spcAft>
                <a:spcPts val="0"/>
              </a:spcAft>
              <a:buClr>
                <a:schemeClr val="dk1"/>
              </a:buClr>
              <a:buSzPct val="100000"/>
              <a:buChar char="•"/>
            </a:pPr>
            <a:r>
              <a:rPr lang="en-US"/>
              <a:t>Scalability: Auto Loader can discover billions of files efficiently. Backfills can be performed asynchronously to avoid wasting any compute resources.</a:t>
            </a:r>
            <a:endParaRPr/>
          </a:p>
          <a:p>
            <a:pPr indent="-342900" lvl="0" marL="342900" rtl="0" algn="l">
              <a:spcBef>
                <a:spcPts val="352"/>
              </a:spcBef>
              <a:spcAft>
                <a:spcPts val="0"/>
              </a:spcAft>
              <a:buClr>
                <a:schemeClr val="dk1"/>
              </a:buClr>
              <a:buSzPct val="100000"/>
              <a:buChar char="•"/>
            </a:pPr>
            <a:r>
              <a:rPr lang="en-US"/>
              <a:t>Performance: The cost of discovering files with Auto Loader scales with the number of files that are being ingested instead of the number of directories that the files may land in. See </a:t>
            </a:r>
            <a:r>
              <a:rPr lang="en-US" u="sng">
                <a:solidFill>
                  <a:schemeClr val="hlink"/>
                </a:solidFill>
                <a:hlinkClick r:id="rId3"/>
              </a:rPr>
              <a:t>Auto Loader streams with directory listing mode</a:t>
            </a:r>
            <a:r>
              <a:rPr lang="en-US"/>
              <a:t>.</a:t>
            </a:r>
            <a:endParaRPr/>
          </a:p>
          <a:p>
            <a:pPr indent="-342900" lvl="0" marL="342900" rtl="0" algn="l">
              <a:spcBef>
                <a:spcPts val="352"/>
              </a:spcBef>
              <a:spcAft>
                <a:spcPts val="0"/>
              </a:spcAft>
              <a:buClr>
                <a:schemeClr val="dk1"/>
              </a:buClr>
              <a:buSzPct val="100000"/>
              <a:buChar char="•"/>
            </a:pPr>
            <a:r>
              <a:rPr lang="en-US"/>
              <a:t>Schema inference and evolution support: Auto Loader can detect schema drifts, notify you when schema changes happen, and rescue data that would have been otherwise ignored or lost. See </a:t>
            </a:r>
            <a:r>
              <a:rPr lang="en-US" u="sng">
                <a:solidFill>
                  <a:schemeClr val="hlink"/>
                </a:solidFill>
                <a:hlinkClick r:id="rId4"/>
              </a:rPr>
              <a:t>How does Auto Loader schema inference work?</a:t>
            </a:r>
            <a:r>
              <a:rPr lang="en-US"/>
              <a:t>.</a:t>
            </a:r>
            <a:endParaRPr/>
          </a:p>
          <a:p>
            <a:pPr indent="-342900" lvl="0" marL="342900" rtl="0" algn="l">
              <a:spcBef>
                <a:spcPts val="352"/>
              </a:spcBef>
              <a:spcAft>
                <a:spcPts val="0"/>
              </a:spcAft>
              <a:buClr>
                <a:schemeClr val="dk1"/>
              </a:buClr>
              <a:buSzPct val="100000"/>
              <a:buChar char="•"/>
            </a:pPr>
            <a:r>
              <a:rPr lang="en-US"/>
              <a:t>Cost: Auto Loader uses native cloud APIs to get lists of files that exist in storage. In addition, Auto Loader's file notification mode can help reduce your cloud costs further by avoiding directory listing altogether. Auto Loader can automatically set up file notification services on storage to make file discovery much cheaper.</a:t>
            </a:r>
            <a:endParaRPr/>
          </a:p>
          <a:p>
            <a:pPr indent="-342900" lvl="0" marL="342900" rtl="0" algn="l">
              <a:spcBef>
                <a:spcPts val="352"/>
              </a:spcBef>
              <a:spcAft>
                <a:spcPts val="0"/>
              </a:spcAft>
              <a:buClr>
                <a:schemeClr val="dk1"/>
              </a:buClr>
              <a:buSzPct val="100000"/>
              <a:buChar char="•"/>
            </a:pP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Incremental Flow</a:t>
            </a:r>
            <a:endParaRPr/>
          </a:p>
        </p:txBody>
      </p:sp>
      <p:sp>
        <p:nvSpPr>
          <p:cNvPr id="163" name="Google Shape;16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Watch prefix → readStream('cloudFiles') → Delta Bronze.</a:t>
            </a:r>
            <a:endParaRPr/>
          </a:p>
          <a:p>
            <a:pPr indent="-342900" lvl="0" marL="342900" rtl="0" algn="l">
              <a:spcBef>
                <a:spcPts val="360"/>
              </a:spcBef>
              <a:spcAft>
                <a:spcPts val="0"/>
              </a:spcAft>
              <a:buClr>
                <a:schemeClr val="dk1"/>
              </a:buClr>
              <a:buSzPts val="1800"/>
              <a:buChar char="•"/>
            </a:pPr>
            <a:r>
              <a:rPr lang="en-US" sz="1800"/>
              <a:t>Downstream to Silver/Gold (stream/batch).</a:t>
            </a:r>
            <a:endParaRPr/>
          </a:p>
          <a:p>
            <a:pPr indent="-342900" lvl="0" marL="342900" rtl="0" algn="l">
              <a:spcBef>
                <a:spcPts val="360"/>
              </a:spcBef>
              <a:spcAft>
                <a:spcPts val="0"/>
              </a:spcAft>
              <a:buClr>
                <a:schemeClr val="dk1"/>
              </a:buClr>
              <a:buSzPts val="1800"/>
              <a:buChar char="•"/>
            </a:pPr>
            <a:r>
              <a:rPr lang="en-US" sz="1800"/>
              <a:t>Backfill with trigger(availableNow=True).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cap="none"/>
              <a:t>MODES</a:t>
            </a:r>
            <a:endParaRPr/>
          </a:p>
        </p:txBody>
      </p:sp>
      <p:sp>
        <p:nvSpPr>
          <p:cNvPr id="169" name="Google Shape;169;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rPr lang="en-US" sz="2000">
                <a:solidFill>
                  <a:srgbClr val="888888"/>
                </a:solidFill>
              </a:rPr>
              <a:t>Directory listing vs notifications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Directory Listing</a:t>
            </a:r>
            <a:endParaRPr/>
          </a:p>
        </p:txBody>
      </p:sp>
      <p:sp>
        <p:nvSpPr>
          <p:cNvPr id="175" name="Google Shape;17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No infra; polls storage</a:t>
            </a:r>
            <a:endParaRPr/>
          </a:p>
          <a:p>
            <a:pPr indent="-342900" lvl="0" marL="342900" rtl="0" algn="l">
              <a:spcBef>
                <a:spcPts val="360"/>
              </a:spcBef>
              <a:spcAft>
                <a:spcPts val="0"/>
              </a:spcAft>
              <a:buClr>
                <a:schemeClr val="dk1"/>
              </a:buClr>
              <a:buSzPts val="1800"/>
              <a:buChar char="•"/>
            </a:pPr>
            <a:r>
              <a:rPr lang="en-US" sz="1800"/>
              <a:t>Simple; good for small/medium volumes</a:t>
            </a:r>
            <a:endParaRPr/>
          </a:p>
          <a:p>
            <a:pPr indent="-342900" lvl="0" marL="342900" rtl="0" algn="l">
              <a:spcBef>
                <a:spcPts val="360"/>
              </a:spcBef>
              <a:spcAft>
                <a:spcPts val="0"/>
              </a:spcAft>
              <a:buClr>
                <a:schemeClr val="dk1"/>
              </a:buClr>
              <a:buSzPts val="1800"/>
              <a:buChar char="•"/>
            </a:pPr>
            <a:r>
              <a:rPr lang="en-US" sz="1800"/>
              <a:t>More list ops at scale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File Notifications</a:t>
            </a:r>
            <a:endParaRPr/>
          </a:p>
        </p:txBody>
      </p:sp>
      <p:sp>
        <p:nvSpPr>
          <p:cNvPr id="181" name="Google Shape;18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Event-driven (Event Grid + Queue)</a:t>
            </a:r>
            <a:endParaRPr/>
          </a:p>
          <a:p>
            <a:pPr indent="-342900" lvl="0" marL="342900" rtl="0" algn="l">
              <a:spcBef>
                <a:spcPts val="360"/>
              </a:spcBef>
              <a:spcAft>
                <a:spcPts val="0"/>
              </a:spcAft>
              <a:buClr>
                <a:schemeClr val="dk1"/>
              </a:buClr>
              <a:buSzPts val="1800"/>
              <a:buChar char="•"/>
            </a:pPr>
            <a:r>
              <a:rPr lang="en-US" sz="1800"/>
              <a:t>Lower latency/cost at scale</a:t>
            </a:r>
            <a:endParaRPr/>
          </a:p>
          <a:p>
            <a:pPr indent="-342900" lvl="0" marL="342900" rtl="0" algn="l">
              <a:spcBef>
                <a:spcPts val="360"/>
              </a:spcBef>
              <a:spcAft>
                <a:spcPts val="0"/>
              </a:spcAft>
              <a:buClr>
                <a:schemeClr val="dk1"/>
              </a:buClr>
              <a:buSzPts val="1800"/>
              <a:buChar char="•"/>
            </a:pPr>
            <a:r>
              <a:rPr lang="en-US" sz="1800"/>
              <a:t>Needs cloud setup; ABFSS paths</a:t>
            </a:r>
            <a:endParaRPr/>
          </a:p>
          <a:p>
            <a:pPr indent="-342900" lvl="0" marL="342900" rtl="0" algn="l">
              <a:spcBef>
                <a:spcPts val="360"/>
              </a:spcBef>
              <a:spcAft>
                <a:spcPts val="0"/>
              </a:spcAft>
              <a:buClr>
                <a:schemeClr val="dk1"/>
              </a:buClr>
              <a:buSzPts val="1800"/>
              <a:buChar char="•"/>
            </a:pPr>
            <a:r>
              <a:rPr lang="en-US" sz="1800"/>
              <a:t>cloudFiles.useNotifications = true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nvSpPr>
        <p:spPr>
          <a:xfrm>
            <a:off x="457200" y="182880"/>
            <a:ext cx="82296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Calibri"/>
                <a:ea typeface="Calibri"/>
                <a:cs typeface="Calibri"/>
                <a:sym typeface="Calibri"/>
              </a:rPr>
              <a:t>Auto Loader in the Medallion Architecture (Concept Diagram)</a:t>
            </a:r>
            <a:endParaRPr/>
          </a:p>
        </p:txBody>
      </p:sp>
      <p:sp>
        <p:nvSpPr>
          <p:cNvPr id="187" name="Google Shape;187;p11"/>
          <p:cNvSpPr/>
          <p:nvPr/>
        </p:nvSpPr>
        <p:spPr>
          <a:xfrm>
            <a:off x="457200" y="1097280"/>
            <a:ext cx="2468880" cy="1097280"/>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lt1"/>
                </a:solidFill>
                <a:latin typeface="Calibri"/>
                <a:ea typeface="Calibri"/>
                <a:cs typeface="Calibri"/>
                <a:sym typeface="Calibri"/>
              </a:rPr>
              <a:t>ADLS Gen2</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(container/prefix)</a:t>
            </a:r>
            <a:endParaRPr/>
          </a:p>
        </p:txBody>
      </p:sp>
      <p:sp>
        <p:nvSpPr>
          <p:cNvPr id="188" name="Google Shape;188;p11"/>
          <p:cNvSpPr/>
          <p:nvPr/>
        </p:nvSpPr>
        <p:spPr>
          <a:xfrm>
            <a:off x="3200400" y="1097280"/>
            <a:ext cx="2468880" cy="1097280"/>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Auto Loader</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(cloudFiles)</a:t>
            </a:r>
            <a:endParaRPr/>
          </a:p>
        </p:txBody>
      </p:sp>
      <p:sp>
        <p:nvSpPr>
          <p:cNvPr id="189" name="Google Shape;189;p11"/>
          <p:cNvSpPr/>
          <p:nvPr/>
        </p:nvSpPr>
        <p:spPr>
          <a:xfrm>
            <a:off x="5943600" y="1097280"/>
            <a:ext cx="2468880" cy="1097280"/>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Delta Bronze</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(checkpoint + schemaLocation)</a:t>
            </a:r>
            <a:endParaRPr/>
          </a:p>
        </p:txBody>
      </p:sp>
      <p:sp>
        <p:nvSpPr>
          <p:cNvPr id="190" name="Google Shape;190;p11"/>
          <p:cNvSpPr/>
          <p:nvPr/>
        </p:nvSpPr>
        <p:spPr>
          <a:xfrm>
            <a:off x="8686800" y="1097280"/>
            <a:ext cx="2468880" cy="1097280"/>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Delta Silver/Gold</a:t>
            </a:r>
            <a:endParaRPr/>
          </a:p>
          <a:p>
            <a:pPr indent="0" lvl="0" marL="0" marR="0" rtl="0" algn="l">
              <a:spcBef>
                <a:spcPts val="0"/>
              </a:spcBef>
              <a:spcAft>
                <a:spcPts val="0"/>
              </a:spcAft>
              <a:buNone/>
            </a:pPr>
            <a:r>
              <a:rPr lang="en-US" sz="1800">
                <a:solidFill>
                  <a:schemeClr val="lt1"/>
                </a:solidFill>
                <a:latin typeface="Calibri"/>
                <a:ea typeface="Calibri"/>
                <a:cs typeface="Calibri"/>
                <a:sym typeface="Calibri"/>
              </a:rPr>
              <a:t>(MERGE/Aggregations)</a:t>
            </a:r>
            <a:endParaRPr/>
          </a:p>
        </p:txBody>
      </p:sp>
      <p:cxnSp>
        <p:nvCxnSpPr>
          <p:cNvPr id="191" name="Google Shape;191;p11"/>
          <p:cNvCxnSpPr/>
          <p:nvPr/>
        </p:nvCxnSpPr>
        <p:spPr>
          <a:xfrm>
            <a:off x="2926080" y="0"/>
            <a:ext cx="27432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192" name="Google Shape;192;p11"/>
          <p:cNvCxnSpPr/>
          <p:nvPr/>
        </p:nvCxnSpPr>
        <p:spPr>
          <a:xfrm>
            <a:off x="5669280" y="0"/>
            <a:ext cx="27432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cxnSp>
        <p:nvCxnSpPr>
          <p:cNvPr id="193" name="Google Shape;193;p11"/>
          <p:cNvCxnSpPr/>
          <p:nvPr/>
        </p:nvCxnSpPr>
        <p:spPr>
          <a:xfrm>
            <a:off x="8412480" y="0"/>
            <a:ext cx="274320" cy="0"/>
          </a:xfrm>
          <a:prstGeom prst="straightConnector1">
            <a:avLst/>
          </a:prstGeom>
          <a:no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000"/>
              <a:buFont typeface="Calibri"/>
              <a:buNone/>
            </a:pPr>
            <a:r>
              <a:rPr b="1" lang="en-US" sz="4000" cap="none"/>
              <a:t>CORE OPTIONS</a:t>
            </a:r>
            <a:endParaRPr/>
          </a:p>
        </p:txBody>
      </p:sp>
      <p:sp>
        <p:nvSpPr>
          <p:cNvPr id="199" name="Google Shape;19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888888"/>
              </a:buClr>
              <a:buSzPts val="2000"/>
              <a:buNone/>
            </a:pPr>
            <a:r>
              <a:rPr lang="en-US" sz="2000">
                <a:solidFill>
                  <a:srgbClr val="888888"/>
                </a:solidFill>
              </a:rPr>
              <a:t>Reliability &amp; evolution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Key Options</a:t>
            </a:r>
            <a:endParaRPr/>
          </a:p>
        </p:txBody>
      </p:sp>
      <p:sp>
        <p:nvSpPr>
          <p:cNvPr id="205" name="Google Shape;205;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cloudFiles.format = 'json'|'csv'|'parquet'|...</a:t>
            </a:r>
            <a:endParaRPr/>
          </a:p>
          <a:p>
            <a:pPr indent="-342900" lvl="0" marL="342900" rtl="0" algn="l">
              <a:spcBef>
                <a:spcPts val="360"/>
              </a:spcBef>
              <a:spcAft>
                <a:spcPts val="0"/>
              </a:spcAft>
              <a:buClr>
                <a:schemeClr val="dk1"/>
              </a:buClr>
              <a:buSzPts val="1800"/>
              <a:buChar char="•"/>
            </a:pPr>
            <a:r>
              <a:rPr lang="en-US" sz="1800"/>
              <a:t>cloudFiles.schemaLocation = '&lt;path&gt;'</a:t>
            </a:r>
            <a:endParaRPr/>
          </a:p>
          <a:p>
            <a:pPr indent="-342900" lvl="0" marL="342900" rtl="0" algn="l">
              <a:spcBef>
                <a:spcPts val="360"/>
              </a:spcBef>
              <a:spcAft>
                <a:spcPts val="0"/>
              </a:spcAft>
              <a:buClr>
                <a:schemeClr val="dk1"/>
              </a:buClr>
              <a:buSzPts val="1800"/>
              <a:buChar char="•"/>
            </a:pPr>
            <a:r>
              <a:rPr lang="en-US" sz="1800"/>
              <a:t>cloudFiles.inferColumnTypes = 'true'</a:t>
            </a:r>
            <a:endParaRPr/>
          </a:p>
          <a:p>
            <a:pPr indent="-342900" lvl="0" marL="342900" rtl="0" algn="l">
              <a:spcBef>
                <a:spcPts val="360"/>
              </a:spcBef>
              <a:spcAft>
                <a:spcPts val="0"/>
              </a:spcAft>
              <a:buClr>
                <a:schemeClr val="dk1"/>
              </a:buClr>
              <a:buSzPts val="1800"/>
              <a:buChar char="•"/>
            </a:pPr>
            <a:r>
              <a:rPr lang="en-US" sz="1800"/>
              <a:t>cloudFiles.schemaEvolutionMode = 'addNewColumns'</a:t>
            </a:r>
            <a:endParaRPr/>
          </a:p>
          <a:p>
            <a:pPr indent="-342900" lvl="0" marL="342900" rtl="0" algn="l">
              <a:spcBef>
                <a:spcPts val="360"/>
              </a:spcBef>
              <a:spcAft>
                <a:spcPts val="0"/>
              </a:spcAft>
              <a:buClr>
                <a:schemeClr val="dk1"/>
              </a:buClr>
              <a:buSzPts val="1800"/>
              <a:buChar char="•"/>
            </a:pPr>
            <a:r>
              <a:rPr lang="en-US" sz="1800"/>
              <a:t>checkpointLocation = '&lt;path&gt;'</a:t>
            </a:r>
            <a:endParaRPr/>
          </a:p>
          <a:p>
            <a:pPr indent="-342900" lvl="0" marL="342900" rtl="0" algn="l">
              <a:spcBef>
                <a:spcPts val="360"/>
              </a:spcBef>
              <a:spcAft>
                <a:spcPts val="0"/>
              </a:spcAft>
              <a:buClr>
                <a:schemeClr val="dk1"/>
              </a:buClr>
              <a:buSzPts val="1800"/>
              <a:buChar char="•"/>
            </a:pPr>
            <a:r>
              <a:rPr lang="en-US" sz="1800"/>
              <a:t>cloudFiles.useNotifications = 'true'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Learning Objectives</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Use Auto Loader for file-based incremental ingestion.</a:t>
            </a:r>
            <a:endParaRPr/>
          </a:p>
          <a:p>
            <a:pPr indent="-342900" lvl="0" marL="342900" rtl="0" algn="l">
              <a:spcBef>
                <a:spcPts val="360"/>
              </a:spcBef>
              <a:spcAft>
                <a:spcPts val="0"/>
              </a:spcAft>
              <a:buClr>
                <a:schemeClr val="dk1"/>
              </a:buClr>
              <a:buSzPts val="1800"/>
              <a:buChar char="•"/>
            </a:pPr>
            <a:r>
              <a:rPr lang="en-US" sz="1800"/>
              <a:t>Compare listing vs notifications modes.</a:t>
            </a:r>
            <a:endParaRPr/>
          </a:p>
          <a:p>
            <a:pPr indent="-342900" lvl="0" marL="342900" rtl="0" algn="l">
              <a:spcBef>
                <a:spcPts val="360"/>
              </a:spcBef>
              <a:spcAft>
                <a:spcPts val="0"/>
              </a:spcAft>
              <a:buClr>
                <a:schemeClr val="dk1"/>
              </a:buClr>
              <a:buSzPts val="1800"/>
              <a:buChar char="•"/>
            </a:pPr>
            <a:r>
              <a:rPr lang="en-US" sz="1800"/>
              <a:t>Configure checkpoints &amp; schema evolution.</a:t>
            </a:r>
            <a:endParaRPr/>
          </a:p>
          <a:p>
            <a:pPr indent="-342900" lvl="0" marL="342900" rtl="0" algn="l">
              <a:spcBef>
                <a:spcPts val="360"/>
              </a:spcBef>
              <a:spcAft>
                <a:spcPts val="0"/>
              </a:spcAft>
              <a:buClr>
                <a:schemeClr val="dk1"/>
              </a:buClr>
              <a:buSzPts val="1800"/>
              <a:buChar char="•"/>
            </a:pPr>
            <a:r>
              <a:rPr lang="en-US" sz="1800"/>
              <a:t>Build Bronze → Silver with Delta.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Pitfalls</a:t>
            </a:r>
            <a:endParaRPr/>
          </a:p>
        </p:txBody>
      </p:sp>
      <p:sp>
        <p:nvSpPr>
          <p:cNvPr id="211" name="Google Shape;2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Missing schemaLocation</a:t>
            </a:r>
            <a:endParaRPr/>
          </a:p>
          <a:p>
            <a:pPr indent="-342900" lvl="0" marL="342900" rtl="0" algn="l">
              <a:spcBef>
                <a:spcPts val="360"/>
              </a:spcBef>
              <a:spcAft>
                <a:spcPts val="0"/>
              </a:spcAft>
              <a:buClr>
                <a:schemeClr val="dk1"/>
              </a:buClr>
              <a:buSzPts val="1800"/>
              <a:buChar char="•"/>
            </a:pPr>
            <a:r>
              <a:rPr lang="en-US" sz="1800"/>
              <a:t>Reusing checkpoints across queries</a:t>
            </a:r>
            <a:endParaRPr/>
          </a:p>
          <a:p>
            <a:pPr indent="-342900" lvl="0" marL="342900" rtl="0" algn="l">
              <a:spcBef>
                <a:spcPts val="360"/>
              </a:spcBef>
              <a:spcAft>
                <a:spcPts val="0"/>
              </a:spcAft>
              <a:buClr>
                <a:schemeClr val="dk1"/>
              </a:buClr>
              <a:buSzPts val="1800"/>
              <a:buChar char="•"/>
            </a:pPr>
            <a:r>
              <a:rPr lang="en-US" sz="1800"/>
              <a:t>Aggressive cleanup removing logs</a:t>
            </a:r>
            <a:endParaRPr/>
          </a:p>
          <a:p>
            <a:pPr indent="-342900" lvl="0" marL="342900" rtl="0" algn="l">
              <a:spcBef>
                <a:spcPts val="360"/>
              </a:spcBef>
              <a:spcAft>
                <a:spcPts val="0"/>
              </a:spcAft>
              <a:buClr>
                <a:schemeClr val="dk1"/>
              </a:buClr>
              <a:buSzPts val="1800"/>
              <a:buChar char="•"/>
            </a:pPr>
            <a:r>
              <a:rPr lang="en-US" sz="1800"/>
              <a:t>No handling for malformed records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7cc84f8e8a_0_5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17" name="Google Shape;217;g37cc84f8e8a_0_5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18" name="Google Shape;218;g37cc84f8e8a_0_53"/>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7cc84f8e8a_0_5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24" name="Google Shape;224;g37cc84f8e8a_0_5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225" name="Google Shape;225;g37cc84f8e8a_0_59"/>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Wrap-Up &amp; Next</a:t>
            </a:r>
            <a:endParaRPr/>
          </a:p>
        </p:txBody>
      </p:sp>
      <p:sp>
        <p:nvSpPr>
          <p:cNvPr id="231" name="Google Shape;23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Auto Loader simplifies incremental ingestion</a:t>
            </a:r>
            <a:endParaRPr/>
          </a:p>
          <a:p>
            <a:pPr indent="-342900" lvl="0" marL="342900" rtl="0" algn="l">
              <a:spcBef>
                <a:spcPts val="360"/>
              </a:spcBef>
              <a:spcAft>
                <a:spcPts val="0"/>
              </a:spcAft>
              <a:buClr>
                <a:schemeClr val="dk1"/>
              </a:buClr>
              <a:buSzPts val="1800"/>
              <a:buChar char="•"/>
            </a:pPr>
            <a:r>
              <a:rPr lang="en-US" sz="1800"/>
              <a:t>Next: stream-stream joins &amp; watermarks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Agenda</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US" sz="1800"/>
              <a:t>Why Streaming on the lakehouse</a:t>
            </a:r>
            <a:endParaRPr sz="1800"/>
          </a:p>
          <a:p>
            <a:pPr indent="-342900" lvl="0" marL="342900" rtl="0" algn="l">
              <a:spcBef>
                <a:spcPts val="0"/>
              </a:spcBef>
              <a:spcAft>
                <a:spcPts val="0"/>
              </a:spcAft>
              <a:buSzPts val="1800"/>
              <a:buChar char="•"/>
            </a:pPr>
            <a:r>
              <a:rPr lang="en-US" sz="1800"/>
              <a:t>Structured streaming mental model</a:t>
            </a:r>
            <a:endParaRPr sz="1800"/>
          </a:p>
          <a:p>
            <a:pPr indent="-342900" lvl="0" marL="342900" rtl="0" algn="l">
              <a:spcBef>
                <a:spcPts val="0"/>
              </a:spcBef>
              <a:spcAft>
                <a:spcPts val="0"/>
              </a:spcAft>
              <a:buSzPts val="1800"/>
              <a:buChar char="•"/>
            </a:pPr>
            <a:r>
              <a:rPr lang="en-US" sz="1800"/>
              <a:t>Triggers, watermarks, and stateful ops</a:t>
            </a:r>
            <a:endParaRPr sz="1800"/>
          </a:p>
          <a:p>
            <a:pPr indent="-342900" lvl="0" marL="342900" rtl="0" algn="l">
              <a:spcBef>
                <a:spcPts val="0"/>
              </a:spcBef>
              <a:spcAft>
                <a:spcPts val="0"/>
              </a:spcAft>
              <a:buSzPts val="1800"/>
              <a:buChar char="•"/>
            </a:pPr>
            <a:r>
              <a:rPr lang="en-US" sz="1800"/>
              <a:t>Streaming joins: stream–static &amp; stream–stream</a:t>
            </a:r>
            <a:endParaRPr sz="1800"/>
          </a:p>
          <a:p>
            <a:pPr indent="-342900" lvl="0" marL="342900" rtl="0" algn="l">
              <a:spcBef>
                <a:spcPts val="0"/>
              </a:spcBef>
              <a:spcAft>
                <a:spcPts val="0"/>
              </a:spcAft>
              <a:buClr>
                <a:schemeClr val="dk1"/>
              </a:buClr>
              <a:buSzPts val="1800"/>
              <a:buChar char="•"/>
            </a:pPr>
            <a:r>
              <a:rPr lang="en-US" sz="1800"/>
              <a:t>Auto Loader overview</a:t>
            </a:r>
            <a:endParaRPr/>
          </a:p>
          <a:p>
            <a:pPr indent="-342900" lvl="0" marL="342900" rtl="0" algn="l">
              <a:spcBef>
                <a:spcPts val="360"/>
              </a:spcBef>
              <a:spcAft>
                <a:spcPts val="0"/>
              </a:spcAft>
              <a:buClr>
                <a:schemeClr val="dk1"/>
              </a:buClr>
              <a:buSzPts val="1800"/>
              <a:buChar char="•"/>
            </a:pPr>
            <a:r>
              <a:rPr lang="en-US" sz="1800"/>
              <a:t>Discovery modes</a:t>
            </a:r>
            <a:endParaRPr/>
          </a:p>
          <a:p>
            <a:pPr indent="-342900" lvl="0" marL="342900" rtl="0" algn="l">
              <a:spcBef>
                <a:spcPts val="360"/>
              </a:spcBef>
              <a:spcAft>
                <a:spcPts val="0"/>
              </a:spcAft>
              <a:buClr>
                <a:schemeClr val="dk1"/>
              </a:buClr>
              <a:buSzPts val="1800"/>
              <a:buChar char="•"/>
            </a:pPr>
            <a:r>
              <a:rPr lang="en-US" sz="1800"/>
              <a:t>Core options: schemaLocation, checkpoints, evolution</a:t>
            </a:r>
            <a:endParaRPr/>
          </a:p>
          <a:p>
            <a:pPr indent="-342900" lvl="0" marL="342900" rtl="0" algn="l">
              <a:spcBef>
                <a:spcPts val="360"/>
              </a:spcBef>
              <a:spcAft>
                <a:spcPts val="0"/>
              </a:spcAft>
              <a:buClr>
                <a:schemeClr val="dk1"/>
              </a:buClr>
              <a:buSzPts val="1800"/>
              <a:buChar char="•"/>
            </a:pPr>
            <a:r>
              <a:rPr lang="en-US" sz="1800"/>
              <a:t>Hands-on demo plan</a:t>
            </a:r>
            <a:endParaRPr/>
          </a:p>
          <a:p>
            <a:pPr indent="-342900" lvl="0" marL="342900" rtl="0" algn="l">
              <a:spcBef>
                <a:spcPts val="360"/>
              </a:spcBef>
              <a:spcAft>
                <a:spcPts val="0"/>
              </a:spcAft>
              <a:buClr>
                <a:schemeClr val="dk1"/>
              </a:buClr>
              <a:buSzPts val="1800"/>
              <a:buChar char="•"/>
            </a:pPr>
            <a:r>
              <a:rPr lang="en-US" sz="1800"/>
              <a:t>Performance &amp; pitfalls</a:t>
            </a:r>
            <a:endParaRPr/>
          </a:p>
          <a:p>
            <a:pPr indent="-342900" lvl="0" marL="342900" rtl="0" algn="l">
              <a:spcBef>
                <a:spcPts val="360"/>
              </a:spcBef>
              <a:spcAft>
                <a:spcPts val="0"/>
              </a:spcAft>
              <a:buClr>
                <a:schemeClr val="dk1"/>
              </a:buClr>
              <a:buSzPts val="1800"/>
              <a:buChar char="•"/>
            </a:pPr>
            <a:r>
              <a:rPr lang="en-US" sz="1800"/>
              <a:t>Wrap-up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7cc84f8e8a_0_1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03" name="Google Shape;103;g37cc84f8e8a_0_1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04" name="Google Shape;104;g37cc84f8e8a_0_17"/>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7cc84f8e8a_0_2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10" name="Google Shape;110;g37cc84f8e8a_0_2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11" name="Google Shape;111;g37cc84f8e8a_0_23"/>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7cc84f8e8a_0_29"/>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17" name="Google Shape;117;g37cc84f8e8a_0_2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18" name="Google Shape;118;g37cc84f8e8a_0_29"/>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7cc84f8e8a_0_3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24" name="Google Shape;124;g37cc84f8e8a_0_3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25" name="Google Shape;125;g37cc84f8e8a_0_35"/>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7cc84f8e8a_0_4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31" name="Google Shape;131;g37cc84f8e8a_0_41"/>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32" name="Google Shape;132;g37cc84f8e8a_0_41"/>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7cc84f8e8a_0_4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38" name="Google Shape;138;g37cc84f8e8a_0_4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pic>
        <p:nvPicPr>
          <p:cNvPr id="139" name="Google Shape;139;g37cc84f8e8a_0_47"/>
          <p:cNvPicPr preferRelativeResize="0"/>
          <p:nvPr/>
        </p:nvPicPr>
        <p:blipFill>
          <a:blip r:embed="rId3">
            <a:alphaModFix/>
          </a:blip>
          <a:stretch>
            <a:fillRect/>
          </a:stretch>
        </p:blipFill>
        <p:spPr>
          <a:xfrm>
            <a:off x="0" y="0"/>
            <a:ext cx="9144000" cy="6858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