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585331-1B20-4528-A68D-D18037B5B8C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5FCB192-C352-482B-8558-10CA2C9C7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4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0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7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549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11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72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42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5331-1B20-4528-A68D-D18037B5B8C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B192-C352-482B-8558-10CA2C9C7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4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5331-1B20-4528-A68D-D18037B5B8C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B192-C352-482B-8558-10CA2C9C7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5331-1B20-4528-A68D-D18037B5B8C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B192-C352-482B-8558-10CA2C9C7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26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5331-1B20-4528-A68D-D18037B5B8C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B192-C352-482B-8558-10CA2C9C7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5331-1B20-4528-A68D-D18037B5B8C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B192-C352-482B-8558-10CA2C9C7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57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5331-1B20-4528-A68D-D18037B5B8C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B192-C352-482B-8558-10CA2C9C7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4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5331-1B20-4528-A68D-D18037B5B8C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B192-C352-482B-8558-10CA2C9C7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5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5331-1B20-4528-A68D-D18037B5B8C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B192-C352-482B-8558-10CA2C9C7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28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5331-1B20-4528-A68D-D18037B5B8C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B192-C352-482B-8558-10CA2C9C7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5331-1B20-4528-A68D-D18037B5B8C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B192-C352-482B-8558-10CA2C9C7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34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11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91CE92-DB50-CE88-1EF2-CFABE37F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Separation of Powers: Legislature, Executive, and Judiciary</a:t>
            </a:r>
            <a:br>
              <a:rPr lang="en-GB" sz="2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Subtitle: Understanding the Distinct Functions and Roles in Governance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71B1A2-88F9-C007-8B64-C7F061D9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Name: Md. </a:t>
            </a:r>
            <a:r>
              <a:rPr lang="en-US" sz="4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Nobin</a:t>
            </a: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Hossen</a:t>
            </a: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Roll: 15</a:t>
            </a:r>
          </a:p>
          <a:p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Batch: 47</a:t>
            </a:r>
          </a:p>
          <a:p>
            <a:pPr lvl="8" algn="r"/>
            <a:r>
              <a:rPr 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6</a:t>
            </a:r>
            <a:r>
              <a:rPr lang="en-US" sz="3000" b="1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3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Dec, 2024  </a:t>
            </a:r>
            <a:endParaRPr lang="en-GB" sz="3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1733-5A1C-2A26-9AEE-006969F6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Introduction to Separation of Powers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F9A238-1689-1749-4657-0301C190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Definition:</a:t>
            </a:r>
          </a:p>
          <a:p>
            <a:r>
              <a:rPr lang="en-GB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separation of powers is a governance model in which the three branches of government (Legislature, Executive, and Judiciary) are distinct, preventing any one branch from gaining too much power.</a:t>
            </a:r>
            <a:endParaRPr lang="en-GB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GB" sz="3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Purpose</a:t>
            </a:r>
            <a:r>
              <a:rPr lang="en-GB" sz="47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GB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ensure checks and balances, prevent abuse of power, and protect individual rights and freedoms.</a:t>
            </a:r>
            <a:endParaRPr lang="en-GB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1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8DDA-84EE-63A1-DC25-09A86A05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Overview of the Three Branches of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BBC4-0199-42C3-63AA-4709C961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b="1" dirty="0">
                <a:solidFill>
                  <a:schemeClr val="bg2">
                    <a:lumMod val="50000"/>
                  </a:schemeClr>
                </a:solidFill>
              </a:rPr>
              <a:t>Legislature</a:t>
            </a:r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: Responsible for law-making.</a:t>
            </a:r>
          </a:p>
          <a:p>
            <a:r>
              <a:rPr lang="en-GB" sz="3600" b="1" dirty="0">
                <a:solidFill>
                  <a:schemeClr val="bg2">
                    <a:lumMod val="50000"/>
                  </a:schemeClr>
                </a:solidFill>
              </a:rPr>
              <a:t>Executive</a:t>
            </a:r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: Responsible for implementing and enforcing laws</a:t>
            </a:r>
          </a:p>
          <a:p>
            <a:r>
              <a:rPr lang="en-GB" sz="3600" b="1" dirty="0">
                <a:solidFill>
                  <a:schemeClr val="bg2">
                    <a:lumMod val="50000"/>
                  </a:schemeClr>
                </a:solidFill>
              </a:rPr>
              <a:t>Judiciary</a:t>
            </a:r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: Responsible for interpreting laws and ensuring justice.</a:t>
            </a:r>
            <a:r>
              <a:rPr lang="en-GB" sz="4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GB" sz="5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2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AF15-623F-F91D-EEF4-115023E6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Legislature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57A5-F720-FBEA-4A14-F6E7A90D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7767"/>
          </a:xfrm>
        </p:spPr>
        <p:txBody>
          <a:bodyPr>
            <a:normAutofit/>
          </a:bodyPr>
          <a:lstStyle/>
          <a:p>
            <a:r>
              <a:rPr lang="en-GB" b="1" dirty="0"/>
              <a:t>Main Function</a:t>
            </a:r>
          </a:p>
          <a:p>
            <a:pPr lvl="1"/>
            <a:r>
              <a:rPr lang="en-GB" sz="2400" b="1" dirty="0"/>
              <a:t>Law-making</a:t>
            </a:r>
            <a:r>
              <a:rPr lang="en-GB" sz="2400" dirty="0"/>
              <a:t>: Creates, amends, and repeals laws.</a:t>
            </a:r>
          </a:p>
          <a:p>
            <a:pPr lvl="1"/>
            <a:r>
              <a:rPr lang="en-GB" sz="2400" b="1" dirty="0"/>
              <a:t>Budgeting and Finance</a:t>
            </a:r>
            <a:r>
              <a:rPr lang="en-GB" sz="2400" dirty="0"/>
              <a:t>: Approves national budgets.</a:t>
            </a:r>
          </a:p>
          <a:p>
            <a:pPr lvl="1"/>
            <a:r>
              <a:rPr lang="en-GB" sz="2400" b="1" dirty="0"/>
              <a:t>Oversight</a:t>
            </a:r>
            <a:r>
              <a:rPr lang="en-GB" sz="2400" dirty="0"/>
              <a:t>: Monitors executive actions and holds them accountable.</a:t>
            </a:r>
          </a:p>
          <a:p>
            <a:pPr lvl="1"/>
            <a:r>
              <a:rPr lang="en-GB" sz="2400" b="1" dirty="0"/>
              <a:t>Representation</a:t>
            </a:r>
            <a:r>
              <a:rPr lang="en-GB" sz="2400" dirty="0"/>
              <a:t>: Represents the public’s interests.</a:t>
            </a:r>
            <a:endParaRPr lang="en-GB" sz="2800" dirty="0"/>
          </a:p>
          <a:p>
            <a:pPr marL="457200" lvl="1" indent="0">
              <a:buNone/>
            </a:pPr>
            <a:r>
              <a:rPr lang="en-GB" sz="2400" b="1" dirty="0"/>
              <a:t>Example</a:t>
            </a:r>
            <a:r>
              <a:rPr lang="en-GB" sz="2400" dirty="0"/>
              <a:t>:</a:t>
            </a:r>
            <a:endParaRPr lang="en-GB" sz="2800" b="1" dirty="0"/>
          </a:p>
          <a:p>
            <a:pPr marL="457200" lvl="1" indent="0">
              <a:buNone/>
            </a:pPr>
            <a:r>
              <a:rPr lang="en-GB" sz="2000" b="1" dirty="0"/>
              <a:t>USA</a:t>
            </a:r>
            <a:r>
              <a:rPr lang="en-GB" sz="2000" dirty="0"/>
              <a:t>: Congress (Senate &amp; House of Representatives)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Bangladesh</a:t>
            </a:r>
            <a:r>
              <a:rPr lang="en-GB" dirty="0"/>
              <a:t>: </a:t>
            </a:r>
            <a:r>
              <a:rPr lang="en-GB" dirty="0" err="1"/>
              <a:t>Jatiya</a:t>
            </a:r>
            <a:r>
              <a:rPr lang="en-GB" dirty="0"/>
              <a:t> </a:t>
            </a:r>
            <a:r>
              <a:rPr lang="en-GB" dirty="0" err="1"/>
              <a:t>Sangsad</a:t>
            </a:r>
            <a:r>
              <a:rPr lang="en-GB" dirty="0"/>
              <a:t> (National Parliament)</a:t>
            </a:r>
          </a:p>
          <a:p>
            <a:pPr marL="457200" lvl="1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817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31E7-DAD8-786F-27A2-E56C1180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The Executive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16CB-B2B2-B264-7C0A-68B7D786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Main Functions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chemeClr val="bg1"/>
                </a:solidFill>
              </a:rPr>
              <a:t>Example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DCC4CE-147F-2CF8-17F7-560F7D00F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852" y="2690336"/>
            <a:ext cx="82028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Law Enforcement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Implements and enforces laws.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Policy-Making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Develops national policies and priorities.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Relations and National Defense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Manages diplomacy and defense.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Appointments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Appoints senior officials (including judges, in some systems).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474F463C-230F-7295-27C7-DDE50B923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852" y="4445783"/>
            <a:ext cx="45480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President and Cabinet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Bangladesh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Prime Minister and Cabinet </a:t>
            </a:r>
          </a:p>
        </p:txBody>
      </p:sp>
    </p:spTree>
    <p:extLst>
      <p:ext uri="{BB962C8B-B14F-4D97-AF65-F5344CB8AC3E}">
        <p14:creationId xmlns:p14="http://schemas.microsoft.com/office/powerpoint/2010/main" val="75427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84C2-9662-DA68-6829-5B4C10EF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Judiciary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FC95B7-F449-D767-5F4C-63C71039F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8698" y="2097088"/>
            <a:ext cx="775404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Main Functions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Interpreting Laws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Provides legal interpretation and clarification.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Judicial Review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Ensures laws and executive actions are constitutional.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Dispute Resolution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Resolves conflicts in both civil and criminal matters.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Protecting Rights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Safeguards fundamental rights and liberties.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349D9-752C-27EF-B415-98AB20219B9D}"/>
              </a:ext>
            </a:extLst>
          </p:cNvPr>
          <p:cNvSpPr txBox="1"/>
          <p:nvPr/>
        </p:nvSpPr>
        <p:spPr>
          <a:xfrm>
            <a:off x="1844796" y="3851414"/>
            <a:ext cx="64270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Example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USA</a:t>
            </a:r>
            <a:r>
              <a:rPr lang="en-GB" dirty="0">
                <a:solidFill>
                  <a:schemeClr val="bg1"/>
                </a:solidFill>
              </a:rPr>
              <a:t>: Supreme Court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Bangladesh</a:t>
            </a:r>
            <a:r>
              <a:rPr lang="en-GB" dirty="0">
                <a:solidFill>
                  <a:schemeClr val="bg1"/>
                </a:solidFill>
              </a:rPr>
              <a:t>: Supreme Court (Appellate &amp; High Court Divisions)</a:t>
            </a:r>
          </a:p>
        </p:txBody>
      </p:sp>
    </p:spTree>
    <p:extLst>
      <p:ext uri="{BB962C8B-B14F-4D97-AF65-F5344CB8AC3E}">
        <p14:creationId xmlns:p14="http://schemas.microsoft.com/office/powerpoint/2010/main" val="153084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0655-27B6-E8E4-32F8-9EB365AB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the Three Branches Work Together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A7B128-D6CE-4A3E-76C7-E822B8225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901" y="2321004"/>
            <a:ext cx="921241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Checks and Balances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Each branch can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limit the powers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the others to prevent any branch from becoming too powerful.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Example: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President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can veto a bill passed by Congress, but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Congress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can override the veto.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Supreme Court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can declare laws or executive actions unconstitutional.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69122-5A64-5330-7094-0E6CD1AF83E6}"/>
              </a:ext>
            </a:extLst>
          </p:cNvPr>
          <p:cNvSpPr txBox="1"/>
          <p:nvPr/>
        </p:nvSpPr>
        <p:spPr>
          <a:xfrm>
            <a:off x="1528689" y="4309461"/>
            <a:ext cx="77700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Mutual </a:t>
            </a:r>
            <a:r>
              <a:rPr lang="en-GB" sz="2400" b="1" dirty="0" err="1">
                <a:solidFill>
                  <a:schemeClr val="bg1"/>
                </a:solidFill>
              </a:rPr>
              <a:t>Accountability</a:t>
            </a:r>
            <a:r>
              <a:rPr lang="en-GB" sz="2400" dirty="0" err="1">
                <a:solidFill>
                  <a:schemeClr val="bg1"/>
                </a:solidFill>
              </a:rPr>
              <a:t>:The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b="1" dirty="0">
                <a:solidFill>
                  <a:schemeClr val="bg1"/>
                </a:solidFill>
              </a:rPr>
              <a:t>Legislature</a:t>
            </a:r>
            <a:r>
              <a:rPr lang="en-GB" sz="2400" dirty="0">
                <a:solidFill>
                  <a:schemeClr val="bg1"/>
                </a:solidFill>
              </a:rPr>
              <a:t> ensures that the </a:t>
            </a:r>
            <a:r>
              <a:rPr lang="en-GB" sz="2400" b="1" dirty="0">
                <a:solidFill>
                  <a:schemeClr val="bg1"/>
                </a:solidFill>
              </a:rPr>
              <a:t>Executive</a:t>
            </a:r>
            <a:r>
              <a:rPr lang="en-GB" sz="2400" dirty="0">
                <a:solidFill>
                  <a:schemeClr val="bg1"/>
                </a:solidFill>
              </a:rPr>
              <a:t> is accountable through oversight and law-making.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The </a:t>
            </a:r>
            <a:r>
              <a:rPr lang="en-GB" sz="2400" b="1" dirty="0">
                <a:solidFill>
                  <a:schemeClr val="bg1"/>
                </a:solidFill>
              </a:rPr>
              <a:t>Judiciary</a:t>
            </a:r>
            <a:r>
              <a:rPr lang="en-GB" sz="2400" dirty="0">
                <a:solidFill>
                  <a:schemeClr val="bg1"/>
                </a:solidFill>
              </a:rPr>
              <a:t> ensures that both the </a:t>
            </a:r>
            <a:r>
              <a:rPr lang="en-GB" sz="2400" b="1" dirty="0">
                <a:solidFill>
                  <a:schemeClr val="bg1"/>
                </a:solidFill>
              </a:rPr>
              <a:t>Legislature</a:t>
            </a:r>
            <a:r>
              <a:rPr lang="en-GB" sz="2400" dirty="0">
                <a:solidFill>
                  <a:schemeClr val="bg1"/>
                </a:solidFill>
              </a:rPr>
              <a:t> and </a:t>
            </a:r>
            <a:r>
              <a:rPr lang="en-GB" sz="2400" b="1" dirty="0">
                <a:solidFill>
                  <a:schemeClr val="bg1"/>
                </a:solidFill>
              </a:rPr>
              <a:t>Executive</a:t>
            </a:r>
            <a:r>
              <a:rPr lang="en-GB" sz="2400" dirty="0">
                <a:solidFill>
                  <a:schemeClr val="bg1"/>
                </a:solidFill>
              </a:rPr>
              <a:t> act within their constitutional limits.</a:t>
            </a:r>
          </a:p>
        </p:txBody>
      </p:sp>
    </p:spTree>
    <p:extLst>
      <p:ext uri="{BB962C8B-B14F-4D97-AF65-F5344CB8AC3E}">
        <p14:creationId xmlns:p14="http://schemas.microsoft.com/office/powerpoint/2010/main" val="121490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8247-5E12-BF63-DD08-7F03DA2B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B9B0-2A20-FC2D-6B8A-EDA757AE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The Separation of Powers</a:t>
            </a:r>
            <a:r>
              <a:rPr lang="en-GB" dirty="0">
                <a:solidFill>
                  <a:schemeClr val="bg1"/>
                </a:solidFill>
              </a:rPr>
              <a:t> ensures that government functions are divided into distinct branches to promote </a:t>
            </a:r>
            <a:r>
              <a:rPr lang="en-GB" b="1" dirty="0">
                <a:solidFill>
                  <a:schemeClr val="bg1"/>
                </a:solidFill>
              </a:rPr>
              <a:t>accountability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>
                <a:solidFill>
                  <a:schemeClr val="bg1"/>
                </a:solidFill>
              </a:rPr>
              <a:t>checks and balances</a:t>
            </a:r>
            <a:r>
              <a:rPr lang="en-GB" dirty="0">
                <a:solidFill>
                  <a:schemeClr val="bg1"/>
                </a:solidFill>
              </a:rPr>
              <a:t>, and </a:t>
            </a:r>
            <a:r>
              <a:rPr lang="en-GB" b="1" dirty="0">
                <a:solidFill>
                  <a:schemeClr val="bg1"/>
                </a:solidFill>
              </a:rPr>
              <a:t>fairness</a:t>
            </a:r>
            <a:r>
              <a:rPr lang="en-GB" dirty="0">
                <a:solidFill>
                  <a:schemeClr val="bg1"/>
                </a:solidFill>
              </a:rPr>
              <a:t> in governance.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Each branch has its own powers and responsibilities but must work together to ensure the </a:t>
            </a:r>
            <a:r>
              <a:rPr lang="en-GB" b="1" dirty="0">
                <a:solidFill>
                  <a:schemeClr val="bg1"/>
                </a:solidFill>
              </a:rPr>
              <a:t>protection of rights</a:t>
            </a:r>
            <a:r>
              <a:rPr lang="en-GB" dirty="0">
                <a:solidFill>
                  <a:schemeClr val="bg1"/>
                </a:solidFill>
              </a:rPr>
              <a:t> and the </a:t>
            </a:r>
            <a:r>
              <a:rPr lang="en-GB" b="1" dirty="0">
                <a:solidFill>
                  <a:schemeClr val="bg1"/>
                </a:solidFill>
              </a:rPr>
              <a:t>effective functioning of the state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Key to a healthy democracy</a:t>
            </a:r>
            <a:r>
              <a:rPr lang="en-GB" dirty="0">
                <a:solidFill>
                  <a:schemeClr val="bg1"/>
                </a:solidFill>
              </a:rPr>
              <a:t>: A system that ensures no branch becomes too powerful, allowing for </a:t>
            </a:r>
            <a:r>
              <a:rPr lang="en-GB" b="1" dirty="0">
                <a:solidFill>
                  <a:schemeClr val="bg1"/>
                </a:solidFill>
              </a:rPr>
              <a:t>justice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b="1" dirty="0">
                <a:solidFill>
                  <a:schemeClr val="bg1"/>
                </a:solidFill>
              </a:rPr>
              <a:t>good governance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21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3EE7-8860-9737-4D7C-AAFA6DB6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30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Thank you </a:t>
            </a:r>
            <a:endParaRPr lang="en-GB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08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478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Separation of Powers: Legislature, Executive, and Judiciary Subtitle: Understanding the Distinct Functions and Roles in Governance</vt:lpstr>
      <vt:lpstr>Introduction to Separation of Powers</vt:lpstr>
      <vt:lpstr>Overview of the Three Branches of Government</vt:lpstr>
      <vt:lpstr>The Legislature</vt:lpstr>
      <vt:lpstr>The Executive </vt:lpstr>
      <vt:lpstr>The Judiciary</vt:lpstr>
      <vt:lpstr>How the Three Branches Work Together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Nasirul</dc:creator>
  <cp:lastModifiedBy>Nasirul</cp:lastModifiedBy>
  <cp:revision>1</cp:revision>
  <dcterms:created xsi:type="dcterms:W3CDTF">2024-12-05T18:55:01Z</dcterms:created>
  <dcterms:modified xsi:type="dcterms:W3CDTF">2024-12-05T19:20:25Z</dcterms:modified>
</cp:coreProperties>
</file>