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66" r:id="rId4"/>
    <p:sldId id="260" r:id="rId5"/>
    <p:sldId id="261" r:id="rId6"/>
    <p:sldId id="263" r:id="rId7"/>
    <p:sldId id="264" r:id="rId8"/>
    <p:sldId id="262" r:id="rId9"/>
    <p:sldId id="268" r:id="rId10"/>
    <p:sldId id="258" r:id="rId11"/>
    <p:sldId id="259" r:id="rId12"/>
    <p:sldId id="265" r:id="rId13"/>
    <p:sldId id="269" r:id="rId14"/>
    <p:sldId id="267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035" autoAdjust="0"/>
  </p:normalViewPr>
  <p:slideViewPr>
    <p:cSldViewPr>
      <p:cViewPr>
        <p:scale>
          <a:sx n="66" d="100"/>
          <a:sy n="66" d="100"/>
        </p:scale>
        <p:origin x="-1158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325D5-C9DA-465F-8645-ED8DB45D9128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BBAA6-36BF-4C53-882C-354EC6824A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96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そもそもなぜ</a:t>
            </a:r>
            <a:r>
              <a:rPr lang="en-US" altLang="ja-JP" dirty="0" smtClean="0"/>
              <a:t>SSO</a:t>
            </a:r>
            <a:r>
              <a:rPr lang="ja-JP" altLang="en-US" dirty="0" smtClean="0"/>
              <a:t>にするのか</a:t>
            </a:r>
            <a:endParaRPr kumimoji="1" lang="ja-JP" altLang="en-US" dirty="0" smtClean="0"/>
          </a:p>
          <a:p>
            <a:r>
              <a:rPr kumimoji="1" lang="en-US" altLang="ja-JP" dirty="0" smtClean="0"/>
              <a:t>- </a:t>
            </a:r>
            <a:r>
              <a:rPr kumimoji="1" lang="ja-JP" altLang="en-US" dirty="0" smtClean="0"/>
              <a:t>ユーザー目線</a:t>
            </a:r>
          </a:p>
          <a:p>
            <a:endParaRPr kumimoji="1" lang="ja-JP" altLang="en-US" dirty="0" smtClean="0"/>
          </a:p>
          <a:p>
            <a:r>
              <a:rPr kumimoji="1" lang="ja-JP" altLang="en-US" dirty="0" smtClean="0"/>
              <a:t>機密情報の入力が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度だけで済む</a:t>
            </a:r>
          </a:p>
          <a:p>
            <a:r>
              <a:rPr kumimoji="1" lang="ja-JP" altLang="en-US" dirty="0" smtClean="0"/>
              <a:t>入力すべき機密情報が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種類だけ</a:t>
            </a:r>
          </a:p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多要素認証で複数入力するものも、便宜上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種類、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度と考えます。</a:t>
            </a:r>
          </a:p>
          <a:p>
            <a:endParaRPr kumimoji="1" lang="ja-JP" altLang="en-US" dirty="0" smtClean="0"/>
          </a:p>
          <a:p>
            <a:r>
              <a:rPr kumimoji="1" lang="en-US" altLang="ja-JP" dirty="0" smtClean="0"/>
              <a:t>- </a:t>
            </a:r>
            <a:r>
              <a:rPr kumimoji="1" lang="ja-JP" altLang="en-US" dirty="0" smtClean="0"/>
              <a:t>サービス提供者目線（開発者、管理者）</a:t>
            </a:r>
          </a:p>
          <a:p>
            <a:r>
              <a:rPr kumimoji="1" lang="ja-JP" altLang="en-US" dirty="0" smtClean="0"/>
              <a:t>守るべきシステムを限定できる</a:t>
            </a:r>
            <a:endParaRPr kumimoji="1" lang="en-US" altLang="ja-JP" dirty="0" smtClean="0"/>
          </a:p>
          <a:p>
            <a:r>
              <a:rPr kumimoji="1" lang="en-US" altLang="ja-JP" dirty="0" smtClean="0"/>
              <a:t>-&gt; ISRA(SECA</a:t>
            </a:r>
            <a:r>
              <a:rPr kumimoji="1" lang="ja-JP" altLang="en-US" dirty="0" smtClean="0"/>
              <a:t>はまだ見ていない</a:t>
            </a:r>
            <a:r>
              <a:rPr kumimoji="1" lang="en-US" altLang="ja-JP" dirty="0" smtClean="0"/>
              <a:t>..</a:t>
            </a:r>
            <a:r>
              <a:rPr kumimoji="1" lang="ja-JP" altLang="en-US" dirty="0" smtClean="0"/>
              <a:t>）に</a:t>
            </a:r>
            <a:r>
              <a:rPr kumimoji="1" lang="en-US" altLang="ja-JP" dirty="0" smtClean="0"/>
              <a:t>SSO</a:t>
            </a:r>
            <a:r>
              <a:rPr kumimoji="1" lang="ja-JP" altLang="en-US" dirty="0" smtClean="0"/>
              <a:t>や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管理、認証の仕組みを記載するのは、</a:t>
            </a:r>
          </a:p>
          <a:p>
            <a:r>
              <a:rPr kumimoji="1" lang="ja-JP" altLang="en-US" dirty="0" smtClean="0"/>
              <a:t>重点的に守るべき箇所を明確にするため。おそらく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BBAA6-36BF-4C53-882C-354EC6824A6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586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本日は、これまで実装している多くの</a:t>
            </a:r>
            <a:r>
              <a:rPr kumimoji="1" lang="en-US" altLang="ja-JP" dirty="0" smtClean="0"/>
              <a:t>SSO</a:t>
            </a:r>
            <a:r>
              <a:rPr kumimoji="1" lang="ja-JP" altLang="en-US" dirty="0" smtClean="0"/>
              <a:t>で採用している</a:t>
            </a:r>
            <a:r>
              <a:rPr kumimoji="1" lang="en-US" altLang="ja-JP" dirty="0" smtClean="0"/>
              <a:t>SAML</a:t>
            </a:r>
            <a:r>
              <a:rPr kumimoji="1" lang="ja-JP" altLang="en-US" dirty="0" smtClean="0"/>
              <a:t>について、取り上げます。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BBAA6-36BF-4C53-882C-354EC6824A6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129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## SAML</a:t>
            </a:r>
            <a:r>
              <a:rPr kumimoji="1" lang="ja-JP" altLang="en-US" dirty="0" smtClean="0"/>
              <a:t>による</a:t>
            </a:r>
            <a:r>
              <a:rPr kumimoji="1" lang="en-US" altLang="ja-JP" dirty="0" smtClean="0"/>
              <a:t>SSO</a:t>
            </a:r>
            <a:r>
              <a:rPr kumimoji="1" lang="ja-JP" altLang="en-US" dirty="0" smtClean="0"/>
              <a:t>とは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Just-In User Provisioning</a:t>
            </a:r>
            <a:r>
              <a:rPr kumimoji="1" lang="ja-JP" altLang="en-US" dirty="0" smtClean="0"/>
              <a:t>の場合には、</a:t>
            </a:r>
            <a:r>
              <a:rPr kumimoji="1" lang="en-US" altLang="ja-JP" dirty="0" smtClean="0"/>
              <a:t>Federation ID</a:t>
            </a:r>
            <a:r>
              <a:rPr kumimoji="1" lang="ja-JP" altLang="en-US" dirty="0" smtClean="0"/>
              <a:t>のコピーは不要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BBAA6-36BF-4C53-882C-354EC6824A6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662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BBAA6-36BF-4C53-882C-354EC6824A6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257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Salesforce</a:t>
            </a:r>
            <a:r>
              <a:rPr kumimoji="1" lang="ja-JP" altLang="en-US" dirty="0" smtClean="0"/>
              <a:t>設定画面のデモ</a:t>
            </a:r>
          </a:p>
          <a:p>
            <a:endParaRPr kumimoji="1" lang="ja-JP" altLang="en-US" dirty="0" smtClean="0"/>
          </a:p>
          <a:p>
            <a:r>
              <a:rPr kumimoji="1" lang="en-US" altLang="ja-JP" dirty="0" smtClean="0"/>
              <a:t>SAML </a:t>
            </a:r>
            <a:r>
              <a:rPr kumimoji="1" lang="ja-JP" altLang="en-US" dirty="0" smtClean="0"/>
              <a:t>シングルサインオン設定</a:t>
            </a:r>
            <a:r>
              <a:rPr kumimoji="1" lang="en-US" altLang="ja-JP" dirty="0" smtClean="0"/>
              <a:t>@Full</a:t>
            </a:r>
            <a:r>
              <a:rPr kumimoji="1" lang="ja-JP" altLang="en-US" dirty="0" smtClean="0"/>
              <a:t>を画面に表示</a:t>
            </a:r>
          </a:p>
          <a:p>
            <a:r>
              <a:rPr kumimoji="1" lang="en-US" altLang="ja-JP" dirty="0" smtClean="0"/>
              <a:t>- </a:t>
            </a:r>
            <a:r>
              <a:rPr kumimoji="1" lang="en-US" altLang="ja-JP" dirty="0" err="1" smtClean="0"/>
              <a:t>sts</a:t>
            </a:r>
            <a:r>
              <a:rPr kumimoji="1" lang="en-US" altLang="ja-JP" dirty="0" smtClean="0"/>
              <a:t>: AAD</a:t>
            </a:r>
          </a:p>
          <a:p>
            <a:r>
              <a:rPr kumimoji="1" lang="en-US" altLang="ja-JP" dirty="0" smtClean="0"/>
              <a:t>- IRIS_SSO: </a:t>
            </a:r>
            <a:r>
              <a:rPr kumimoji="1" lang="en-US" altLang="ja-JP" dirty="0" err="1" smtClean="0"/>
              <a:t>AD.local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→</a:t>
            </a:r>
            <a:r>
              <a:rPr kumimoji="1" lang="ja-JP" altLang="en-US" dirty="0" smtClean="0"/>
              <a:t>設定項目の例などを示す。</a:t>
            </a:r>
          </a:p>
          <a:p>
            <a:r>
              <a:rPr kumimoji="1" lang="ja-JP" altLang="en-US" dirty="0" smtClean="0"/>
              <a:t>＋</a:t>
            </a:r>
            <a:r>
              <a:rPr kumimoji="1" lang="en-US" altLang="ja-JP" dirty="0" err="1" smtClean="0"/>
              <a:t>MetaData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XML</a:t>
            </a:r>
            <a:r>
              <a:rPr kumimoji="1" lang="ja-JP" altLang="en-US" dirty="0" smtClean="0"/>
              <a:t>を開いて見せる</a:t>
            </a:r>
          </a:p>
          <a:p>
            <a:endParaRPr kumimoji="1" lang="ja-JP" altLang="en-US" dirty="0" smtClean="0"/>
          </a:p>
          <a:p>
            <a:r>
              <a:rPr kumimoji="1" lang="ja-JP" altLang="en-US" dirty="0" smtClean="0"/>
              <a:t>カスタムログアウト </a:t>
            </a:r>
            <a:r>
              <a:rPr kumimoji="1" lang="en-US" altLang="ja-JP" dirty="0" smtClean="0"/>
              <a:t>URL</a:t>
            </a:r>
            <a:r>
              <a:rPr kumimoji="1" lang="ja-JP" altLang="en-US" dirty="0" smtClean="0"/>
              <a:t>に実際に遷移させてみると良い。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BBAA6-36BF-4C53-882C-354EC6824A6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355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BBAA6-36BF-4C53-882C-354EC6824A6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146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一時</a:t>
            </a:r>
            <a:r>
              <a:rPr kumimoji="1" lang="en-US" altLang="ja-JP" dirty="0" smtClean="0"/>
              <a:t>OAuth</a:t>
            </a:r>
            <a:r>
              <a:rPr kumimoji="1" lang="ja-JP" altLang="en-US" dirty="0" smtClean="0"/>
              <a:t>を認証に使用するという動きもありましたが、認証（誰が使用しているかを保証）することはできません。</a:t>
            </a:r>
          </a:p>
          <a:p>
            <a:r>
              <a:rPr kumimoji="1" lang="ja-JP" altLang="en-US" dirty="0" smtClean="0"/>
              <a:t>認証周りの仕組みを標準化したものが</a:t>
            </a:r>
            <a:r>
              <a:rPr kumimoji="1" lang="en-US" altLang="ja-JP" dirty="0" smtClean="0"/>
              <a:t>OpenID Connect</a:t>
            </a:r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口頭</a:t>
            </a:r>
            <a:r>
              <a:rPr kumimoji="1" lang="en-US" altLang="ja-JP" dirty="0" smtClean="0"/>
              <a:t>only: </a:t>
            </a:r>
          </a:p>
          <a:p>
            <a:r>
              <a:rPr kumimoji="1" lang="en-US" altLang="ja-JP" dirty="0" err="1" smtClean="0"/>
              <a:t>AppStore</a:t>
            </a:r>
            <a:r>
              <a:rPr kumimoji="1" lang="ja-JP" altLang="en-US" dirty="0" smtClean="0"/>
              <a:t>で公開→誰でも使用可　</a:t>
            </a:r>
            <a:r>
              <a:rPr kumimoji="1" lang="en-US" altLang="ja-JP" dirty="0" smtClean="0"/>
              <a:t>×</a:t>
            </a:r>
            <a:r>
              <a:rPr kumimoji="1" lang="ja-JP" altLang="en-US" dirty="0" smtClean="0"/>
              <a:t>これはイヤ</a:t>
            </a:r>
          </a:p>
          <a:p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※BIS</a:t>
            </a:r>
            <a:r>
              <a:rPr kumimoji="1" lang="ja-JP" altLang="en-US" dirty="0" smtClean="0"/>
              <a:t>の方がいたら、不在の場合には間違って伝わると良くないので</a:t>
            </a:r>
            <a:r>
              <a:rPr kumimoji="1" lang="en-US" altLang="ja-JP" dirty="0" smtClean="0"/>
              <a:t>NG</a:t>
            </a:r>
            <a:r>
              <a:rPr kumimoji="1" lang="ja-JP" altLang="en-US" dirty="0" smtClean="0"/>
              <a:t>）</a:t>
            </a:r>
          </a:p>
          <a:p>
            <a:r>
              <a:rPr kumimoji="1" lang="ja-JP" altLang="en-US" dirty="0" smtClean="0"/>
              <a:t>これは</a:t>
            </a:r>
            <a:r>
              <a:rPr kumimoji="1" lang="en-US" altLang="ja-JP" dirty="0" smtClean="0"/>
              <a:t>ORM</a:t>
            </a:r>
            <a:r>
              <a:rPr kumimoji="1" lang="ja-JP" altLang="en-US" dirty="0" smtClean="0"/>
              <a:t>や</a:t>
            </a:r>
            <a:r>
              <a:rPr kumimoji="1" lang="en-US" altLang="ja-JP" dirty="0" smtClean="0"/>
              <a:t>BIS</a:t>
            </a:r>
            <a:r>
              <a:rPr kumimoji="1" lang="ja-JP" altLang="en-US" dirty="0" smtClean="0"/>
              <a:t>の方に怒られてしまいますからね</a:t>
            </a:r>
            <a:r>
              <a:rPr kumimoji="1" lang="ja-JP" altLang="en-US" dirty="0" err="1" smtClean="0"/>
              <a:t>。。って</a:t>
            </a:r>
            <a:r>
              <a:rPr kumimoji="1" lang="ja-JP" altLang="en-US" dirty="0" smtClean="0"/>
              <a:t>違いますね。</a:t>
            </a:r>
          </a:p>
          <a:p>
            <a:r>
              <a:rPr kumimoji="1" lang="ja-JP" altLang="en-US" dirty="0" smtClean="0"/>
              <a:t>誰でもかれでも使って欲しくはないからですよね。</a:t>
            </a:r>
          </a:p>
          <a:p>
            <a:r>
              <a:rPr kumimoji="1" lang="ja-JP" altLang="en-US" dirty="0" smtClean="0"/>
              <a:t>シミュレーションや商品ラインアップが分かりますし。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BBAA6-36BF-4C53-882C-354EC6824A6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499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4DA5-4221-45D5-BAB4-C5435456DBE5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2641-DC14-4390-AB12-5C79D2965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1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4DA5-4221-45D5-BAB4-C5435456DBE5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2641-DC14-4390-AB12-5C79D2965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70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4DA5-4221-45D5-BAB4-C5435456DBE5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2641-DC14-4390-AB12-5C79D2965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71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4DA5-4221-45D5-BAB4-C5435456DBE5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2641-DC14-4390-AB12-5C79D2965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12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4DA5-4221-45D5-BAB4-C5435456DBE5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2641-DC14-4390-AB12-5C79D2965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37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4DA5-4221-45D5-BAB4-C5435456DBE5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2641-DC14-4390-AB12-5C79D2965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61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4DA5-4221-45D5-BAB4-C5435456DBE5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2641-DC14-4390-AB12-5C79D2965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3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4DA5-4221-45D5-BAB4-C5435456DBE5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2641-DC14-4390-AB12-5C79D2965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97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4DA5-4221-45D5-BAB4-C5435456DBE5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2641-DC14-4390-AB12-5C79D2965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05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4DA5-4221-45D5-BAB4-C5435456DBE5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2641-DC14-4390-AB12-5C79D2965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70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4DA5-4221-45D5-BAB4-C5435456DBE5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2641-DC14-4390-AB12-5C79D2965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62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04DA5-4221-45D5-BAB4-C5435456DBE5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D2641-DC14-4390-AB12-5C79D2965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75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lhead.salesforce.com/ja/modules/identity_login/units/identity_login_sso" TargetMode="External"/><Relationship Id="rId2" Type="http://schemas.openxmlformats.org/officeDocument/2006/relationships/hyperlink" Target="https://resources.docs.salesforce.com/212/latest/en-us/sfdc/pdf/salesforce_single_sign_on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zXi1kbCxM5Q" TargetMode="External"/><Relationship Id="rId4" Type="http://schemas.openxmlformats.org/officeDocument/2006/relationships/hyperlink" Target="https://trailhead.salesforce.com/en/modules/identity_external/units/identity_external_socia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jpazureid/2018/01/25/device_access/" TargetMode="External"/><Relationship Id="rId2" Type="http://schemas.openxmlformats.org/officeDocument/2006/relationships/hyperlink" Target="https://help.salesforce.com/articleView?id=identity_provider_examples_3p_adfs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uildinsider.net/enterprise/openid/connec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SSO Basic - SAML -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2018/6/6</a:t>
            </a:r>
          </a:p>
          <a:p>
            <a:r>
              <a:rPr lang="en-US" altLang="ja-JP" dirty="0" smtClean="0"/>
              <a:t>Solution Delivery Division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18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SFDC as SP</a:t>
            </a:r>
            <a:r>
              <a:rPr lang="ja-JP" altLang="en-US" dirty="0" smtClean="0"/>
              <a:t>設定例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" y="1457672"/>
            <a:ext cx="8124825" cy="441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1115616" y="4526313"/>
            <a:ext cx="3240360" cy="1988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508104" y="3284984"/>
            <a:ext cx="2880320" cy="3600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003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SFDC as SP</a:t>
            </a:r>
            <a:r>
              <a:rPr kumimoji="1" lang="ja-JP" altLang="en-US" dirty="0" smtClean="0"/>
              <a:t>設定例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509722"/>
            <a:ext cx="8248650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1115616" y="4526313"/>
            <a:ext cx="3240360" cy="1988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508104" y="3284984"/>
            <a:ext cx="2880320" cy="3600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862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(FYI) OAuth</a:t>
            </a:r>
            <a:r>
              <a:rPr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認証の仕組みではありません。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認可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誰</a:t>
            </a:r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か知らない</a:t>
            </a:r>
            <a:r>
              <a:rPr lang="ja-JP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けれど</a:t>
            </a:r>
            <a:r>
              <a:rPr lang="en-US" altLang="ja-JP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特定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のアプリケーションのユーザに、特定の機能を使用する許可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を付与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2400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2400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例</a:t>
            </a:r>
            <a:r>
              <a:rPr lang="en-US" altLang="ja-JP" sz="2400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)iOS</a:t>
            </a:r>
            <a:r>
              <a:rPr lang="ja-JP" altLang="en-US" sz="2400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アプリ「</a:t>
            </a:r>
            <a:r>
              <a:rPr lang="en-US" altLang="ja-JP" sz="2400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</a:t>
            </a:r>
            <a:r>
              <a:rPr lang="ja-JP" altLang="en-US" sz="2400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くん」の</a:t>
            </a:r>
            <a:r>
              <a:rPr lang="ja-JP" altLang="en-US" sz="24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場合</a:t>
            </a:r>
          </a:p>
          <a:p>
            <a:pPr lvl="1"/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App Store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で公開→誰でも使用可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×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これはイヤ</a:t>
            </a:r>
          </a:p>
          <a:p>
            <a:pPr lvl="1"/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SFDC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の当社組織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にログイン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できている人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に、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使用を限定</a:t>
            </a:r>
          </a:p>
          <a:p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一時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OAuth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を認証に使用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する動き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も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あったが、基本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NG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OAuth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に認証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周りの仕組みを標準化したものが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OpenID 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Connect</a:t>
            </a:r>
          </a:p>
          <a:p>
            <a:pPr marL="0" indent="0">
              <a:buNone/>
            </a:pP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algn="ctr">
              <a:buNone/>
            </a:pPr>
            <a:r>
              <a:rPr lang="ja-JP" altLang="en-US" sz="17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ja-JP" altLang="en-US" sz="17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参考</a:t>
            </a:r>
            <a:r>
              <a:rPr lang="ja-JP" altLang="en-US" sz="17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）単なる</a:t>
            </a:r>
            <a:r>
              <a:rPr lang="en-US" altLang="ja-JP" sz="17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OAuth </a:t>
            </a:r>
            <a:r>
              <a:rPr lang="en-US" altLang="ja-JP" sz="17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2.0 </a:t>
            </a:r>
            <a:r>
              <a:rPr lang="ja-JP" altLang="en-US" sz="17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を認証に使うと、車が通れるほどのどでかいセキュリティー・ホールが</a:t>
            </a:r>
            <a:r>
              <a:rPr lang="ja-JP" altLang="en-US" sz="17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できる</a:t>
            </a:r>
          </a:p>
          <a:p>
            <a:pPr marL="0" indent="0" algn="ctr">
              <a:buNone/>
            </a:pPr>
            <a:r>
              <a:rPr lang="en-US" altLang="ja-JP" sz="1900" dirty="0" smtClean="0">
                <a:ea typeface="Meiryo UI" panose="020B0604030504040204" pitchFamily="50" charset="-128"/>
                <a:cs typeface="Meiryo UI" panose="020B0604030504040204" pitchFamily="50" charset="-128"/>
              </a:rPr>
              <a:t>https://www.sakimura.org/2012/02/1487/</a:t>
            </a:r>
          </a:p>
          <a:p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486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sz="2000" dirty="0" smtClean="0"/>
              <a:t>Single </a:t>
            </a:r>
            <a:r>
              <a:rPr lang="en-US" altLang="ja-JP" sz="2000" dirty="0"/>
              <a:t>Sign-On Implementation Guide </a:t>
            </a:r>
            <a:r>
              <a:rPr lang="en-US" altLang="ja-JP" sz="2000" dirty="0" smtClean="0"/>
              <a:t>– Salesforce</a:t>
            </a:r>
          </a:p>
          <a:p>
            <a:pPr marL="0" indent="0">
              <a:buNone/>
            </a:pPr>
            <a:r>
              <a:rPr lang="en-US" altLang="ja-JP" sz="1800" dirty="0">
                <a:hlinkClick r:id="rId2"/>
              </a:rPr>
              <a:t>https://</a:t>
            </a:r>
            <a:r>
              <a:rPr lang="en-US" altLang="ja-JP" sz="1800" dirty="0" smtClean="0">
                <a:hlinkClick r:id="rId2"/>
              </a:rPr>
              <a:t>resources.docs.salesforce.com/212/latest/en-us/sfdc/pdf/salesforce_single_sign_on.pdf</a:t>
            </a: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r>
              <a:rPr lang="en-US" altLang="ja-JP" sz="2000" dirty="0"/>
              <a:t>Salesforce Trailhead  - </a:t>
            </a:r>
            <a:r>
              <a:rPr lang="en-US" altLang="ja-JP" sz="2000" dirty="0" smtClean="0"/>
              <a:t>Set </a:t>
            </a:r>
            <a:r>
              <a:rPr lang="en-US" altLang="ja-JP" sz="2000" dirty="0"/>
              <a:t>Up Single Sign-On for Your Internal </a:t>
            </a:r>
            <a:r>
              <a:rPr lang="en-US" altLang="ja-JP" sz="2000" dirty="0" smtClean="0"/>
              <a:t>Users</a:t>
            </a:r>
          </a:p>
          <a:p>
            <a:pPr marL="0" indent="0">
              <a:buNone/>
            </a:pPr>
            <a:r>
              <a:rPr lang="en-US" altLang="ja-JP" sz="2000" dirty="0" smtClean="0">
                <a:hlinkClick r:id="rId3"/>
              </a:rPr>
              <a:t>https</a:t>
            </a:r>
            <a:r>
              <a:rPr lang="en-US" altLang="ja-JP" sz="2000" dirty="0">
                <a:hlinkClick r:id="rId3"/>
              </a:rPr>
              <a:t>://</a:t>
            </a:r>
            <a:r>
              <a:rPr lang="en-US" altLang="ja-JP" sz="2000" dirty="0" smtClean="0">
                <a:hlinkClick r:id="rId3"/>
              </a:rPr>
              <a:t>trailhead.salesforce.com/ja/modules/identity_login/units/identity_login_sso</a:t>
            </a: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 smtClean="0"/>
          </a:p>
          <a:p>
            <a:r>
              <a:rPr lang="en-US" altLang="ja-JP" sz="2000" dirty="0"/>
              <a:t>Salesforce Trailhead </a:t>
            </a:r>
            <a:r>
              <a:rPr lang="en-US" altLang="ja-JP" sz="2000" dirty="0" smtClean="0"/>
              <a:t> - Set </a:t>
            </a:r>
            <a:r>
              <a:rPr lang="en-US" altLang="ja-JP" sz="2000" dirty="0"/>
              <a:t>Up Social Sign-On Unit | </a:t>
            </a:r>
            <a:r>
              <a:rPr lang="en-US" altLang="ja-JP" sz="2000" dirty="0" smtClean="0"/>
              <a:t>(OpenID connect)</a:t>
            </a:r>
          </a:p>
          <a:p>
            <a:pPr marL="0" indent="0">
              <a:buNone/>
            </a:pPr>
            <a:r>
              <a:rPr lang="en-US" altLang="ja-JP" sz="2000" dirty="0">
                <a:hlinkClick r:id="rId4"/>
              </a:rPr>
              <a:t>https://</a:t>
            </a:r>
            <a:r>
              <a:rPr lang="en-US" altLang="ja-JP" sz="2000" dirty="0" smtClean="0">
                <a:hlinkClick r:id="rId4"/>
              </a:rPr>
              <a:t>trailhead.salesforce.com/en/modules/identity_external/units/identity_external_social</a:t>
            </a:r>
            <a:endParaRPr lang="en-US" altLang="ja-JP" sz="2000" dirty="0" smtClean="0"/>
          </a:p>
          <a:p>
            <a:endParaRPr lang="en-US" altLang="ja-JP" sz="2000" dirty="0" smtClean="0"/>
          </a:p>
          <a:p>
            <a:r>
              <a:rPr lang="en-US" altLang="ja-JP" sz="2000" dirty="0" smtClean="0"/>
              <a:t>【Microsoft </a:t>
            </a:r>
            <a:r>
              <a:rPr lang="en-US" altLang="ja-JP" sz="2000" dirty="0"/>
              <a:t>Tech Summit】SEC010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プロトコルマニアックス～</a:t>
            </a:r>
            <a:r>
              <a:rPr lang="ja-JP" altLang="en-US" sz="2000" dirty="0"/>
              <a:t> </a:t>
            </a:r>
            <a:r>
              <a:rPr lang="en-US" altLang="ja-JP" sz="2000" dirty="0"/>
              <a:t>OAuth 2.0/OpenID Connect/FIDO 2.0/SAML 2.0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違いと用途</a:t>
            </a:r>
            <a:endParaRPr lang="en-US" altLang="ja-JP" sz="1800" dirty="0"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1800" dirty="0">
                <a:ea typeface="Meiryo UI" panose="020B0604030504040204" pitchFamily="50" charset="-128"/>
                <a:cs typeface="Meiryo UI" panose="020B0604030504040204" pitchFamily="50" charset="-128"/>
                <a:hlinkClick r:id="rId5"/>
              </a:rPr>
              <a:t>https://</a:t>
            </a:r>
            <a:r>
              <a:rPr lang="en-US" altLang="ja-JP" sz="1800" dirty="0" smtClean="0">
                <a:ea typeface="Meiryo UI" panose="020B0604030504040204" pitchFamily="50" charset="-128"/>
                <a:cs typeface="Meiryo UI" panose="020B0604030504040204" pitchFamily="50" charset="-128"/>
                <a:hlinkClick r:id="rId5"/>
              </a:rPr>
              <a:t>www.youtube.com/watch?v=zXi1kbCxM5Q</a:t>
            </a:r>
            <a:endParaRPr lang="en-US" altLang="ja-JP" sz="1800" dirty="0" smtClean="0"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1800" dirty="0"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1800" dirty="0" smtClean="0"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4026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/>
              <a:t>Force.com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</a:t>
            </a:r>
            <a:r>
              <a:rPr lang="ja-JP" altLang="en-US" sz="2000" dirty="0"/>
              <a:t> </a:t>
            </a:r>
            <a:r>
              <a:rPr lang="en-US" altLang="ja-JP" sz="2000" dirty="0"/>
              <a:t>Microsoft Active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Directory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フェデレーションサービスの連携によるシングルサインオン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1800" dirty="0">
                <a:ea typeface="Meiryo UI" panose="020B0604030504040204" pitchFamily="50" charset="-128"/>
                <a:cs typeface="Meiryo UI" panose="020B0604030504040204" pitchFamily="50" charset="-128"/>
                <a:hlinkClick r:id="rId2"/>
              </a:rPr>
              <a:t>https://help.salesforce.com/articleView?id=identity_provider_examples_3p_adfs.htm</a:t>
            </a:r>
            <a:endParaRPr lang="en-US" altLang="ja-JP" sz="1800" dirty="0"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2000" dirty="0" smtClean="0"/>
          </a:p>
          <a:p>
            <a:r>
              <a:rPr lang="en-US" altLang="ja-JP" sz="2000" dirty="0" smtClean="0"/>
              <a:t>DRS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デバイス ベースのアクセス制御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</a:t>
            </a:r>
            <a:r>
              <a:rPr lang="en-US" altLang="ja-JP" sz="2000" dirty="0" smtClean="0"/>
              <a:t> Blogs TechNet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en-US" altLang="ja-JP" sz="1800" dirty="0" smtClean="0">
                <a:hlinkClick r:id="rId3"/>
              </a:rPr>
              <a:t>https</a:t>
            </a:r>
            <a:r>
              <a:rPr lang="en-US" altLang="ja-JP" sz="1800" dirty="0">
                <a:hlinkClick r:id="rId3"/>
              </a:rPr>
              <a:t>://blogs.technet.microsoft.com/jpazureid/2018/01/25/device_access</a:t>
            </a:r>
            <a:r>
              <a:rPr lang="en-US" altLang="ja-JP" sz="1800" dirty="0" smtClean="0">
                <a:hlinkClick r:id="rId3"/>
              </a:rPr>
              <a:t>/</a:t>
            </a: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r>
              <a:rPr lang="en-US" altLang="ja-JP" sz="2000" dirty="0" smtClean="0"/>
              <a:t>OpenID Connect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ユースケース、</a:t>
            </a:r>
            <a:r>
              <a:rPr lang="en-US" altLang="ja-JP" sz="2000" dirty="0" smtClean="0"/>
              <a:t>OAuth 2.0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の違い・共通点まとめ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1800" dirty="0" smtClean="0">
                <a:hlinkClick r:id="rId4"/>
              </a:rPr>
              <a:t>https://www.buildinsider.net/enterprise/openid/connect</a:t>
            </a:r>
            <a:endParaRPr lang="en-US" altLang="ja-JP" sz="1800" dirty="0" smtClean="0"/>
          </a:p>
          <a:p>
            <a:pPr marL="0" indent="0">
              <a:buNone/>
            </a:pP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374453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SSO case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035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Why Single Sign On (SSO)?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ユーザ</a:t>
            </a:r>
            <a:endParaRPr lang="en-US" altLang="ja-JP" dirty="0" smtClean="0"/>
          </a:p>
          <a:p>
            <a:pPr lvl="1"/>
            <a:r>
              <a:rPr lang="ja-JP" altLang="en-US" dirty="0"/>
              <a:t>機密情報（</a:t>
            </a:r>
            <a:r>
              <a:rPr lang="en-US" altLang="ja-JP" dirty="0"/>
              <a:t> ID/</a:t>
            </a:r>
            <a:r>
              <a:rPr lang="ja-JP" altLang="en-US" dirty="0"/>
              <a:t>パスワード</a:t>
            </a:r>
            <a:r>
              <a:rPr lang="ja-JP" altLang="en-US" dirty="0" smtClean="0"/>
              <a:t>）</a:t>
            </a:r>
            <a:r>
              <a:rPr lang="ja-JP" altLang="en-US" dirty="0"/>
              <a:t>の</a:t>
            </a:r>
            <a:r>
              <a:rPr lang="ja-JP" altLang="en-US" dirty="0" smtClean="0"/>
              <a:t>入力</a:t>
            </a:r>
            <a:r>
              <a:rPr lang="ja-JP" altLang="en-US" dirty="0"/>
              <a:t>が</a:t>
            </a:r>
            <a:r>
              <a:rPr lang="en-US" altLang="ja-JP" dirty="0"/>
              <a:t>1</a:t>
            </a:r>
            <a:r>
              <a:rPr lang="ja-JP" altLang="en-US" dirty="0" smtClean="0"/>
              <a:t>度だけ</a:t>
            </a:r>
            <a:endParaRPr lang="ja-JP" altLang="en-US" dirty="0"/>
          </a:p>
          <a:p>
            <a:pPr lvl="1"/>
            <a:r>
              <a:rPr lang="ja-JP" altLang="en-US" dirty="0"/>
              <a:t>機密</a:t>
            </a:r>
            <a:r>
              <a:rPr lang="ja-JP" altLang="en-US" dirty="0" smtClean="0"/>
              <a:t>情報は</a:t>
            </a:r>
            <a:r>
              <a:rPr lang="en-US" altLang="ja-JP" dirty="0" smtClean="0"/>
              <a:t>1</a:t>
            </a:r>
            <a:r>
              <a:rPr lang="ja-JP" altLang="en-US" dirty="0"/>
              <a:t>種類だけ</a:t>
            </a:r>
          </a:p>
          <a:p>
            <a:pPr marL="457200" lvl="1" indent="0">
              <a:buNone/>
            </a:pPr>
            <a:r>
              <a:rPr lang="en-US" altLang="ja-JP" dirty="0" smtClean="0"/>
              <a:t>	※</a:t>
            </a:r>
            <a:r>
              <a:rPr lang="ja-JP" altLang="en-US" dirty="0"/>
              <a:t>多要素認証で複数入力</a:t>
            </a:r>
            <a:r>
              <a:rPr lang="ja-JP" altLang="en-US" dirty="0" smtClean="0"/>
              <a:t>する場合も、</a:t>
            </a:r>
            <a:r>
              <a:rPr lang="ja-JP" altLang="en-US" dirty="0"/>
              <a:t>便宜上</a:t>
            </a:r>
            <a:r>
              <a:rPr lang="en-US" altLang="ja-JP" dirty="0"/>
              <a:t>1</a:t>
            </a:r>
            <a:r>
              <a:rPr lang="ja-JP" altLang="en-US" dirty="0"/>
              <a:t>種類、</a:t>
            </a:r>
            <a:r>
              <a:rPr lang="en-US" altLang="ja-JP" dirty="0"/>
              <a:t>1</a:t>
            </a:r>
            <a:r>
              <a:rPr lang="ja-JP" altLang="en-US" dirty="0"/>
              <a:t>度</a:t>
            </a:r>
            <a:r>
              <a:rPr lang="ja-JP" altLang="en-US" dirty="0" smtClean="0"/>
              <a:t>ととらえる前提</a:t>
            </a:r>
            <a:endParaRPr lang="en-US" altLang="ja-JP" dirty="0" smtClean="0"/>
          </a:p>
          <a:p>
            <a:pPr marL="457200" lvl="1" indent="0">
              <a:buNone/>
            </a:pPr>
            <a:endParaRPr lang="ja-JP" altLang="en-US" dirty="0"/>
          </a:p>
          <a:p>
            <a:r>
              <a:rPr lang="ja-JP" altLang="en-US" dirty="0"/>
              <a:t>サービス</a:t>
            </a:r>
            <a:r>
              <a:rPr lang="ja-JP" altLang="en-US" dirty="0" smtClean="0"/>
              <a:t>提供者</a:t>
            </a:r>
            <a:endParaRPr lang="ja-JP" altLang="en-US" dirty="0"/>
          </a:p>
          <a:p>
            <a:pPr lvl="1"/>
            <a:r>
              <a:rPr lang="ja-JP" altLang="en-US" dirty="0" smtClean="0"/>
              <a:t>機密</a:t>
            </a:r>
            <a:r>
              <a:rPr lang="ja-JP" altLang="en-US" dirty="0"/>
              <a:t>情報</a:t>
            </a:r>
            <a:r>
              <a:rPr lang="ja-JP" altLang="en-US" dirty="0" smtClean="0"/>
              <a:t>を</a:t>
            </a:r>
            <a:r>
              <a:rPr lang="ja-JP" altLang="en-US" dirty="0"/>
              <a:t>複数の場所で管理しなくて</a:t>
            </a:r>
            <a:r>
              <a:rPr lang="ja-JP" altLang="en-US" dirty="0" smtClean="0"/>
              <a:t>済む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</a:t>
            </a:r>
            <a:r>
              <a:rPr lang="ja-JP" altLang="en-US" dirty="0"/>
              <a:t>守るべきシステム</a:t>
            </a:r>
            <a:r>
              <a:rPr lang="ja-JP" altLang="en-US"/>
              <a:t>を</a:t>
            </a:r>
            <a:r>
              <a:rPr lang="ja-JP" altLang="en-US" smtClean="0"/>
              <a:t>限定可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844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641" y="5250464"/>
            <a:ext cx="835166" cy="83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Protocol</a:t>
            </a:r>
            <a:endParaRPr kumimoji="1" lang="ja-JP" altLang="en-US" dirty="0"/>
          </a:p>
        </p:txBody>
      </p:sp>
      <p:pic>
        <p:nvPicPr>
          <p:cNvPr id="4098" name="Picture 2" descr="C:\data\temp\Microsoft_CloudnEnterprise_Symbols_v2.5_PUBLIC\Symbols\CnE_Cloud\PNG\Azure Active Director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709" y="1525625"/>
            <a:ext cx="1172151" cy="117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data\temp\Microsoft_CloudnEnterprise_Symbols_v2.5_PUBLIC\Symbols\CnE_Cloud\PNG\Azure HDInsight_COL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4" y="6010494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data\temp\Microsoft_CloudnEnterprise_Symbols_v2.5_PUBLIC\Symbols\CnE_Cloud\PNG\Azure Mobile Engagement_COLO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75" y="4886997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data\temp\Microsoft_CloudnEnterprise_Symbols_v2.5_PUBLIC\Symbols\CnE_Cloud\PNG\Azure API Managemen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643" y="1525626"/>
            <a:ext cx="1172151" cy="117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 3"/>
          <p:cNvSpPr/>
          <p:nvPr/>
        </p:nvSpPr>
        <p:spPr>
          <a:xfrm>
            <a:off x="1259630" y="2697777"/>
            <a:ext cx="2808313" cy="4320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Authorization </a:t>
            </a:r>
            <a:r>
              <a:rPr lang="en-US" altLang="ja-JP" dirty="0" smtClean="0"/>
              <a:t>Server</a:t>
            </a:r>
            <a:endParaRPr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5322563" y="2697777"/>
            <a:ext cx="2808313" cy="4320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1259630" y="3278144"/>
            <a:ext cx="2808313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Identity Provider (</a:t>
            </a:r>
            <a:r>
              <a:rPr lang="en-US" altLang="ja-JP" sz="2000" dirty="0" err="1"/>
              <a:t>IdP</a:t>
            </a:r>
            <a:r>
              <a:rPr lang="en-US" altLang="ja-JP" sz="2000" dirty="0" smtClean="0"/>
              <a:t>)</a:t>
            </a:r>
            <a:endParaRPr lang="ja-JP" altLang="en-US" sz="2000" dirty="0"/>
          </a:p>
        </p:txBody>
      </p:sp>
      <p:sp>
        <p:nvSpPr>
          <p:cNvPr id="13" name="角丸四角形 12"/>
          <p:cNvSpPr/>
          <p:nvPr/>
        </p:nvSpPr>
        <p:spPr>
          <a:xfrm>
            <a:off x="5322563" y="3278144"/>
            <a:ext cx="2808313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Service Provider (SP</a:t>
            </a:r>
            <a:r>
              <a:rPr lang="en-US" altLang="ja-JP" sz="2000" dirty="0" smtClean="0"/>
              <a:t>)</a:t>
            </a:r>
            <a:endParaRPr lang="ja-JP" altLang="en-US" sz="2000" dirty="0"/>
          </a:p>
        </p:txBody>
      </p:sp>
      <p:sp>
        <p:nvSpPr>
          <p:cNvPr id="14" name="角丸四角形 13"/>
          <p:cNvSpPr/>
          <p:nvPr/>
        </p:nvSpPr>
        <p:spPr>
          <a:xfrm>
            <a:off x="1259630" y="3871584"/>
            <a:ext cx="2808313" cy="66087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OpenID Provider</a:t>
            </a:r>
            <a:r>
              <a:rPr lang="ja-JP" altLang="en-US" dirty="0"/>
              <a:t> </a:t>
            </a:r>
            <a:r>
              <a:rPr lang="en-US" altLang="ja-JP" dirty="0"/>
              <a:t>(OP</a:t>
            </a:r>
            <a:r>
              <a:rPr lang="en-US" altLang="ja-JP" dirty="0" smtClean="0"/>
              <a:t>)</a:t>
            </a:r>
          </a:p>
          <a:p>
            <a:pPr algn="ctr"/>
            <a:r>
              <a:rPr lang="en-US" altLang="ja-JP" dirty="0" smtClean="0"/>
              <a:t>/ Identity </a:t>
            </a:r>
            <a:r>
              <a:rPr lang="en-US" altLang="ja-JP" dirty="0"/>
              <a:t>Provider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en-US" altLang="ja-JP" dirty="0" err="1"/>
              <a:t>IdP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5322563" y="3871584"/>
            <a:ext cx="2808313" cy="66087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Relying Party</a:t>
            </a:r>
            <a:r>
              <a:rPr lang="ja-JP" altLang="en-US" dirty="0"/>
              <a:t> </a:t>
            </a:r>
            <a:r>
              <a:rPr lang="en-US" altLang="ja-JP" dirty="0"/>
              <a:t>(RP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26585" y="3912056"/>
            <a:ext cx="10599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b="1" dirty="0" smtClean="0"/>
              <a:t>OpenID</a:t>
            </a:r>
          </a:p>
          <a:p>
            <a:pPr algn="ctr"/>
            <a:r>
              <a:rPr lang="en-US" altLang="ja-JP" sz="2000" b="1" dirty="0" smtClean="0"/>
              <a:t>Connect</a:t>
            </a:r>
            <a:endParaRPr lang="ja-JP" altLang="en-US" sz="2000" dirty="0"/>
          </a:p>
        </p:txBody>
      </p:sp>
      <p:sp>
        <p:nvSpPr>
          <p:cNvPr id="16" name="正方形/長方形 15"/>
          <p:cNvSpPr/>
          <p:nvPr/>
        </p:nvSpPr>
        <p:spPr>
          <a:xfrm>
            <a:off x="260404" y="3321932"/>
            <a:ext cx="7922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b="1" dirty="0" smtClean="0"/>
              <a:t>SAML</a:t>
            </a:r>
            <a:endParaRPr lang="ja-JP" altLang="en-US" sz="2000" dirty="0"/>
          </a:p>
        </p:txBody>
      </p:sp>
      <p:sp>
        <p:nvSpPr>
          <p:cNvPr id="17" name="正方形/長方形 16"/>
          <p:cNvSpPr/>
          <p:nvPr/>
        </p:nvSpPr>
        <p:spPr>
          <a:xfrm>
            <a:off x="219720" y="2760493"/>
            <a:ext cx="8736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b="1" dirty="0" smtClean="0"/>
              <a:t>OAuth</a:t>
            </a:r>
            <a:endParaRPr lang="ja-JP" altLang="en-US" sz="2000" dirty="0"/>
          </a:p>
        </p:txBody>
      </p:sp>
      <p:cxnSp>
        <p:nvCxnSpPr>
          <p:cNvPr id="7" name="直線矢印コネクタ 6"/>
          <p:cNvCxnSpPr>
            <a:stCxn id="4102" idx="1"/>
            <a:endCxn id="4098" idx="3"/>
          </p:cNvCxnSpPr>
          <p:nvPr/>
        </p:nvCxnSpPr>
        <p:spPr>
          <a:xfrm flipH="1" flipV="1">
            <a:off x="3249860" y="2111701"/>
            <a:ext cx="289078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V="1">
            <a:off x="5148064" y="4558387"/>
            <a:ext cx="992579" cy="773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4100" idx="1"/>
          </p:cNvCxnSpPr>
          <p:nvPr/>
        </p:nvCxnSpPr>
        <p:spPr>
          <a:xfrm flipH="1" flipV="1">
            <a:off x="2980250" y="4568584"/>
            <a:ext cx="1201225" cy="708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2391462" y="4962361"/>
            <a:ext cx="17684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/>
              <a:t>Log-in</a:t>
            </a:r>
          </a:p>
          <a:p>
            <a:r>
              <a:rPr lang="en-US" altLang="ja-JP" sz="2000" dirty="0" smtClean="0"/>
              <a:t>/ authenticates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4014796" y="5754688"/>
            <a:ext cx="11144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 smtClean="0"/>
              <a:t>User</a:t>
            </a:r>
          </a:p>
          <a:p>
            <a:pPr algn="ctr"/>
            <a:r>
              <a:rPr lang="en-US" altLang="ja-JP" sz="2000" dirty="0" smtClean="0"/>
              <a:t>(Subject)</a:t>
            </a:r>
            <a:endParaRPr lang="ja-JP" altLang="en-US" sz="2000" dirty="0"/>
          </a:p>
        </p:txBody>
      </p:sp>
      <p:sp>
        <p:nvSpPr>
          <p:cNvPr id="32" name="正方形/長方形 31"/>
          <p:cNvSpPr/>
          <p:nvPr/>
        </p:nvSpPr>
        <p:spPr>
          <a:xfrm>
            <a:off x="5628499" y="4962361"/>
            <a:ext cx="19198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/>
              <a:t>Accesses Service</a:t>
            </a:r>
          </a:p>
          <a:p>
            <a:r>
              <a:rPr lang="en-US" altLang="ja-JP" sz="2000" dirty="0"/>
              <a:t> </a:t>
            </a:r>
            <a:r>
              <a:rPr lang="en-US" altLang="ja-JP" sz="2000" dirty="0" smtClean="0"/>
              <a:t>/ Function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7295193" y="974809"/>
            <a:ext cx="149944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2000" i="1" dirty="0" smtClean="0"/>
              <a:t>Google Apps</a:t>
            </a:r>
          </a:p>
          <a:p>
            <a:pPr algn="r"/>
            <a:r>
              <a:rPr lang="en-US" altLang="ja-JP" sz="2000" i="1" dirty="0" smtClean="0"/>
              <a:t>Office 365</a:t>
            </a:r>
          </a:p>
          <a:p>
            <a:pPr algn="r"/>
            <a:r>
              <a:rPr lang="en-US" altLang="ja-JP" sz="2000" i="1" dirty="0" smtClean="0"/>
              <a:t>Salesforce</a:t>
            </a:r>
          </a:p>
          <a:p>
            <a:pPr algn="r"/>
            <a:r>
              <a:rPr lang="en-US" altLang="ja-JP" sz="2000" i="1" dirty="0" err="1" smtClean="0"/>
              <a:t>PureCloud</a:t>
            </a:r>
            <a:endParaRPr lang="en-US" altLang="ja-JP" sz="2000" i="1" dirty="0" smtClean="0"/>
          </a:p>
          <a:p>
            <a:pPr algn="r"/>
            <a:r>
              <a:rPr lang="en-US" altLang="ja-JP" sz="2000" i="1" dirty="0" smtClean="0"/>
              <a:t>Workday</a:t>
            </a:r>
          </a:p>
          <a:p>
            <a:pPr algn="r"/>
            <a:r>
              <a:rPr lang="en-US" altLang="ja-JP" sz="2000" i="1" dirty="0" err="1" smtClean="0"/>
              <a:t>Ariba</a:t>
            </a:r>
            <a:endParaRPr lang="en-US" altLang="ja-JP" sz="2000" i="1" dirty="0" smtClean="0"/>
          </a:p>
        </p:txBody>
      </p:sp>
      <p:sp>
        <p:nvSpPr>
          <p:cNvPr id="35" name="正方形/長方形 34"/>
          <p:cNvSpPr/>
          <p:nvPr/>
        </p:nvSpPr>
        <p:spPr>
          <a:xfrm>
            <a:off x="886286" y="974809"/>
            <a:ext cx="124393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i="1" dirty="0"/>
              <a:t>Facebook</a:t>
            </a:r>
            <a:endParaRPr lang="en-US" altLang="ja-JP" sz="2000" i="1" dirty="0" smtClean="0"/>
          </a:p>
          <a:p>
            <a:r>
              <a:rPr lang="en-US" altLang="ja-JP" sz="2000" i="1" dirty="0" smtClean="0"/>
              <a:t>ADFS</a:t>
            </a:r>
          </a:p>
          <a:p>
            <a:r>
              <a:rPr lang="en-US" altLang="ja-JP" sz="2000" i="1" dirty="0" smtClean="0"/>
              <a:t>Salesforce</a:t>
            </a:r>
          </a:p>
          <a:p>
            <a:r>
              <a:rPr lang="en-US" altLang="ja-JP" sz="2000" i="1" dirty="0" smtClean="0"/>
              <a:t>LinkedIn</a:t>
            </a:r>
          </a:p>
          <a:p>
            <a:r>
              <a:rPr lang="en-US" altLang="ja-JP" sz="2000" i="1" dirty="0" smtClean="0"/>
              <a:t>Twitter</a:t>
            </a:r>
          </a:p>
        </p:txBody>
      </p:sp>
      <p:sp>
        <p:nvSpPr>
          <p:cNvPr id="36" name="正方形/長方形 35"/>
          <p:cNvSpPr/>
          <p:nvPr/>
        </p:nvSpPr>
        <p:spPr>
          <a:xfrm>
            <a:off x="3571822" y="2127057"/>
            <a:ext cx="200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/>
              <a:t>Trust relationship</a:t>
            </a:r>
          </a:p>
        </p:txBody>
      </p:sp>
    </p:spTree>
    <p:extLst>
      <p:ext uri="{BB962C8B-B14F-4D97-AF65-F5344CB8AC3E}">
        <p14:creationId xmlns:p14="http://schemas.microsoft.com/office/powerpoint/2010/main" val="365084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SAML</a:t>
            </a:r>
            <a:endParaRPr kumimoji="1" lang="ja-JP" altLang="en-US" dirty="0"/>
          </a:p>
        </p:txBody>
      </p:sp>
      <p:pic>
        <p:nvPicPr>
          <p:cNvPr id="4099" name="Picture 3" descr="C:\data\temp\Microsoft_CloudnEnterprise_Symbols_v2.5_PUBLIC\Symbols\CnE_Cloud\PNG\Azure HDInsight_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4" y="6010494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data\temp\Microsoft_CloudnEnterprise_Symbols_v2.5_PUBLIC\Symbols\CnE_Cloud\PNG\Azure Key Vaul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699" y="1461390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data\temp\Microsoft_CloudnEnterprise_Symbols_v2.5_PUBLIC\Symbols\CnE_Cloud\PNG\Azure Active Director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709" y="1525625"/>
            <a:ext cx="1172151" cy="117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:\data\temp\Microsoft_CloudnEnterprise_Symbols_v2.5_PUBLIC\Symbols\CnE_Cloud\PNG\Azure API Managemen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643" y="1525626"/>
            <a:ext cx="1172151" cy="117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正方形/長方形 18"/>
          <p:cNvSpPr/>
          <p:nvPr/>
        </p:nvSpPr>
        <p:spPr>
          <a:xfrm>
            <a:off x="3273804" y="2127057"/>
            <a:ext cx="911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/>
              <a:t>Private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7387079" y="2127057"/>
            <a:ext cx="1412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/>
              <a:t>Public(Cert)</a:t>
            </a:r>
          </a:p>
        </p:txBody>
      </p:sp>
      <p:pic>
        <p:nvPicPr>
          <p:cNvPr id="6147" name="Picture 3" descr="C:\data\temp\Microsoft_CloudnEnterprise_Symbols_v2.5_PUBLIC\Symbols\CnE_Intune\Intune certificate profile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390" y="1495822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54" y="2996456"/>
            <a:ext cx="855539" cy="85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正方形/長方形 24"/>
          <p:cNvSpPr/>
          <p:nvPr/>
        </p:nvSpPr>
        <p:spPr>
          <a:xfrm>
            <a:off x="3118056" y="3852491"/>
            <a:ext cx="12582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/>
              <a:t>Meta data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251520" y="1451805"/>
            <a:ext cx="14401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b="1" dirty="0" smtClean="0"/>
              <a:t>Preparation</a:t>
            </a:r>
            <a:endParaRPr lang="ja-JP" altLang="en-US" sz="2000" dirty="0"/>
          </a:p>
        </p:txBody>
      </p:sp>
      <p:cxnSp>
        <p:nvCxnSpPr>
          <p:cNvPr id="5" name="曲線コネクタ 4"/>
          <p:cNvCxnSpPr>
            <a:stCxn id="4101" idx="3"/>
            <a:endCxn id="6147" idx="0"/>
          </p:cNvCxnSpPr>
          <p:nvPr/>
        </p:nvCxnSpPr>
        <p:spPr>
          <a:xfrm flipV="1">
            <a:off x="4164749" y="1495822"/>
            <a:ext cx="3977166" cy="356093"/>
          </a:xfrm>
          <a:prstGeom prst="curvedConnector4">
            <a:avLst>
              <a:gd name="adj1" fmla="val 34872"/>
              <a:gd name="adj2" fmla="val 1738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曲線コネクタ 31"/>
          <p:cNvCxnSpPr>
            <a:stCxn id="56" idx="2"/>
            <a:endCxn id="6150" idx="3"/>
          </p:cNvCxnSpPr>
          <p:nvPr/>
        </p:nvCxnSpPr>
        <p:spPr>
          <a:xfrm rot="5400000">
            <a:off x="5262315" y="1959821"/>
            <a:ext cx="404084" cy="252472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4572000" y="1495822"/>
            <a:ext cx="0" cy="474149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1868630" y="4453081"/>
            <a:ext cx="159030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/>
              <a:t>Federation </a:t>
            </a:r>
            <a:r>
              <a:rPr lang="en-US" altLang="ja-JP" sz="2000" dirty="0" smtClean="0"/>
              <a:t>ID</a:t>
            </a:r>
          </a:p>
          <a:p>
            <a:pPr algn="ctr"/>
            <a:r>
              <a:rPr lang="en-US" altLang="ja-JP" sz="2000" dirty="0"/>
              <a:t>u</a:t>
            </a:r>
            <a:r>
              <a:rPr lang="en-US" altLang="ja-JP" sz="2000" dirty="0" smtClean="0"/>
              <a:t>ser name</a:t>
            </a:r>
          </a:p>
          <a:p>
            <a:pPr algn="ctr"/>
            <a:r>
              <a:rPr lang="en-US" altLang="ja-JP" sz="2000" dirty="0"/>
              <a:t>p</a:t>
            </a:r>
            <a:r>
              <a:rPr lang="en-US" altLang="ja-JP" sz="2000" dirty="0" smtClean="0"/>
              <a:t>assword</a:t>
            </a:r>
          </a:p>
          <a:p>
            <a:pPr algn="ctr"/>
            <a:r>
              <a:rPr lang="en-US" altLang="ja-JP" sz="2000" dirty="0" smtClean="0"/>
              <a:t>e-mail</a:t>
            </a:r>
          </a:p>
          <a:p>
            <a:pPr algn="ctr"/>
            <a:r>
              <a:rPr lang="ja-JP" altLang="en-US" sz="2000" dirty="0" smtClean="0"/>
              <a:t>・</a:t>
            </a:r>
            <a:endParaRPr lang="en-US" altLang="ja-JP" sz="2000" dirty="0" smtClean="0"/>
          </a:p>
          <a:p>
            <a:pPr algn="ctr"/>
            <a:r>
              <a:rPr lang="ja-JP" altLang="en-US" sz="2000" dirty="0"/>
              <a:t>・</a:t>
            </a:r>
          </a:p>
        </p:txBody>
      </p:sp>
      <p:sp>
        <p:nvSpPr>
          <p:cNvPr id="48" name="正方形/長方形 47"/>
          <p:cNvSpPr/>
          <p:nvPr/>
        </p:nvSpPr>
        <p:spPr>
          <a:xfrm>
            <a:off x="5880153" y="4453081"/>
            <a:ext cx="15903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/>
              <a:t>Federation </a:t>
            </a:r>
            <a:r>
              <a:rPr lang="en-US" altLang="ja-JP" sz="2000" dirty="0" smtClean="0"/>
              <a:t>ID</a:t>
            </a:r>
          </a:p>
          <a:p>
            <a:pPr algn="ctr"/>
            <a:r>
              <a:rPr lang="ja-JP" altLang="en-US" sz="2000" dirty="0" smtClean="0"/>
              <a:t>・</a:t>
            </a:r>
            <a:endParaRPr lang="en-US" altLang="ja-JP" sz="2000" dirty="0"/>
          </a:p>
          <a:p>
            <a:pPr algn="ctr"/>
            <a:r>
              <a:rPr lang="ja-JP" altLang="en-US" sz="2000" dirty="0" smtClean="0"/>
              <a:t>・</a:t>
            </a:r>
            <a:endParaRPr lang="ja-JP" altLang="en-US" sz="2000" dirty="0"/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3458937" y="4668492"/>
            <a:ext cx="24212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4251128" y="4668491"/>
            <a:ext cx="6749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/>
              <a:t>copy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1259630" y="2588094"/>
            <a:ext cx="2808313" cy="4320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err="1" smtClean="0"/>
              <a:t>IdP</a:t>
            </a:r>
            <a:endParaRPr lang="ja-JP" altLang="en-US" sz="2000" dirty="0"/>
          </a:p>
        </p:txBody>
      </p:sp>
      <p:sp>
        <p:nvSpPr>
          <p:cNvPr id="56" name="角丸四角形 55"/>
          <p:cNvSpPr/>
          <p:nvPr/>
        </p:nvSpPr>
        <p:spPr>
          <a:xfrm>
            <a:off x="5322563" y="2588094"/>
            <a:ext cx="2808313" cy="4320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SP</a:t>
            </a:r>
            <a:endParaRPr lang="ja-JP" altLang="en-US" sz="2000" dirty="0"/>
          </a:p>
        </p:txBody>
      </p:sp>
      <p:sp>
        <p:nvSpPr>
          <p:cNvPr id="59" name="正方形/長方形 58"/>
          <p:cNvSpPr/>
          <p:nvPr/>
        </p:nvSpPr>
        <p:spPr>
          <a:xfrm>
            <a:off x="250241" y="2263142"/>
            <a:ext cx="14427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 err="1" smtClean="0">
                <a:solidFill>
                  <a:schemeClr val="bg1">
                    <a:lumMod val="75000"/>
                  </a:schemeClr>
                </a:solidFill>
              </a:rPr>
              <a:t>Idp</a:t>
            </a:r>
            <a:r>
              <a:rPr lang="en-US" altLang="ja-JP" sz="2000" dirty="0" smtClean="0">
                <a:solidFill>
                  <a:schemeClr val="bg1">
                    <a:lumMod val="75000"/>
                  </a:schemeClr>
                </a:solidFill>
              </a:rPr>
              <a:t> initiated</a:t>
            </a:r>
            <a:endParaRPr lang="ja-JP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291117" y="3074479"/>
            <a:ext cx="1360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 smtClean="0">
                <a:solidFill>
                  <a:schemeClr val="bg1">
                    <a:lumMod val="75000"/>
                  </a:schemeClr>
                </a:solidFill>
              </a:rPr>
              <a:t>SP initiated</a:t>
            </a:r>
            <a:endParaRPr lang="ja-JP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37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SAML - </a:t>
            </a:r>
            <a:r>
              <a:rPr lang="en-US" altLang="ja-JP" dirty="0" err="1" smtClean="0"/>
              <a:t>IdP</a:t>
            </a:r>
            <a:r>
              <a:rPr lang="en-US" altLang="ja-JP" dirty="0" smtClean="0"/>
              <a:t> initiated SSO</a:t>
            </a:r>
            <a:endParaRPr kumimoji="1" lang="ja-JP" altLang="en-US" dirty="0"/>
          </a:p>
        </p:txBody>
      </p:sp>
      <p:pic>
        <p:nvPicPr>
          <p:cNvPr id="4099" name="Picture 3" descr="C:\data\temp\Microsoft_CloudnEnterprise_Symbols_v2.5_PUBLIC\Symbols\CnE_Cloud\PNG\Azure HDInsight_COL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4" y="6010494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data\temp\Microsoft_CloudnEnterprise_Symbols_v2.5_PUBLIC\Symbols\CnE_Cloud\PNG\Azure Key Vaul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699" y="1461390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data\temp\Microsoft_CloudnEnterprise_Symbols_v2.5_PUBLIC\Symbols\CnE_Cloud\PNG\Azure Active Director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709" y="1525625"/>
            <a:ext cx="1172151" cy="117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:\data\temp\Microsoft_CloudnEnterprise_Symbols_v2.5_PUBLIC\Symbols\CnE_Cloud\PNG\Azure API Managemen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643" y="1525626"/>
            <a:ext cx="1172151" cy="117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正方形/長方形 18"/>
          <p:cNvSpPr/>
          <p:nvPr/>
        </p:nvSpPr>
        <p:spPr>
          <a:xfrm>
            <a:off x="3273804" y="2127057"/>
            <a:ext cx="911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/>
              <a:t>Private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7387079" y="2127057"/>
            <a:ext cx="1412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/>
              <a:t>Public(Cert)</a:t>
            </a:r>
          </a:p>
        </p:txBody>
      </p:sp>
      <p:pic>
        <p:nvPicPr>
          <p:cNvPr id="6147" name="Picture 3" descr="C:\data\temp\Microsoft_CloudnEnterprise_Symbols_v2.5_PUBLIC\Symbols\CnE_Intune\Intune certificate profile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390" y="1495822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正方形/長方形 25"/>
          <p:cNvSpPr/>
          <p:nvPr/>
        </p:nvSpPr>
        <p:spPr>
          <a:xfrm>
            <a:off x="251520" y="1451805"/>
            <a:ext cx="14401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chemeClr val="bg1">
                    <a:lumMod val="75000"/>
                  </a:schemeClr>
                </a:solidFill>
              </a:rPr>
              <a:t>Preparation</a:t>
            </a:r>
            <a:endParaRPr lang="ja-JP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4572000" y="1495822"/>
            <a:ext cx="0" cy="3157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641" y="5250464"/>
            <a:ext cx="835166" cy="83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" descr="C:\data\temp\Microsoft_CloudnEnterprise_Symbols_v2.5_PUBLIC\Symbols\CnE_Cloud\PNG\Azure Mobile Engagement_COLOR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75" y="4886997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正方形/長方形 41"/>
          <p:cNvSpPr/>
          <p:nvPr/>
        </p:nvSpPr>
        <p:spPr>
          <a:xfrm>
            <a:off x="4014796" y="5754688"/>
            <a:ext cx="11144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 smtClean="0"/>
              <a:t>User</a:t>
            </a:r>
          </a:p>
          <a:p>
            <a:pPr algn="ctr"/>
            <a:r>
              <a:rPr lang="en-US" altLang="ja-JP" sz="2000" dirty="0" smtClean="0"/>
              <a:t>(Subject)</a:t>
            </a:r>
            <a:endParaRPr lang="ja-JP" altLang="en-US" sz="2000" dirty="0"/>
          </a:p>
        </p:txBody>
      </p:sp>
      <p:sp>
        <p:nvSpPr>
          <p:cNvPr id="21" name="角丸四角形 20"/>
          <p:cNvSpPr/>
          <p:nvPr/>
        </p:nvSpPr>
        <p:spPr>
          <a:xfrm>
            <a:off x="1259630" y="2588094"/>
            <a:ext cx="2808313" cy="4320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err="1" smtClean="0"/>
              <a:t>IdP</a:t>
            </a:r>
            <a:endParaRPr lang="ja-JP" altLang="en-US" sz="2000" dirty="0"/>
          </a:p>
        </p:txBody>
      </p:sp>
      <p:sp>
        <p:nvSpPr>
          <p:cNvPr id="22" name="角丸四角形 21"/>
          <p:cNvSpPr/>
          <p:nvPr/>
        </p:nvSpPr>
        <p:spPr>
          <a:xfrm>
            <a:off x="5322563" y="2588094"/>
            <a:ext cx="2808313" cy="4320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SP</a:t>
            </a:r>
            <a:endParaRPr lang="ja-JP" altLang="en-US" sz="2000" dirty="0"/>
          </a:p>
        </p:txBody>
      </p:sp>
      <p:sp>
        <p:nvSpPr>
          <p:cNvPr id="23" name="正方形/長方形 22"/>
          <p:cNvSpPr/>
          <p:nvPr/>
        </p:nvSpPr>
        <p:spPr>
          <a:xfrm>
            <a:off x="232800" y="2263142"/>
            <a:ext cx="14775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b="1" dirty="0" err="1" smtClean="0"/>
              <a:t>Idp</a:t>
            </a:r>
            <a:r>
              <a:rPr lang="en-US" altLang="ja-JP" sz="2000" b="1" dirty="0" smtClean="0"/>
              <a:t> initiated</a:t>
            </a:r>
            <a:endParaRPr lang="ja-JP" altLang="en-US" sz="2000" b="1" dirty="0"/>
          </a:p>
        </p:txBody>
      </p:sp>
      <p:sp>
        <p:nvSpPr>
          <p:cNvPr id="24" name="正方形/長方形 23"/>
          <p:cNvSpPr/>
          <p:nvPr/>
        </p:nvSpPr>
        <p:spPr>
          <a:xfrm>
            <a:off x="276081" y="3074479"/>
            <a:ext cx="13910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chemeClr val="bg1">
                    <a:lumMod val="75000"/>
                  </a:schemeClr>
                </a:solidFill>
              </a:rPr>
              <a:t>SP initiated</a:t>
            </a:r>
            <a:endParaRPr lang="ja-JP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四角形吹き出し 3"/>
          <p:cNvSpPr/>
          <p:nvPr/>
        </p:nvSpPr>
        <p:spPr>
          <a:xfrm>
            <a:off x="3346787" y="2558546"/>
            <a:ext cx="890945" cy="470416"/>
          </a:xfrm>
          <a:prstGeom prst="wedgeRectCallout">
            <a:avLst>
              <a:gd name="adj1" fmla="val -46898"/>
              <a:gd name="adj2" fmla="val 748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sign</a:t>
            </a:r>
            <a:endParaRPr kumimoji="1" lang="ja-JP" altLang="en-US" dirty="0"/>
          </a:p>
        </p:txBody>
      </p:sp>
      <p:sp>
        <p:nvSpPr>
          <p:cNvPr id="33" name="四角形吹き出し 32"/>
          <p:cNvSpPr/>
          <p:nvPr/>
        </p:nvSpPr>
        <p:spPr>
          <a:xfrm>
            <a:off x="7685403" y="2558546"/>
            <a:ext cx="890945" cy="470416"/>
          </a:xfrm>
          <a:prstGeom prst="wedgeRectCallout">
            <a:avLst>
              <a:gd name="adj1" fmla="val -151669"/>
              <a:gd name="adj2" fmla="val 1011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verify</a:t>
            </a:r>
            <a:endParaRPr kumimoji="1" lang="ja-JP" altLang="en-US" dirty="0"/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2663786" y="3274534"/>
            <a:ext cx="40629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4040167" y="3274533"/>
            <a:ext cx="13372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/>
              <a:t>2.assertion</a:t>
            </a:r>
          </a:p>
        </p:txBody>
      </p:sp>
      <p:cxnSp>
        <p:nvCxnSpPr>
          <p:cNvPr id="9" name="カギ線コネクタ 8"/>
          <p:cNvCxnSpPr/>
          <p:nvPr/>
        </p:nvCxnSpPr>
        <p:spPr>
          <a:xfrm rot="10800000">
            <a:off x="2663788" y="4725144"/>
            <a:ext cx="1573945" cy="65450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2838863" y="5379646"/>
            <a:ext cx="12987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/>
              <a:t>1.log-in</a:t>
            </a:r>
          </a:p>
          <a:p>
            <a:r>
              <a:rPr lang="en-US" altLang="ja-JP" sz="2000" dirty="0" smtClean="0"/>
              <a:t>&amp; click link</a:t>
            </a:r>
          </a:p>
        </p:txBody>
      </p:sp>
      <p:cxnSp>
        <p:nvCxnSpPr>
          <p:cNvPr id="47" name="直線矢印コネクタ 46"/>
          <p:cNvCxnSpPr/>
          <p:nvPr/>
        </p:nvCxnSpPr>
        <p:spPr>
          <a:xfrm>
            <a:off x="2663786" y="3933056"/>
            <a:ext cx="1908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3310524" y="3933055"/>
            <a:ext cx="9634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/>
              <a:t>3.token</a:t>
            </a:r>
          </a:p>
        </p:txBody>
      </p:sp>
    </p:spTree>
    <p:extLst>
      <p:ext uri="{BB962C8B-B14F-4D97-AF65-F5344CB8AC3E}">
        <p14:creationId xmlns:p14="http://schemas.microsoft.com/office/powerpoint/2010/main" val="417829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SAML - SP initiated SSO</a:t>
            </a:r>
            <a:endParaRPr kumimoji="1" lang="ja-JP" altLang="en-US" dirty="0"/>
          </a:p>
        </p:txBody>
      </p:sp>
      <p:pic>
        <p:nvPicPr>
          <p:cNvPr id="4099" name="Picture 3" descr="C:\data\temp\Microsoft_CloudnEnterprise_Symbols_v2.5_PUBLIC\Symbols\CnE_Cloud\PNG\Azure HDInsight_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4" y="6010494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data\temp\Microsoft_CloudnEnterprise_Symbols_v2.5_PUBLIC\Symbols\CnE_Cloud\PNG\Azure Key Vaul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699" y="1461390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data\temp\Microsoft_CloudnEnterprise_Symbols_v2.5_PUBLIC\Symbols\CnE_Cloud\PNG\Azure Active Director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709" y="1525625"/>
            <a:ext cx="1172151" cy="117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:\data\temp\Microsoft_CloudnEnterprise_Symbols_v2.5_PUBLIC\Symbols\CnE_Cloud\PNG\Azure API Managemen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643" y="1525626"/>
            <a:ext cx="1172151" cy="117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正方形/長方形 18"/>
          <p:cNvSpPr/>
          <p:nvPr/>
        </p:nvSpPr>
        <p:spPr>
          <a:xfrm>
            <a:off x="3273804" y="2127057"/>
            <a:ext cx="911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/>
              <a:t>Private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7387079" y="2127057"/>
            <a:ext cx="1412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/>
              <a:t>Public(Cert)</a:t>
            </a:r>
          </a:p>
        </p:txBody>
      </p:sp>
      <p:pic>
        <p:nvPicPr>
          <p:cNvPr id="6147" name="Picture 3" descr="C:\data\temp\Microsoft_CloudnEnterprise_Symbols_v2.5_PUBLIC\Symbols\CnE_Intune\Intune certificate profile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390" y="1495822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正方形/長方形 25"/>
          <p:cNvSpPr/>
          <p:nvPr/>
        </p:nvSpPr>
        <p:spPr>
          <a:xfrm>
            <a:off x="251520" y="1451805"/>
            <a:ext cx="14401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chemeClr val="bg1">
                    <a:lumMod val="75000"/>
                  </a:schemeClr>
                </a:solidFill>
              </a:rPr>
              <a:t>Preparation</a:t>
            </a:r>
            <a:endParaRPr lang="ja-JP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4572000" y="1495822"/>
            <a:ext cx="0" cy="3157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641" y="5250464"/>
            <a:ext cx="835166" cy="83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" descr="C:\data\temp\Microsoft_CloudnEnterprise_Symbols_v2.5_PUBLIC\Symbols\CnE_Cloud\PNG\Azure Mobile Engagement_COLO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75" y="4886997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正方形/長方形 41"/>
          <p:cNvSpPr/>
          <p:nvPr/>
        </p:nvSpPr>
        <p:spPr>
          <a:xfrm>
            <a:off x="4014796" y="5754688"/>
            <a:ext cx="11144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 smtClean="0"/>
              <a:t>User</a:t>
            </a:r>
          </a:p>
          <a:p>
            <a:pPr algn="ctr"/>
            <a:r>
              <a:rPr lang="en-US" altLang="ja-JP" sz="2000" dirty="0" smtClean="0"/>
              <a:t>(Subject)</a:t>
            </a:r>
            <a:endParaRPr lang="ja-JP" altLang="en-US" sz="2000" dirty="0"/>
          </a:p>
        </p:txBody>
      </p:sp>
      <p:sp>
        <p:nvSpPr>
          <p:cNvPr id="21" name="角丸四角形 20"/>
          <p:cNvSpPr/>
          <p:nvPr/>
        </p:nvSpPr>
        <p:spPr>
          <a:xfrm>
            <a:off x="1259630" y="2588094"/>
            <a:ext cx="2808313" cy="4320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err="1" smtClean="0"/>
              <a:t>IdP</a:t>
            </a:r>
            <a:endParaRPr lang="ja-JP" altLang="en-US" sz="2000" dirty="0"/>
          </a:p>
        </p:txBody>
      </p:sp>
      <p:sp>
        <p:nvSpPr>
          <p:cNvPr id="22" name="角丸四角形 21"/>
          <p:cNvSpPr/>
          <p:nvPr/>
        </p:nvSpPr>
        <p:spPr>
          <a:xfrm>
            <a:off x="5322563" y="2588094"/>
            <a:ext cx="2808313" cy="4320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SP</a:t>
            </a:r>
            <a:endParaRPr lang="ja-JP" altLang="en-US" sz="2000" dirty="0"/>
          </a:p>
        </p:txBody>
      </p:sp>
      <p:sp>
        <p:nvSpPr>
          <p:cNvPr id="23" name="正方形/長方形 22"/>
          <p:cNvSpPr/>
          <p:nvPr/>
        </p:nvSpPr>
        <p:spPr>
          <a:xfrm>
            <a:off x="232800" y="2263142"/>
            <a:ext cx="14775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b="1" dirty="0" err="1" smtClean="0">
                <a:solidFill>
                  <a:schemeClr val="bg1">
                    <a:lumMod val="75000"/>
                  </a:schemeClr>
                </a:solidFill>
              </a:rPr>
              <a:t>Idp</a:t>
            </a:r>
            <a:r>
              <a:rPr lang="en-US" altLang="ja-JP" sz="2000" b="1" dirty="0" smtClean="0">
                <a:solidFill>
                  <a:schemeClr val="bg1">
                    <a:lumMod val="75000"/>
                  </a:schemeClr>
                </a:solidFill>
              </a:rPr>
              <a:t> initiated</a:t>
            </a:r>
            <a:endParaRPr lang="ja-JP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76081" y="3074479"/>
            <a:ext cx="13910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b="1" dirty="0" smtClean="0"/>
              <a:t>SP initiated</a:t>
            </a:r>
            <a:endParaRPr lang="ja-JP" altLang="en-US" sz="2000" b="1" dirty="0"/>
          </a:p>
        </p:txBody>
      </p:sp>
      <p:cxnSp>
        <p:nvCxnSpPr>
          <p:cNvPr id="37" name="直線矢印コネクタ 36"/>
          <p:cNvCxnSpPr/>
          <p:nvPr/>
        </p:nvCxnSpPr>
        <p:spPr>
          <a:xfrm flipH="1">
            <a:off x="2663786" y="3274534"/>
            <a:ext cx="40629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4040167" y="3274533"/>
            <a:ext cx="18113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/>
              <a:t>2.redirect claim</a:t>
            </a:r>
          </a:p>
        </p:txBody>
      </p:sp>
      <p:cxnSp>
        <p:nvCxnSpPr>
          <p:cNvPr id="47" name="直線矢印コネクタ 46"/>
          <p:cNvCxnSpPr/>
          <p:nvPr/>
        </p:nvCxnSpPr>
        <p:spPr>
          <a:xfrm flipH="1">
            <a:off x="2663786" y="3733002"/>
            <a:ext cx="1908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2779715" y="3733001"/>
            <a:ext cx="1676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/>
              <a:t>3.type ID/pass</a:t>
            </a:r>
          </a:p>
        </p:txBody>
      </p:sp>
      <p:cxnSp>
        <p:nvCxnSpPr>
          <p:cNvPr id="27" name="カギ線コネクタ 26"/>
          <p:cNvCxnSpPr/>
          <p:nvPr/>
        </p:nvCxnSpPr>
        <p:spPr>
          <a:xfrm rot="10800000" flipH="1">
            <a:off x="5052224" y="4971840"/>
            <a:ext cx="1573945" cy="65450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5519000" y="5621940"/>
            <a:ext cx="1050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/>
              <a:t>1.access</a:t>
            </a:r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2663786" y="4236998"/>
            <a:ext cx="40629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4040167" y="4236997"/>
            <a:ext cx="13372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/>
              <a:t>4.assertion</a:t>
            </a:r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4717955" y="4653136"/>
            <a:ext cx="1908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4833884" y="4653136"/>
            <a:ext cx="12550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/>
              <a:t>5.redirect </a:t>
            </a:r>
          </a:p>
        </p:txBody>
      </p:sp>
    </p:spTree>
    <p:extLst>
      <p:ext uri="{BB962C8B-B14F-4D97-AF65-F5344CB8AC3E}">
        <p14:creationId xmlns:p14="http://schemas.microsoft.com/office/powerpoint/2010/main" val="258994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Sample / Demo of SFDC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Metadata</a:t>
            </a:r>
          </a:p>
          <a:p>
            <a:pPr lvl="1"/>
            <a:r>
              <a:rPr lang="en-US" altLang="ja-JP" dirty="0" smtClean="0"/>
              <a:t>AD-SFDC</a:t>
            </a:r>
          </a:p>
          <a:p>
            <a:pPr marL="457200" lvl="1" indent="0">
              <a:buNone/>
            </a:pPr>
            <a:endParaRPr kumimoji="1" lang="en-US" altLang="ja-JP" dirty="0" smtClean="0"/>
          </a:p>
          <a:p>
            <a:pPr lvl="1"/>
            <a:r>
              <a:rPr lang="en-US" altLang="ja-JP" dirty="0"/>
              <a:t>AAD(Portal)-SFDC</a:t>
            </a:r>
            <a:endParaRPr kumimoji="1" lang="ja-JP" altLang="en-US" dirty="0"/>
          </a:p>
        </p:txBody>
      </p:sp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636247"/>
              </p:ext>
            </p:extLst>
          </p:nvPr>
        </p:nvGraphicFramePr>
        <p:xfrm>
          <a:off x="2843808" y="2222500"/>
          <a:ext cx="9144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" name="File" showAsIcon="1" r:id="rId4" imgW="914400" imgH="857250" progId="Outlook.FileAttach">
                  <p:embed/>
                </p:oleObj>
              </mc:Choice>
              <mc:Fallback>
                <p:oleObj name="File" showAsIcon="1" r:id="rId4" imgW="914400" imgH="857250" progId="Outlook.FileAttac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222500"/>
                        <a:ext cx="91440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オブジェクト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469808"/>
              </p:ext>
            </p:extLst>
          </p:nvPr>
        </p:nvGraphicFramePr>
        <p:xfrm>
          <a:off x="4114800" y="3140968"/>
          <a:ext cx="9144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" name="File" showAsIcon="1" r:id="rId6" imgW="914400" imgH="857250" progId="Outlook.FileAttach">
                  <p:embed/>
                </p:oleObj>
              </mc:Choice>
              <mc:Fallback>
                <p:oleObj name="File" showAsIcon="1" r:id="rId6" imgW="914400" imgH="857250" progId="Outlook.FileAttac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140968"/>
                        <a:ext cx="91440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171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6145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SFDC</a:t>
            </a:r>
            <a:r>
              <a:rPr lang="ja-JP" altLang="en-US" dirty="0" smtClean="0"/>
              <a:t>設定例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SFDC</a:t>
            </a:r>
            <a:r>
              <a:rPr lang="ja-JP" altLang="en-US" dirty="0" smtClean="0"/>
              <a:t> </a:t>
            </a:r>
            <a:r>
              <a:rPr lang="en-US" altLang="ja-JP" dirty="0" smtClean="0"/>
              <a:t>as SP</a:t>
            </a:r>
          </a:p>
          <a:p>
            <a:pPr lvl="1"/>
            <a:r>
              <a:rPr lang="en-US" altLang="ja-JP" dirty="0" smtClean="0"/>
              <a:t>Federation ID</a:t>
            </a:r>
            <a:r>
              <a:rPr lang="ja-JP" altLang="en-US" dirty="0"/>
              <a:t>として</a:t>
            </a:r>
            <a:r>
              <a:rPr lang="ja-JP" altLang="en-US" dirty="0" smtClean="0"/>
              <a:t>使用</a:t>
            </a:r>
            <a:r>
              <a:rPr lang="ja-JP" altLang="en-US" dirty="0"/>
              <a:t>可能</a:t>
            </a:r>
            <a:r>
              <a:rPr lang="ja-JP" altLang="en-US" dirty="0" smtClean="0"/>
              <a:t>な</a:t>
            </a:r>
            <a:r>
              <a:rPr lang="ja-JP" altLang="en-US" dirty="0"/>
              <a:t>項目</a:t>
            </a:r>
            <a:endParaRPr lang="en-US" altLang="ja-JP" dirty="0"/>
          </a:p>
          <a:p>
            <a:pPr lvl="2"/>
            <a:r>
              <a:rPr lang="ja-JP" altLang="en-US" dirty="0" smtClean="0"/>
              <a:t>ユーザ名</a:t>
            </a:r>
            <a:r>
              <a:rPr lang="ja-JP" altLang="en-US" dirty="0"/>
              <a:t>（ユーザ項目、変更可</a:t>
            </a:r>
            <a:r>
              <a:rPr lang="ja-JP" altLang="en-US" dirty="0" smtClean="0"/>
              <a:t>） </a:t>
            </a:r>
            <a:r>
              <a:rPr lang="en-US" altLang="ja-JP" sz="2000" dirty="0" err="1" smtClean="0"/>
              <a:t>e.g.hoge@sfdc.nnlj</a:t>
            </a:r>
            <a:endParaRPr lang="ja-JP" altLang="en-US" dirty="0"/>
          </a:p>
          <a:p>
            <a:pPr lvl="2"/>
            <a:r>
              <a:rPr lang="ja-JP" altLang="en-US" dirty="0"/>
              <a:t>ユーザ</a:t>
            </a:r>
            <a:r>
              <a:rPr lang="en-US" altLang="ja-JP" dirty="0"/>
              <a:t>ID</a:t>
            </a:r>
            <a:r>
              <a:rPr lang="ja-JP" altLang="en-US" dirty="0"/>
              <a:t>（自動採番、変更不可） </a:t>
            </a:r>
            <a:r>
              <a:rPr lang="en-US" altLang="ja-JP" sz="2000" dirty="0"/>
              <a:t>e.g.0055F0…..</a:t>
            </a:r>
            <a:endParaRPr lang="ja-JP" altLang="en-US" sz="2000" dirty="0"/>
          </a:p>
          <a:p>
            <a:pPr lvl="2"/>
            <a:r>
              <a:rPr lang="ja-JP" altLang="en-US" dirty="0" smtClean="0"/>
              <a:t>統合</a:t>
            </a:r>
            <a:r>
              <a:rPr lang="en-US" altLang="ja-JP" dirty="0"/>
              <a:t>ID</a:t>
            </a:r>
            <a:r>
              <a:rPr lang="ja-JP" altLang="en-US" dirty="0"/>
              <a:t>（ユーザ項目</a:t>
            </a:r>
            <a:r>
              <a:rPr lang="ja-JP" altLang="en-US" dirty="0" smtClean="0"/>
              <a:t>、設定・変更可） </a:t>
            </a:r>
            <a:r>
              <a:rPr lang="en-US" altLang="ja-JP" sz="2000" dirty="0" smtClean="0"/>
              <a:t>e.g.AB99XXX</a:t>
            </a:r>
            <a:endParaRPr lang="ja-JP" altLang="en-US" dirty="0"/>
          </a:p>
          <a:p>
            <a:endParaRPr lang="ja-JP" altLang="en-US" dirty="0"/>
          </a:p>
          <a:p>
            <a:r>
              <a:rPr lang="en-US" altLang="ja-JP" dirty="0" smtClean="0"/>
              <a:t>Parameter for </a:t>
            </a:r>
            <a:r>
              <a:rPr lang="en-US" altLang="ja-JP" dirty="0" err="1" smtClean="0"/>
              <a:t>IdP</a:t>
            </a:r>
            <a:r>
              <a:rPr lang="en-US" altLang="ja-JP" dirty="0" smtClean="0"/>
              <a:t> initiated SSO</a:t>
            </a:r>
          </a:p>
          <a:p>
            <a:pPr lvl="1"/>
            <a:r>
              <a:rPr lang="en-US" altLang="ja-JP" dirty="0" err="1" smtClean="0"/>
              <a:t>RelayState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SSO</a:t>
            </a:r>
            <a:r>
              <a:rPr lang="ja-JP" altLang="en-US" dirty="0" smtClean="0"/>
              <a:t>後に最初に表示する</a:t>
            </a:r>
            <a:r>
              <a:rPr lang="en-US" altLang="ja-JP" dirty="0" smtClean="0"/>
              <a:t>SP</a:t>
            </a:r>
            <a:r>
              <a:rPr lang="ja-JP" altLang="en-US" dirty="0" smtClean="0"/>
              <a:t>の</a:t>
            </a:r>
            <a:r>
              <a:rPr lang="en-US" altLang="ja-JP" dirty="0" smtClean="0"/>
              <a:t>URL</a:t>
            </a:r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0748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652</Words>
  <Application>Microsoft Office PowerPoint</Application>
  <PresentationFormat>画面に合わせる (4:3)</PresentationFormat>
  <Paragraphs>186</Paragraphs>
  <Slides>14</Slides>
  <Notes>7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6" baseType="lpstr">
      <vt:lpstr>Office ​​テーマ</vt:lpstr>
      <vt:lpstr>File</vt:lpstr>
      <vt:lpstr>SSO Basic - SAML -</vt:lpstr>
      <vt:lpstr>SSO case</vt:lpstr>
      <vt:lpstr>Why Single Sign On (SSO)?</vt:lpstr>
      <vt:lpstr>Protocol</vt:lpstr>
      <vt:lpstr>SAML</vt:lpstr>
      <vt:lpstr>SAML - IdP initiated SSO</vt:lpstr>
      <vt:lpstr>SAML - SP initiated SSO</vt:lpstr>
      <vt:lpstr>Sample / Demo of SFDC</vt:lpstr>
      <vt:lpstr>SFDC設定例</vt:lpstr>
      <vt:lpstr>SFDC as SP設定例</vt:lpstr>
      <vt:lpstr>SFDC as SP設定例</vt:lpstr>
      <vt:lpstr>(FYI) OAuthとは</vt:lpstr>
      <vt:lpstr>Reference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INGLIFEUSER</dc:creator>
  <cp:lastModifiedBy>INGLIFEUSER</cp:lastModifiedBy>
  <cp:revision>99</cp:revision>
  <dcterms:created xsi:type="dcterms:W3CDTF">2018-06-05T05:21:48Z</dcterms:created>
  <dcterms:modified xsi:type="dcterms:W3CDTF">2018-06-05T11:12:39Z</dcterms:modified>
</cp:coreProperties>
</file>