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5"/>
    <p:sldMasterId id="2147484034" r:id="rId6"/>
  </p:sldMasterIdLst>
  <p:notesMasterIdLst>
    <p:notesMasterId r:id="rId19"/>
  </p:notesMasterIdLst>
  <p:handoutMasterIdLst>
    <p:handoutMasterId r:id="rId20"/>
  </p:handoutMasterIdLst>
  <p:sldIdLst>
    <p:sldId id="351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64" r:id="rId17"/>
    <p:sldId id="365" r:id="rId18"/>
  </p:sldIdLst>
  <p:sldSz cx="9144000" cy="6858000" type="screen4x3"/>
  <p:notesSz cx="6805613" cy="9939338"/>
  <p:custDataLst>
    <p:tags r:id="rId21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415"/>
    <a:srgbClr val="EA650D"/>
    <a:srgbClr val="FFB385"/>
    <a:srgbClr val="EE7F00"/>
    <a:srgbClr val="FFCC99"/>
    <a:srgbClr val="E3F0F9"/>
    <a:srgbClr val="FFF8F7"/>
    <a:srgbClr val="FCECE7"/>
    <a:srgbClr val="FFEAE7"/>
    <a:srgbClr val="D2C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86572" autoAdjust="0"/>
  </p:normalViewPr>
  <p:slideViewPr>
    <p:cSldViewPr>
      <p:cViewPr>
        <p:scale>
          <a:sx n="66" d="100"/>
          <a:sy n="66" d="100"/>
        </p:scale>
        <p:origin x="-133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ja-JP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D3608D7-C415-4419-92E3-E3471B4F85A8}" type="datetimeFigureOut">
              <a:rPr lang="en-US" altLang="ja-JP"/>
              <a:pPr/>
              <a:t>6/6/2018</a:t>
            </a:fld>
            <a:endParaRPr lang="en-US" altLang="ja-JP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ja-JP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1552FFD-FD2B-4549-8F82-FFB0995817A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0563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nl-NL" altLang="ja-JP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F8CD183-3848-4846-A9B5-0AEB5F17A772}" type="datetimeFigureOut">
              <a:rPr lang="nl-NL" altLang="ja-JP"/>
              <a:pPr/>
              <a:t>6-6-2018</a:t>
            </a:fld>
            <a:endParaRPr lang="nl-NL" altLang="ja-JP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nl-NL" altLang="ja-JP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86BB1AA5-444F-4702-929D-D5F7F822FB35}" type="slidenum">
              <a:rPr lang="nl-NL" altLang="ja-JP"/>
              <a:pPr/>
              <a:t>‹#›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3467909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Salesforce</a:t>
            </a:r>
            <a:r>
              <a:rPr kumimoji="1" lang="ja-JP" altLang="en-US" dirty="0" smtClean="0"/>
              <a:t>設定画面のデモ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SAML </a:t>
            </a:r>
            <a:r>
              <a:rPr kumimoji="1" lang="ja-JP" altLang="en-US" dirty="0" smtClean="0"/>
              <a:t>シングルサインオン設定</a:t>
            </a:r>
            <a:r>
              <a:rPr kumimoji="1" lang="en-US" altLang="ja-JP" dirty="0" smtClean="0"/>
              <a:t>@Full</a:t>
            </a:r>
            <a:r>
              <a:rPr kumimoji="1" lang="ja-JP" altLang="en-US" dirty="0" smtClean="0"/>
              <a:t>を画面に表示</a:t>
            </a:r>
          </a:p>
          <a:p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sts</a:t>
            </a:r>
            <a:r>
              <a:rPr kumimoji="1" lang="en-US" altLang="ja-JP" dirty="0" smtClean="0"/>
              <a:t>: AAD</a:t>
            </a:r>
          </a:p>
          <a:p>
            <a:r>
              <a:rPr kumimoji="1" lang="en-US" altLang="ja-JP" dirty="0" smtClean="0"/>
              <a:t>- IRIS_SSO: </a:t>
            </a:r>
            <a:r>
              <a:rPr kumimoji="1" lang="en-US" altLang="ja-JP" dirty="0" err="1" smtClean="0"/>
              <a:t>AD.local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設定項目の例などを示す。</a:t>
            </a:r>
          </a:p>
          <a:p>
            <a:r>
              <a:rPr kumimoji="1" lang="ja-JP" altLang="en-US" dirty="0" smtClean="0"/>
              <a:t>＋</a:t>
            </a:r>
            <a:r>
              <a:rPr kumimoji="1" lang="en-US" altLang="ja-JP" dirty="0" err="1" smtClean="0"/>
              <a:t>MetaData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を開いて見せる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カスタムログアウト 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に実際に遷移させてみると良い。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1AA5-444F-4702-929D-D5F7F822FB35}" type="slidenum">
              <a:rPr lang="nl-NL" altLang="ja-JP" smtClean="0"/>
              <a:pPr/>
              <a:t>8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88979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1AA5-444F-4702-929D-D5F7F822FB35}" type="slidenum">
              <a:rPr lang="nl-NL" altLang="ja-JP" smtClean="0"/>
              <a:pPr/>
              <a:t>10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88979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1AA5-444F-4702-929D-D5F7F822FB35}" type="slidenum">
              <a:rPr lang="nl-NL" altLang="ja-JP" smtClean="0"/>
              <a:pPr/>
              <a:t>11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88979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一時</a:t>
            </a:r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を認証に使用するという動きもありましたが、認証（誰が使用しているかを保証）することはできません。</a:t>
            </a:r>
          </a:p>
          <a:p>
            <a:r>
              <a:rPr kumimoji="1" lang="ja-JP" altLang="en-US" dirty="0" smtClean="0"/>
              <a:t>認証周りの仕組みを標準化したものが</a:t>
            </a:r>
            <a:r>
              <a:rPr kumimoji="1" lang="en-US" altLang="ja-JP" dirty="0" smtClean="0"/>
              <a:t>OpenID Connect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口頭</a:t>
            </a:r>
            <a:r>
              <a:rPr kumimoji="1" lang="en-US" altLang="ja-JP" dirty="0" smtClean="0"/>
              <a:t>only: </a:t>
            </a:r>
          </a:p>
          <a:p>
            <a:r>
              <a:rPr kumimoji="1" lang="en-US" altLang="ja-JP" dirty="0" err="1" smtClean="0"/>
              <a:t>AppStore</a:t>
            </a:r>
            <a:r>
              <a:rPr kumimoji="1" lang="ja-JP" altLang="en-US" dirty="0" smtClean="0"/>
              <a:t>で公開→誰でも使用可　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これはイヤ</a:t>
            </a:r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※BIS</a:t>
            </a:r>
            <a:r>
              <a:rPr kumimoji="1" lang="ja-JP" altLang="en-US" dirty="0" smtClean="0"/>
              <a:t>の方がいたら、不在の場合には間違って伝わると良くないので</a:t>
            </a:r>
            <a:r>
              <a:rPr kumimoji="1" lang="en-US" altLang="ja-JP" dirty="0" smtClean="0"/>
              <a:t>NG</a:t>
            </a:r>
            <a:r>
              <a:rPr kumimoji="1" lang="ja-JP" altLang="en-US" dirty="0" smtClean="0"/>
              <a:t>）</a:t>
            </a:r>
          </a:p>
          <a:p>
            <a:r>
              <a:rPr kumimoji="1" lang="ja-JP" altLang="en-US" dirty="0" smtClean="0"/>
              <a:t>これは</a:t>
            </a:r>
            <a:r>
              <a:rPr kumimoji="1" lang="en-US" altLang="ja-JP" dirty="0" smtClean="0"/>
              <a:t>ORM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BIS</a:t>
            </a:r>
            <a:r>
              <a:rPr kumimoji="1" lang="ja-JP" altLang="en-US" dirty="0" smtClean="0"/>
              <a:t>の方に怒られてしまいますからね</a:t>
            </a:r>
            <a:r>
              <a:rPr kumimoji="1" lang="ja-JP" altLang="en-US" dirty="0" err="1" smtClean="0"/>
              <a:t>。。って</a:t>
            </a:r>
            <a:r>
              <a:rPr kumimoji="1" lang="ja-JP" altLang="en-US" dirty="0" smtClean="0"/>
              <a:t>違いますね。</a:t>
            </a:r>
          </a:p>
          <a:p>
            <a:r>
              <a:rPr kumimoji="1" lang="ja-JP" altLang="en-US" dirty="0" smtClean="0"/>
              <a:t>誰でもかれでも使って欲しくはないからですよね。</a:t>
            </a:r>
          </a:p>
          <a:p>
            <a:r>
              <a:rPr kumimoji="1" lang="ja-JP" altLang="en-US" dirty="0" smtClean="0"/>
              <a:t>シミュレーションや商品ラインアップが分かりますし。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1AA5-444F-4702-929D-D5F7F822FB35}" type="slidenum">
              <a:rPr lang="nl-NL" altLang="ja-JP" smtClean="0"/>
              <a:pPr/>
              <a:t>12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8897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16"/>
          <p:cNvGrpSpPr>
            <a:grpSpLocks/>
          </p:cNvGrpSpPr>
          <p:nvPr/>
        </p:nvGrpSpPr>
        <p:grpSpPr bwMode="auto">
          <a:xfrm>
            <a:off x="-1714500" y="358775"/>
            <a:ext cx="2085975" cy="2068513"/>
            <a:chOff x="-1714798" y="476672"/>
            <a:chExt cx="2086856" cy="2068259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-1714798" y="1890961"/>
              <a:ext cx="179463" cy="179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 userDrawn="1"/>
          </p:nvSpPr>
          <p:spPr bwMode="auto">
            <a:xfrm>
              <a:off x="-1436869" y="476672"/>
              <a:ext cx="1808927" cy="2068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- 42 </a:t>
              </a:r>
              <a:r>
                <a:rPr kumimoji="0" lang="nl-NL" altLang="nl-NL" sz="1400" dirty="0" err="1" smtClean="0">
                  <a:latin typeface="+mj-lt"/>
                </a:rPr>
                <a:t>bold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- 42 bold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- 101 - </a:t>
              </a:r>
              <a:r>
                <a:rPr kumimoji="0" lang="en-US" altLang="nl-NL" sz="1400" dirty="0" smtClean="0">
                  <a:latin typeface="+mj-lt"/>
                </a:rPr>
                <a:t>013</a:t>
              </a:r>
              <a:r>
                <a:rPr kumimoji="0" lang="en-US" altLang="nl-NL" sz="1400" dirty="0">
                  <a:latin typeface="+mj-lt"/>
                </a:rPr>
                <a:t>	</a:t>
              </a:r>
              <a:endParaRPr kumimoji="0" lang="en-US" altLang="nl-NL" sz="1400" dirty="0" smtClean="0"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Information</a:t>
              </a:r>
              <a:br>
                <a:rPr kumimoji="0" lang="en-US" altLang="nl-NL" sz="1400" b="1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- 30 bold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230 </a:t>
              </a:r>
              <a:r>
                <a:rPr kumimoji="0" lang="en-US" altLang="nl-NL" sz="1400" dirty="0">
                  <a:latin typeface="+mj-lt"/>
                </a:rPr>
                <a:t>- 068 - </a:t>
              </a:r>
              <a:r>
                <a:rPr kumimoji="0" lang="en-US" altLang="nl-NL" sz="1400" dirty="0" smtClean="0">
                  <a:latin typeface="+mj-lt"/>
                </a:rPr>
                <a:t>021</a:t>
              </a: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16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200" y="260648"/>
            <a:ext cx="8280000" cy="648072"/>
          </a:xfrm>
        </p:spPr>
        <p:txBody>
          <a:bodyPr lIns="0" tIns="0" rIns="0" bIns="0" anchor="t">
            <a:noAutofit/>
          </a:bodyPr>
          <a:lstStyle>
            <a:lvl1pPr algn="l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200" y="908720"/>
            <a:ext cx="8280000" cy="648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331200" y="1967632"/>
            <a:ext cx="7058025" cy="54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  <a:lvl2pPr marL="0" indent="0">
              <a:buNone/>
              <a:defRPr sz="3000" b="1"/>
            </a:lvl2pPr>
            <a:lvl3pPr marL="0" indent="0">
              <a:buNone/>
              <a:defRPr sz="3000" b="1"/>
            </a:lvl3pPr>
            <a:lvl4pPr marL="0" indent="0">
              <a:buNone/>
              <a:defRPr sz="3000" b="1"/>
            </a:lvl4pPr>
            <a:lvl5pPr marL="0" indent="0">
              <a:buNone/>
              <a:defRPr sz="30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2571254"/>
            <a:ext cx="7058025" cy="54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  <a:lvl2pPr marL="0" indent="0">
              <a:buNone/>
              <a:defRPr sz="3000" b="1"/>
            </a:lvl2pPr>
            <a:lvl3pPr marL="0" indent="0">
              <a:buNone/>
              <a:defRPr sz="3000" b="1"/>
            </a:lvl3pPr>
            <a:lvl4pPr marL="0" indent="0">
              <a:buNone/>
              <a:defRPr sz="3000" b="1"/>
            </a:lvl4pPr>
            <a:lvl5pPr marL="0" indent="0">
              <a:buNone/>
              <a:defRPr sz="30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331200" y="3174876"/>
            <a:ext cx="7058025" cy="54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b="1" baseline="0">
                <a:solidFill>
                  <a:schemeClr val="accent3"/>
                </a:solidFill>
              </a:defRPr>
            </a:lvl1pPr>
            <a:lvl2pPr marL="0" indent="0">
              <a:buNone/>
              <a:defRPr sz="3000" b="1"/>
            </a:lvl2pPr>
            <a:lvl3pPr marL="0" indent="0">
              <a:buNone/>
              <a:defRPr sz="3000" b="1"/>
            </a:lvl3pPr>
            <a:lvl4pPr marL="0" indent="0">
              <a:buNone/>
              <a:defRPr sz="3000" b="1"/>
            </a:lvl4pPr>
            <a:lvl5pPr marL="0" indent="0">
              <a:buNone/>
              <a:defRPr sz="30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025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-1436688" y="358775"/>
            <a:ext cx="1808163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504"/>
              </a:spcAft>
              <a:tabLst/>
              <a:defRPr/>
            </a:pPr>
            <a:r>
              <a:rPr kumimoji="0" lang="nl-NL" altLang="nl-NL" sz="1400" b="1" dirty="0" err="1" smtClean="0">
                <a:solidFill>
                  <a:srgbClr val="000000"/>
                </a:solidFill>
                <a:latin typeface="Calibri"/>
              </a:rPr>
              <a:t>Title</a:t>
            </a: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>	</a:t>
            </a:r>
            <a:b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</a:br>
            <a:r>
              <a:rPr kumimoji="0" lang="nl-NL" altLang="nl-NL" sz="1400" dirty="0" err="1" smtClean="0">
                <a:solidFill>
                  <a:srgbClr val="000000"/>
                </a:solidFill>
                <a:latin typeface="Calibri"/>
              </a:rPr>
              <a:t>Calibri</a:t>
            </a: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> - 42 </a:t>
            </a:r>
            <a:r>
              <a:rPr kumimoji="0" lang="nl-NL" altLang="nl-NL" sz="1400" dirty="0" err="1" smtClean="0">
                <a:solidFill>
                  <a:srgbClr val="000000"/>
                </a:solidFill>
                <a:latin typeface="Calibri"/>
              </a:rPr>
              <a:t>bold</a:t>
            </a: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</a:b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>238 - 127 - 000</a:t>
            </a:r>
          </a:p>
          <a:p>
            <a:pPr eaLnBrk="1" fontAlgn="auto" hangingPunct="1">
              <a:spcBef>
                <a:spcPts val="0"/>
              </a:spcBef>
              <a:spcAft>
                <a:spcPts val="504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Subtitle</a:t>
            </a:r>
            <a:br>
              <a:rPr kumimoji="0" lang="en-US" altLang="nl-NL" sz="1400" b="1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- 42 bold</a:t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234 - 101 - 013	</a:t>
            </a:r>
          </a:p>
          <a:p>
            <a:pPr eaLnBrk="1" fontAlgn="auto" hangingPunct="1">
              <a:spcBef>
                <a:spcPts val="0"/>
              </a:spcBef>
              <a:spcAft>
                <a:spcPts val="504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Second subtitle</a:t>
            </a:r>
            <a:br>
              <a:rPr kumimoji="0" lang="en-US" altLang="nl-NL" sz="1400" b="1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- 42 bold</a:t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230 - 068 - 021</a:t>
            </a:r>
            <a:endParaRPr kumimoji="0" lang="en-US" altLang="nl-NL" sz="1400" dirty="0">
              <a:latin typeface="+mj-lt"/>
            </a:endParaRPr>
          </a:p>
        </p:txBody>
      </p:sp>
      <p:sp>
        <p:nvSpPr>
          <p:cNvPr id="4" name="Tijdelijke aanduiding voor dianummer 5"/>
          <p:cNvSpPr txBox="1">
            <a:spLocks/>
          </p:cNvSpPr>
          <p:nvPr/>
        </p:nvSpPr>
        <p:spPr>
          <a:xfrm>
            <a:off x="3405188" y="637778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00E6FC21-FBA3-4BCB-B890-0FF4E4942897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-1712913" y="1792288"/>
            <a:ext cx="179388" cy="1793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j-lt"/>
              <a:ea typeface="ＭＳ Ｐゴシック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31200" y="260648"/>
            <a:ext cx="8280000" cy="532923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1pPr>
            <a:lvl2pPr marL="3556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2pPr>
            <a:lvl3pPr marL="7239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3pPr>
            <a:lvl4pPr marL="10795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4pPr>
            <a:lvl5pPr marL="14351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21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-1436688" y="358775"/>
            <a:ext cx="1808163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nl-NL" altLang="nl-NL" sz="1400" b="1" dirty="0" err="1" smtClean="0">
                <a:latin typeface="+mj-lt"/>
              </a:rPr>
              <a:t>Title</a:t>
            </a:r>
            <a:r>
              <a:rPr kumimoji="0" lang="nl-NL" altLang="nl-NL" sz="1400" dirty="0">
                <a:latin typeface="+mj-lt"/>
              </a:rPr>
              <a:t>	</a:t>
            </a:r>
            <a:br>
              <a:rPr kumimoji="0" lang="nl-NL" altLang="nl-NL" sz="1400" dirty="0">
                <a:latin typeface="+mj-lt"/>
              </a:rPr>
            </a:br>
            <a:r>
              <a:rPr kumimoji="0" lang="nl-NL" altLang="nl-NL" sz="1400" dirty="0" err="1" smtClean="0">
                <a:latin typeface="+mj-lt"/>
              </a:rPr>
              <a:t>Calibri</a:t>
            </a:r>
            <a:r>
              <a:rPr kumimoji="0" lang="nl-NL" altLang="nl-NL" sz="1400" dirty="0" smtClean="0">
                <a:latin typeface="+mj-lt"/>
              </a:rPr>
              <a:t> - 42 </a:t>
            </a:r>
            <a:r>
              <a:rPr kumimoji="0" lang="nl-NL" altLang="nl-NL" sz="1400" dirty="0" err="1" smtClean="0">
                <a:latin typeface="+mj-lt"/>
              </a:rPr>
              <a:t>bold</a:t>
            </a:r>
            <a:r>
              <a:rPr kumimoji="0" lang="nl-NL" altLang="nl-NL" sz="1400" dirty="0">
                <a:latin typeface="+mj-lt"/>
              </a:rPr>
              <a:t/>
            </a:r>
            <a:br>
              <a:rPr kumimoji="0" lang="nl-NL" altLang="nl-NL" sz="1400" dirty="0">
                <a:latin typeface="+mj-lt"/>
              </a:rPr>
            </a:br>
            <a:r>
              <a:rPr kumimoji="0" lang="nl-NL" altLang="nl-NL" sz="1400" dirty="0" smtClean="0">
                <a:latin typeface="+mj-lt"/>
              </a:rPr>
              <a:t>238 </a:t>
            </a:r>
            <a:r>
              <a:rPr kumimoji="0" lang="nl-NL" altLang="nl-NL" sz="1400" dirty="0">
                <a:latin typeface="+mj-lt"/>
              </a:rPr>
              <a:t>- 127 - 000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Items</a:t>
            </a:r>
            <a:r>
              <a:rPr kumimoji="0" lang="en-US" altLang="nl-NL" sz="1400" b="1" dirty="0">
                <a:latin typeface="+mj-lt"/>
              </a:rPr>
              <a:t/>
            </a:r>
            <a:br>
              <a:rPr kumimoji="0" lang="en-US" altLang="nl-NL" sz="1400" b="1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- 26 bold</a:t>
            </a:r>
            <a:r>
              <a:rPr kumimoji="0" lang="en-US" altLang="nl-NL" sz="1400" dirty="0">
                <a:latin typeface="+mj-lt"/>
              </a:rPr>
              <a:t/>
            </a:r>
            <a:br>
              <a:rPr kumimoji="0" lang="en-US" altLang="nl-NL" sz="1400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234 </a:t>
            </a:r>
            <a:r>
              <a:rPr kumimoji="0" lang="en-US" altLang="nl-NL" sz="1400" dirty="0">
                <a:latin typeface="+mj-lt"/>
              </a:rPr>
              <a:t>- 101 - </a:t>
            </a:r>
            <a:r>
              <a:rPr kumimoji="0" lang="en-US" altLang="nl-NL" sz="1400" dirty="0" smtClean="0">
                <a:latin typeface="+mj-lt"/>
              </a:rPr>
              <a:t>013</a:t>
            </a:r>
            <a:r>
              <a:rPr kumimoji="0" lang="en-US" altLang="nl-NL" sz="1400" dirty="0">
                <a:latin typeface="+mj-lt"/>
              </a:rPr>
              <a:t>	</a:t>
            </a:r>
            <a:endParaRPr kumimoji="0" lang="en-US" altLang="nl-NL" sz="1400" dirty="0" smtClean="0">
              <a:latin typeface="+mj-lt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200" y="260648"/>
            <a:ext cx="8280000" cy="648072"/>
          </a:xfrm>
        </p:spPr>
        <p:txBody>
          <a:bodyPr lIns="0" tIns="0" rIns="0" bIns="0" anchor="t">
            <a:noAutofit/>
          </a:bodyPr>
          <a:lstStyle>
            <a:lvl1pPr algn="l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27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31200" y="1201964"/>
            <a:ext cx="8280000" cy="4387922"/>
          </a:xfr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0"/>
              </a:spcBef>
              <a:buFont typeface="Arial" panose="020B0604020202020204" pitchFamily="34" charset="0"/>
              <a:buChar char="•"/>
              <a:defRPr sz="2600" b="1">
                <a:solidFill>
                  <a:schemeClr val="accent1"/>
                </a:solidFill>
              </a:defRPr>
            </a:lvl1pPr>
            <a:lvl2pPr marL="533400" indent="-266700">
              <a:spcBef>
                <a:spcPts val="0"/>
              </a:spcBef>
              <a:buFont typeface="Courier New" panose="02070309020205020404" pitchFamily="49" charset="0"/>
              <a:buChar char="o"/>
              <a:defRPr sz="2600" b="1">
                <a:solidFill>
                  <a:schemeClr val="accent1"/>
                </a:solidFill>
              </a:defRPr>
            </a:lvl2pPr>
            <a:lvl3pPr marL="812800" indent="-266700">
              <a:spcBef>
                <a:spcPts val="0"/>
              </a:spcBef>
              <a:buFont typeface="Calibri" panose="020F0502020204030204" pitchFamily="34" charset="0"/>
              <a:buChar char="-"/>
              <a:defRPr sz="2600" b="1">
                <a:solidFill>
                  <a:schemeClr val="accent1"/>
                </a:solidFill>
              </a:defRPr>
            </a:lvl3pPr>
            <a:lvl4pPr marL="1079500" indent="-266700">
              <a:spcBef>
                <a:spcPts val="0"/>
              </a:spcBef>
              <a:buFont typeface="Calibri" panose="020F0502020204030204" pitchFamily="34" charset="0"/>
              <a:buChar char="&gt;"/>
              <a:defRPr sz="2600" b="1">
                <a:solidFill>
                  <a:schemeClr val="accent1"/>
                </a:solidFill>
              </a:defRPr>
            </a:lvl4pPr>
            <a:lvl5pPr marL="1346200" indent="-266700">
              <a:spcBef>
                <a:spcPts val="0"/>
              </a:spcBef>
              <a:buFont typeface="Symbol" panose="05050102010706020507" pitchFamily="18" charset="2"/>
              <a:buChar char="-"/>
              <a:defRPr sz="2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3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-1712913" y="2441575"/>
            <a:ext cx="179388" cy="1793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j-lt"/>
              <a:ea typeface="ＭＳ Ｐゴシック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-1712913" y="3152775"/>
            <a:ext cx="179388" cy="1793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j-lt"/>
              <a:ea typeface="ＭＳ Ｐゴシック" charset="0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-1436688" y="360363"/>
            <a:ext cx="2160588" cy="349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nl-NL" altLang="nl-NL" sz="1400" b="1" dirty="0" err="1" smtClean="0">
                <a:latin typeface="+mj-lt"/>
              </a:rPr>
              <a:t>Title</a:t>
            </a:r>
            <a:r>
              <a:rPr kumimoji="0" lang="nl-NL" altLang="nl-NL" sz="1400" dirty="0">
                <a:latin typeface="+mj-lt"/>
              </a:rPr>
              <a:t>	</a:t>
            </a:r>
            <a:br>
              <a:rPr kumimoji="0" lang="nl-NL" altLang="nl-NL" sz="1400" dirty="0">
                <a:latin typeface="+mj-lt"/>
              </a:rPr>
            </a:br>
            <a:r>
              <a:rPr kumimoji="0" lang="nl-NL" altLang="nl-NL" sz="1400" dirty="0" err="1" smtClean="0">
                <a:latin typeface="+mj-lt"/>
              </a:rPr>
              <a:t>Calibri</a:t>
            </a:r>
            <a:r>
              <a:rPr kumimoji="0" lang="nl-NL" altLang="nl-NL" sz="1400" dirty="0" smtClean="0">
                <a:latin typeface="+mj-lt"/>
              </a:rPr>
              <a:t> - 30 </a:t>
            </a:r>
            <a:r>
              <a:rPr kumimoji="0" lang="nl-NL" altLang="nl-NL" sz="1400" dirty="0" err="1">
                <a:latin typeface="+mj-lt"/>
              </a:rPr>
              <a:t>bold</a:t>
            </a:r>
            <a:r>
              <a:rPr kumimoji="0" lang="nl-NL" altLang="nl-NL" sz="1400" dirty="0">
                <a:latin typeface="+mj-lt"/>
              </a:rPr>
              <a:t>	</a:t>
            </a:r>
            <a:r>
              <a:rPr kumimoji="0" lang="nl-NL" altLang="nl-NL" sz="1400" dirty="0" smtClean="0">
                <a:latin typeface="+mj-lt"/>
              </a:rPr>
              <a:t/>
            </a:r>
            <a:br>
              <a:rPr kumimoji="0" lang="nl-NL" altLang="nl-NL" sz="1400" dirty="0" smtClean="0">
                <a:latin typeface="+mj-lt"/>
              </a:rPr>
            </a:br>
            <a:r>
              <a:rPr kumimoji="0" lang="nl-NL" altLang="nl-NL" sz="1400" dirty="0" smtClean="0">
                <a:latin typeface="+mj-lt"/>
              </a:rPr>
              <a:t>238 </a:t>
            </a:r>
            <a:r>
              <a:rPr kumimoji="0" lang="nl-NL" altLang="nl-NL" sz="1400" dirty="0">
                <a:latin typeface="+mj-lt"/>
              </a:rPr>
              <a:t>- 127 - 000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Subtitle</a:t>
            </a:r>
            <a:r>
              <a:rPr kumimoji="0" lang="en-US" altLang="nl-NL" sz="1400" b="1" dirty="0">
                <a:latin typeface="+mj-lt"/>
              </a:rPr>
              <a:t/>
            </a:r>
            <a:br>
              <a:rPr kumimoji="0" lang="en-US" altLang="nl-NL" sz="1400" b="1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- 26 </a:t>
            </a:r>
            <a:r>
              <a:rPr kumimoji="0" lang="en-US" altLang="nl-NL" sz="1400" dirty="0">
                <a:latin typeface="+mj-lt"/>
              </a:rPr>
              <a:t>bold	</a:t>
            </a:r>
            <a:r>
              <a:rPr kumimoji="0" lang="en-US" altLang="nl-NL" sz="1400" dirty="0" smtClean="0">
                <a:latin typeface="+mj-lt"/>
              </a:rPr>
              <a:t/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234 </a:t>
            </a:r>
            <a:r>
              <a:rPr kumimoji="0" lang="en-US" altLang="nl-NL" sz="1400" dirty="0">
                <a:latin typeface="+mj-lt"/>
              </a:rPr>
              <a:t>- 101 </a:t>
            </a:r>
            <a:r>
              <a:rPr kumimoji="0" lang="en-US" altLang="nl-NL" sz="1400" dirty="0" smtClean="0">
                <a:latin typeface="+mj-lt"/>
              </a:rPr>
              <a:t>- 013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Heading </a:t>
            </a:r>
            <a:br>
              <a:rPr kumimoji="0" lang="en-US" altLang="nl-NL" sz="1400" b="1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- 18 bold</a:t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238 - 127 - 000</a:t>
            </a:r>
            <a:endParaRPr kumimoji="0" lang="en-US" altLang="nl-NL" sz="1400" dirty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Plain text </a:t>
            </a:r>
            <a:r>
              <a:rPr kumimoji="0" lang="en-US" altLang="nl-NL" sz="1400" b="1" dirty="0">
                <a:latin typeface="+mj-lt"/>
              </a:rPr>
              <a:t/>
            </a:r>
            <a:br>
              <a:rPr kumimoji="0" lang="en-US" altLang="nl-NL" sz="1400" b="1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- 18</a:t>
            </a:r>
            <a:r>
              <a:rPr kumimoji="0" lang="en-US" altLang="nl-NL" sz="1400" dirty="0">
                <a:latin typeface="+mj-lt"/>
              </a:rPr>
              <a:t>	</a:t>
            </a:r>
            <a:r>
              <a:rPr kumimoji="0" lang="en-US" altLang="nl-NL" sz="1400" dirty="0" smtClean="0">
                <a:latin typeface="+mj-lt"/>
              </a:rPr>
              <a:t/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000 </a:t>
            </a:r>
            <a:r>
              <a:rPr kumimoji="0" lang="en-US" altLang="nl-NL" sz="1400" dirty="0">
                <a:latin typeface="+mj-lt"/>
              </a:rPr>
              <a:t>- 000 - 000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Highlighted text </a:t>
            </a:r>
            <a:r>
              <a:rPr kumimoji="0" lang="en-US" altLang="nl-NL" sz="1400" dirty="0">
                <a:latin typeface="+mj-lt"/>
              </a:rPr>
              <a:t/>
            </a:r>
            <a:br>
              <a:rPr kumimoji="0" lang="en-US" altLang="nl-NL" sz="1400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- 18 bold</a:t>
            </a:r>
            <a:r>
              <a:rPr kumimoji="0" lang="en-US" altLang="nl-NL" sz="1400" dirty="0">
                <a:latin typeface="+mj-lt"/>
              </a:rPr>
              <a:t>	</a:t>
            </a:r>
            <a:r>
              <a:rPr kumimoji="0" lang="en-US" altLang="nl-NL" sz="1400" dirty="0" smtClean="0">
                <a:latin typeface="+mj-lt"/>
              </a:rPr>
              <a:t/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230 </a:t>
            </a:r>
            <a:r>
              <a:rPr kumimoji="0" lang="en-US" altLang="nl-NL" sz="1400" dirty="0">
                <a:latin typeface="+mj-lt"/>
              </a:rPr>
              <a:t>- 068 - </a:t>
            </a:r>
            <a:r>
              <a:rPr kumimoji="0" lang="en-US" altLang="nl-NL" sz="1400" dirty="0" smtClean="0">
                <a:latin typeface="+mj-lt"/>
              </a:rPr>
              <a:t>021</a:t>
            </a:r>
            <a:endParaRPr kumimoji="0" lang="en-US" altLang="nl-NL" sz="1400" dirty="0">
              <a:latin typeface="+mj-lt"/>
            </a:endParaRPr>
          </a:p>
        </p:txBody>
      </p:sp>
      <p:sp>
        <p:nvSpPr>
          <p:cNvPr id="14" name="Tijdelijke aanduiding voor dianummer 5"/>
          <p:cNvSpPr txBox="1">
            <a:spLocks/>
          </p:cNvSpPr>
          <p:nvPr/>
        </p:nvSpPr>
        <p:spPr>
          <a:xfrm>
            <a:off x="3405188" y="635873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F8EF4F2B-7DA9-4C1C-B366-3B142F81D42A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-1712913" y="1809750"/>
            <a:ext cx="179388" cy="1793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16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8280000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122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9"/>
          <p:cNvGrpSpPr>
            <a:grpSpLocks/>
          </p:cNvGrpSpPr>
          <p:nvPr/>
        </p:nvGrpSpPr>
        <p:grpSpPr bwMode="auto">
          <a:xfrm>
            <a:off x="-1712913" y="44450"/>
            <a:ext cx="2436813" cy="3806825"/>
            <a:chOff x="-2895229" y="393897"/>
            <a:chExt cx="2437439" cy="3806099"/>
          </a:xfrm>
        </p:grpSpPr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2895229" y="2792153"/>
              <a:ext cx="179434" cy="179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-2895229" y="3501629"/>
              <a:ext cx="179434" cy="179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 userDrawn="1"/>
          </p:nvSpPr>
          <p:spPr bwMode="auto">
            <a:xfrm>
              <a:off x="-2617345" y="709750"/>
              <a:ext cx="2159555" cy="349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Heading </a:t>
              </a:r>
              <a:br>
                <a:rPr kumimoji="0" lang="en-US" altLang="nl-NL" sz="1400" b="1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238 - 127 - 000</a:t>
              </a:r>
              <a:endParaRPr kumimoji="0" lang="en-US" altLang="nl-NL" sz="1400" dirty="0"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Plain text 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000 </a:t>
              </a:r>
              <a:r>
                <a:rPr kumimoji="0" lang="en-US" altLang="nl-NL" sz="1400" dirty="0">
                  <a:latin typeface="+mj-lt"/>
                </a:rPr>
                <a:t>- 000 - 000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Highlighted text 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230 </a:t>
              </a:r>
              <a:r>
                <a:rPr kumimoji="0" lang="en-US" altLang="nl-NL" sz="1400" dirty="0">
                  <a:latin typeface="+mj-lt"/>
                </a:rPr>
                <a:t>- 068 - </a:t>
              </a:r>
              <a:r>
                <a:rPr kumimoji="0" lang="en-US" altLang="nl-NL" sz="1400" dirty="0" smtClean="0">
                  <a:latin typeface="+mj-lt"/>
                </a:rPr>
                <a:t>021</a:t>
              </a:r>
              <a:endParaRPr kumimoji="0" lang="en-US" altLang="nl-NL" sz="1400" dirty="0">
                <a:latin typeface="+mj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-2895229" y="2158725"/>
              <a:ext cx="179387" cy="1793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</p:grpSp>
      <p:sp>
        <p:nvSpPr>
          <p:cNvPr id="16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67381646-EECD-465D-A75B-023664CA8B1E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pic>
        <p:nvPicPr>
          <p:cNvPr id="1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1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3950514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  <p:sp>
        <p:nvSpPr>
          <p:cNvPr id="19" name="Tijdelijke aanduiding voor tekst 7"/>
          <p:cNvSpPr>
            <a:spLocks noGrp="1"/>
          </p:cNvSpPr>
          <p:nvPr>
            <p:ph type="body" sz="quarter" idx="17"/>
          </p:nvPr>
        </p:nvSpPr>
        <p:spPr>
          <a:xfrm>
            <a:off x="4660685" y="1567543"/>
            <a:ext cx="3950514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2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12"/>
          <p:cNvGrpSpPr>
            <a:grpSpLocks/>
          </p:cNvGrpSpPr>
          <p:nvPr/>
        </p:nvGrpSpPr>
        <p:grpSpPr bwMode="auto">
          <a:xfrm>
            <a:off x="-1712913" y="44450"/>
            <a:ext cx="2498726" cy="3806825"/>
            <a:chOff x="-2895229" y="393897"/>
            <a:chExt cx="2499375" cy="3806099"/>
          </a:xfrm>
        </p:grpSpPr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2895229" y="2792153"/>
              <a:ext cx="179435" cy="179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-2895229" y="3501629"/>
              <a:ext cx="179435" cy="179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5" cy="246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 userDrawn="1"/>
          </p:nvSpPr>
          <p:spPr bwMode="auto">
            <a:xfrm>
              <a:off x="-2617344" y="709750"/>
              <a:ext cx="2221490" cy="349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Heading </a:t>
              </a:r>
              <a:br>
                <a:rPr kumimoji="0" lang="en-US" altLang="nl-NL" sz="1400" b="1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238 - 127 - 000</a:t>
              </a:r>
              <a:endParaRPr kumimoji="0" lang="en-US" altLang="nl-NL" sz="1400" dirty="0"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Plain text 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000 </a:t>
              </a:r>
              <a:r>
                <a:rPr kumimoji="0" lang="en-US" altLang="nl-NL" sz="1400" dirty="0">
                  <a:latin typeface="+mj-lt"/>
                </a:rPr>
                <a:t>- 000 - 000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Highlighted text 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230 </a:t>
              </a:r>
              <a:r>
                <a:rPr kumimoji="0" lang="en-US" altLang="nl-NL" sz="1400" dirty="0">
                  <a:latin typeface="+mj-lt"/>
                </a:rPr>
                <a:t>- 068 - </a:t>
              </a:r>
              <a:r>
                <a:rPr kumimoji="0" lang="en-US" altLang="nl-NL" sz="1400" dirty="0" smtClean="0">
                  <a:latin typeface="+mj-lt"/>
                </a:rPr>
                <a:t>021</a:t>
              </a: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5" name="Tijdelijke aanduiding voor dianummer 5"/>
          <p:cNvSpPr txBox="1">
            <a:spLocks/>
          </p:cNvSpPr>
          <p:nvPr/>
        </p:nvSpPr>
        <p:spPr>
          <a:xfrm>
            <a:off x="3405188" y="63436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9406E7FA-0354-4EA8-A32C-8F7EF239F6CC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-1712913" y="1809750"/>
            <a:ext cx="179388" cy="1793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18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4651975" y="1572150"/>
            <a:ext cx="3959225" cy="4032250"/>
          </a:xfrm>
        </p:spPr>
        <p:txBody>
          <a:bodyPr rtlCol="0">
            <a:noAutofit/>
          </a:bodyPr>
          <a:lstStyle>
            <a:lvl1pPr marL="0" indent="0">
              <a:buNone/>
              <a:defRPr lang="nl-NL" sz="1800" dirty="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nl-NL" noProof="0" dirty="0"/>
          </a:p>
        </p:txBody>
      </p:sp>
      <p:sp>
        <p:nvSpPr>
          <p:cNvPr id="16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3950514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4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12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0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5D42AEA1-9FDA-4560-9B28-E02F069F4F41}" type="slidenum">
              <a:rPr kumimoji="0" lang="nl-NL" altLang="ja-JP" sz="1200"/>
              <a:pPr algn="r"/>
              <a:t>‹#›</a:t>
            </a:fld>
            <a:endParaRPr kumimoji="0" lang="nl-NL" altLang="ja-JP" sz="1200" dirty="0"/>
          </a:p>
        </p:txBody>
      </p:sp>
      <p:pic>
        <p:nvPicPr>
          <p:cNvPr id="13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787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787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331787" y="1268760"/>
            <a:ext cx="8280000" cy="4464000"/>
          </a:xfrm>
        </p:spPr>
        <p:txBody>
          <a:bodyPr rtlCol="0">
            <a:noAutofit/>
          </a:bodyPr>
          <a:lstStyle>
            <a:lvl1pPr marL="0" indent="0">
              <a:buNone/>
              <a:defRPr lang="nl-NL" sz="1800" dirty="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166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-1712913" y="44450"/>
            <a:ext cx="2436813" cy="962025"/>
            <a:chOff x="-2895229" y="393897"/>
            <a:chExt cx="2437439" cy="962244"/>
          </a:xfrm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6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 userDrawn="1"/>
          </p:nvSpPr>
          <p:spPr bwMode="auto">
            <a:xfrm>
              <a:off x="-2617345" y="709882"/>
              <a:ext cx="2159555" cy="646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</a:t>
              </a:r>
              <a:r>
                <a:rPr kumimoji="0" lang="nl-NL" altLang="nl-NL" sz="1400" dirty="0" smtClean="0">
                  <a:latin typeface="+mj-lt"/>
                </a:rPr>
                <a:t>000</a:t>
              </a:r>
              <a:endParaRPr kumimoji="0" lang="nl-NL" altLang="nl-NL" sz="1400" dirty="0">
                <a:latin typeface="+mj-lt"/>
              </a:endParaRPr>
            </a:p>
          </p:txBody>
        </p:sp>
      </p:grpSp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lvl1pPr marL="0" indent="0">
              <a:buNone/>
              <a:defRPr lang="nl-NL" sz="1800" dirty="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nl-NL" noProof="0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468000"/>
          </a:xfrm>
          <a:solidFill>
            <a:schemeClr val="bg1"/>
          </a:solidFill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rgbClr val="EF7F0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575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96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12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0" name="Tijdelijke aanduiding voor dianummer 5"/>
          <p:cNvSpPr txBox="1">
            <a:spLocks/>
          </p:cNvSpPr>
          <p:nvPr/>
        </p:nvSpPr>
        <p:spPr>
          <a:xfrm>
            <a:off x="3405188" y="6334125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335BE045-5414-48A8-B8E6-6BA333DFCE6F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pic>
        <p:nvPicPr>
          <p:cNvPr id="13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quarter" idx="16"/>
          </p:nvPr>
        </p:nvSpPr>
        <p:spPr>
          <a:xfrm>
            <a:off x="331200" y="1268413"/>
            <a:ext cx="8280000" cy="446405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ja-JP" altLang="en-US" noProof="0" dirty="0" smtClean="0"/>
              <a:t>アイコンをクリックしてグラフを追加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68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12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0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80D43040-8E5F-4306-B6F5-C6B0F9751E83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pic>
        <p:nvPicPr>
          <p:cNvPr id="13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7"/>
          </p:nvPr>
        </p:nvSpPr>
        <p:spPr>
          <a:xfrm>
            <a:off x="331200" y="1268413"/>
            <a:ext cx="8280000" cy="446405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ja-JP" altLang="en-US" noProof="0" dirty="0" smtClean="0"/>
              <a:t>アイコンをクリックして表を追加</a:t>
            </a:r>
            <a:endParaRPr lang="nl-NL" noProof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92280" y="44624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400"/>
              </a:spcBef>
            </a:pPr>
            <a:r>
              <a:rPr kumimoji="1" lang="en-US" altLang="ja-JP" sz="1100" dirty="0" smtClean="0"/>
              <a:t>P13-0014</a:t>
            </a:r>
          </a:p>
          <a:p>
            <a:pPr algn="r">
              <a:spcBef>
                <a:spcPts val="0"/>
              </a:spcBef>
            </a:pPr>
            <a:r>
              <a:rPr kumimoji="1" lang="en-US" altLang="ja-JP" sz="1100" dirty="0" smtClean="0"/>
              <a:t>Project  Name: ING Link Technology Migration </a:t>
            </a:r>
          </a:p>
          <a:p>
            <a:pPr algn="r">
              <a:spcBef>
                <a:spcPts val="0"/>
              </a:spcBef>
            </a:pPr>
            <a:r>
              <a:rPr kumimoji="1" lang="en-US" altLang="ja-JP" sz="1100" dirty="0" smtClean="0"/>
              <a:t>Project Initiation Document</a:t>
            </a:r>
            <a:endParaRPr kumimoji="1" lang="ja-JP" altLang="en-US" sz="11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28184" y="655176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400"/>
              </a:spcBef>
            </a:pPr>
            <a:r>
              <a:rPr kumimoji="1"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Template version PID 2014 - 1.0</a:t>
            </a:r>
            <a:endParaRPr kumimoji="1" lang="ja-JP" alt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5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cxnSp>
        <p:nvCxnSpPr>
          <p:cNvPr id="10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9CA503F9-FC1B-4B3D-B295-78E1A1BC4330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5572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821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962025"/>
            <a:ext cx="7094537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4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2B94-D4D7-4DC3-8271-DA07EB131E6F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280690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ja-JP" smtClean="0"/>
              <a:t>Click to edit styles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ja-JP" smtClean="0"/>
              <a:t>Click to edit styles</a:t>
            </a:r>
          </a:p>
          <a:p>
            <a:pPr lvl="1"/>
            <a:r>
              <a:rPr lang="nl-NL" altLang="ja-JP" smtClean="0"/>
              <a:t>Second level</a:t>
            </a:r>
          </a:p>
          <a:p>
            <a:pPr lvl="2"/>
            <a:r>
              <a:rPr lang="nl-NL" altLang="ja-JP" smtClean="0"/>
              <a:t>Third level</a:t>
            </a:r>
          </a:p>
          <a:p>
            <a:pPr lvl="3"/>
            <a:r>
              <a:rPr lang="nl-NL" altLang="ja-JP" smtClean="0"/>
              <a:t>Fourth level</a:t>
            </a:r>
          </a:p>
          <a:p>
            <a:pPr lvl="4"/>
            <a:r>
              <a:rPr lang="nl-NL" altLang="ja-JP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Font typeface="Arial" charset="0"/>
        <a:defRPr kumimoji="1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179388" indent="-1793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9388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-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938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725488" indent="-179388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&gt;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docs.salesforce.com/212/latest/en-us/sfdc/pdf/salesforce_single_sign_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zXi1kbCxM5Q" TargetMode="External"/><Relationship Id="rId5" Type="http://schemas.openxmlformats.org/officeDocument/2006/relationships/hyperlink" Target="https://trailhead.salesforce.com/en/modules/identity_external/units/identity_external_social" TargetMode="External"/><Relationship Id="rId4" Type="http://schemas.openxmlformats.org/officeDocument/2006/relationships/hyperlink" Target="https://trailhead.salesforce.com/ja/modules/identity_login/units/identity_login_ss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lesforce.com/articleView?id=identity_provider_examples_3p_adf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buildinsider.net/enterprise/openid/connect" TargetMode="External"/><Relationship Id="rId4" Type="http://schemas.openxmlformats.org/officeDocument/2006/relationships/hyperlink" Target="https://blogs.technet.microsoft.com/jpazureid/2018/01/25/device_acces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imura.org/2012/02/148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Single Sign On (SSO) Basic - </a:t>
            </a:r>
            <a:r>
              <a:rPr lang="en-US" altLang="ja-JP" dirty="0" smtClean="0"/>
              <a:t>SAML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smtClean="0"/>
              <a:t>Use case, introduction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rotocol : OAuth, SAML, </a:t>
            </a:r>
            <a:r>
              <a:rPr kumimoji="1" lang="en-US" altLang="ja-JP" dirty="0" err="1" smtClean="0"/>
              <a:t>OpenConnect</a:t>
            </a:r>
            <a:r>
              <a:rPr kumimoji="1" lang="en-US" altLang="ja-JP" dirty="0" smtClean="0"/>
              <a:t> ID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SAML : </a:t>
            </a:r>
            <a:r>
              <a:rPr kumimoji="1" lang="en-US" altLang="ja-JP" dirty="0" err="1" smtClean="0"/>
              <a:t>IdP</a:t>
            </a:r>
            <a:r>
              <a:rPr kumimoji="1" lang="en-US" altLang="ja-JP" dirty="0" smtClean="0"/>
              <a:t> initiated / SP(RP)</a:t>
            </a:r>
            <a:r>
              <a:rPr lang="en-US" altLang="ja-JP" dirty="0"/>
              <a:t> </a:t>
            </a:r>
            <a:r>
              <a:rPr lang="en-US" altLang="ja-JP" dirty="0" smtClean="0"/>
              <a:t>initiated</a:t>
            </a:r>
          </a:p>
          <a:p>
            <a:endParaRPr lang="en-US" altLang="ja-JP" dirty="0"/>
          </a:p>
          <a:p>
            <a:r>
              <a:rPr lang="en-US" altLang="ja-JP" dirty="0" smtClean="0"/>
              <a:t>Sample / Demo</a:t>
            </a:r>
          </a:p>
          <a:p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6605314" y="494116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2018/6/6</a:t>
            </a:r>
          </a:p>
          <a:p>
            <a:pPr algn="r"/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Solution Delivery Div.</a:t>
            </a:r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11505" y="1484784"/>
            <a:ext cx="840896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Single Sign-On Implementation Guide – Salesforce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2"/>
                </a:solidFill>
                <a:hlinkClick r:id="rId3"/>
              </a:rPr>
              <a:t>https://resources.docs.salesforce.com/212/latest/en-us/sfdc/pdf/salesforce_single_sign_on.pdf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2"/>
              </a:solidFill>
            </a:endParaRPr>
          </a:p>
          <a:p>
            <a:r>
              <a:rPr lang="en-US" altLang="ja-JP" sz="2000" dirty="0">
                <a:solidFill>
                  <a:schemeClr val="accent2"/>
                </a:solidFill>
              </a:rPr>
              <a:t>Salesforce Trailhead  - Set Up Single Sign-On for Your Internal Users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  <a:hlinkClick r:id="rId4"/>
              </a:rPr>
              <a:t>https://trailhead.salesforce.com/ja/modules/identity_login/units/identity_login_sso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accent2"/>
              </a:solidFill>
            </a:endParaRPr>
          </a:p>
          <a:p>
            <a:r>
              <a:rPr lang="en-US" altLang="ja-JP" sz="2000" dirty="0">
                <a:solidFill>
                  <a:schemeClr val="accent2"/>
                </a:solidFill>
              </a:rPr>
              <a:t>Salesforce Trailhead  - Set Up Social Sign-On Unit | (OpenID connect)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  <a:hlinkClick r:id="rId5"/>
              </a:rPr>
              <a:t>https://trailhead.salesforce.com/en/modules/identity_external/units/identity_external_social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endParaRPr lang="en-US" altLang="ja-JP" sz="2000" dirty="0">
              <a:solidFill>
                <a:schemeClr val="accent2"/>
              </a:solidFill>
            </a:endParaRPr>
          </a:p>
          <a:p>
            <a:r>
              <a:rPr lang="en-US" altLang="ja-JP" sz="2000" dirty="0">
                <a:solidFill>
                  <a:schemeClr val="accent2"/>
                </a:solidFill>
              </a:rPr>
              <a:t>【Microsoft Tech Summit】SEC010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プロトコルマニアックス～</a:t>
            </a:r>
            <a:r>
              <a:rPr lang="ja-JP" altLang="en-US" sz="2000" dirty="0">
                <a:solidFill>
                  <a:schemeClr val="accent2"/>
                </a:solidFill>
              </a:rPr>
              <a:t> </a:t>
            </a:r>
            <a:r>
              <a:rPr lang="en-US" altLang="ja-JP" sz="2000" dirty="0">
                <a:solidFill>
                  <a:schemeClr val="accent2"/>
                </a:solidFill>
              </a:rPr>
              <a:t>OAuth 2.0/OpenID Connect/FIDO 2.0/SAML 2.0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違いと用途</a:t>
            </a:r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https://www.youtube.com/watch?v=zXi1kbCxM5Q</a:t>
            </a:r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7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11505" y="1484784"/>
            <a:ext cx="84089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Force.com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2000" dirty="0">
                <a:solidFill>
                  <a:schemeClr val="accent2"/>
                </a:solidFill>
              </a:rPr>
              <a:t> </a:t>
            </a:r>
            <a:r>
              <a:rPr lang="en-US" altLang="ja-JP" sz="2000" dirty="0">
                <a:solidFill>
                  <a:schemeClr val="accent2"/>
                </a:solidFill>
              </a:rPr>
              <a:t>Microsoft Active 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Directory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フェデレーションサービスの連携によるシングルサインオン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https://</a:t>
            </a:r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help.salesforce.com/articleView?id=identity_provider_examples_3p_adfs.htm</a:t>
            </a:r>
            <a:endParaRPr lang="en-US" altLang="ja-JP" dirty="0" smtClean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accent2"/>
              </a:solidFill>
            </a:endParaRPr>
          </a:p>
          <a:p>
            <a:r>
              <a:rPr lang="en-US" altLang="ja-JP" sz="2000" dirty="0">
                <a:solidFill>
                  <a:schemeClr val="accent2"/>
                </a:solidFill>
              </a:rPr>
              <a:t>DRS 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デバイス ベースのアクセス制御 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en-US" altLang="ja-JP" sz="2000" dirty="0">
                <a:solidFill>
                  <a:schemeClr val="accent2"/>
                </a:solidFill>
              </a:rPr>
              <a:t> Blogs TechNet</a:t>
            </a:r>
            <a:endParaRPr lang="en-US" altLang="ja-JP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2"/>
                </a:solidFill>
                <a:hlinkClick r:id="rId4"/>
              </a:rPr>
              <a:t>https://blogs.technet.microsoft.com/jpazureid/2018/01/25/device_access/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2"/>
              </a:solidFill>
            </a:endParaRPr>
          </a:p>
          <a:p>
            <a:r>
              <a:rPr lang="en-US" altLang="ja-JP" sz="2000" dirty="0">
                <a:solidFill>
                  <a:schemeClr val="accent2"/>
                </a:solidFill>
              </a:rPr>
              <a:t>OpenID Connect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ユースケース、</a:t>
            </a:r>
            <a:r>
              <a:rPr lang="en-US" altLang="ja-JP" sz="2000" dirty="0">
                <a:solidFill>
                  <a:schemeClr val="accent2"/>
                </a:solidFill>
              </a:rPr>
              <a:t>OAuth 2.0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の違い・共通点まとめ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2"/>
                </a:solidFill>
                <a:hlinkClick r:id="rId5"/>
              </a:rPr>
              <a:t>https://www.buildinsider.net/enterprise/openid/connect</a:t>
            </a:r>
            <a:endParaRPr lang="en-US" altLang="ja-JP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(FYI) OAuth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11505" y="1484784"/>
            <a:ext cx="840896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認証の仕組みではありません。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認可</a:t>
            </a: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誰か知らないけれど</a:t>
            </a:r>
            <a:r>
              <a:rPr lang="en-US" altLang="ja-JP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特定のアプリケーションのユーザに、特定の機能を使用する許可を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付与</a:t>
            </a: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u="sng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lang="en-US" altLang="ja-JP" sz="20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)iOS</a:t>
            </a:r>
            <a:r>
              <a:rPr lang="ja-JP" altLang="en-US" sz="20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アプリ「</a:t>
            </a:r>
            <a:r>
              <a:rPr lang="en-US" altLang="ja-JP" sz="20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</a:t>
            </a:r>
            <a:r>
              <a:rPr lang="ja-JP" altLang="en-US" sz="20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くん」の場合</a:t>
            </a:r>
          </a:p>
          <a:p>
            <a:pPr lvl="1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 Store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で公開→誰でも使用可　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これはイヤ</a:t>
            </a:r>
          </a:p>
          <a:p>
            <a:pPr lvl="1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SFDC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の当社組織にログインできている人に、使用を限定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一時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OAuth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を認証に使用する動きもあったが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NG</a:t>
            </a:r>
          </a:p>
          <a:p>
            <a:pPr lvl="1"/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OAuth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に認証周りの仕組み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を加えて標準化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したものが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OpenID 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（参考）単なる</a:t>
            </a:r>
            <a:r>
              <a:rPr lang="en-US" altLang="ja-JP" dirty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OAuth 2.0 </a:t>
            </a:r>
            <a:r>
              <a:rPr lang="ja-JP" altLang="en-US" dirty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を認証に使うと、車が通れるほどのどでかいセキュリティー・ホールが</a:t>
            </a:r>
            <a:r>
              <a:rPr lang="ja-JP" altLang="en-US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できる</a:t>
            </a:r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https</a:t>
            </a:r>
            <a:r>
              <a:rPr lang="en-US" altLang="ja-JP" dirty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://www.sakimura.org/2012/02/1487</a:t>
            </a:r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/</a:t>
            </a:r>
            <a:endParaRPr lang="ja-JP" altLang="en-US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SSO use case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369514" y="703042"/>
            <a:ext cx="8241685" cy="1022015"/>
          </a:xfrm>
        </p:spPr>
        <p:txBody>
          <a:bodyPr/>
          <a:lstStyle/>
          <a:p>
            <a:r>
              <a:rPr lang="en-US" altLang="ja-JP" sz="2400" dirty="0" err="1">
                <a:latin typeface="+mj-lt"/>
              </a:rPr>
              <a:t>Ariba</a:t>
            </a:r>
            <a:endParaRPr lang="en-US" altLang="ja-JP" sz="2400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https://spjpaut00001.jp.intranet/affwebservices/public/saml2sso?SPID=http://nnlj.procurement-eu.ariba.com 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26" y="4823189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26" y="2662418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895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data\temp\Microsoft_CloudnEnterprise_Symbols_v2.5_PUBLIC\Symbols\CnE_Enterprise\AD F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62" y="152359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723836" y="3239219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User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66754" y="2276872"/>
            <a:ext cx="1746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AD/SiteMinder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2710600"/>
            <a:ext cx="1944216" cy="36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矢印コネクタ 20"/>
          <p:cNvCxnSpPr>
            <a:endCxn id="20" idx="1"/>
          </p:cNvCxnSpPr>
          <p:nvPr/>
        </p:nvCxnSpPr>
        <p:spPr>
          <a:xfrm>
            <a:off x="1763688" y="2895300"/>
            <a:ext cx="45005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7" idx="1"/>
          </p:cNvCxnSpPr>
          <p:nvPr/>
        </p:nvCxnSpPr>
        <p:spPr>
          <a:xfrm flipV="1">
            <a:off x="1762944" y="1914121"/>
            <a:ext cx="1061518" cy="6008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和接合 26"/>
          <p:cNvSpPr/>
          <p:nvPr/>
        </p:nvSpPr>
        <p:spPr>
          <a:xfrm>
            <a:off x="4094442" y="2591269"/>
            <a:ext cx="1008112" cy="608062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63620" y="2961230"/>
            <a:ext cx="591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SSO</a:t>
            </a:r>
          </a:p>
        </p:txBody>
      </p:sp>
      <p:pic>
        <p:nvPicPr>
          <p:cNvPr id="30" name="Picture 8" descr="C:\data\temp\Microsoft_CloudnEnterprise_Symbols_v2.5_PUBLIC\Symbols\CnE_Enterprise\AD F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80" y="4050858"/>
            <a:ext cx="752574" cy="7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60" y="403662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/>
          <p:cNvCxnSpPr>
            <a:endCxn id="32" idx="1"/>
          </p:cNvCxnSpPr>
          <p:nvPr/>
        </p:nvCxnSpPr>
        <p:spPr>
          <a:xfrm flipV="1">
            <a:off x="1763688" y="4427145"/>
            <a:ext cx="1322372" cy="6840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173277" y="4673065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AAD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/>
          <p:cNvCxnSpPr>
            <a:endCxn id="40" idx="1"/>
          </p:cNvCxnSpPr>
          <p:nvPr/>
        </p:nvCxnSpPr>
        <p:spPr>
          <a:xfrm>
            <a:off x="1763688" y="5407447"/>
            <a:ext cx="32002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 : 和接合 35"/>
          <p:cNvSpPr/>
          <p:nvPr/>
        </p:nvSpPr>
        <p:spPr>
          <a:xfrm>
            <a:off x="2051432" y="4433219"/>
            <a:ext cx="773030" cy="122513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118349" y="4673065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i</a:t>
            </a:r>
            <a:r>
              <a:rPr lang="en-US" altLang="ja-JP" sz="2000" dirty="0" smtClean="0">
                <a:solidFill>
                  <a:schemeClr val="accent2"/>
                </a:solidFill>
              </a:rPr>
              <a:t>nsim.biz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38" name="直線矢印コネクタ 37"/>
          <p:cNvCxnSpPr>
            <a:stCxn id="32" idx="3"/>
            <a:endCxn id="30" idx="1"/>
          </p:cNvCxnSpPr>
          <p:nvPr/>
        </p:nvCxnSpPr>
        <p:spPr>
          <a:xfrm>
            <a:off x="3867110" y="4427145"/>
            <a:ext cx="4828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" descr="C:\data\temp\Microsoft_CloudnEnterprise_Symbols_v2.5_PUBLIC\Symbols\CnE_Enterprise\Clou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42" y="4679173"/>
            <a:ext cx="1169694" cy="1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35" y="5250285"/>
            <a:ext cx="1200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3813196" y="5420254"/>
            <a:ext cx="591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SSO</a:t>
            </a:r>
          </a:p>
        </p:txBody>
      </p:sp>
      <p:cxnSp>
        <p:nvCxnSpPr>
          <p:cNvPr id="42" name="直線矢印コネクタ 41"/>
          <p:cNvCxnSpPr>
            <a:stCxn id="40" idx="3"/>
            <a:endCxn id="44" idx="1"/>
          </p:cNvCxnSpPr>
          <p:nvPr/>
        </p:nvCxnSpPr>
        <p:spPr>
          <a:xfrm flipV="1">
            <a:off x="6164085" y="5407447"/>
            <a:ext cx="107221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306082" y="5420254"/>
            <a:ext cx="591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SSO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55022"/>
            <a:ext cx="904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6994872" y="5635848"/>
            <a:ext cx="1608133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設計書</a:t>
            </a:r>
            <a:r>
              <a:rPr lang="ja-JP" altLang="en-US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endParaRPr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6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5972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正方形/長方形 46"/>
          <p:cNvSpPr/>
          <p:nvPr/>
        </p:nvSpPr>
        <p:spPr>
          <a:xfrm>
            <a:off x="723836" y="5399990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User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48" name="テキスト プレースホルダー 3"/>
          <p:cNvSpPr txBox="1">
            <a:spLocks/>
          </p:cNvSpPr>
          <p:nvPr/>
        </p:nvSpPr>
        <p:spPr bwMode="auto">
          <a:xfrm>
            <a:off x="369514" y="3762090"/>
            <a:ext cx="5794571" cy="3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umimoji="1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-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4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j-lt"/>
              </a:rPr>
              <a:t>IRIS, </a:t>
            </a:r>
            <a:r>
              <a:rPr lang="ja-JP" altLang="en-US" sz="2400" dirty="0">
                <a:latin typeface="+mj-lt"/>
              </a:rPr>
              <a:t>設計書</a:t>
            </a:r>
            <a:r>
              <a:rPr lang="ja-JP" altLang="en-US" sz="2400" dirty="0" smtClean="0">
                <a:latin typeface="+mj-lt"/>
              </a:rPr>
              <a:t>システム</a:t>
            </a:r>
            <a:endParaRPr lang="ja-JP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66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Why SSO?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11505" y="1556792"/>
            <a:ext cx="5989140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機密情報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 等）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の入力が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度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だけ</a:t>
            </a: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管理する機密情報は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種類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だけ</a:t>
            </a: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多要素認証で複数入力する場合も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組のみ</a:t>
            </a: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 smtClean="0">
              <a:solidFill>
                <a:schemeClr val="accent2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Service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機密情報</a:t>
            </a:r>
            <a:r>
              <a:rPr lang="ja-JP" altLang="en-US" sz="2000" dirty="0" smtClean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を一元管理</a:t>
            </a:r>
            <a:endParaRPr lang="en-US" altLang="ja-JP" sz="2000" dirty="0" smtClean="0">
              <a:solidFill>
                <a:schemeClr val="accent2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ja-JP" altLang="en-US" sz="2000" dirty="0" smtClean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守る</a:t>
            </a:r>
            <a:r>
              <a:rPr lang="ja-JP" altLang="en-US" sz="2000" dirty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べきシステムを</a:t>
            </a:r>
            <a:r>
              <a:rPr lang="ja-JP" altLang="en-US" sz="2000" dirty="0" smtClean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限定可</a:t>
            </a:r>
            <a:endParaRPr lang="ja-JP" altLang="en-US" sz="2000" dirty="0">
              <a:solidFill>
                <a:schemeClr val="accent2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3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Protocol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27" y="5241226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95" y="1516387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61" y="4877759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29" y="1516388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371016" y="2688539"/>
            <a:ext cx="2808313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chemeClr val="accent2"/>
                </a:solidFill>
              </a:rPr>
              <a:t>Authorization </a:t>
            </a:r>
            <a:r>
              <a:rPr lang="en-US" altLang="ja-JP" dirty="0" smtClean="0">
                <a:solidFill>
                  <a:schemeClr val="accent2"/>
                </a:solidFill>
              </a:rPr>
              <a:t>Server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433949" y="2688539"/>
            <a:ext cx="2808313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chemeClr val="accent2"/>
                </a:solidFill>
              </a:rPr>
              <a:t>Authorization </a:t>
            </a:r>
            <a:r>
              <a:rPr lang="en-US" altLang="ja-JP" dirty="0" smtClean="0">
                <a:solidFill>
                  <a:schemeClr val="accent2"/>
                </a:solidFill>
              </a:rPr>
              <a:t>Client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371016" y="3268906"/>
            <a:ext cx="2808313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Identity Provider (</a:t>
            </a:r>
            <a:r>
              <a:rPr lang="en-US" altLang="ja-JP" sz="2000" dirty="0" err="1">
                <a:solidFill>
                  <a:schemeClr val="accent2"/>
                </a:solidFill>
              </a:rPr>
              <a:t>IdP</a:t>
            </a:r>
            <a:r>
              <a:rPr lang="en-US" altLang="ja-JP" sz="2000" dirty="0" smtClean="0">
                <a:solidFill>
                  <a:schemeClr val="accent2"/>
                </a:solidFill>
              </a:rPr>
              <a:t>)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433949" y="3268906"/>
            <a:ext cx="2808313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Service Provider (SP</a:t>
            </a:r>
            <a:r>
              <a:rPr lang="en-US" altLang="ja-JP" sz="2000" dirty="0" smtClean="0">
                <a:solidFill>
                  <a:schemeClr val="accent2"/>
                </a:solidFill>
              </a:rPr>
              <a:t>)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371016" y="3862346"/>
            <a:ext cx="2808313" cy="660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chemeClr val="accent2"/>
                </a:solidFill>
              </a:rPr>
              <a:t>OpenID Provider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(OP</a:t>
            </a:r>
            <a:r>
              <a:rPr lang="en-US" altLang="ja-JP" dirty="0" smtClean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en-US" altLang="ja-JP" dirty="0" smtClean="0">
                <a:solidFill>
                  <a:schemeClr val="accent2"/>
                </a:solidFill>
              </a:rPr>
              <a:t>/ Identity </a:t>
            </a:r>
            <a:r>
              <a:rPr lang="en-US" altLang="ja-JP" dirty="0">
                <a:solidFill>
                  <a:schemeClr val="accent2"/>
                </a:solidFill>
              </a:rPr>
              <a:t>Provider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(</a:t>
            </a:r>
            <a:r>
              <a:rPr lang="en-US" altLang="ja-JP" dirty="0" err="1">
                <a:solidFill>
                  <a:schemeClr val="accent2"/>
                </a:solidFill>
              </a:rPr>
              <a:t>IdP</a:t>
            </a:r>
            <a:r>
              <a:rPr lang="en-US" altLang="ja-JP" dirty="0" smtClean="0">
                <a:solidFill>
                  <a:schemeClr val="accent2"/>
                </a:solidFill>
              </a:rPr>
              <a:t>)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33949" y="3862346"/>
            <a:ext cx="2808313" cy="6608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chemeClr val="accent2"/>
                </a:solidFill>
              </a:rPr>
              <a:t>Relying Party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en-US" altLang="ja-JP" dirty="0">
                <a:solidFill>
                  <a:schemeClr val="accent2"/>
                </a:solidFill>
              </a:rPr>
              <a:t>(RP</a:t>
            </a:r>
            <a:r>
              <a:rPr lang="en-US" altLang="ja-JP" dirty="0" smtClean="0">
                <a:solidFill>
                  <a:schemeClr val="accent2"/>
                </a:solidFill>
              </a:rPr>
              <a:t>)</a:t>
            </a:r>
            <a:endParaRPr lang="ja-JP" altLang="en-US" dirty="0">
              <a:solidFill>
                <a:schemeClr val="accent2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7971" y="3902818"/>
            <a:ext cx="1059907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 smtClean="0">
                <a:solidFill>
                  <a:schemeClr val="accent2"/>
                </a:solidFill>
              </a:rPr>
              <a:t>OpenID</a:t>
            </a:r>
          </a:p>
          <a:p>
            <a:pPr algn="ctr"/>
            <a:r>
              <a:rPr lang="en-US" altLang="ja-JP" sz="2000" b="1" dirty="0" smtClean="0">
                <a:solidFill>
                  <a:schemeClr val="accent2"/>
                </a:solidFill>
              </a:rPr>
              <a:t>Connect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71790" y="3312694"/>
            <a:ext cx="79226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 smtClean="0">
                <a:solidFill>
                  <a:schemeClr val="accent2"/>
                </a:solidFill>
              </a:rPr>
              <a:t>SAML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31106" y="2751255"/>
            <a:ext cx="87363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 smtClean="0">
                <a:solidFill>
                  <a:schemeClr val="accent2"/>
                </a:solidFill>
              </a:rPr>
              <a:t>OAuth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9" name="直線矢印コネクタ 18"/>
          <p:cNvCxnSpPr>
            <a:stCxn id="9" idx="1"/>
            <a:endCxn id="7" idx="3"/>
          </p:cNvCxnSpPr>
          <p:nvPr/>
        </p:nvCxnSpPr>
        <p:spPr>
          <a:xfrm flipH="1" flipV="1">
            <a:off x="3361246" y="2102463"/>
            <a:ext cx="2890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59450" y="4549149"/>
            <a:ext cx="992579" cy="773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1"/>
          </p:cNvCxnSpPr>
          <p:nvPr/>
        </p:nvCxnSpPr>
        <p:spPr>
          <a:xfrm flipH="1" flipV="1">
            <a:off x="3091636" y="4559346"/>
            <a:ext cx="1201225" cy="708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502848" y="4953123"/>
            <a:ext cx="176843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solidFill>
                  <a:schemeClr val="accent2"/>
                </a:solidFill>
              </a:rPr>
              <a:t>Log-in</a:t>
            </a:r>
          </a:p>
          <a:p>
            <a:r>
              <a:rPr lang="en-US" altLang="ja-JP" sz="2000" dirty="0" smtClean="0">
                <a:solidFill>
                  <a:schemeClr val="accent2"/>
                </a:solidFill>
              </a:rPr>
              <a:t>/ authenticates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126182" y="5745450"/>
            <a:ext cx="111440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User</a:t>
            </a:r>
          </a:p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(Subject)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739885" y="4953123"/>
            <a:ext cx="191988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solidFill>
                  <a:schemeClr val="accent2"/>
                </a:solidFill>
              </a:rPr>
              <a:t>Accesses Service</a:t>
            </a:r>
          </a:p>
          <a:p>
            <a:r>
              <a:rPr lang="en-US" altLang="ja-JP" sz="2000" dirty="0">
                <a:solidFill>
                  <a:schemeClr val="accent2"/>
                </a:solidFill>
              </a:rPr>
              <a:t> </a:t>
            </a:r>
            <a:r>
              <a:rPr lang="en-US" altLang="ja-JP" sz="2000" dirty="0" smtClean="0">
                <a:solidFill>
                  <a:schemeClr val="accent2"/>
                </a:solidFill>
              </a:rPr>
              <a:t>/ Function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406579" y="836712"/>
            <a:ext cx="1499449" cy="193899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000" i="1" dirty="0" smtClean="0">
                <a:solidFill>
                  <a:schemeClr val="accent2"/>
                </a:solidFill>
              </a:rPr>
              <a:t>Google Apps</a:t>
            </a:r>
          </a:p>
          <a:p>
            <a:pPr algn="r"/>
            <a:r>
              <a:rPr lang="en-US" altLang="ja-JP" sz="2000" i="1" dirty="0" smtClean="0">
                <a:solidFill>
                  <a:schemeClr val="accent2"/>
                </a:solidFill>
              </a:rPr>
              <a:t>Office 365</a:t>
            </a:r>
          </a:p>
          <a:p>
            <a:pPr algn="r"/>
            <a:r>
              <a:rPr lang="en-US" altLang="ja-JP" sz="2000" i="1" dirty="0" smtClean="0">
                <a:solidFill>
                  <a:schemeClr val="accent2"/>
                </a:solidFill>
              </a:rPr>
              <a:t>Salesforce</a:t>
            </a:r>
          </a:p>
          <a:p>
            <a:pPr algn="r"/>
            <a:r>
              <a:rPr lang="en-US" altLang="ja-JP" sz="2000" i="1" dirty="0" err="1" smtClean="0">
                <a:solidFill>
                  <a:schemeClr val="accent2"/>
                </a:solidFill>
              </a:rPr>
              <a:t>PureCloud</a:t>
            </a:r>
            <a:endParaRPr lang="en-US" altLang="ja-JP" sz="2000" i="1" dirty="0" smtClean="0">
              <a:solidFill>
                <a:schemeClr val="accent2"/>
              </a:solidFill>
            </a:endParaRPr>
          </a:p>
          <a:p>
            <a:pPr algn="r"/>
            <a:r>
              <a:rPr lang="en-US" altLang="ja-JP" sz="2000" i="1" dirty="0" smtClean="0">
                <a:solidFill>
                  <a:schemeClr val="accent2"/>
                </a:solidFill>
              </a:rPr>
              <a:t>Workday</a:t>
            </a:r>
          </a:p>
          <a:p>
            <a:pPr algn="r"/>
            <a:r>
              <a:rPr lang="en-US" altLang="ja-JP" sz="2000" i="1" dirty="0" err="1" smtClean="0">
                <a:solidFill>
                  <a:schemeClr val="accent2"/>
                </a:solidFill>
              </a:rPr>
              <a:t>Ariba</a:t>
            </a:r>
            <a:endParaRPr lang="en-US" altLang="ja-JP" sz="2000" i="1" dirty="0" smtClean="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97672" y="836712"/>
            <a:ext cx="1243930" cy="16312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i="1" dirty="0">
                <a:solidFill>
                  <a:schemeClr val="accent2"/>
                </a:solidFill>
              </a:rPr>
              <a:t>Facebook</a:t>
            </a:r>
            <a:endParaRPr lang="en-US" altLang="ja-JP" sz="2000" i="1" dirty="0" smtClean="0">
              <a:solidFill>
                <a:schemeClr val="accent2"/>
              </a:solidFill>
            </a:endParaRPr>
          </a:p>
          <a:p>
            <a:r>
              <a:rPr lang="en-US" altLang="ja-JP" sz="2000" i="1" dirty="0" smtClean="0">
                <a:solidFill>
                  <a:schemeClr val="accent2"/>
                </a:solidFill>
              </a:rPr>
              <a:t>ADFS</a:t>
            </a:r>
          </a:p>
          <a:p>
            <a:r>
              <a:rPr lang="en-US" altLang="ja-JP" sz="2000" i="1" dirty="0" smtClean="0">
                <a:solidFill>
                  <a:schemeClr val="accent2"/>
                </a:solidFill>
              </a:rPr>
              <a:t>Salesforce</a:t>
            </a:r>
          </a:p>
          <a:p>
            <a:r>
              <a:rPr lang="en-US" altLang="ja-JP" sz="2000" i="1" dirty="0" smtClean="0">
                <a:solidFill>
                  <a:schemeClr val="accent2"/>
                </a:solidFill>
              </a:rPr>
              <a:t>LinkedIn</a:t>
            </a:r>
          </a:p>
          <a:p>
            <a:r>
              <a:rPr lang="en-US" altLang="ja-JP" sz="2000" i="1" dirty="0" smtClean="0">
                <a:solidFill>
                  <a:schemeClr val="accent2"/>
                </a:solidFill>
              </a:rPr>
              <a:t>Twitter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683208" y="2117819"/>
            <a:ext cx="200035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solidFill>
                  <a:schemeClr val="accent2"/>
                </a:solidFill>
              </a:rPr>
              <a:t>Trust relationship</a:t>
            </a:r>
          </a:p>
        </p:txBody>
      </p:sp>
      <p:pic>
        <p:nvPicPr>
          <p:cNvPr id="28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SAML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28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data\temp\Microsoft_CloudnEnterprise_Symbols_v2.5_PUBLIC\Symbols\CnE_Cloud\PNG\Azure Key Va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9" y="146139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3273804" y="2127057"/>
            <a:ext cx="911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Private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7387079" y="2127057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Public(Cert)</a:t>
            </a:r>
          </a:p>
        </p:txBody>
      </p:sp>
      <p:pic>
        <p:nvPicPr>
          <p:cNvPr id="34" name="Picture 3" descr="C:\data\temp\Microsoft_CloudnEnterprise_Symbols_v2.5_PUBLIC\Symbols\CnE_Intune\Intune certificate profi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149582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4" y="2996456"/>
            <a:ext cx="855539" cy="85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3118056" y="3852491"/>
            <a:ext cx="1258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Meta data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51520" y="1451805"/>
            <a:ext cx="144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2"/>
                </a:solidFill>
              </a:rPr>
              <a:t>Preparation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38" name="曲線コネクタ 37"/>
          <p:cNvCxnSpPr>
            <a:stCxn id="29" idx="3"/>
            <a:endCxn id="34" idx="0"/>
          </p:cNvCxnSpPr>
          <p:nvPr/>
        </p:nvCxnSpPr>
        <p:spPr>
          <a:xfrm flipV="1">
            <a:off x="4164749" y="1495822"/>
            <a:ext cx="3977166" cy="356093"/>
          </a:xfrm>
          <a:prstGeom prst="curvedConnector4">
            <a:avLst>
              <a:gd name="adj1" fmla="val 34872"/>
              <a:gd name="adj2" fmla="val 1738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線コネクタ 38"/>
          <p:cNvCxnSpPr>
            <a:stCxn id="46" idx="2"/>
            <a:endCxn id="35" idx="3"/>
          </p:cNvCxnSpPr>
          <p:nvPr/>
        </p:nvCxnSpPr>
        <p:spPr>
          <a:xfrm rot="5400000">
            <a:off x="5262315" y="1959821"/>
            <a:ext cx="404084" cy="25247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572000" y="1495822"/>
            <a:ext cx="0" cy="474149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868630" y="4453081"/>
            <a:ext cx="159030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Federation </a:t>
            </a:r>
            <a:r>
              <a:rPr lang="en-US" altLang="ja-JP" sz="2000" dirty="0" smtClean="0">
                <a:solidFill>
                  <a:schemeClr val="accent2"/>
                </a:solidFill>
              </a:rPr>
              <a:t>ID</a:t>
            </a:r>
          </a:p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u</a:t>
            </a:r>
            <a:r>
              <a:rPr lang="en-US" altLang="ja-JP" sz="2000" dirty="0" smtClean="0">
                <a:solidFill>
                  <a:schemeClr val="accent2"/>
                </a:solidFill>
              </a:rPr>
              <a:t>ser name</a:t>
            </a:r>
          </a:p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p</a:t>
            </a:r>
            <a:r>
              <a:rPr lang="en-US" altLang="ja-JP" sz="2000" dirty="0" smtClean="0">
                <a:solidFill>
                  <a:schemeClr val="accent2"/>
                </a:solidFill>
              </a:rPr>
              <a:t>assword</a:t>
            </a:r>
          </a:p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e-mail</a:t>
            </a:r>
          </a:p>
          <a:p>
            <a:pPr algn="ctr"/>
            <a:r>
              <a:rPr lang="ja-JP" altLang="en-US" sz="2000" dirty="0" smtClean="0">
                <a:solidFill>
                  <a:schemeClr val="accent2"/>
                </a:solidFill>
              </a:rPr>
              <a:t>・</a:t>
            </a:r>
            <a:endParaRPr lang="en-US" altLang="ja-JP" sz="2000" dirty="0" smtClean="0">
              <a:solidFill>
                <a:schemeClr val="accent2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accent2"/>
                </a:solidFill>
              </a:rPr>
              <a:t>・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880153" y="4453081"/>
            <a:ext cx="1590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2"/>
                </a:solidFill>
              </a:rPr>
              <a:t>Federation </a:t>
            </a:r>
            <a:r>
              <a:rPr lang="en-US" altLang="ja-JP" sz="2000" dirty="0" smtClean="0">
                <a:solidFill>
                  <a:schemeClr val="accent2"/>
                </a:solidFill>
              </a:rPr>
              <a:t>ID</a:t>
            </a:r>
          </a:p>
          <a:p>
            <a:pPr algn="ctr"/>
            <a:r>
              <a:rPr lang="ja-JP" altLang="en-US" sz="2000" dirty="0" smtClean="0">
                <a:solidFill>
                  <a:schemeClr val="accent2"/>
                </a:solidFill>
              </a:rPr>
              <a:t>・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accent2"/>
                </a:solidFill>
              </a:rPr>
              <a:t>・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3458937" y="4668492"/>
            <a:ext cx="2421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251128" y="4668491"/>
            <a:ext cx="674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copy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259630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accent2"/>
                </a:solidFill>
              </a:rPr>
              <a:t>IdP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322563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SP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50241" y="2263142"/>
            <a:ext cx="1442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err="1" smtClean="0">
                <a:solidFill>
                  <a:schemeClr val="bg1">
                    <a:lumMod val="75000"/>
                  </a:schemeClr>
                </a:solidFill>
              </a:rPr>
              <a:t>IdP</a:t>
            </a: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 initiated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91117" y="3074479"/>
            <a:ext cx="136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SP initiated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SAML	      </a:t>
            </a:r>
            <a:r>
              <a:rPr lang="en-US" altLang="ja-JP" dirty="0" err="1"/>
              <a:t>IdP</a:t>
            </a:r>
            <a:r>
              <a:rPr lang="en-US" altLang="ja-JP" dirty="0"/>
              <a:t> initiated     SP(RP) initiated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28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/>
          <p:cNvCxnSpPr/>
          <p:nvPr/>
        </p:nvCxnSpPr>
        <p:spPr>
          <a:xfrm>
            <a:off x="6726718" y="2863974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678300" y="2863974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C:\data\temp\Microsoft_CloudnEnterprise_Symbols_v2.5_PUBLIC\Symbols\CnE_Cloud\PNG\Azure Key Va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36" y="368648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ata\temp\Microsoft_CloudnEnterprise_Symbols_v2.5_PUBLIC\Symbols\CnE_Intune\Intune certificate profi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36316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コネクタ 52"/>
          <p:cNvCxnSpPr/>
          <p:nvPr/>
        </p:nvCxnSpPr>
        <p:spPr>
          <a:xfrm>
            <a:off x="4572000" y="2863974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41" y="2015327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65186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/>
          <p:cNvSpPr/>
          <p:nvPr/>
        </p:nvSpPr>
        <p:spPr>
          <a:xfrm>
            <a:off x="4237613" y="2519551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1259630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accent2"/>
                </a:solidFill>
              </a:rPr>
              <a:t>IdP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322563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SP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2663786" y="4146016"/>
            <a:ext cx="1908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4040167" y="4146015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2</a:t>
            </a:r>
            <a:r>
              <a:rPr lang="en-US" altLang="ja-JP" sz="2000" dirty="0" smtClean="0">
                <a:solidFill>
                  <a:schemeClr val="accent2"/>
                </a:solidFill>
              </a:rPr>
              <a:t>.assertion</a:t>
            </a:r>
          </a:p>
        </p:txBody>
      </p:sp>
      <p:sp>
        <p:nvSpPr>
          <p:cNvPr id="61" name="四角形吹き出し 60"/>
          <p:cNvSpPr/>
          <p:nvPr/>
        </p:nvSpPr>
        <p:spPr>
          <a:xfrm>
            <a:off x="6728080" y="3841799"/>
            <a:ext cx="890945" cy="470416"/>
          </a:xfrm>
          <a:prstGeom prst="wedgeRectCallout">
            <a:avLst>
              <a:gd name="adj1" fmla="val 78033"/>
              <a:gd name="adj2" fmla="val -3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verify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251520" y="1451805"/>
            <a:ext cx="144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Preparation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32800" y="2263142"/>
            <a:ext cx="1477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err="1" smtClean="0">
                <a:solidFill>
                  <a:schemeClr val="accent2"/>
                </a:solidFill>
              </a:rPr>
              <a:t>IdP</a:t>
            </a:r>
            <a:r>
              <a:rPr lang="en-US" altLang="ja-JP" sz="2000" b="1" dirty="0" smtClean="0">
                <a:solidFill>
                  <a:schemeClr val="accent2"/>
                </a:solidFill>
              </a:rPr>
              <a:t> initiated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276081" y="3074479"/>
            <a:ext cx="1391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SP initiated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2663786" y="3113622"/>
            <a:ext cx="190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2627784" y="3126321"/>
            <a:ext cx="2079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1.log-in&amp;click link</a:t>
            </a: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4644008" y="4146015"/>
            <a:ext cx="20179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四角形吹き出し 67"/>
          <p:cNvSpPr/>
          <p:nvPr/>
        </p:nvSpPr>
        <p:spPr>
          <a:xfrm>
            <a:off x="2901314" y="3841799"/>
            <a:ext cx="890945" cy="470416"/>
          </a:xfrm>
          <a:prstGeom prst="wedgeRectCallout">
            <a:avLst>
              <a:gd name="adj1" fmla="val -82738"/>
              <a:gd name="adj2" fmla="val -1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sign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4572000" y="5294572"/>
            <a:ext cx="2154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964765" y="5304682"/>
            <a:ext cx="1325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3</a:t>
            </a:r>
            <a:r>
              <a:rPr lang="en-US" altLang="ja-JP" sz="2000" dirty="0" smtClean="0">
                <a:solidFill>
                  <a:schemeClr val="accent2"/>
                </a:solidFill>
              </a:rPr>
              <a:t>.redirect*</a:t>
            </a:r>
          </a:p>
        </p:txBody>
      </p:sp>
      <p:cxnSp>
        <p:nvCxnSpPr>
          <p:cNvPr id="71" name="カギ線コネクタ 70"/>
          <p:cNvCxnSpPr/>
          <p:nvPr/>
        </p:nvCxnSpPr>
        <p:spPr>
          <a:xfrm rot="5400000">
            <a:off x="5522163" y="3792074"/>
            <a:ext cx="254392" cy="1908212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6732240" y="5300702"/>
            <a:ext cx="18727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* Top page</a:t>
            </a:r>
          </a:p>
          <a:p>
            <a:r>
              <a:rPr lang="en-US" altLang="ja-JP" sz="2000" dirty="0" smtClean="0">
                <a:solidFill>
                  <a:schemeClr val="accent2"/>
                </a:solidFill>
              </a:rPr>
              <a:t>URL : </a:t>
            </a:r>
            <a:r>
              <a:rPr lang="en-US" altLang="ja-JP" sz="2000" dirty="0" err="1" smtClean="0">
                <a:solidFill>
                  <a:schemeClr val="accent2"/>
                </a:solidFill>
              </a:rPr>
              <a:t>RelayState</a:t>
            </a:r>
            <a:endParaRPr lang="en-US" altLang="ja-JP" sz="2000" dirty="0" smtClean="0">
              <a:solidFill>
                <a:schemeClr val="accent2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3729531" y="476672"/>
            <a:ext cx="310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2"/>
                </a:solidFill>
              </a:rPr>
              <a:t>SAML	      </a:t>
            </a:r>
            <a:r>
              <a:rPr lang="en-US" altLang="ja-JP" dirty="0" err="1"/>
              <a:t>IdP</a:t>
            </a:r>
            <a:r>
              <a:rPr lang="en-US" altLang="ja-JP" dirty="0"/>
              <a:t> initiated     SP(RP) initiated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28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/>
          <p:cNvCxnSpPr/>
          <p:nvPr/>
        </p:nvCxnSpPr>
        <p:spPr>
          <a:xfrm>
            <a:off x="6726718" y="2863974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678300" y="2863974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C:\data\temp\Microsoft_CloudnEnterprise_Symbols_v2.5_PUBLIC\Symbols\CnE_Cloud\PNG\Azure HDInsight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" y="601049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data\temp\Microsoft_CloudnEnterprise_Symbols_v2.5_PUBLIC\Symbols\CnE_Cloud\PNG\Azure Active Direc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09" y="1525625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data\temp\Microsoft_CloudnEnterprise_Symbols_v2.5_PUBLIC\Symbols\CnE_Cloud\PNG\Azure API Manage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3" y="1525626"/>
            <a:ext cx="1172151" cy="1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コネクタ 52"/>
          <p:cNvCxnSpPr/>
          <p:nvPr/>
        </p:nvCxnSpPr>
        <p:spPr>
          <a:xfrm>
            <a:off x="4572000" y="2863974"/>
            <a:ext cx="0" cy="3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41" y="2015327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65186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/>
          <p:cNvSpPr/>
          <p:nvPr/>
        </p:nvSpPr>
        <p:spPr>
          <a:xfrm>
            <a:off x="4237613" y="2519551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1259630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accent2"/>
                </a:solidFill>
              </a:rPr>
              <a:t>IdP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322563" y="2588094"/>
            <a:ext cx="2808313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accent2"/>
                </a:solidFill>
              </a:rPr>
              <a:t>SP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51520" y="1451805"/>
            <a:ext cx="144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Preparation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32800" y="2263142"/>
            <a:ext cx="1477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err="1" smtClean="0">
                <a:solidFill>
                  <a:schemeClr val="bg1">
                    <a:lumMod val="75000"/>
                  </a:schemeClr>
                </a:solidFill>
              </a:rPr>
              <a:t>IdP</a:t>
            </a: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 initiated</a:t>
            </a:r>
            <a:endParaRPr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276081" y="3074479"/>
            <a:ext cx="1391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2"/>
                </a:solidFill>
              </a:rPr>
              <a:t>SP initiated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32" name="Picture 5" descr="C:\data\temp\Microsoft_CloudnEnterprise_Symbols_v2.5_PUBLIC\Symbols\CnE_Cloud\PNG\Azure Key Vaul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36" y="485195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data\temp\Microsoft_CloudnEnterprise_Symbols_v2.5_PUBLIC\Symbols\CnE_Intune\Intune certificate profil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4797152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33"/>
          <p:cNvCxnSpPr/>
          <p:nvPr/>
        </p:nvCxnSpPr>
        <p:spPr>
          <a:xfrm flipH="1">
            <a:off x="2663787" y="3604955"/>
            <a:ext cx="1908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752496" y="3604954"/>
            <a:ext cx="1811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2.redirect claim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663786" y="4468439"/>
            <a:ext cx="190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2779715" y="4468438"/>
            <a:ext cx="1676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3.type ID/pass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4040167" y="5311489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4.assertion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572000" y="6187132"/>
            <a:ext cx="2154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964765" y="6197242"/>
            <a:ext cx="1197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5.redirect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4572000" y="3104949"/>
            <a:ext cx="2154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4964765" y="3115059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accent2"/>
                </a:solidFill>
              </a:rPr>
              <a:t>1.access</a:t>
            </a:r>
          </a:p>
        </p:txBody>
      </p:sp>
      <p:cxnSp>
        <p:nvCxnSpPr>
          <p:cNvPr id="43" name="カギ線コネクタ 42"/>
          <p:cNvCxnSpPr/>
          <p:nvPr/>
        </p:nvCxnSpPr>
        <p:spPr>
          <a:xfrm rot="16200000" flipH="1">
            <a:off x="3516098" y="3004277"/>
            <a:ext cx="254392" cy="1908212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663786" y="5311490"/>
            <a:ext cx="1908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644008" y="5311489"/>
            <a:ext cx="20179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4610397" y="3604955"/>
            <a:ext cx="2116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2901314" y="5007273"/>
            <a:ext cx="890945" cy="470416"/>
          </a:xfrm>
          <a:prstGeom prst="wedgeRectCallout">
            <a:avLst>
              <a:gd name="adj1" fmla="val -82738"/>
              <a:gd name="adj2" fmla="val -1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sign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6728080" y="5007273"/>
            <a:ext cx="890945" cy="470416"/>
          </a:xfrm>
          <a:prstGeom prst="wedgeRectCallout">
            <a:avLst>
              <a:gd name="adj1" fmla="val 78033"/>
              <a:gd name="adj2" fmla="val -3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verify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3" name="カギ線コネクタ 72"/>
          <p:cNvCxnSpPr/>
          <p:nvPr/>
        </p:nvCxnSpPr>
        <p:spPr>
          <a:xfrm rot="5400000">
            <a:off x="5522163" y="4684634"/>
            <a:ext cx="254392" cy="1908212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3729531" y="476672"/>
            <a:ext cx="310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Sample / Demo of </a:t>
            </a:r>
            <a:r>
              <a:rPr lang="en-US" altLang="ja-JP" dirty="0" smtClean="0"/>
              <a:t>SFDC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11505" y="1556792"/>
            <a:ext cx="418031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chemeClr val="accent2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 – SFDC(sandbox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AAD(Azure AD) - SFDC</a:t>
            </a:r>
          </a:p>
          <a:p>
            <a:endParaRPr lang="en-US" altLang="ja-JP" sz="20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03687"/>
              </p:ext>
            </p:extLst>
          </p:nvPr>
        </p:nvGraphicFramePr>
        <p:xfrm>
          <a:off x="1979712" y="2349004"/>
          <a:ext cx="48275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パッケージャー シェル オブジェクト" showAsIcon="1" r:id="rId4" imgW="4826880" imgH="723960" progId="Package">
                  <p:embed/>
                </p:oleObj>
              </mc:Choice>
              <mc:Fallback>
                <p:oleObj name="パッケージャー シェル オブジェクト" showAsIcon="1" r:id="rId4" imgW="4826880" imgH="72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2349004"/>
                        <a:ext cx="4827588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27060"/>
              </p:ext>
            </p:extLst>
          </p:nvPr>
        </p:nvGraphicFramePr>
        <p:xfrm>
          <a:off x="1907704" y="3717032"/>
          <a:ext cx="49291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パッケージャー シェル オブジェクト" showAsIcon="1" r:id="rId6" imgW="4928760" imgH="723960" progId="Package">
                  <p:embed/>
                </p:oleObj>
              </mc:Choice>
              <mc:Fallback>
                <p:oleObj name="パッケージャー シェル オブジェクト" showAsIcon="1" r:id="rId6" imgW="4928760" imgH="72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7704" y="3717032"/>
                        <a:ext cx="4929188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6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Sample / Demo of SFDC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onfiguration tips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Meiryo UI" panose="020B0604030504040204" pitchFamily="50" charset="-128"/>
                <a:cs typeface="Meiryo UI" panose="020B0604030504040204" pitchFamily="50" charset="-128"/>
              </a:rPr>
              <a:t>SFDC as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Federation ID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として使用可能な項目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ユーザ名（ユーザ項目、変更可） </a:t>
            </a:r>
            <a:r>
              <a:rPr lang="en-US" altLang="ja-JP" sz="2000" i="1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hoge@sfdc.nnlj</a:t>
            </a:r>
            <a:endParaRPr lang="en-US" altLang="ja-JP" sz="2000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（自動採番、変更不可） </a:t>
            </a:r>
            <a:r>
              <a:rPr lang="en-US" altLang="ja-JP" sz="2000" i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0055F0…..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統合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（ユーザ項目、設定・変更可） 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(Corporate key)AB99XX</a:t>
            </a:r>
          </a:p>
          <a:p>
            <a:pPr marL="0" lvl="1" indent="0" algn="r">
              <a:buNone/>
            </a:pP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(NN Link 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ID)999999..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Parameter for 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IdP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initiated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SSO</a:t>
            </a:r>
            <a:endParaRPr lang="en-US" altLang="ja-JP" sz="2400" dirty="0"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RelayState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(Parameter; NOT in configuration)</a:t>
            </a:r>
          </a:p>
          <a:p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000" b="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SSO</a:t>
            </a:r>
            <a:r>
              <a:rPr lang="ja-JP" altLang="en-US" sz="2000" b="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後に最初に表示</a:t>
            </a:r>
            <a:r>
              <a:rPr lang="ja-JP" altLang="en-US" sz="2000" b="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するページの</a:t>
            </a:r>
            <a:r>
              <a:rPr lang="en-US" altLang="ja-JP" sz="2000" b="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endParaRPr lang="en-US" altLang="ja-JP" sz="2400" b="0" dirty="0"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Custom Logout </a:t>
            </a:r>
            <a:r>
              <a:rPr lang="en-US" altLang="ja-JP" sz="2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</a:t>
            </a:r>
            <a:r>
              <a:rPr lang="ja-JP" altLang="en-US" sz="2000" b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設定しないと、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SFDC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標準ログイン画面がタイムアウト時にも表示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N_4_3_INTERNAL_USE_ONLY_2003_20131130">
  <a:themeElements>
    <a:clrScheme name="ING NN">
      <a:dk1>
        <a:srgbClr val="000000"/>
      </a:dk1>
      <a:lt1>
        <a:srgbClr val="FFFFFF"/>
      </a:lt1>
      <a:dk2>
        <a:srgbClr val="EA650D"/>
      </a:dk2>
      <a:lt2>
        <a:srgbClr val="929395"/>
      </a:lt2>
      <a:accent1>
        <a:srgbClr val="EA650D"/>
      </a:accent1>
      <a:accent2>
        <a:srgbClr val="EE7F00"/>
      </a:accent2>
      <a:accent3>
        <a:srgbClr val="E64415"/>
      </a:accent3>
      <a:accent4>
        <a:srgbClr val="96B439"/>
      </a:accent4>
      <a:accent5>
        <a:srgbClr val="C8CD2E"/>
      </a:accent5>
      <a:accent6>
        <a:srgbClr val="5B9853"/>
      </a:accent6>
      <a:hlink>
        <a:srgbClr val="A4CCEA"/>
      </a:hlink>
      <a:folHlink>
        <a:srgbClr val="5389C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2400"/>
          </a:spcBef>
          <a:defRPr dirty="0" err="1" smtClean="0"/>
        </a:defPPr>
      </a:lstStyle>
    </a:txDef>
  </a:objectDefaults>
  <a:extraClrSchemeLst/>
  <a:custClrLst>
    <a:custClr name="Medium orange">
      <a:srgbClr val="EA650D"/>
    </a:custClr>
    <a:custClr name="Light orange">
      <a:srgbClr val="EE7F00"/>
    </a:custClr>
    <a:custClr name="Dark orange">
      <a:srgbClr val="E64415"/>
    </a:custClr>
    <a:custClr name="Medium green">
      <a:srgbClr val="96B439"/>
    </a:custClr>
    <a:custClr name="Light green">
      <a:srgbClr val="C8CD2E"/>
    </a:custClr>
    <a:custClr name="Dark green">
      <a:srgbClr val="5B9853"/>
    </a:custClr>
    <a:custClr name="Medium blue">
      <a:srgbClr val="7CAAD6"/>
    </a:custClr>
    <a:custClr name="Light Blue">
      <a:srgbClr val="A4CCEA"/>
    </a:custClr>
    <a:custClr name="Dark Blue">
      <a:srgbClr val="5389C2"/>
    </a:custClr>
    <a:custClr name="Medium purple">
      <a:srgbClr val="977BD6"/>
    </a:custClr>
    <a:custClr name="Light purple">
      <a:srgbClr val="BEA5F7"/>
    </a:custClr>
    <a:custClr name="Dark Purple">
      <a:srgbClr val="745AAE"/>
    </a:custClr>
    <a:custClr name="Medium warm grey">
      <a:srgbClr val="ABA5A2"/>
    </a:custClr>
    <a:custClr name="Light warm grey">
      <a:srgbClr val="D2CDCA"/>
    </a:custClr>
    <a:custClr name="Dark warm grey">
      <a:srgbClr val="86807E"/>
    </a:custClr>
  </a:custClrLst>
  <a:extLst>
    <a:ext uri="{05A4C25C-085E-4340-85A3-A5531E510DB2}">
      <thm15:themeFamily xmlns:thm15="http://schemas.microsoft.com/office/thememl/2012/main" xmlns="" name="NN_template_4_3_INTERNAL_USE_ONLY.potx" id="{8669317A-B0A3-47A1-81A0-D6757ED5DDD6}" vid="{920007A8-CF30-40B9-A785-525C5A8ED211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FD784A61E08742AD02C7D67A1EB5C8" ma:contentTypeVersion="1" ma:contentTypeDescription="Create a new document." ma:contentTypeScope="" ma:versionID="893ebd908cb4fc11179dfbc8ac03aa58">
  <xsd:schema xmlns:xsd="http://www.w3.org/2001/XMLSchema" xmlns:p="http://schemas.microsoft.com/office/2006/metadata/properties" targetNamespace="http://schemas.microsoft.com/office/2006/metadata/properties" ma:root="true" ma:fieldsID="510bfce7707e076352ebb58bb33b2d8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1E4E4E5-77AC-4DBA-8D96-0075EA8F6F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DAC8F8-CFBC-4E10-AC2B-C36C7133F92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BDCD0AF-4C42-4E01-A0F6-142E7AD7E74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1C4DE4D-3C54-4D30-9704-B14AFB6A8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NN_4_3_INTERNAL_USE_ONLY_2003_20131130</Template>
  <TotalTime>115863</TotalTime>
  <Words>572</Words>
  <Application>Microsoft Office PowerPoint</Application>
  <PresentationFormat>画面に合わせる (4:3)</PresentationFormat>
  <Paragraphs>191</Paragraphs>
  <Slides>12</Slides>
  <Notes>4</Notes>
  <HiddenSlides>0</HiddenSlides>
  <MMClips>0</MMClips>
  <ScaleCrop>false</ScaleCrop>
  <HeadingPairs>
    <vt:vector size="6" baseType="variant"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Custom Design</vt:lpstr>
      <vt:lpstr>1_NN_4_3_INTERNAL_USE_ONLY_2003_20131130</vt:lpstr>
      <vt:lpstr>think-cell Slide</vt:lpstr>
      <vt:lpstr>パッケージ</vt:lpstr>
      <vt:lpstr>Single Sign On (SSO) Basic - SAML</vt:lpstr>
      <vt:lpstr>SSO use case</vt:lpstr>
      <vt:lpstr>Why SSO?</vt:lpstr>
      <vt:lpstr>Protocol</vt:lpstr>
      <vt:lpstr>SAML</vt:lpstr>
      <vt:lpstr>SAML       IdP initiated     SP(RP) initiated</vt:lpstr>
      <vt:lpstr>SAML       IdP initiated     SP(RP) initiated</vt:lpstr>
      <vt:lpstr>Sample / Demo of SFDC</vt:lpstr>
      <vt:lpstr>Sample / Demo of SFDC</vt:lpstr>
      <vt:lpstr>Reference</vt:lpstr>
      <vt:lpstr>Reference</vt:lpstr>
      <vt:lpstr>(FYI) OAuth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Olivier Pons</dc:creator>
  <cp:lastModifiedBy>INGLIFEUSER</cp:lastModifiedBy>
  <cp:revision>1561</cp:revision>
  <cp:lastPrinted>2014-11-13T12:38:46Z</cp:lastPrinted>
  <dcterms:created xsi:type="dcterms:W3CDTF">2014-07-22T06:34:23Z</dcterms:created>
  <dcterms:modified xsi:type="dcterms:W3CDTF">2018-06-06T04:11:22Z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0x01010034FD784A61E08742AD02C7D67A1EB5C8</vt:lpwstr>
  </property>
</Properties>
</file>