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handoutMasterIdLst>
    <p:handoutMasterId r:id="rId31"/>
  </p:handoutMasterIdLst>
  <p:sldIdLst>
    <p:sldId id="256" r:id="rId2"/>
    <p:sldId id="257" r:id="rId3"/>
    <p:sldId id="261" r:id="rId4"/>
    <p:sldId id="258" r:id="rId5"/>
    <p:sldId id="259" r:id="rId6"/>
    <p:sldId id="262" r:id="rId7"/>
    <p:sldId id="272" r:id="rId8"/>
    <p:sldId id="269" r:id="rId9"/>
    <p:sldId id="263" r:id="rId10"/>
    <p:sldId id="264" r:id="rId11"/>
    <p:sldId id="281" r:id="rId12"/>
    <p:sldId id="266" r:id="rId13"/>
    <p:sldId id="287" r:id="rId14"/>
    <p:sldId id="270" r:id="rId15"/>
    <p:sldId id="271" r:id="rId16"/>
    <p:sldId id="267" r:id="rId17"/>
    <p:sldId id="268" r:id="rId18"/>
    <p:sldId id="282" r:id="rId19"/>
    <p:sldId id="283" r:id="rId20"/>
    <p:sldId id="284" r:id="rId21"/>
    <p:sldId id="273" r:id="rId22"/>
    <p:sldId id="274" r:id="rId23"/>
    <p:sldId id="276" r:id="rId24"/>
    <p:sldId id="278" r:id="rId25"/>
    <p:sldId id="289" r:id="rId26"/>
    <p:sldId id="285" r:id="rId27"/>
    <p:sldId id="286" r:id="rId28"/>
    <p:sldId id="26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6642" autoAdjust="0"/>
  </p:normalViewPr>
  <p:slideViewPr>
    <p:cSldViewPr>
      <p:cViewPr varScale="1">
        <p:scale>
          <a:sx n="63" d="100"/>
          <a:sy n="63" d="100"/>
        </p:scale>
        <p:origin x="159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pieChart>
        <c:varyColors val="1"/>
        <c:ser>
          <c:idx val="0"/>
          <c:order val="0"/>
          <c:tx>
            <c:strRef>
              <c:f>Sheet1!$B$1</c:f>
              <c:strCache>
                <c:ptCount val="1"/>
                <c:pt idx="0">
                  <c:v>Gender</c:v>
                </c:pt>
              </c:strCache>
            </c:strRef>
          </c:tx>
          <c:cat>
            <c:strRef>
              <c:f>Sheet1!$A$2:$A$3</c:f>
              <c:strCache>
                <c:ptCount val="2"/>
                <c:pt idx="0">
                  <c:v>male</c:v>
                </c:pt>
                <c:pt idx="1">
                  <c:v>female</c:v>
                </c:pt>
              </c:strCache>
            </c:strRef>
          </c:cat>
          <c:val>
            <c:numRef>
              <c:f>Sheet1!$B$2:$B$3</c:f>
              <c:numCache>
                <c:formatCode>General</c:formatCode>
                <c:ptCount val="2"/>
                <c:pt idx="0">
                  <c:v>124</c:v>
                </c:pt>
                <c:pt idx="1">
                  <c:v>83</c:v>
                </c:pt>
              </c:numCache>
            </c:numRef>
          </c:val>
          <c:extLst>
            <c:ext xmlns:c16="http://schemas.microsoft.com/office/drawing/2014/chart" uri="{C3380CC4-5D6E-409C-BE32-E72D297353CC}">
              <c16:uniqueId val="{00000000-D72F-44FE-BABD-CBE46FB7306B}"/>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0.50926</cdr:x>
      <cdr:y>0.33672</cdr:y>
    </cdr:from>
    <cdr:to>
      <cdr:x>0.61111</cdr:x>
      <cdr:y>0.55559</cdr:y>
    </cdr:to>
    <cdr:sp macro="" textlink="">
      <cdr:nvSpPr>
        <cdr:cNvPr id="2" name="TextBox 1"/>
        <cdr:cNvSpPr txBox="1"/>
      </cdr:nvSpPr>
      <cdr:spPr>
        <a:xfrm xmlns:a="http://schemas.openxmlformats.org/drawingml/2006/main">
          <a:off x="4191000" y="1524000"/>
          <a:ext cx="838200" cy="990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3200" dirty="0"/>
            <a:t>124</a:t>
          </a:r>
        </a:p>
      </cdr:txBody>
    </cdr:sp>
  </cdr:relSizeAnchor>
  <cdr:relSizeAnchor xmlns:cdr="http://schemas.openxmlformats.org/drawingml/2006/chartDrawing">
    <cdr:from>
      <cdr:x>0.25926</cdr:x>
      <cdr:y>0.35356</cdr:y>
    </cdr:from>
    <cdr:to>
      <cdr:x>0.41667</cdr:x>
      <cdr:y>0.53876</cdr:y>
    </cdr:to>
    <cdr:sp macro="" textlink="">
      <cdr:nvSpPr>
        <cdr:cNvPr id="3" name="TextBox 2"/>
        <cdr:cNvSpPr txBox="1"/>
      </cdr:nvSpPr>
      <cdr:spPr>
        <a:xfrm xmlns:a="http://schemas.openxmlformats.org/drawingml/2006/main">
          <a:off x="2133600" y="1600200"/>
          <a:ext cx="1295400" cy="838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800" dirty="0"/>
            <a:t>83</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A2FC71-1A0E-4379-9CE6-176604CAA5D8}" type="datetimeFigureOut">
              <a:rPr lang="en-US" smtClean="0"/>
              <a:t>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9FA933-5AFD-4782-80D2-8C1D4A80FDDC}" type="slidenum">
              <a:rPr lang="en-US" smtClean="0"/>
              <a:t>‹#›</a:t>
            </a:fld>
            <a:endParaRPr lang="en-US"/>
          </a:p>
        </p:txBody>
      </p:sp>
    </p:spTree>
    <p:extLst>
      <p:ext uri="{BB962C8B-B14F-4D97-AF65-F5344CB8AC3E}">
        <p14:creationId xmlns:p14="http://schemas.microsoft.com/office/powerpoint/2010/main" val="1786214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24E606-A0B4-402B-9E66-E33C4164444D}" type="datetimeFigureOut">
              <a:rPr lang="en-US" smtClean="0"/>
              <a:t>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A016-A4CB-496C-A92F-0653BE7D298E}" type="slidenum">
              <a:rPr lang="en-US" smtClean="0"/>
              <a:t>‹#›</a:t>
            </a:fld>
            <a:endParaRPr lang="en-US"/>
          </a:p>
        </p:txBody>
      </p:sp>
    </p:spTree>
    <p:extLst>
      <p:ext uri="{BB962C8B-B14F-4D97-AF65-F5344CB8AC3E}">
        <p14:creationId xmlns:p14="http://schemas.microsoft.com/office/powerpoint/2010/main" val="281678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a:t>
            </a:fld>
            <a:endParaRPr lang="en-US"/>
          </a:p>
        </p:txBody>
      </p:sp>
    </p:spTree>
    <p:extLst>
      <p:ext uri="{BB962C8B-B14F-4D97-AF65-F5344CB8AC3E}">
        <p14:creationId xmlns:p14="http://schemas.microsoft.com/office/powerpoint/2010/main" val="2434788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10</a:t>
            </a:fld>
            <a:endParaRPr lang="en-US"/>
          </a:p>
        </p:txBody>
      </p:sp>
    </p:spTree>
    <p:extLst>
      <p:ext uri="{BB962C8B-B14F-4D97-AF65-F5344CB8AC3E}">
        <p14:creationId xmlns:p14="http://schemas.microsoft.com/office/powerpoint/2010/main" val="108599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11</a:t>
            </a:fld>
            <a:endParaRPr lang="en-US"/>
          </a:p>
        </p:txBody>
      </p:sp>
    </p:spTree>
    <p:extLst>
      <p:ext uri="{BB962C8B-B14F-4D97-AF65-F5344CB8AC3E}">
        <p14:creationId xmlns:p14="http://schemas.microsoft.com/office/powerpoint/2010/main" val="1935202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12</a:t>
            </a:fld>
            <a:endParaRPr lang="en-US"/>
          </a:p>
        </p:txBody>
      </p:sp>
    </p:spTree>
    <p:extLst>
      <p:ext uri="{BB962C8B-B14F-4D97-AF65-F5344CB8AC3E}">
        <p14:creationId xmlns:p14="http://schemas.microsoft.com/office/powerpoint/2010/main" val="4160989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13</a:t>
            </a:fld>
            <a:endParaRPr lang="en-US"/>
          </a:p>
        </p:txBody>
      </p:sp>
    </p:spTree>
    <p:extLst>
      <p:ext uri="{BB962C8B-B14F-4D97-AF65-F5344CB8AC3E}">
        <p14:creationId xmlns:p14="http://schemas.microsoft.com/office/powerpoint/2010/main" val="3338111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14</a:t>
            </a:fld>
            <a:endParaRPr lang="en-US"/>
          </a:p>
        </p:txBody>
      </p:sp>
    </p:spTree>
    <p:extLst>
      <p:ext uri="{BB962C8B-B14F-4D97-AF65-F5344CB8AC3E}">
        <p14:creationId xmlns:p14="http://schemas.microsoft.com/office/powerpoint/2010/main" val="227058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15</a:t>
            </a:fld>
            <a:endParaRPr lang="en-US"/>
          </a:p>
        </p:txBody>
      </p:sp>
    </p:spTree>
    <p:extLst>
      <p:ext uri="{BB962C8B-B14F-4D97-AF65-F5344CB8AC3E}">
        <p14:creationId xmlns:p14="http://schemas.microsoft.com/office/powerpoint/2010/main" val="1345513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16</a:t>
            </a:fld>
            <a:endParaRPr lang="en-US"/>
          </a:p>
        </p:txBody>
      </p:sp>
    </p:spTree>
    <p:extLst>
      <p:ext uri="{BB962C8B-B14F-4D97-AF65-F5344CB8AC3E}">
        <p14:creationId xmlns:p14="http://schemas.microsoft.com/office/powerpoint/2010/main" val="163055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17</a:t>
            </a:fld>
            <a:endParaRPr lang="en-US"/>
          </a:p>
        </p:txBody>
      </p:sp>
    </p:spTree>
    <p:extLst>
      <p:ext uri="{BB962C8B-B14F-4D97-AF65-F5344CB8AC3E}">
        <p14:creationId xmlns:p14="http://schemas.microsoft.com/office/powerpoint/2010/main" val="1131062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18</a:t>
            </a:fld>
            <a:endParaRPr lang="en-US"/>
          </a:p>
        </p:txBody>
      </p:sp>
    </p:spTree>
    <p:extLst>
      <p:ext uri="{BB962C8B-B14F-4D97-AF65-F5344CB8AC3E}">
        <p14:creationId xmlns:p14="http://schemas.microsoft.com/office/powerpoint/2010/main" val="884147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19</a:t>
            </a:fld>
            <a:endParaRPr lang="en-US"/>
          </a:p>
        </p:txBody>
      </p:sp>
    </p:spTree>
    <p:extLst>
      <p:ext uri="{BB962C8B-B14F-4D97-AF65-F5344CB8AC3E}">
        <p14:creationId xmlns:p14="http://schemas.microsoft.com/office/powerpoint/2010/main" val="121771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2</a:t>
            </a:fld>
            <a:endParaRPr lang="en-US"/>
          </a:p>
        </p:txBody>
      </p:sp>
    </p:spTree>
    <p:extLst>
      <p:ext uri="{BB962C8B-B14F-4D97-AF65-F5344CB8AC3E}">
        <p14:creationId xmlns:p14="http://schemas.microsoft.com/office/powerpoint/2010/main" val="2726587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20</a:t>
            </a:fld>
            <a:endParaRPr lang="en-US"/>
          </a:p>
        </p:txBody>
      </p:sp>
    </p:spTree>
    <p:extLst>
      <p:ext uri="{BB962C8B-B14F-4D97-AF65-F5344CB8AC3E}">
        <p14:creationId xmlns:p14="http://schemas.microsoft.com/office/powerpoint/2010/main" val="1817438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21</a:t>
            </a:fld>
            <a:endParaRPr lang="en-US"/>
          </a:p>
        </p:txBody>
      </p:sp>
    </p:spTree>
    <p:extLst>
      <p:ext uri="{BB962C8B-B14F-4D97-AF65-F5344CB8AC3E}">
        <p14:creationId xmlns:p14="http://schemas.microsoft.com/office/powerpoint/2010/main" val="730092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22</a:t>
            </a:fld>
            <a:endParaRPr lang="en-US"/>
          </a:p>
        </p:txBody>
      </p:sp>
    </p:spTree>
    <p:extLst>
      <p:ext uri="{BB962C8B-B14F-4D97-AF65-F5344CB8AC3E}">
        <p14:creationId xmlns:p14="http://schemas.microsoft.com/office/powerpoint/2010/main" val="3626194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23</a:t>
            </a:fld>
            <a:endParaRPr lang="en-US"/>
          </a:p>
        </p:txBody>
      </p:sp>
    </p:spTree>
    <p:extLst>
      <p:ext uri="{BB962C8B-B14F-4D97-AF65-F5344CB8AC3E}">
        <p14:creationId xmlns:p14="http://schemas.microsoft.com/office/powerpoint/2010/main" val="3044978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24</a:t>
            </a:fld>
            <a:endParaRPr lang="en-US"/>
          </a:p>
        </p:txBody>
      </p:sp>
    </p:spTree>
    <p:extLst>
      <p:ext uri="{BB962C8B-B14F-4D97-AF65-F5344CB8AC3E}">
        <p14:creationId xmlns:p14="http://schemas.microsoft.com/office/powerpoint/2010/main" val="656890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26</a:t>
            </a:fld>
            <a:endParaRPr lang="en-US"/>
          </a:p>
        </p:txBody>
      </p:sp>
    </p:spTree>
    <p:extLst>
      <p:ext uri="{BB962C8B-B14F-4D97-AF65-F5344CB8AC3E}">
        <p14:creationId xmlns:p14="http://schemas.microsoft.com/office/powerpoint/2010/main" val="2195016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27</a:t>
            </a:fld>
            <a:endParaRPr lang="en-US"/>
          </a:p>
        </p:txBody>
      </p:sp>
    </p:spTree>
    <p:extLst>
      <p:ext uri="{BB962C8B-B14F-4D97-AF65-F5344CB8AC3E}">
        <p14:creationId xmlns:p14="http://schemas.microsoft.com/office/powerpoint/2010/main" val="2217394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28</a:t>
            </a:fld>
            <a:endParaRPr lang="en-US"/>
          </a:p>
        </p:txBody>
      </p:sp>
    </p:spTree>
    <p:extLst>
      <p:ext uri="{BB962C8B-B14F-4D97-AF65-F5344CB8AC3E}">
        <p14:creationId xmlns:p14="http://schemas.microsoft.com/office/powerpoint/2010/main" val="322636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5EA016-A4CB-496C-A92F-0653BE7D298E}" type="slidenum">
              <a:rPr lang="en-US" smtClean="0"/>
              <a:t>3</a:t>
            </a:fld>
            <a:endParaRPr lang="en-US"/>
          </a:p>
        </p:txBody>
      </p:sp>
    </p:spTree>
    <p:extLst>
      <p:ext uri="{BB962C8B-B14F-4D97-AF65-F5344CB8AC3E}">
        <p14:creationId xmlns:p14="http://schemas.microsoft.com/office/powerpoint/2010/main" val="1746073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4</a:t>
            </a:fld>
            <a:endParaRPr lang="en-US"/>
          </a:p>
        </p:txBody>
      </p:sp>
    </p:spTree>
    <p:extLst>
      <p:ext uri="{BB962C8B-B14F-4D97-AF65-F5344CB8AC3E}">
        <p14:creationId xmlns:p14="http://schemas.microsoft.com/office/powerpoint/2010/main" val="44003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5</a:t>
            </a:fld>
            <a:endParaRPr lang="en-US"/>
          </a:p>
        </p:txBody>
      </p:sp>
    </p:spTree>
    <p:extLst>
      <p:ext uri="{BB962C8B-B14F-4D97-AF65-F5344CB8AC3E}">
        <p14:creationId xmlns:p14="http://schemas.microsoft.com/office/powerpoint/2010/main" val="924118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6</a:t>
            </a:fld>
            <a:endParaRPr lang="en-US"/>
          </a:p>
        </p:txBody>
      </p:sp>
    </p:spTree>
    <p:extLst>
      <p:ext uri="{BB962C8B-B14F-4D97-AF65-F5344CB8AC3E}">
        <p14:creationId xmlns:p14="http://schemas.microsoft.com/office/powerpoint/2010/main" val="3898723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7</a:t>
            </a:fld>
            <a:endParaRPr lang="en-US"/>
          </a:p>
        </p:txBody>
      </p:sp>
    </p:spTree>
    <p:extLst>
      <p:ext uri="{BB962C8B-B14F-4D97-AF65-F5344CB8AC3E}">
        <p14:creationId xmlns:p14="http://schemas.microsoft.com/office/powerpoint/2010/main" val="863111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8</a:t>
            </a:fld>
            <a:endParaRPr lang="en-US"/>
          </a:p>
        </p:txBody>
      </p:sp>
    </p:spTree>
    <p:extLst>
      <p:ext uri="{BB962C8B-B14F-4D97-AF65-F5344CB8AC3E}">
        <p14:creationId xmlns:p14="http://schemas.microsoft.com/office/powerpoint/2010/main" val="3189467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5EA016-A4CB-496C-A92F-0653BE7D298E}" type="slidenum">
              <a:rPr lang="en-US" smtClean="0"/>
              <a:t>9</a:t>
            </a:fld>
            <a:endParaRPr lang="en-US"/>
          </a:p>
        </p:txBody>
      </p:sp>
    </p:spTree>
    <p:extLst>
      <p:ext uri="{BB962C8B-B14F-4D97-AF65-F5344CB8AC3E}">
        <p14:creationId xmlns:p14="http://schemas.microsoft.com/office/powerpoint/2010/main" val="226097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22809B-85B2-4085-8E52-30B424067BC3}"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195526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22809B-85B2-4085-8E52-30B424067BC3}"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411507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22809B-85B2-4085-8E52-30B424067BC3}"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145170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22809B-85B2-4085-8E52-30B424067BC3}"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292859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2809B-85B2-4085-8E52-30B424067BC3}"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190754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22809B-85B2-4085-8E52-30B424067BC3}"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200109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22809B-85B2-4085-8E52-30B424067BC3}" type="datetimeFigureOut">
              <a:rPr lang="en-US" smtClean="0"/>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104975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22809B-85B2-4085-8E52-30B424067BC3}" type="datetimeFigureOut">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127799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2809B-85B2-4085-8E52-30B424067BC3}" type="datetimeFigureOut">
              <a:rPr lang="en-US" smtClean="0"/>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3288708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2809B-85B2-4085-8E52-30B424067BC3}"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227005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2809B-85B2-4085-8E52-30B424067BC3}"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F20CF-E1C0-4E8F-99BB-72538DF2B092}" type="slidenum">
              <a:rPr lang="en-US" smtClean="0"/>
              <a:t>‹#›</a:t>
            </a:fld>
            <a:endParaRPr lang="en-US"/>
          </a:p>
        </p:txBody>
      </p:sp>
    </p:spTree>
    <p:extLst>
      <p:ext uri="{BB962C8B-B14F-4D97-AF65-F5344CB8AC3E}">
        <p14:creationId xmlns:p14="http://schemas.microsoft.com/office/powerpoint/2010/main" val="410737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2809B-85B2-4085-8E52-30B424067BC3}" type="datetimeFigureOut">
              <a:rPr lang="en-US" smtClean="0"/>
              <a:t>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F20CF-E1C0-4E8F-99BB-72538DF2B092}" type="slidenum">
              <a:rPr lang="en-US" smtClean="0"/>
              <a:t>‹#›</a:t>
            </a:fld>
            <a:endParaRPr lang="en-US"/>
          </a:p>
        </p:txBody>
      </p:sp>
    </p:spTree>
    <p:extLst>
      <p:ext uri="{BB962C8B-B14F-4D97-AF65-F5344CB8AC3E}">
        <p14:creationId xmlns:p14="http://schemas.microsoft.com/office/powerpoint/2010/main" val="37019904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Word_Document.docx"/></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2438399"/>
          </a:xfrm>
        </p:spPr>
        <p:txBody>
          <a:bodyPr>
            <a:normAutofit fontScale="90000"/>
          </a:bodyPr>
          <a:lstStyle/>
          <a:p>
            <a:br>
              <a:rPr lang="en-US" dirty="0"/>
            </a:br>
            <a:r>
              <a:rPr lang="en-US" b="1" dirty="0"/>
              <a:t>TITLE:</a:t>
            </a:r>
            <a:br>
              <a:rPr lang="en-US" dirty="0"/>
            </a:br>
            <a:r>
              <a:rPr lang="en-US" dirty="0"/>
              <a:t>SURVIVAL ANALYSIS: TIME FROM BIRTH TILL FIRST TERTIARY INSTITUTION ADMISSION</a:t>
            </a:r>
          </a:p>
        </p:txBody>
      </p:sp>
      <p:sp>
        <p:nvSpPr>
          <p:cNvPr id="3" name="Subtitle 2"/>
          <p:cNvSpPr>
            <a:spLocks noGrp="1"/>
          </p:cNvSpPr>
          <p:nvPr>
            <p:ph type="subTitle" idx="1"/>
          </p:nvPr>
        </p:nvSpPr>
        <p:spPr>
          <a:xfrm>
            <a:off x="457200" y="3200400"/>
            <a:ext cx="8305800" cy="3352800"/>
          </a:xfrm>
        </p:spPr>
        <p:txBody>
          <a:bodyPr>
            <a:normAutofit/>
          </a:bodyPr>
          <a:lstStyle/>
          <a:p>
            <a:r>
              <a:rPr lang="en-US" sz="4200" dirty="0">
                <a:solidFill>
                  <a:schemeClr val="tx1"/>
                </a:solidFill>
                <a:latin typeface="Times New Roman" pitchFamily="18" charset="0"/>
                <a:cs typeface="Times New Roman" pitchFamily="18" charset="0"/>
              </a:rPr>
              <a:t> </a:t>
            </a:r>
          </a:p>
          <a:p>
            <a:r>
              <a:rPr lang="en-US" sz="3600" dirty="0" err="1">
                <a:solidFill>
                  <a:schemeClr val="tx1"/>
                </a:solidFill>
                <a:latin typeface="Times New Roman" pitchFamily="18" charset="0"/>
                <a:cs typeface="Times New Roman" pitchFamily="18" charset="0"/>
              </a:rPr>
              <a:t>Oloyede</a:t>
            </a:r>
            <a:r>
              <a:rPr lang="en-US" sz="3600" dirty="0">
                <a:solidFill>
                  <a:schemeClr val="tx1"/>
                </a:solidFill>
                <a:latin typeface="Times New Roman" pitchFamily="18" charset="0"/>
                <a:cs typeface="Times New Roman" pitchFamily="18" charset="0"/>
              </a:rPr>
              <a:t> </a:t>
            </a:r>
            <a:r>
              <a:rPr lang="en-US" sz="3600" dirty="0" err="1">
                <a:solidFill>
                  <a:schemeClr val="tx1"/>
                </a:solidFill>
                <a:latin typeface="Times New Roman" pitchFamily="18" charset="0"/>
                <a:cs typeface="Times New Roman" pitchFamily="18" charset="0"/>
              </a:rPr>
              <a:t>Abdulganiyu</a:t>
            </a:r>
            <a:r>
              <a:rPr lang="en-US" sz="3600" dirty="0">
                <a:solidFill>
                  <a:schemeClr val="tx1"/>
                </a:solidFill>
                <a:latin typeface="Times New Roman" pitchFamily="18" charset="0"/>
                <a:cs typeface="Times New Roman" pitchFamily="18" charset="0"/>
              </a:rPr>
              <a:t> </a:t>
            </a:r>
            <a:r>
              <a:rPr lang="en-US" sz="3600" dirty="0" err="1">
                <a:solidFill>
                  <a:schemeClr val="tx1"/>
                </a:solidFill>
                <a:latin typeface="Times New Roman" pitchFamily="18" charset="0"/>
                <a:cs typeface="Times New Roman" pitchFamily="18" charset="0"/>
              </a:rPr>
              <a:t>Opeyemi</a:t>
            </a:r>
            <a:endParaRPr lang="en-US" sz="3600" dirty="0">
              <a:solidFill>
                <a:schemeClr val="tx1"/>
              </a:solidFill>
              <a:latin typeface="Times New Roman" pitchFamily="18" charset="0"/>
              <a:cs typeface="Times New Roman" pitchFamily="18" charset="0"/>
            </a:endParaRPr>
          </a:p>
          <a:p>
            <a:r>
              <a:rPr lang="en-US" sz="3600" dirty="0">
                <a:solidFill>
                  <a:schemeClr val="tx1"/>
                </a:solidFill>
                <a:latin typeface="Times New Roman" pitchFamily="18" charset="0"/>
                <a:cs typeface="Times New Roman" pitchFamily="18" charset="0"/>
              </a:rPr>
              <a:t>17/56EG105</a:t>
            </a:r>
          </a:p>
        </p:txBody>
      </p:sp>
    </p:spTree>
    <p:extLst>
      <p:ext uri="{BB962C8B-B14F-4D97-AF65-F5344CB8AC3E}">
        <p14:creationId xmlns:p14="http://schemas.microsoft.com/office/powerpoint/2010/main" val="7895235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2545568"/>
              </p:ext>
            </p:extLst>
          </p:nvPr>
        </p:nvGraphicFramePr>
        <p:xfrm>
          <a:off x="990600" y="2133601"/>
          <a:ext cx="6400802" cy="2907336"/>
        </p:xfrm>
        <a:graphic>
          <a:graphicData uri="http://schemas.openxmlformats.org/drawingml/2006/table">
            <a:tbl>
              <a:tblPr firstCol="1" lastRow="1" lastCol="1">
                <a:tableStyleId>{5C22544A-7EE6-4342-B048-85BDC9FD1C3A}</a:tableStyleId>
              </a:tblPr>
              <a:tblGrid>
                <a:gridCol w="3200401">
                  <a:extLst>
                    <a:ext uri="{9D8B030D-6E8A-4147-A177-3AD203B41FA5}">
                      <a16:colId xmlns:a16="http://schemas.microsoft.com/office/drawing/2014/main" val="20000"/>
                    </a:ext>
                  </a:extLst>
                </a:gridCol>
                <a:gridCol w="3200401">
                  <a:extLst>
                    <a:ext uri="{9D8B030D-6E8A-4147-A177-3AD203B41FA5}">
                      <a16:colId xmlns:a16="http://schemas.microsoft.com/office/drawing/2014/main" val="20001"/>
                    </a:ext>
                  </a:extLst>
                </a:gridCol>
              </a:tblGrid>
              <a:tr h="495694">
                <a:tc>
                  <a:txBody>
                    <a:bodyPr/>
                    <a:lstStyle/>
                    <a:p>
                      <a:pPr marL="0" marR="0" algn="l">
                        <a:spcBef>
                          <a:spcPts val="180"/>
                        </a:spcBef>
                        <a:spcAft>
                          <a:spcPts val="180"/>
                        </a:spcAft>
                      </a:pPr>
                      <a:r>
                        <a:rPr lang="en-US" sz="1800" dirty="0">
                          <a:effectLst/>
                        </a:rPr>
                        <a:t>Name</a:t>
                      </a:r>
                      <a:endParaRPr lang="en-US" sz="1800" dirty="0">
                        <a:effectLst/>
                        <a:latin typeface="Cambria"/>
                        <a:ea typeface="Cambria"/>
                        <a:cs typeface="Times New Roman"/>
                      </a:endParaRPr>
                    </a:p>
                  </a:txBody>
                  <a:tcPr marL="68580" marR="68580" marT="0" marB="0"/>
                </a:tc>
                <a:tc>
                  <a:txBody>
                    <a:bodyPr/>
                    <a:lstStyle/>
                    <a:p>
                      <a:pPr marL="0" marR="0" algn="l">
                        <a:spcBef>
                          <a:spcPts val="180"/>
                        </a:spcBef>
                        <a:spcAft>
                          <a:spcPts val="180"/>
                        </a:spcAft>
                      </a:pPr>
                      <a:r>
                        <a:rPr lang="en-US" sz="1800">
                          <a:effectLst/>
                        </a:rPr>
                        <a:t>project_data</a:t>
                      </a:r>
                      <a:endParaRPr lang="en-US" sz="1800">
                        <a:effectLst/>
                        <a:latin typeface="Cambria"/>
                        <a:ea typeface="Cambria"/>
                        <a:cs typeface="Times New Roman"/>
                      </a:endParaRPr>
                    </a:p>
                  </a:txBody>
                  <a:tcPr marL="68580" marR="68580" marT="0" marB="0"/>
                </a:tc>
                <a:extLst>
                  <a:ext uri="{0D108BD9-81ED-4DB2-BD59-A6C34878D82A}">
                    <a16:rowId xmlns:a16="http://schemas.microsoft.com/office/drawing/2014/main" val="10000"/>
                  </a:ext>
                </a:extLst>
              </a:tr>
              <a:tr h="755343">
                <a:tc>
                  <a:txBody>
                    <a:bodyPr/>
                    <a:lstStyle/>
                    <a:p>
                      <a:pPr marL="0" marR="0" algn="l">
                        <a:spcBef>
                          <a:spcPts val="180"/>
                        </a:spcBef>
                        <a:spcAft>
                          <a:spcPts val="180"/>
                        </a:spcAft>
                      </a:pPr>
                      <a:r>
                        <a:rPr lang="en-US" sz="1800" dirty="0">
                          <a:effectLst/>
                        </a:rPr>
                        <a:t>Number of rows</a:t>
                      </a:r>
                    </a:p>
                    <a:p>
                      <a:pPr marL="0" marR="0" algn="l">
                        <a:spcBef>
                          <a:spcPts val="180"/>
                        </a:spcBef>
                        <a:spcAft>
                          <a:spcPts val="180"/>
                        </a:spcAft>
                      </a:pPr>
                      <a:r>
                        <a:rPr lang="en-US" sz="1800" dirty="0">
                          <a:effectLst/>
                          <a:latin typeface="Cambria"/>
                          <a:ea typeface="Cambria"/>
                          <a:cs typeface="Times New Roman"/>
                        </a:rPr>
                        <a:t>Censored</a:t>
                      </a:r>
                    </a:p>
                    <a:p>
                      <a:pPr marL="0" marR="0" algn="l">
                        <a:spcBef>
                          <a:spcPts val="180"/>
                        </a:spcBef>
                        <a:spcAft>
                          <a:spcPts val="180"/>
                        </a:spcAft>
                      </a:pPr>
                      <a:r>
                        <a:rPr lang="en-US" sz="1800" dirty="0">
                          <a:effectLst/>
                          <a:latin typeface="Cambria"/>
                          <a:ea typeface="Cambria"/>
                          <a:cs typeface="Times New Roman"/>
                        </a:rPr>
                        <a:t>failure</a:t>
                      </a:r>
                    </a:p>
                  </a:txBody>
                  <a:tcPr marL="68580" marR="68580" marT="0" marB="0"/>
                </a:tc>
                <a:tc>
                  <a:txBody>
                    <a:bodyPr/>
                    <a:lstStyle/>
                    <a:p>
                      <a:pPr marL="0" marR="0" algn="l">
                        <a:spcBef>
                          <a:spcPts val="180"/>
                        </a:spcBef>
                        <a:spcAft>
                          <a:spcPts val="180"/>
                        </a:spcAft>
                      </a:pPr>
                      <a:r>
                        <a:rPr lang="en-US" sz="1800" dirty="0">
                          <a:effectLst/>
                        </a:rPr>
                        <a:t>207</a:t>
                      </a:r>
                    </a:p>
                    <a:p>
                      <a:pPr marL="0" marR="0" algn="l">
                        <a:spcBef>
                          <a:spcPts val="180"/>
                        </a:spcBef>
                        <a:spcAft>
                          <a:spcPts val="180"/>
                        </a:spcAft>
                      </a:pPr>
                      <a:r>
                        <a:rPr lang="en-US" sz="1800" dirty="0">
                          <a:effectLst/>
                          <a:latin typeface="Cambria"/>
                          <a:ea typeface="Cambria"/>
                          <a:cs typeface="Times New Roman"/>
                        </a:rPr>
                        <a:t>16</a:t>
                      </a:r>
                    </a:p>
                    <a:p>
                      <a:pPr marL="0" marR="0" algn="l">
                        <a:spcBef>
                          <a:spcPts val="180"/>
                        </a:spcBef>
                        <a:spcAft>
                          <a:spcPts val="180"/>
                        </a:spcAft>
                      </a:pPr>
                      <a:r>
                        <a:rPr lang="en-US" sz="1800" dirty="0">
                          <a:effectLst/>
                          <a:latin typeface="Cambria"/>
                          <a:ea typeface="Cambria"/>
                          <a:cs typeface="Times New Roman"/>
                        </a:rPr>
                        <a:t>191</a:t>
                      </a:r>
                    </a:p>
                  </a:txBody>
                  <a:tcPr marL="68580" marR="68580" marT="0" marB="0"/>
                </a:tc>
                <a:extLst>
                  <a:ext uri="{0D108BD9-81ED-4DB2-BD59-A6C34878D82A}">
                    <a16:rowId xmlns:a16="http://schemas.microsoft.com/office/drawing/2014/main" val="10001"/>
                  </a:ext>
                </a:extLst>
              </a:tr>
              <a:tr h="495694">
                <a:tc>
                  <a:txBody>
                    <a:bodyPr/>
                    <a:lstStyle/>
                    <a:p>
                      <a:pPr marL="0" marR="0" algn="l">
                        <a:spcBef>
                          <a:spcPts val="180"/>
                        </a:spcBef>
                        <a:spcAft>
                          <a:spcPts val="180"/>
                        </a:spcAft>
                      </a:pPr>
                      <a:r>
                        <a:rPr lang="en-US" sz="1800" dirty="0">
                          <a:effectLst/>
                        </a:rPr>
                        <a:t>Number of columns</a:t>
                      </a:r>
                      <a:endParaRPr lang="en-US" sz="1800" dirty="0">
                        <a:effectLst/>
                        <a:latin typeface="Cambria"/>
                        <a:ea typeface="Cambria"/>
                        <a:cs typeface="Times New Roman"/>
                      </a:endParaRPr>
                    </a:p>
                  </a:txBody>
                  <a:tcPr marL="68580" marR="68580" marT="0" marB="0"/>
                </a:tc>
                <a:tc>
                  <a:txBody>
                    <a:bodyPr/>
                    <a:lstStyle/>
                    <a:p>
                      <a:pPr marL="0" marR="0" algn="l">
                        <a:spcBef>
                          <a:spcPts val="180"/>
                        </a:spcBef>
                        <a:spcAft>
                          <a:spcPts val="180"/>
                        </a:spcAft>
                      </a:pPr>
                      <a:r>
                        <a:rPr lang="en-US" sz="1800">
                          <a:effectLst/>
                        </a:rPr>
                        <a:t>17</a:t>
                      </a:r>
                      <a:endParaRPr lang="en-US" sz="1800">
                        <a:effectLst/>
                        <a:latin typeface="Cambria"/>
                        <a:ea typeface="Cambria"/>
                        <a:cs typeface="Times New Roman"/>
                      </a:endParaRPr>
                    </a:p>
                  </a:txBody>
                  <a:tcPr marL="68580" marR="68580" marT="0" marB="0"/>
                </a:tc>
                <a:extLst>
                  <a:ext uri="{0D108BD9-81ED-4DB2-BD59-A6C34878D82A}">
                    <a16:rowId xmlns:a16="http://schemas.microsoft.com/office/drawing/2014/main" val="10002"/>
                  </a:ext>
                </a:extLst>
              </a:tr>
              <a:tr h="495694">
                <a:tc>
                  <a:txBody>
                    <a:bodyPr/>
                    <a:lstStyle/>
                    <a:p>
                      <a:pPr marL="0" marR="0" algn="l">
                        <a:spcBef>
                          <a:spcPts val="180"/>
                        </a:spcBef>
                        <a:spcAft>
                          <a:spcPts val="180"/>
                        </a:spcAft>
                      </a:pPr>
                      <a:r>
                        <a:rPr lang="en-US" sz="1800" dirty="0">
                          <a:effectLst/>
                        </a:rPr>
                        <a:t>factor</a:t>
                      </a:r>
                      <a:endParaRPr lang="en-US" sz="1800" dirty="0">
                        <a:effectLst/>
                        <a:latin typeface="Cambria"/>
                        <a:ea typeface="Cambria"/>
                        <a:cs typeface="Times New Roman"/>
                      </a:endParaRPr>
                    </a:p>
                  </a:txBody>
                  <a:tcPr marL="68580" marR="68580" marT="0" marB="0"/>
                </a:tc>
                <a:tc>
                  <a:txBody>
                    <a:bodyPr/>
                    <a:lstStyle/>
                    <a:p>
                      <a:pPr marL="0" marR="0" algn="l">
                        <a:spcBef>
                          <a:spcPts val="180"/>
                        </a:spcBef>
                        <a:spcAft>
                          <a:spcPts val="180"/>
                        </a:spcAft>
                      </a:pPr>
                      <a:r>
                        <a:rPr lang="en-US" sz="1800" dirty="0">
                          <a:effectLst/>
                        </a:rPr>
                        <a:t>15</a:t>
                      </a:r>
                      <a:endParaRPr lang="en-US" sz="1800" dirty="0">
                        <a:effectLst/>
                        <a:latin typeface="Cambria"/>
                        <a:ea typeface="Cambria"/>
                        <a:cs typeface="Times New Roman"/>
                      </a:endParaRPr>
                    </a:p>
                  </a:txBody>
                  <a:tcPr marL="68580" marR="68580" marT="0" marB="0"/>
                </a:tc>
                <a:extLst>
                  <a:ext uri="{0D108BD9-81ED-4DB2-BD59-A6C34878D82A}">
                    <a16:rowId xmlns:a16="http://schemas.microsoft.com/office/drawing/2014/main" val="10003"/>
                  </a:ext>
                </a:extLst>
              </a:tr>
              <a:tr h="495694">
                <a:tc>
                  <a:txBody>
                    <a:bodyPr/>
                    <a:lstStyle/>
                    <a:p>
                      <a:pPr marL="0" marR="0" algn="l">
                        <a:spcBef>
                          <a:spcPts val="180"/>
                        </a:spcBef>
                        <a:spcAft>
                          <a:spcPts val="180"/>
                        </a:spcAft>
                      </a:pPr>
                      <a:r>
                        <a:rPr lang="en-US" sz="1800" dirty="0">
                          <a:effectLst/>
                        </a:rPr>
                        <a:t>numeric</a:t>
                      </a:r>
                      <a:endParaRPr lang="en-US" sz="1800" dirty="0">
                        <a:effectLst/>
                        <a:latin typeface="Cambria"/>
                        <a:ea typeface="Cambria"/>
                        <a:cs typeface="Times New Roman"/>
                      </a:endParaRPr>
                    </a:p>
                  </a:txBody>
                  <a:tcPr marL="68580" marR="68580" marT="0" marB="0"/>
                </a:tc>
                <a:tc>
                  <a:txBody>
                    <a:bodyPr/>
                    <a:lstStyle/>
                    <a:p>
                      <a:pPr marL="0" marR="0" algn="l">
                        <a:spcBef>
                          <a:spcPts val="180"/>
                        </a:spcBef>
                        <a:spcAft>
                          <a:spcPts val="180"/>
                        </a:spcAft>
                      </a:pPr>
                      <a:r>
                        <a:rPr lang="en-US" sz="1800" dirty="0">
                          <a:effectLst/>
                        </a:rPr>
                        <a:t>2</a:t>
                      </a:r>
                      <a:endParaRPr lang="en-US" sz="1800" dirty="0">
                        <a:effectLst/>
                        <a:latin typeface="Cambria"/>
                        <a:ea typeface="Cambria"/>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457200" y="1447800"/>
            <a:ext cx="8153400" cy="528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4F81BD"/>
                </a:solidFill>
                <a:effectLst/>
                <a:latin typeface="Calibri" pitchFamily="34" charset="0"/>
                <a:ea typeface="Times New Roman" pitchFamily="18" charset="0"/>
                <a:cs typeface="Times New Roman" pitchFamily="18" charset="0"/>
              </a:rPr>
              <a:t>Data Description and Understanding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solidFill>
                <a:effectLst/>
                <a:latin typeface="Cambria" pitchFamily="18" charset="0"/>
                <a:ea typeface="Cambria" pitchFamily="18" charset="0"/>
                <a:cs typeface="Times New Roman" pitchFamily="18" charset="0"/>
              </a:rPr>
              <a:t>Data summary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5340340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313111941"/>
              </p:ext>
            </p:extLst>
          </p:nvPr>
        </p:nvGraphicFramePr>
        <p:xfrm>
          <a:off x="990600" y="106950"/>
          <a:ext cx="7239000" cy="6522450"/>
        </p:xfrm>
        <a:graphic>
          <a:graphicData uri="http://schemas.openxmlformats.org/presentationml/2006/ole">
            <mc:AlternateContent xmlns:mc="http://schemas.openxmlformats.org/markup-compatibility/2006">
              <mc:Choice xmlns:v="urn:schemas-microsoft-com:vml" Requires="v">
                <p:oleObj spid="_x0000_s5149" name="Document" r:id="rId4" imgW="6340623" imgH="9216955" progId="Word.Document.12">
                  <p:embed/>
                </p:oleObj>
              </mc:Choice>
              <mc:Fallback>
                <p:oleObj name="Document" r:id="rId4" imgW="6340623" imgH="9216955" progId="Word.Document.12">
                  <p:embed/>
                  <p:pic>
                    <p:nvPicPr>
                      <p:cNvPr id="0" name=""/>
                      <p:cNvPicPr/>
                      <p:nvPr/>
                    </p:nvPicPr>
                    <p:blipFill>
                      <a:blip r:embed="rId5"/>
                      <a:stretch>
                        <a:fillRect/>
                      </a:stretch>
                    </p:blipFill>
                    <p:spPr>
                      <a:xfrm>
                        <a:off x="990600" y="106950"/>
                        <a:ext cx="7239000" cy="6522450"/>
                      </a:xfrm>
                      <a:prstGeom prst="rect">
                        <a:avLst/>
                      </a:prstGeom>
                    </p:spPr>
                  </p:pic>
                </p:oleObj>
              </mc:Fallback>
            </mc:AlternateContent>
          </a:graphicData>
        </a:graphic>
      </p:graphicFrame>
    </p:spTree>
    <p:extLst>
      <p:ext uri="{BB962C8B-B14F-4D97-AF65-F5344CB8AC3E}">
        <p14:creationId xmlns:p14="http://schemas.microsoft.com/office/powerpoint/2010/main" val="225840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Visualization</a:t>
            </a:r>
          </a:p>
        </p:txBody>
      </p:sp>
      <p:sp>
        <p:nvSpPr>
          <p:cNvPr id="3" name="Content Placeholder 2"/>
          <p:cNvSpPr>
            <a:spLocks noGrp="1"/>
          </p:cNvSpPr>
          <p:nvPr>
            <p:ph idx="1"/>
          </p:nvPr>
        </p:nvSpPr>
        <p:spPr>
          <a:xfrm>
            <a:off x="457200" y="1600201"/>
            <a:ext cx="8229600" cy="762000"/>
          </a:xfrm>
        </p:spPr>
        <p:txBody>
          <a:bodyPr>
            <a:normAutofit fontScale="85000" lnSpcReduction="20000"/>
          </a:bodyPr>
          <a:lstStyle/>
          <a:p>
            <a:pPr marL="0" indent="0">
              <a:buNone/>
            </a:pPr>
            <a:r>
              <a:rPr lang="en-US" dirty="0"/>
              <a:t>The </a:t>
            </a:r>
            <a:r>
              <a:rPr lang="en-US" dirty="0" err="1"/>
              <a:t>choropleth</a:t>
            </a:r>
            <a:r>
              <a:rPr lang="en-US" dirty="0"/>
              <a:t> map of Nigeria bordered by zone and showing the number of responses by </a:t>
            </a:r>
            <a:r>
              <a:rPr lang="en-US" dirty="0" err="1"/>
              <a:t>geo_political</a:t>
            </a:r>
            <a:r>
              <a:rPr lang="en-US" dirty="0"/>
              <a:t> zones </a:t>
            </a:r>
          </a:p>
        </p:txBody>
      </p:sp>
      <p:pic>
        <p:nvPicPr>
          <p:cNvPr id="4" name="Picture"/>
          <p:cNvPicPr/>
          <p:nvPr/>
        </p:nvPicPr>
        <p:blipFill>
          <a:blip r:embed="rId3"/>
          <a:stretch>
            <a:fillRect/>
          </a:stretch>
        </p:blipFill>
        <p:spPr bwMode="auto">
          <a:xfrm>
            <a:off x="762000" y="2667000"/>
            <a:ext cx="5562600" cy="3695700"/>
          </a:xfrm>
          <a:prstGeom prst="rect">
            <a:avLst/>
          </a:prstGeom>
          <a:noFill/>
          <a:ln w="9525">
            <a:noFill/>
            <a:headEnd/>
            <a:tailEnd/>
          </a:ln>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2600" y="2505868"/>
            <a:ext cx="6532563" cy="401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52987"/>
      </p:ext>
    </p:extLst>
  </p:cSld>
  <p:clrMapOvr>
    <a:masterClrMapping/>
  </p:clrMapOvr>
  <p:transition spd="slow">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Pie Chart Of The Gender Distribution Of Responses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038946"/>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425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828800"/>
            <a:ext cx="7162800" cy="4801314"/>
          </a:xfrm>
          <a:prstGeom prst="rect">
            <a:avLst/>
          </a:prstGeom>
        </p:spPr>
        <p:txBody>
          <a:bodyPr wrap="square">
            <a:spAutoFit/>
          </a:bodyPr>
          <a:lstStyle/>
          <a:p>
            <a:pPr latinLnBrk="1"/>
            <a:br>
              <a:rPr lang="en-US" dirty="0"/>
            </a:br>
            <a:r>
              <a:rPr lang="en-US" dirty="0"/>
              <a:t>##  time </a:t>
            </a:r>
            <a:r>
              <a:rPr lang="en-US" dirty="0" err="1"/>
              <a:t>n.risk</a:t>
            </a:r>
            <a:r>
              <a:rPr lang="en-US" dirty="0"/>
              <a:t>  </a:t>
            </a:r>
            <a:r>
              <a:rPr lang="en-US" dirty="0" err="1"/>
              <a:t>m.event</a:t>
            </a:r>
            <a:r>
              <a:rPr lang="en-US" dirty="0"/>
              <a:t> survival </a:t>
            </a:r>
            <a:r>
              <a:rPr lang="en-US" dirty="0" err="1"/>
              <a:t>std.err</a:t>
            </a:r>
            <a:r>
              <a:rPr lang="en-US" dirty="0"/>
              <a:t> lower 95% CI upper 95% CI</a:t>
            </a:r>
            <a:br>
              <a:rPr lang="en-US" dirty="0"/>
            </a:br>
            <a:r>
              <a:rPr lang="en-US" dirty="0"/>
              <a:t>##    15    207       7   0.9662      0.0126      0.94187       0.9911</a:t>
            </a:r>
            <a:br>
              <a:rPr lang="en-US" dirty="0"/>
            </a:br>
            <a:r>
              <a:rPr lang="en-US" dirty="0"/>
              <a:t>##    16    200      28   0.8309 	 0.0261      0.78139       0.8836</a:t>
            </a:r>
            <a:br>
              <a:rPr lang="en-US" dirty="0"/>
            </a:br>
            <a:r>
              <a:rPr lang="en-US" dirty="0"/>
              <a:t>##    17    170      47   0.6012     </a:t>
            </a:r>
            <a:r>
              <a:rPr lang="en-US"/>
              <a:t>0.0342      0.53781       0.6720</a:t>
            </a:r>
            <a:br>
              <a:rPr lang="en-US"/>
            </a:br>
            <a:r>
              <a:rPr lang="en-US"/>
              <a:t>##    18    122      46   0.3745  	  0.0339      0.31364       0.4472</a:t>
            </a:r>
            <a:br>
              <a:rPr lang="en-US"/>
            </a:br>
            <a:r>
              <a:rPr lang="en-US"/>
              <a:t>##    19     72      32    0.2081     0.0289      0.15847       </a:t>
            </a:r>
            <a:r>
              <a:rPr lang="en-US" dirty="0"/>
              <a:t>0.2732</a:t>
            </a:r>
            <a:br>
              <a:rPr lang="en-US" dirty="0"/>
            </a:br>
            <a:r>
              <a:rPr lang="en-US" dirty="0"/>
              <a:t>##    20     38      15    0.1259     0.0240      0.08662       0.1831</a:t>
            </a:r>
            <a:br>
              <a:rPr lang="en-US" dirty="0"/>
            </a:br>
            <a:r>
              <a:rPr lang="en-US" dirty="0"/>
              <a:t>##    21     20       6      0.0882 	 0.0212      0.05501       0.1413</a:t>
            </a:r>
            <a:br>
              <a:rPr lang="en-US" dirty="0"/>
            </a:br>
            <a:r>
              <a:rPr lang="en-US" dirty="0"/>
              <a:t>##    22     13       5     0.0542 	 0.0177      0.02866       0.1027</a:t>
            </a:r>
            <a:br>
              <a:rPr lang="en-US" dirty="0"/>
            </a:br>
            <a:r>
              <a:rPr lang="en-US" dirty="0"/>
              <a:t>##    23      7       1      0.0465 	 0.0168      0.02295       0.0942</a:t>
            </a:r>
            <a:br>
              <a:rPr lang="en-US" dirty="0"/>
            </a:br>
            <a:r>
              <a:rPr lang="en-US" dirty="0"/>
              <a:t>##    24      5       2      0.0279 	 0.0143      0.01021       0.0762</a:t>
            </a:r>
            <a:br>
              <a:rPr lang="en-US" dirty="0"/>
            </a:br>
            <a:r>
              <a:rPr lang="en-US" dirty="0"/>
              <a:t>##    25      3       1       0.0186 	 0.0122      0.00515       0.0672</a:t>
            </a:r>
            <a:br>
              <a:rPr lang="en-US" dirty="0"/>
            </a:br>
            <a:r>
              <a:rPr lang="en-US" dirty="0"/>
              <a:t>##    28      1       1      0.0000     </a:t>
            </a:r>
            <a:r>
              <a:rPr lang="en-US" dirty="0" err="1"/>
              <a:t>NaN</a:t>
            </a:r>
            <a:r>
              <a:rPr lang="en-US" dirty="0"/>
              <a:t>           NA           </a:t>
            </a:r>
            <a:r>
              <a:rPr lang="en-US" dirty="0" err="1"/>
              <a:t>NA</a:t>
            </a:r>
            <a:endParaRPr lang="en-US" dirty="0"/>
          </a:p>
          <a:p>
            <a:pPr latinLnBrk="1"/>
            <a:endParaRPr lang="en-US" dirty="0"/>
          </a:p>
          <a:p>
            <a:pPr latinLnBrk="1"/>
            <a:r>
              <a:rPr lang="en-US" dirty="0"/>
              <a:t>##   strata median lower upper</a:t>
            </a:r>
            <a:br>
              <a:rPr lang="en-US" dirty="0"/>
            </a:br>
            <a:r>
              <a:rPr lang="en-US" dirty="0"/>
              <a:t>## 1    All     18    18    18</a:t>
            </a:r>
          </a:p>
        </p:txBody>
      </p:sp>
      <p:sp>
        <p:nvSpPr>
          <p:cNvPr id="5" name="Title 4"/>
          <p:cNvSpPr>
            <a:spLocks noGrp="1"/>
          </p:cNvSpPr>
          <p:nvPr>
            <p:ph type="title"/>
          </p:nvPr>
        </p:nvSpPr>
        <p:spPr/>
        <p:txBody>
          <a:bodyPr/>
          <a:lstStyle/>
          <a:p>
            <a:r>
              <a:rPr lang="en-US" dirty="0"/>
              <a:t>Overall Survivor Function Table</a:t>
            </a:r>
          </a:p>
        </p:txBody>
      </p:sp>
    </p:spTree>
    <p:extLst>
      <p:ext uri="{BB962C8B-B14F-4D97-AF65-F5344CB8AC3E}">
        <p14:creationId xmlns:p14="http://schemas.microsoft.com/office/powerpoint/2010/main" val="3626669972"/>
      </p:ext>
    </p:extLst>
  </p:cSld>
  <p:clrMapOvr>
    <a:masterClrMapping/>
  </p:clrMapOvr>
  <p:transition spd="slow">
    <p:cover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266700"/>
            <a:ext cx="8437563"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224371"/>
      </p:ext>
    </p:extLst>
  </p:cSld>
  <p:clrMapOvr>
    <a:masterClrMapping/>
  </p:clrMapOvr>
  <p:transition spd="slow">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1600"/>
            <a:ext cx="6096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352425" y="3200401"/>
                <a:ext cx="8562975" cy="3139321"/>
              </a:xfrm>
              <a:prstGeom prst="rect">
                <a:avLst/>
              </a:prstGeom>
            </p:spPr>
            <p:txBody>
              <a:bodyPr wrap="square">
                <a:spAutoFit/>
              </a:bodyPr>
              <a:lstStyle/>
              <a:p>
                <a:r>
                  <a:rPr lang="en-US" b="1" dirty="0"/>
                  <a:t>hypothesis testing</a:t>
                </a:r>
                <a:br>
                  <a:rPr lang="en-US" dirty="0"/>
                </a:br>
                <a:r>
                  <a:rPr lang="en-US" dirty="0"/>
                  <a:t>H0: s(</a:t>
                </a:r>
                <a:r>
                  <a:rPr lang="en-US" dirty="0" err="1"/>
                  <a:t>t_male</a:t>
                </a:r>
                <a:r>
                  <a:rPr lang="en-US" dirty="0"/>
                  <a:t>) = s(</a:t>
                </a:r>
                <a:r>
                  <a:rPr lang="en-US" dirty="0" err="1"/>
                  <a:t>t_female</a:t>
                </a:r>
                <a:r>
                  <a:rPr lang="en-US" dirty="0"/>
                  <a:t>)</a:t>
                </a:r>
                <a:br>
                  <a:rPr lang="en-US" dirty="0"/>
                </a:br>
                <a:r>
                  <a:rPr lang="en-US" dirty="0"/>
                  <a:t>H1: s(</a:t>
                </a:r>
                <a:r>
                  <a:rPr lang="en-US" dirty="0" err="1"/>
                  <a:t>t_male</a:t>
                </a:r>
                <a:r>
                  <a:rPr lang="en-US" dirty="0"/>
                  <a:t>) </a:t>
                </a:r>
                <a14:m>
                  <m:oMath xmlns:m="http://schemas.openxmlformats.org/officeDocument/2006/math">
                    <m:r>
                      <a:rPr lang="en-US" i="1" smtClean="0">
                        <a:latin typeface="Cambria Math"/>
                        <a:ea typeface="Cambria Math"/>
                      </a:rPr>
                      <m:t>≠</m:t>
                    </m:r>
                  </m:oMath>
                </a14:m>
                <a:r>
                  <a:rPr lang="en-US" dirty="0"/>
                  <a:t> s(</a:t>
                </a:r>
                <a:r>
                  <a:rPr lang="en-US" dirty="0" err="1"/>
                  <a:t>t_female</a:t>
                </a:r>
                <a:r>
                  <a:rPr lang="en-US" dirty="0"/>
                  <a:t>)</a:t>
                </a:r>
              </a:p>
              <a:p>
                <a:r>
                  <a:rPr lang="en-US" b="1" dirty="0"/>
                  <a:t>log rank test</a:t>
                </a:r>
              </a:p>
              <a:p>
                <a:r>
                  <a:rPr lang="en-US" dirty="0"/>
                  <a:t> log-rank = 0.6   , p-value= 0.4</a:t>
                </a:r>
              </a:p>
              <a:p>
                <a:r>
                  <a:rPr lang="en-US" b="1" dirty="0"/>
                  <a:t>Interpretation of the test</a:t>
                </a:r>
              </a:p>
              <a:p>
                <a:r>
                  <a:rPr lang="en-US" dirty="0"/>
                  <a:t>with the log-rank value of 0.6 and a p-value=</a:t>
                </a:r>
                <a:r>
                  <a:rPr lang="en-US" i="1" dirty="0"/>
                  <a:t>0.4</a:t>
                </a:r>
                <a:r>
                  <a:rPr lang="en-US" dirty="0"/>
                  <a:t>, thus the p-value indicates that the null hypothesis could not be rejected as it follows the criteria for rejection which says </a:t>
                </a:r>
                <a:r>
                  <a:rPr lang="en-US" b="1" dirty="0"/>
                  <a:t>if p-value &lt; 0.05, reject H</a:t>
                </a:r>
                <a:r>
                  <a:rPr lang="en-US" b="1" baseline="-25000" dirty="0"/>
                  <a:t>0</a:t>
                </a:r>
                <a:r>
                  <a:rPr lang="en-US" b="1" dirty="0"/>
                  <a:t> and if otherwise, do not reject H</a:t>
                </a:r>
                <a:r>
                  <a:rPr lang="en-US" b="1" baseline="-25000" dirty="0"/>
                  <a:t>0</a:t>
                </a:r>
                <a:br>
                  <a:rPr lang="en-US" dirty="0"/>
                </a:br>
                <a:r>
                  <a:rPr lang="en-US" dirty="0"/>
                  <a:t>there was not enough evidence to reject the null hypothesis, therefore the survivor function of male is equal to that of female</a:t>
                </a:r>
              </a:p>
            </p:txBody>
          </p:sp>
        </mc:Choice>
        <mc:Fallback xmlns="">
          <p:sp>
            <p:nvSpPr>
              <p:cNvPr id="5" name="Rectangle 4"/>
              <p:cNvSpPr>
                <a:spLocks noRot="1" noChangeAspect="1" noMove="1" noResize="1" noEditPoints="1" noAdjustHandles="1" noChangeArrowheads="1" noChangeShapeType="1" noTextEdit="1"/>
              </p:cNvSpPr>
              <p:nvPr/>
            </p:nvSpPr>
            <p:spPr>
              <a:xfrm>
                <a:off x="352425" y="3200401"/>
                <a:ext cx="8562975" cy="3139321"/>
              </a:xfrm>
              <a:prstGeom prst="rect">
                <a:avLst/>
              </a:prstGeom>
              <a:blipFill rotWithShape="1">
                <a:blip r:embed="rId4"/>
                <a:stretch>
                  <a:fillRect l="-641" t="-971" b="-2136"/>
                </a:stretch>
              </a:blipFill>
            </p:spPr>
            <p:txBody>
              <a:bodyPr/>
              <a:lstStyle/>
              <a:p>
                <a:r>
                  <a:rPr lang="en-US">
                    <a:noFill/>
                  </a:rPr>
                  <a:t> </a:t>
                </a:r>
              </a:p>
            </p:txBody>
          </p:sp>
        </mc:Fallback>
      </mc:AlternateContent>
    </p:spTree>
    <p:extLst>
      <p:ext uri="{BB962C8B-B14F-4D97-AF65-F5344CB8AC3E}">
        <p14:creationId xmlns:p14="http://schemas.microsoft.com/office/powerpoint/2010/main" val="407712090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04800"/>
            <a:ext cx="5943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505200"/>
                <a:ext cx="8229600" cy="2620963"/>
              </a:xfrm>
            </p:spPr>
            <p:txBody>
              <a:bodyPr>
                <a:normAutofit fontScale="55000" lnSpcReduction="20000"/>
              </a:bodyPr>
              <a:lstStyle/>
              <a:p>
                <a:pPr marL="0" indent="0">
                  <a:buNone/>
                </a:pPr>
                <a:r>
                  <a:rPr lang="en-US" dirty="0"/>
                  <a:t>H</a:t>
                </a:r>
                <a:r>
                  <a:rPr lang="en-US" baseline="-25000" dirty="0"/>
                  <a:t>0</a:t>
                </a:r>
                <a:r>
                  <a:rPr lang="en-US" dirty="0"/>
                  <a:t>: s(</a:t>
                </a:r>
                <a:r>
                  <a:rPr lang="en-US" dirty="0" err="1"/>
                  <a:t>t_day</a:t>
                </a:r>
                <a:r>
                  <a:rPr lang="en-US" dirty="0"/>
                  <a:t>) = s(</a:t>
                </a:r>
                <a:r>
                  <a:rPr lang="en-US" dirty="0" err="1"/>
                  <a:t>t_boarder</a:t>
                </a:r>
                <a:r>
                  <a:rPr lang="en-US" dirty="0"/>
                  <a:t>)</a:t>
                </a:r>
                <a:br>
                  <a:rPr lang="en-US" dirty="0"/>
                </a:br>
                <a:r>
                  <a:rPr lang="en-US" dirty="0"/>
                  <a:t>H1: s(</a:t>
                </a:r>
                <a:r>
                  <a:rPr lang="en-US" dirty="0" err="1"/>
                  <a:t>t_day</a:t>
                </a:r>
                <a:r>
                  <a:rPr lang="en-US" dirty="0"/>
                  <a:t>) </a:t>
                </a:r>
                <a14:m>
                  <m:oMath xmlns:m="http://schemas.openxmlformats.org/officeDocument/2006/math">
                    <m:r>
                      <a:rPr lang="en-US" i="1">
                        <a:latin typeface="Cambria Math"/>
                        <a:ea typeface="Cambria Math"/>
                      </a:rPr>
                      <m:t>≠</m:t>
                    </m:r>
                  </m:oMath>
                </a14:m>
                <a:r>
                  <a:rPr lang="en-US" dirty="0"/>
                  <a:t> s(</a:t>
                </a:r>
                <a:r>
                  <a:rPr lang="en-US" dirty="0" err="1"/>
                  <a:t>t_boarder</a:t>
                </a:r>
                <a:r>
                  <a:rPr lang="en-US" dirty="0"/>
                  <a:t>)</a:t>
                </a:r>
              </a:p>
              <a:p>
                <a:r>
                  <a:rPr lang="en-US" b="1" dirty="0"/>
                  <a:t>log rank test</a:t>
                </a:r>
              </a:p>
              <a:p>
                <a:r>
                  <a:rPr lang="en-US" dirty="0"/>
                  <a:t> log-rank = 5.6  on 1 degrees of freedom, p= 0.02 </a:t>
                </a:r>
              </a:p>
              <a:p>
                <a:r>
                  <a:rPr lang="en-US" b="1" dirty="0"/>
                  <a:t>Interpretation of the test</a:t>
                </a:r>
              </a:p>
              <a:p>
                <a:r>
                  <a:rPr lang="en-US" dirty="0"/>
                  <a:t>with the log-rank value of 5.6 and a p-value=</a:t>
                </a:r>
                <a:r>
                  <a:rPr lang="en-US" i="1" dirty="0"/>
                  <a:t>0.02</a:t>
                </a:r>
                <a:r>
                  <a:rPr lang="en-US" dirty="0"/>
                  <a:t>,  the p-value indicates that the H</a:t>
                </a:r>
                <a:r>
                  <a:rPr lang="en-US" baseline="-25000" dirty="0"/>
                  <a:t>0</a:t>
                </a:r>
                <a:r>
                  <a:rPr lang="en-US" dirty="0"/>
                  <a:t> should be rejected  following the criteria : </a:t>
                </a:r>
                <a:r>
                  <a:rPr lang="en-US" b="1" dirty="0"/>
                  <a:t>if p-value &lt; α, reject H</a:t>
                </a:r>
                <a:r>
                  <a:rPr lang="en-US" b="1" baseline="-25000" dirty="0"/>
                  <a:t>0</a:t>
                </a:r>
                <a:r>
                  <a:rPr lang="en-US" b="1" dirty="0"/>
                  <a:t> and if otherwise, do not reject H</a:t>
                </a:r>
                <a:r>
                  <a:rPr lang="en-US" b="1" baseline="-25000" dirty="0"/>
                  <a:t>0</a:t>
                </a:r>
                <a:br>
                  <a:rPr lang="en-US" dirty="0"/>
                </a:br>
                <a:r>
                  <a:rPr lang="en-US" dirty="0"/>
                  <a:t>the null hypothesis was rejected , therefore the survivor function of day is not equal to that of boarder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505200"/>
                <a:ext cx="8229600" cy="2620963"/>
              </a:xfrm>
              <a:blipFill rotWithShape="1">
                <a:blip r:embed="rId4"/>
                <a:stretch>
                  <a:fillRect l="-593" t="-3023" b="-10000"/>
                </a:stretch>
              </a:blipFill>
            </p:spPr>
            <p:txBody>
              <a:bodyPr/>
              <a:lstStyle/>
              <a:p>
                <a:r>
                  <a:rPr lang="en-US">
                    <a:noFill/>
                  </a:rPr>
                  <a:t> </a:t>
                </a:r>
              </a:p>
            </p:txBody>
          </p:sp>
        </mc:Fallback>
      </mc:AlternateContent>
    </p:spTree>
    <p:extLst>
      <p:ext uri="{BB962C8B-B14F-4D97-AF65-F5344CB8AC3E}">
        <p14:creationId xmlns:p14="http://schemas.microsoft.com/office/powerpoint/2010/main" val="266788123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04800"/>
            <a:ext cx="6629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90500" y="3352800"/>
            <a:ext cx="8686800" cy="3416320"/>
          </a:xfrm>
          <a:prstGeom prst="rect">
            <a:avLst/>
          </a:prstGeom>
        </p:spPr>
        <p:style>
          <a:lnRef idx="1">
            <a:schemeClr val="accent5"/>
          </a:lnRef>
          <a:fillRef idx="1001">
            <a:schemeClr val="lt2"/>
          </a:fillRef>
          <a:effectRef idx="1">
            <a:schemeClr val="accent5"/>
          </a:effectRef>
          <a:fontRef idx="minor">
            <a:schemeClr val="dk1"/>
          </a:fontRef>
        </p:style>
        <p:txBody>
          <a:bodyPr wrap="square" rtlCol="0">
            <a:spAutoFit/>
          </a:bodyPr>
          <a:lstStyle/>
          <a:p>
            <a:r>
              <a:rPr lang="en-US" dirty="0"/>
              <a:t> H</a:t>
            </a:r>
            <a:r>
              <a:rPr lang="en-US" baseline="-25000" dirty="0"/>
              <a:t>0</a:t>
            </a:r>
            <a:r>
              <a:rPr lang="en-US" dirty="0"/>
              <a:t> : </a:t>
            </a:r>
            <a:r>
              <a:rPr lang="en-US" i="1" dirty="0"/>
              <a:t>there is no statistical difference amongst the survival curves of  federal, state, and private owned schools</a:t>
            </a:r>
            <a:r>
              <a:rPr lang="en-US" sz="1400" i="1" dirty="0"/>
              <a:t> </a:t>
            </a:r>
            <a:br>
              <a:rPr lang="en-US" dirty="0"/>
            </a:br>
            <a:r>
              <a:rPr lang="en-US" dirty="0"/>
              <a:t>H1: </a:t>
            </a:r>
            <a:r>
              <a:rPr lang="en-US" i="1" dirty="0"/>
              <a:t>there is difference in at least one pair of the survival curves of  federal, state, and privately owned schools</a:t>
            </a:r>
            <a:endParaRPr lang="en-US" dirty="0"/>
          </a:p>
          <a:p>
            <a:r>
              <a:rPr lang="en-US" b="1" dirty="0"/>
              <a:t>log rank test</a:t>
            </a:r>
          </a:p>
          <a:p>
            <a:r>
              <a:rPr lang="en-US" dirty="0"/>
              <a:t>log-rank = 7.6  , p= 0.02 </a:t>
            </a:r>
          </a:p>
          <a:p>
            <a:r>
              <a:rPr lang="en-US" b="1" dirty="0"/>
              <a:t>Interpretation of the test</a:t>
            </a:r>
          </a:p>
          <a:p>
            <a:r>
              <a:rPr lang="en-US" dirty="0"/>
              <a:t>with the log-rank value of 7.6 and a p-value=0.02,  the p-value indicates that the H</a:t>
            </a:r>
            <a:r>
              <a:rPr lang="en-US" baseline="-25000" dirty="0"/>
              <a:t>0</a:t>
            </a:r>
            <a:r>
              <a:rPr lang="en-US" dirty="0"/>
              <a:t> should be rejected  following the criteria : if p-value &lt; α, reject H</a:t>
            </a:r>
            <a:r>
              <a:rPr lang="en-US" baseline="-25000" dirty="0"/>
              <a:t>0</a:t>
            </a:r>
            <a:r>
              <a:rPr lang="en-US" dirty="0"/>
              <a:t> and if otherwise, do not reject  H</a:t>
            </a:r>
            <a:r>
              <a:rPr lang="en-US" baseline="-25000" dirty="0"/>
              <a:t>0</a:t>
            </a:r>
            <a:r>
              <a:rPr lang="en-US" dirty="0"/>
              <a:t> </a:t>
            </a:r>
            <a:br>
              <a:rPr lang="en-US" dirty="0"/>
            </a:br>
            <a:r>
              <a:rPr lang="en-US" dirty="0"/>
              <a:t>the null hypothesis was rejected , therefore there’s at least one Kaplan-Meier curve that is not equal to the rest.</a:t>
            </a:r>
          </a:p>
        </p:txBody>
      </p:sp>
    </p:spTree>
    <p:extLst>
      <p:ext uri="{BB962C8B-B14F-4D97-AF65-F5344CB8AC3E}">
        <p14:creationId xmlns:p14="http://schemas.microsoft.com/office/powerpoint/2010/main" val="613098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
            <a:ext cx="7620000" cy="308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3238499"/>
            <a:ext cx="8686800" cy="3139321"/>
          </a:xfrm>
          <a:prstGeom prst="rect">
            <a:avLst/>
          </a:prstGeom>
          <a:noFill/>
        </p:spPr>
        <p:txBody>
          <a:bodyPr wrap="square" rtlCol="0">
            <a:spAutoFit/>
          </a:bodyPr>
          <a:lstStyle/>
          <a:p>
            <a:endParaRPr lang="it-IT" dirty="0"/>
          </a:p>
          <a:p>
            <a:endParaRPr lang="it-IT" dirty="0"/>
          </a:p>
          <a:p>
            <a:r>
              <a:rPr lang="it-IT" dirty="0"/>
              <a:t>	</a:t>
            </a:r>
          </a:p>
          <a:p>
            <a:endParaRPr lang="en-US" dirty="0"/>
          </a:p>
          <a:p>
            <a:r>
              <a:rPr lang="en-US" dirty="0"/>
              <a:t>H</a:t>
            </a:r>
            <a:r>
              <a:rPr lang="en-US" baseline="-25000" dirty="0"/>
              <a:t>0</a:t>
            </a:r>
            <a:r>
              <a:rPr lang="en-US" dirty="0"/>
              <a:t>: : </a:t>
            </a:r>
            <a:r>
              <a:rPr lang="en-US" i="1" dirty="0"/>
              <a:t>there is no statistical difference amongst the survival curves of  zones</a:t>
            </a:r>
            <a:endParaRPr lang="en-US" sz="1400" i="1" dirty="0"/>
          </a:p>
          <a:p>
            <a:r>
              <a:rPr lang="en-US" dirty="0"/>
              <a:t>H</a:t>
            </a:r>
            <a:r>
              <a:rPr lang="en-US" baseline="-25000" dirty="0"/>
              <a:t>1</a:t>
            </a:r>
            <a:r>
              <a:rPr lang="en-US" dirty="0"/>
              <a:t>: </a:t>
            </a:r>
            <a:r>
              <a:rPr lang="en-US" i="1" dirty="0"/>
              <a:t>there is difference in at least one pair of survival curves of zones</a:t>
            </a:r>
            <a:endParaRPr lang="en-US" dirty="0"/>
          </a:p>
          <a:p>
            <a:r>
              <a:rPr lang="en-US" b="1" dirty="0"/>
              <a:t>log rank test</a:t>
            </a:r>
          </a:p>
          <a:p>
            <a:r>
              <a:rPr lang="en-US" dirty="0"/>
              <a:t> log-rank = 4.7  , p-value= 0.4 </a:t>
            </a:r>
          </a:p>
          <a:p>
            <a:r>
              <a:rPr lang="en-US" b="1" dirty="0"/>
              <a:t>Interpretation of the test</a:t>
            </a:r>
          </a:p>
          <a:p>
            <a:r>
              <a:rPr lang="en-US" dirty="0"/>
              <a:t>with the log-rank value of 4.7 and a p-value=</a:t>
            </a:r>
            <a:r>
              <a:rPr lang="en-US" i="1" dirty="0"/>
              <a:t>0.4</a:t>
            </a:r>
            <a:r>
              <a:rPr lang="en-US" dirty="0"/>
              <a:t>,  the p-value indicates that the H</a:t>
            </a:r>
            <a:r>
              <a:rPr lang="en-US" baseline="-25000" dirty="0"/>
              <a:t>0</a:t>
            </a:r>
            <a:r>
              <a:rPr lang="en-US" dirty="0"/>
              <a:t> should not be rejected.  This means there’s difference in at least one pair of  survivor curves.</a:t>
            </a:r>
          </a:p>
        </p:txBody>
      </p:sp>
      <p:graphicFrame>
        <p:nvGraphicFramePr>
          <p:cNvPr id="5" name="Table 4"/>
          <p:cNvGraphicFramePr>
            <a:graphicFrameLocks noGrp="1"/>
          </p:cNvGraphicFramePr>
          <p:nvPr>
            <p:extLst>
              <p:ext uri="{D42A27DB-BD31-4B8C-83A1-F6EECF244321}">
                <p14:modId xmlns:p14="http://schemas.microsoft.com/office/powerpoint/2010/main" val="3757061754"/>
              </p:ext>
            </p:extLst>
          </p:nvPr>
        </p:nvGraphicFramePr>
        <p:xfrm>
          <a:off x="1066800" y="3220356"/>
          <a:ext cx="6095999" cy="10058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751114">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16429">
                  <a:extLst>
                    <a:ext uri="{9D8B030D-6E8A-4147-A177-3AD203B41FA5}">
                      <a16:colId xmlns:a16="http://schemas.microsoft.com/office/drawing/2014/main" val="20003"/>
                    </a:ext>
                  </a:extLst>
                </a:gridCol>
                <a:gridCol w="925285">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121920">
                <a:tc>
                  <a:txBody>
                    <a:bodyPr/>
                    <a:lstStyle/>
                    <a:p>
                      <a:r>
                        <a:rPr lang="it-IT" dirty="0"/>
                        <a:t>Zone </a:t>
                      </a:r>
                      <a:endParaRPr lang="en-US" dirty="0"/>
                    </a:p>
                  </a:txBody>
                  <a:tcPr/>
                </a:tc>
                <a:tc>
                  <a:txBody>
                    <a:bodyPr/>
                    <a:lstStyle/>
                    <a:p>
                      <a:r>
                        <a:rPr lang="en-US" dirty="0"/>
                        <a:t>NC</a:t>
                      </a:r>
                    </a:p>
                  </a:txBody>
                  <a:tcPr/>
                </a:tc>
                <a:tc>
                  <a:txBody>
                    <a:bodyPr/>
                    <a:lstStyle/>
                    <a:p>
                      <a:r>
                        <a:rPr lang="en-US" dirty="0"/>
                        <a:t>NE</a:t>
                      </a:r>
                    </a:p>
                  </a:txBody>
                  <a:tcPr/>
                </a:tc>
                <a:tc>
                  <a:txBody>
                    <a:bodyPr/>
                    <a:lstStyle/>
                    <a:p>
                      <a:r>
                        <a:rPr lang="en-US" dirty="0"/>
                        <a:t>NW</a:t>
                      </a:r>
                    </a:p>
                  </a:txBody>
                  <a:tcPr/>
                </a:tc>
                <a:tc>
                  <a:txBody>
                    <a:bodyPr/>
                    <a:lstStyle/>
                    <a:p>
                      <a:r>
                        <a:rPr lang="en-US" dirty="0"/>
                        <a:t>SE</a:t>
                      </a:r>
                    </a:p>
                  </a:txBody>
                  <a:tcPr/>
                </a:tc>
                <a:tc>
                  <a:txBody>
                    <a:bodyPr/>
                    <a:lstStyle/>
                    <a:p>
                      <a:r>
                        <a:rPr lang="en-US" dirty="0"/>
                        <a:t>SS</a:t>
                      </a:r>
                    </a:p>
                  </a:txBody>
                  <a:tcPr/>
                </a:tc>
                <a:tc>
                  <a:txBody>
                    <a:bodyPr/>
                    <a:lstStyle/>
                    <a:p>
                      <a:r>
                        <a:rPr lang="en-US" dirty="0"/>
                        <a:t>SW</a:t>
                      </a:r>
                    </a:p>
                  </a:txBody>
                  <a:tcPr/>
                </a:tc>
                <a:extLst>
                  <a:ext uri="{0D108BD9-81ED-4DB2-BD59-A6C34878D82A}">
                    <a16:rowId xmlns:a16="http://schemas.microsoft.com/office/drawing/2014/main" val="10000"/>
                  </a:ext>
                </a:extLst>
              </a:tr>
              <a:tr h="4114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a:t>median </a:t>
                      </a:r>
                    </a:p>
                    <a:p>
                      <a:endParaRPr lang="en-US" dirty="0"/>
                    </a:p>
                  </a:txBody>
                  <a:tcPr/>
                </a:tc>
                <a:tc>
                  <a:txBody>
                    <a:bodyPr/>
                    <a:lstStyle/>
                    <a:p>
                      <a:r>
                        <a:rPr lang="it-IT" dirty="0"/>
                        <a:t>18 </a:t>
                      </a:r>
                      <a:endParaRPr lang="en-US" dirty="0"/>
                    </a:p>
                  </a:txBody>
                  <a:tcPr/>
                </a:tc>
                <a:tc>
                  <a:txBody>
                    <a:bodyPr/>
                    <a:lstStyle/>
                    <a:p>
                      <a:r>
                        <a:rPr lang="it-IT" dirty="0"/>
                        <a:t>17 </a:t>
                      </a:r>
                      <a:endParaRPr lang="en-US" dirty="0"/>
                    </a:p>
                  </a:txBody>
                  <a:tcPr/>
                </a:tc>
                <a:tc>
                  <a:txBody>
                    <a:bodyPr/>
                    <a:lstStyle/>
                    <a:p>
                      <a:r>
                        <a:rPr lang="it-IT" dirty="0"/>
                        <a:t>18 </a:t>
                      </a:r>
                      <a:endParaRPr lang="en-US" dirty="0"/>
                    </a:p>
                  </a:txBody>
                  <a:tcPr/>
                </a:tc>
                <a:tc>
                  <a:txBody>
                    <a:bodyPr/>
                    <a:lstStyle/>
                    <a:p>
                      <a:r>
                        <a:rPr lang="it-IT" dirty="0"/>
                        <a:t>18 </a:t>
                      </a:r>
                      <a:endParaRPr lang="en-US" dirty="0"/>
                    </a:p>
                  </a:txBody>
                  <a:tcPr/>
                </a:tc>
                <a:tc>
                  <a:txBody>
                    <a:bodyPr/>
                    <a:lstStyle/>
                    <a:p>
                      <a:r>
                        <a:rPr lang="it-IT" dirty="0"/>
                        <a:t>18 </a:t>
                      </a:r>
                      <a:endParaRPr lang="en-US" dirty="0"/>
                    </a:p>
                  </a:txBody>
                  <a:tcPr/>
                </a:tc>
                <a:tc>
                  <a:txBody>
                    <a:bodyPr/>
                    <a:lstStyle/>
                    <a:p>
                      <a:r>
                        <a:rPr lang="it-IT" dirty="0"/>
                        <a:t>18 </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689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7400" y="228600"/>
            <a:ext cx="4267200" cy="1219200"/>
          </a:xfrm>
        </p:spPr>
        <p:txBody>
          <a:bodyPr>
            <a:normAutofit fontScale="90000"/>
          </a:bodyPr>
          <a:lstStyle/>
          <a:p>
            <a:r>
              <a:rPr lang="en-US" b="1" dirty="0"/>
              <a:t>OUTLINE</a:t>
            </a:r>
            <a:br>
              <a:rPr lang="en-US" b="1" dirty="0"/>
            </a:br>
            <a:endParaRPr lang="en-US" dirty="0"/>
          </a:p>
        </p:txBody>
      </p:sp>
      <p:sp>
        <p:nvSpPr>
          <p:cNvPr id="4" name="Content Placeholder 3"/>
          <p:cNvSpPr>
            <a:spLocks noGrp="1"/>
          </p:cNvSpPr>
          <p:nvPr>
            <p:ph idx="1"/>
          </p:nvPr>
        </p:nvSpPr>
        <p:spPr/>
        <p:txBody>
          <a:bodyPr/>
          <a:lstStyle/>
          <a:p>
            <a:pPr marL="457200" indent="-457200"/>
            <a:r>
              <a:rPr lang="en-US" dirty="0">
                <a:latin typeface="Times New Roman" pitchFamily="18" charset="0"/>
                <a:cs typeface="Times New Roman" pitchFamily="18" charset="0"/>
              </a:rPr>
              <a:t>Introduction</a:t>
            </a:r>
          </a:p>
          <a:p>
            <a:pPr marL="457200" indent="-457200"/>
            <a:r>
              <a:rPr lang="en-US" dirty="0">
                <a:latin typeface="Times New Roman" pitchFamily="18" charset="0"/>
                <a:cs typeface="Times New Roman" pitchFamily="18" charset="0"/>
              </a:rPr>
              <a:t>Aim and objectives</a:t>
            </a:r>
          </a:p>
          <a:p>
            <a:pPr marL="457200" indent="-457200"/>
            <a:r>
              <a:rPr lang="en-US" dirty="0">
                <a:latin typeface="Times New Roman" pitchFamily="18" charset="0"/>
                <a:cs typeface="Times New Roman" pitchFamily="18" charset="0"/>
              </a:rPr>
              <a:t>Source of data</a:t>
            </a:r>
          </a:p>
          <a:p>
            <a:pPr marL="457200" indent="-457200"/>
            <a:r>
              <a:rPr lang="en-US" dirty="0">
                <a:latin typeface="Times New Roman" pitchFamily="18" charset="0"/>
                <a:cs typeface="Times New Roman" pitchFamily="18" charset="0"/>
              </a:rPr>
              <a:t>Methodology</a:t>
            </a:r>
          </a:p>
          <a:p>
            <a:pPr marL="457200" indent="-457200"/>
            <a:r>
              <a:rPr lang="en-US" dirty="0">
                <a:latin typeface="Times New Roman" pitchFamily="18" charset="0"/>
                <a:cs typeface="Times New Roman" pitchFamily="18" charset="0"/>
              </a:rPr>
              <a:t>Data Analysis</a:t>
            </a:r>
          </a:p>
          <a:p>
            <a:pPr marL="457200" indent="-457200"/>
            <a:r>
              <a:rPr lang="en-US" dirty="0">
                <a:latin typeface="Times New Roman" pitchFamily="18" charset="0"/>
                <a:cs typeface="Times New Roman" pitchFamily="18" charset="0"/>
              </a:rPr>
              <a:t>Summary </a:t>
            </a:r>
          </a:p>
          <a:p>
            <a:pPr marL="457200" indent="-457200"/>
            <a:r>
              <a:rPr lang="en-US" dirty="0">
                <a:latin typeface="Times New Roman" pitchFamily="18" charset="0"/>
                <a:cs typeface="Times New Roman" pitchFamily="18" charset="0"/>
              </a:rPr>
              <a:t>References</a:t>
            </a:r>
          </a:p>
          <a:p>
            <a:pPr marL="0" indent="0">
              <a:buNone/>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67676006"/>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8300" y="3352800"/>
            <a:ext cx="8394700" cy="3416320"/>
          </a:xfrm>
          <a:prstGeom prst="rect">
            <a:avLst/>
          </a:prstGeom>
          <a:noFill/>
        </p:spPr>
        <p:txBody>
          <a:bodyPr wrap="square" rtlCol="0">
            <a:spAutoFit/>
          </a:bodyPr>
          <a:lstStyle/>
          <a:p>
            <a:r>
              <a:rPr lang="en-US" b="1" dirty="0"/>
              <a:t>H</a:t>
            </a:r>
            <a:r>
              <a:rPr lang="en-US" b="1" baseline="-25000" dirty="0"/>
              <a:t>0</a:t>
            </a:r>
            <a:r>
              <a:rPr lang="en-US" dirty="0"/>
              <a:t> : </a:t>
            </a:r>
            <a:r>
              <a:rPr lang="en-US" i="1" dirty="0"/>
              <a:t>there is no statistical difference amongst the survival curves of  different groups of opinion</a:t>
            </a:r>
            <a:br>
              <a:rPr lang="en-US" dirty="0"/>
            </a:br>
            <a:r>
              <a:rPr lang="en-US" b="1" dirty="0"/>
              <a:t>H</a:t>
            </a:r>
            <a:r>
              <a:rPr lang="en-US" b="1" baseline="-25000" dirty="0"/>
              <a:t>1</a:t>
            </a:r>
            <a:r>
              <a:rPr lang="en-US" dirty="0"/>
              <a:t>: </a:t>
            </a:r>
            <a:r>
              <a:rPr lang="en-US" i="1" dirty="0"/>
              <a:t>there is difference in at least one pair of the survival curves of  opinion</a:t>
            </a:r>
            <a:endParaRPr lang="en-US" dirty="0"/>
          </a:p>
          <a:p>
            <a:r>
              <a:rPr lang="en-US" b="1" dirty="0"/>
              <a:t>log rank test</a:t>
            </a:r>
          </a:p>
          <a:p>
            <a:r>
              <a:rPr lang="en-US" dirty="0"/>
              <a:t>  log-rank= 2.7  , p= 0.6 </a:t>
            </a:r>
          </a:p>
          <a:p>
            <a:r>
              <a:rPr lang="en-US" b="1" dirty="0"/>
              <a:t>Interpretation of the test</a:t>
            </a:r>
          </a:p>
          <a:p>
            <a:r>
              <a:rPr lang="en-US" dirty="0"/>
              <a:t>with the log-rank value of 2.7 and a p-value=</a:t>
            </a:r>
            <a:r>
              <a:rPr lang="en-US" i="1" dirty="0"/>
              <a:t>0.6</a:t>
            </a:r>
            <a:r>
              <a:rPr lang="en-US" dirty="0"/>
              <a:t>,  the p-value indicates that the H</a:t>
            </a:r>
            <a:r>
              <a:rPr lang="en-US" baseline="-25000" dirty="0"/>
              <a:t>0</a:t>
            </a:r>
            <a:r>
              <a:rPr lang="en-US" dirty="0"/>
              <a:t> should not be rejected  following the criteria : </a:t>
            </a:r>
            <a:r>
              <a:rPr lang="en-US" b="1" dirty="0"/>
              <a:t>if p-value &lt; α, reject H</a:t>
            </a:r>
            <a:r>
              <a:rPr lang="en-US" b="1" baseline="-25000" dirty="0"/>
              <a:t>0</a:t>
            </a:r>
            <a:r>
              <a:rPr lang="en-US" b="1" dirty="0"/>
              <a:t> and if otherwise, do not reject H</a:t>
            </a:r>
            <a:r>
              <a:rPr lang="en-US" b="1" baseline="-25000" dirty="0"/>
              <a:t>0.</a:t>
            </a:r>
            <a:br>
              <a:rPr lang="en-US" dirty="0"/>
            </a:br>
            <a:r>
              <a:rPr lang="en-US" dirty="0"/>
              <a:t>Since the null hypothesis was not rejected , there’s no significant difference between the survival curves.</a:t>
            </a:r>
          </a:p>
          <a:p>
            <a:endParaRPr lang="en-US" dirty="0"/>
          </a:p>
        </p:txBody>
      </p:sp>
      <p:sp>
        <p:nvSpPr>
          <p:cNvPr id="6" name="AutoShape 2" descr="http://127.0.0.1:15724/graphics/plot_zoom_png?width=886&amp;height=664"/>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66700"/>
            <a:ext cx="6934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233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371600"/>
            <a:ext cx="8437563"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2800" dirty="0"/>
              <a:t>Nelson-Aalen </a:t>
            </a:r>
            <a:r>
              <a:rPr lang="en-US" sz="2800" dirty="0" err="1"/>
              <a:t>Cummulative</a:t>
            </a:r>
            <a:r>
              <a:rPr lang="en-US" sz="2800" dirty="0"/>
              <a:t> Hazard Rate</a:t>
            </a:r>
          </a:p>
        </p:txBody>
      </p:sp>
    </p:spTree>
    <p:extLst>
      <p:ext uri="{BB962C8B-B14F-4D97-AF65-F5344CB8AC3E}">
        <p14:creationId xmlns:p14="http://schemas.microsoft.com/office/powerpoint/2010/main" val="233111772"/>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0"/>
            <a:ext cx="8229600" cy="1143000"/>
          </a:xfrm>
        </p:spPr>
        <p:txBody>
          <a:bodyPr/>
          <a:lstStyle/>
          <a:p>
            <a:r>
              <a:rPr lang="en-US" dirty="0" err="1"/>
              <a:t>Cummulative</a:t>
            </a:r>
            <a:r>
              <a:rPr lang="en-US" dirty="0"/>
              <a:t> Hazard for Gender</a:t>
            </a:r>
          </a:p>
        </p:txBody>
      </p:sp>
      <p:sp>
        <p:nvSpPr>
          <p:cNvPr id="4" name="AutoShape 2" descr="http://127.0.0.1:15724/graphics/plot_zoom_png?width=886&amp;height=664"/>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127.0.0.1:15724/graphics/plot_zoom_png?width=886&amp;height=664"/>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658559"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172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99" y="304800"/>
            <a:ext cx="4267201"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314" y="2819400"/>
            <a:ext cx="4589412"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22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914400"/>
            <a:ext cx="472440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199" y="1066801"/>
            <a:ext cx="402289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95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914400"/>
                <a:ext cx="8229600" cy="5638800"/>
              </a:xfrm>
            </p:spPr>
            <p:txBody>
              <a:bodyPr>
                <a:normAutofit/>
              </a:bodyPr>
              <a:lstStyle/>
              <a:p>
                <a:pPr marL="342900" indent="-342900">
                  <a:buFont typeface="Wingdings" pitchFamily="2" charset="2"/>
                  <a:buChar char="§"/>
                </a:pPr>
                <a:r>
                  <a:rPr lang="en-US" sz="2400" dirty="0"/>
                  <a:t>Cox proportional hazard model is a semi-parametric model with its baseline hazard h</a:t>
                </a:r>
                <a:r>
                  <a:rPr lang="en-US" sz="2400" baseline="-25000" dirty="0"/>
                  <a:t>0</a:t>
                </a:r>
                <a:r>
                  <a:rPr lang="en-US" sz="2400" dirty="0"/>
                  <a:t>(t) unspecified and this is the property makes it semi-parametric.</a:t>
                </a:r>
                <a:br>
                  <a:rPr lang="en-US" sz="2400" dirty="0"/>
                </a:br>
                <a:r>
                  <a:rPr lang="en-US" sz="2400" dirty="0"/>
                  <a:t>H(</a:t>
                </a:r>
                <a:r>
                  <a:rPr lang="en-US" sz="2400" dirty="0" err="1"/>
                  <a:t>t,x</a:t>
                </a:r>
                <a:r>
                  <a:rPr lang="en-US" sz="2400" dirty="0"/>
                  <a:t>) = h</a:t>
                </a:r>
                <a:r>
                  <a:rPr lang="en-US" sz="2400" baseline="-25000" dirty="0"/>
                  <a:t>0</a:t>
                </a:r>
                <a:r>
                  <a:rPr lang="en-US" sz="2400" dirty="0"/>
                  <a:t>(t)[</a:t>
                </a:r>
                <a:r>
                  <a:rPr lang="en-US" sz="2400" dirty="0" err="1"/>
                  <a:t>exp</a:t>
                </a:r>
                <a14:m>
                  <m:oMath xmlns:m="http://schemas.openxmlformats.org/officeDocument/2006/math">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𝑝</m:t>
                        </m:r>
                      </m:sup>
                      <m:e>
                        <m:r>
                          <m:rPr>
                            <m:sty m:val="p"/>
                          </m:rPr>
                          <a:rPr lang="el-GR" sz="2400" i="1">
                            <a:latin typeface="Cambria Math"/>
                          </a:rPr>
                          <m:t>β</m:t>
                        </m:r>
                        <m:r>
                          <a:rPr lang="en-US" sz="2400" i="1" baseline="-25000">
                            <a:latin typeface="Cambria Math"/>
                          </a:rPr>
                          <m:t>𝑖</m:t>
                        </m:r>
                        <m:r>
                          <a:rPr lang="en-US" sz="2400" i="1">
                            <a:latin typeface="Cambria Math"/>
                          </a:rPr>
                          <m:t>𝑥</m:t>
                        </m:r>
                        <m:r>
                          <a:rPr lang="en-US" sz="2400" i="1" baseline="-25000">
                            <a:latin typeface="Cambria Math"/>
                          </a:rPr>
                          <m:t>𝑖</m:t>
                        </m:r>
                      </m:e>
                    </m:nary>
                    <m:r>
                      <a:rPr lang="en-US" sz="2400">
                        <a:latin typeface="Cambria Math"/>
                      </a:rPr>
                      <m:t>]</m:t>
                    </m:r>
                  </m:oMath>
                </a14:m>
                <a:r>
                  <a:rPr lang="en-US" sz="2400" dirty="0"/>
                  <a:t>	</a:t>
                </a:r>
                <a:br>
                  <a:rPr lang="en-US" sz="2400" dirty="0"/>
                </a:br>
                <a:r>
                  <a:rPr lang="en-US" sz="2400" dirty="0"/>
                  <a:t>	where h</a:t>
                </a:r>
                <a:r>
                  <a:rPr lang="en-US" sz="2400" baseline="-25000" dirty="0"/>
                  <a:t>0</a:t>
                </a:r>
                <a:r>
                  <a:rPr lang="en-US" sz="2400" dirty="0"/>
                  <a:t>(t) is the baseline hazard</a:t>
                </a:r>
                <a:br>
                  <a:rPr lang="en-US" sz="2400" dirty="0"/>
                </a:br>
                <a:r>
                  <a:rPr lang="en-US" sz="2400" dirty="0"/>
                  <a:t>X is the time independent explanatory variable</a:t>
                </a:r>
                <a:br>
                  <a:rPr lang="en-US" sz="2400" dirty="0"/>
                </a:br>
                <a:r>
                  <a:rPr lang="en-US" sz="2400" dirty="0"/>
                  <a:t>t= time variable</a:t>
                </a:r>
                <a:br>
                  <a:rPr lang="en-US" sz="2400" dirty="0"/>
                </a:br>
                <a:br>
                  <a:rPr lang="en-US" sz="2400" dirty="0"/>
                </a:br>
                <a:r>
                  <a:rPr lang="en-US" sz="2400" dirty="0"/>
                  <a:t>H(t, x) = h</a:t>
                </a:r>
                <a:r>
                  <a:rPr lang="en-US" sz="2400" baseline="-25000" dirty="0"/>
                  <a:t>0</a:t>
                </a:r>
                <a:r>
                  <a:rPr lang="en-US" sz="2400" dirty="0"/>
                  <a:t>(t) </a:t>
                </a:r>
                <a:r>
                  <a:rPr lang="en-US" sz="2400" dirty="0" err="1"/>
                  <a:t>exp</a:t>
                </a:r>
                <a:r>
                  <a:rPr lang="en-US" sz="2400" dirty="0"/>
                  <a:t>[(0.14south_west) + (0.19south_south) – (0.29south_east) + (0.09north_east) + (0.03gender) + (0.11state) + (0.46private) – (0.42living_in_school) – 0.20strong_positive + (0.46positive) –(0.01neutral) – (0.18negative) + (0.18olevel_attempts)]</a:t>
                </a:r>
                <a:endParaRPr lang="en-US" sz="2400" baseline="-25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914400"/>
                <a:ext cx="8229600" cy="5638800"/>
              </a:xfrm>
              <a:blipFill rotWithShape="1">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533400" y="228600"/>
            <a:ext cx="8229600" cy="838200"/>
          </a:xfrm>
        </p:spPr>
        <p:txBody>
          <a:bodyPr>
            <a:normAutofit/>
          </a:bodyPr>
          <a:lstStyle/>
          <a:p>
            <a:pPr marL="0" indent="0" algn="ctr">
              <a:buNone/>
            </a:pPr>
            <a:r>
              <a:rPr lang="en-US" dirty="0"/>
              <a:t>Cox Proportional Hazard  Model</a:t>
            </a:r>
          </a:p>
        </p:txBody>
      </p:sp>
    </p:spTree>
    <p:extLst>
      <p:ext uri="{BB962C8B-B14F-4D97-AF65-F5344CB8AC3E}">
        <p14:creationId xmlns:p14="http://schemas.microsoft.com/office/powerpoint/2010/main" val="3672713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Kaplan-Meier survival function was conducted.</a:t>
            </a:r>
          </a:p>
          <a:p>
            <a:pPr marL="0" indent="0">
              <a:buNone/>
            </a:pPr>
            <a:r>
              <a:rPr lang="en-US" dirty="0"/>
              <a:t>The log-rank test statistic was carried out to compare the survival curves.</a:t>
            </a:r>
          </a:p>
          <a:p>
            <a:pPr marL="0" indent="0">
              <a:buNone/>
            </a:pPr>
            <a:r>
              <a:rPr lang="en-US" dirty="0"/>
              <a:t>The Nelson-Aalen hazard curve was conducted</a:t>
            </a:r>
          </a:p>
          <a:p>
            <a:pPr marL="0" indent="0">
              <a:buNone/>
            </a:pPr>
            <a:r>
              <a:rPr lang="en-US" dirty="0"/>
              <a:t>Based on the analysis carried out, it was deduced that majority of the survival curves have their mean age at admission to be 18</a:t>
            </a:r>
          </a:p>
          <a:p>
            <a:pPr marL="0" indent="0">
              <a:buNone/>
            </a:pPr>
            <a:r>
              <a:rPr lang="en-US" dirty="0"/>
              <a:t>The survival curves are statistically different for:</a:t>
            </a:r>
          </a:p>
          <a:p>
            <a:pPr>
              <a:buFont typeface="Wingdings" pitchFamily="2" charset="2"/>
              <a:buChar char="q"/>
            </a:pPr>
            <a:r>
              <a:rPr lang="en-US" dirty="0"/>
              <a:t>Living in school type </a:t>
            </a:r>
          </a:p>
          <a:p>
            <a:pPr>
              <a:buFont typeface="Wingdings" pitchFamily="2" charset="2"/>
              <a:buChar char="q"/>
            </a:pPr>
            <a:r>
              <a:rPr lang="en-US" dirty="0"/>
              <a:t>Ownership of secondary school</a:t>
            </a:r>
          </a:p>
          <a:p>
            <a:pPr>
              <a:buFont typeface="Wingdings" pitchFamily="2" charset="2"/>
              <a:buChar char="q"/>
            </a:pPr>
            <a:r>
              <a:rPr lang="en-US" dirty="0"/>
              <a:t>Zone </a:t>
            </a:r>
          </a:p>
          <a:p>
            <a:pPr marL="0" indent="0">
              <a:buNone/>
            </a:pPr>
            <a:r>
              <a:rPr lang="en-US" dirty="0"/>
              <a:t>…but the other covariates.</a:t>
            </a:r>
          </a:p>
          <a:p>
            <a:pPr marL="0" indent="0">
              <a:buNone/>
            </a:pPr>
            <a:r>
              <a:rPr lang="en-US" dirty="0"/>
              <a:t>We </a:t>
            </a:r>
            <a:r>
              <a:rPr lang="en-US" dirty="0" err="1"/>
              <a:t>modelled</a:t>
            </a:r>
            <a:r>
              <a:rPr lang="en-US" dirty="0"/>
              <a:t> the data using the cox semi-parametric .</a:t>
            </a:r>
          </a:p>
          <a:p>
            <a:pPr>
              <a:buFont typeface="Wingdings" pitchFamily="2" charset="2"/>
              <a:buChar char="§"/>
            </a:pPr>
            <a:endParaRPr lang="en-US" dirty="0"/>
          </a:p>
          <a:p>
            <a:pPr marL="0" indent="0">
              <a:buNone/>
            </a:pPr>
            <a:endParaRPr lang="en-US" dirty="0"/>
          </a:p>
        </p:txBody>
      </p:sp>
    </p:spTree>
    <p:extLst>
      <p:ext uri="{BB962C8B-B14F-4D97-AF65-F5344CB8AC3E}">
        <p14:creationId xmlns:p14="http://schemas.microsoft.com/office/powerpoint/2010/main" val="1198722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a:t>
            </a:r>
          </a:p>
        </p:txBody>
      </p:sp>
      <p:sp>
        <p:nvSpPr>
          <p:cNvPr id="3" name="Content Placeholder 2"/>
          <p:cNvSpPr>
            <a:spLocks noGrp="1"/>
          </p:cNvSpPr>
          <p:nvPr>
            <p:ph idx="1"/>
          </p:nvPr>
        </p:nvSpPr>
        <p:spPr/>
        <p:txBody>
          <a:bodyPr>
            <a:normAutofit fontScale="92500" lnSpcReduction="10000"/>
          </a:bodyPr>
          <a:lstStyle/>
          <a:p>
            <a:r>
              <a:rPr lang="en-US" dirty="0" err="1"/>
              <a:t>Ani</a:t>
            </a:r>
            <a:r>
              <a:rPr lang="en-US" dirty="0"/>
              <a:t> </a:t>
            </a:r>
            <a:r>
              <a:rPr lang="en-US" dirty="0" err="1"/>
              <a:t>Katchova</a:t>
            </a:r>
            <a:r>
              <a:rPr lang="en-US" dirty="0"/>
              <a:t>.  Survival analysis,2013</a:t>
            </a:r>
          </a:p>
          <a:p>
            <a:r>
              <a:rPr lang="en-US" dirty="0"/>
              <a:t>David G. </a:t>
            </a:r>
            <a:r>
              <a:rPr lang="en-US" dirty="0" err="1"/>
              <a:t>Kleinbaum</a:t>
            </a:r>
            <a:r>
              <a:rPr lang="en-US" dirty="0"/>
              <a:t>, &amp; Mitchel Klein. Survival analysis- A self  learning text (statistics for biology and health sciences) </a:t>
            </a:r>
          </a:p>
          <a:p>
            <a:r>
              <a:rPr lang="en-US" dirty="0"/>
              <a:t> Prof. Mike Marin. Lectures in statistics.</a:t>
            </a:r>
          </a:p>
          <a:p>
            <a:r>
              <a:rPr lang="en-US" dirty="0"/>
              <a:t> Zedstatistics.com</a:t>
            </a:r>
          </a:p>
          <a:p>
            <a:r>
              <a:rPr lang="en-US" dirty="0"/>
              <a:t>Terry </a:t>
            </a:r>
            <a:r>
              <a:rPr lang="en-US" dirty="0" err="1"/>
              <a:t>Therneau</a:t>
            </a:r>
            <a:r>
              <a:rPr lang="en-US" dirty="0"/>
              <a:t>. A package for survival analysis in R, 2021</a:t>
            </a:r>
          </a:p>
          <a:p>
            <a:r>
              <a:rPr lang="en-US" dirty="0"/>
              <a:t>Statisticsmentor.com</a:t>
            </a:r>
          </a:p>
          <a:p>
            <a:endParaRPr lang="en-US" dirty="0"/>
          </a:p>
        </p:txBody>
      </p:sp>
    </p:spTree>
    <p:extLst>
      <p:ext uri="{BB962C8B-B14F-4D97-AF65-F5344CB8AC3E}">
        <p14:creationId xmlns:p14="http://schemas.microsoft.com/office/powerpoint/2010/main" val="2357450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dotGrid">
          <a:fgClr>
            <a:schemeClr val="accent1"/>
          </a:fgClr>
          <a:bgClr>
            <a:schemeClr val="bg2">
              <a:lumMod val="9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rot="19459344">
            <a:off x="218862" y="2355049"/>
            <a:ext cx="8209821" cy="2285505"/>
          </a:xfrm>
        </p:spPr>
        <p:txBody>
          <a:bodyPr>
            <a:normAutofit/>
          </a:bodyPr>
          <a:lstStyle/>
          <a:p>
            <a:r>
              <a:rPr lang="en-US" sz="9600" dirty="0"/>
              <a:t>THANK YOU </a:t>
            </a:r>
          </a:p>
        </p:txBody>
      </p:sp>
    </p:spTree>
    <p:extLst>
      <p:ext uri="{BB962C8B-B14F-4D97-AF65-F5344CB8AC3E}">
        <p14:creationId xmlns:p14="http://schemas.microsoft.com/office/powerpoint/2010/main" val="47021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pPr marL="0" indent="0" algn="ctr">
              <a:buNone/>
            </a:pPr>
            <a:r>
              <a:rPr lang="en-US" sz="2400" b="1" u="sng" dirty="0">
                <a:latin typeface="Times New Roman" pitchFamily="18" charset="0"/>
                <a:cs typeface="Times New Roman" pitchFamily="18" charset="0"/>
              </a:rPr>
              <a:t>Introduction</a:t>
            </a:r>
          </a:p>
          <a:p>
            <a:pPr marL="0" indent="0">
              <a:buNone/>
            </a:pPr>
            <a:r>
              <a:rPr lang="en-US" sz="2400" dirty="0"/>
              <a:t>Survival analysis, also known as </a:t>
            </a:r>
            <a:r>
              <a:rPr lang="en-US" sz="2400" b="1" dirty="0"/>
              <a:t>time-to-event</a:t>
            </a:r>
            <a:r>
              <a:rPr lang="en-US" sz="2400" dirty="0"/>
              <a:t> analysis is a branch of statistics for analyzing the expected duration of time until an event occurs. In engineering, the methodology is known as </a:t>
            </a:r>
            <a:r>
              <a:rPr lang="en-US" sz="2400" b="1" dirty="0"/>
              <a:t>reliability engineering </a:t>
            </a:r>
            <a:r>
              <a:rPr lang="en-US" sz="2400" dirty="0"/>
              <a:t>while the economist knows it as </a:t>
            </a:r>
            <a:r>
              <a:rPr lang="en-US" sz="2400" b="1" dirty="0"/>
              <a:t>duration modeling.</a:t>
            </a:r>
          </a:p>
          <a:p>
            <a:pPr marL="0" indent="0">
              <a:buNone/>
            </a:pPr>
            <a:r>
              <a:rPr lang="en-US" sz="2400" b="1" dirty="0"/>
              <a:t> </a:t>
            </a:r>
          </a:p>
          <a:p>
            <a:pPr marL="0" indent="0">
              <a:buNone/>
            </a:pPr>
            <a:r>
              <a:rPr lang="en-US" sz="2400" dirty="0"/>
              <a:t>Survival analysis is the branch of statistics that deals with the collection of statistical procedures and for data analytics, for which the dependent variable is the time until an event occurs (</a:t>
            </a:r>
            <a:r>
              <a:rPr lang="en-US" sz="2400" dirty="0" err="1"/>
              <a:t>Kleinbaum</a:t>
            </a:r>
            <a:r>
              <a:rPr lang="en-US" sz="2400" dirty="0"/>
              <a:t> and Klein, 2005).</a:t>
            </a:r>
          </a:p>
          <a:p>
            <a:pPr marL="0" indent="0">
              <a:buNone/>
            </a:pPr>
            <a:endParaRPr lang="en-US" sz="2400" dirty="0"/>
          </a:p>
          <a:p>
            <a:pPr marL="0" indent="0">
              <a:buNone/>
            </a:pPr>
            <a:r>
              <a:rPr lang="en-US" sz="2400" dirty="0"/>
              <a:t>The time variable, otherwise known as the survival time because it gives the time that an individual has survived over some follow-up period. Event, also known as failure in some cases may range from death, recovery, relapse, loan repayment, load default, churn a product, patent approval, staff promotion, business failure, readmission of patients, second child and even admission to tertiary institution and much more.</a:t>
            </a:r>
          </a:p>
          <a:p>
            <a:pPr marL="0" indent="0">
              <a:buNone/>
            </a:pPr>
            <a:r>
              <a:rPr lang="en-US" sz="2400" dirty="0"/>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145925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and Objectives</a:t>
            </a:r>
          </a:p>
        </p:txBody>
      </p:sp>
      <p:sp>
        <p:nvSpPr>
          <p:cNvPr id="3" name="Content Placeholder 2"/>
          <p:cNvSpPr>
            <a:spLocks noGrp="1"/>
          </p:cNvSpPr>
          <p:nvPr>
            <p:ph idx="1"/>
          </p:nvPr>
        </p:nvSpPr>
        <p:spPr>
          <a:xfrm>
            <a:off x="304800" y="1600200"/>
            <a:ext cx="8534400" cy="4724400"/>
          </a:xfrm>
        </p:spPr>
        <p:txBody>
          <a:bodyPr>
            <a:normAutofit/>
          </a:bodyPr>
          <a:lstStyle/>
          <a:p>
            <a:pPr marL="0" indent="0">
              <a:buNone/>
            </a:pPr>
            <a:r>
              <a:rPr lang="en-US" dirty="0"/>
              <a:t>This study is aimed at quite some objectives, the following are but a few of them:</a:t>
            </a:r>
          </a:p>
          <a:p>
            <a:pPr lvl="0"/>
            <a:r>
              <a:rPr lang="en-US" dirty="0"/>
              <a:t>To perform exploratory data analysis</a:t>
            </a:r>
          </a:p>
          <a:p>
            <a:pPr lvl="0"/>
            <a:r>
              <a:rPr lang="en-US" dirty="0"/>
              <a:t>To perform non-parametric survival exploration of the data</a:t>
            </a:r>
          </a:p>
          <a:p>
            <a:pPr lvl="0"/>
            <a:r>
              <a:rPr lang="en-US" dirty="0"/>
              <a:t>To estimate and </a:t>
            </a:r>
            <a:r>
              <a:rPr lang="en-US" dirty="0" err="1"/>
              <a:t>interprete</a:t>
            </a:r>
            <a:r>
              <a:rPr lang="en-US" dirty="0"/>
              <a:t> survival function and hazard function from the data</a:t>
            </a:r>
          </a:p>
          <a:p>
            <a:pPr lvl="0"/>
            <a:r>
              <a:rPr lang="en-US" dirty="0"/>
              <a:t>To compare survivor functions</a:t>
            </a:r>
          </a:p>
          <a:p>
            <a:pPr marL="0" indent="0">
              <a:buNone/>
            </a:pPr>
            <a:endParaRPr lang="en-US" dirty="0"/>
          </a:p>
        </p:txBody>
      </p:sp>
    </p:spTree>
    <p:extLst>
      <p:ext uri="{BB962C8B-B14F-4D97-AF65-F5344CB8AC3E}">
        <p14:creationId xmlns:p14="http://schemas.microsoft.com/office/powerpoint/2010/main" val="246815868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Data</a:t>
            </a:r>
          </a:p>
        </p:txBody>
      </p:sp>
      <p:sp>
        <p:nvSpPr>
          <p:cNvPr id="3" name="Content Placeholder 2"/>
          <p:cNvSpPr>
            <a:spLocks noGrp="1"/>
          </p:cNvSpPr>
          <p:nvPr>
            <p:ph idx="1"/>
          </p:nvPr>
        </p:nvSpPr>
        <p:spPr>
          <a:xfrm>
            <a:off x="533400" y="1219200"/>
            <a:ext cx="8229600" cy="5334000"/>
          </a:xfrm>
        </p:spPr>
        <p:txBody>
          <a:bodyPr>
            <a:normAutofit fontScale="47500" lnSpcReduction="20000"/>
          </a:bodyPr>
          <a:lstStyle/>
          <a:p>
            <a:pPr marL="0" indent="0">
              <a:buNone/>
            </a:pPr>
            <a:r>
              <a:rPr lang="en-US" dirty="0"/>
              <a:t>This work is based on primary data collected from 207 respondents all over various parts of the country in no particular order.</a:t>
            </a:r>
          </a:p>
          <a:p>
            <a:pPr marL="0" indent="0">
              <a:buNone/>
            </a:pPr>
            <a:r>
              <a:rPr lang="en-US" dirty="0"/>
              <a:t>Data was collected via questionnaire carefully designed and distributed using </a:t>
            </a:r>
            <a:r>
              <a:rPr lang="en-US" b="1" dirty="0" err="1"/>
              <a:t>google</a:t>
            </a:r>
            <a:r>
              <a:rPr lang="en-US" b="1" dirty="0"/>
              <a:t> forms</a:t>
            </a:r>
            <a:endParaRPr lang="en-US" dirty="0"/>
          </a:p>
          <a:p>
            <a:pPr marL="0" indent="0">
              <a:buNone/>
            </a:pPr>
            <a:r>
              <a:rPr lang="en-US" dirty="0"/>
              <a:t>Data collected include the following variables or responses:</a:t>
            </a:r>
          </a:p>
          <a:p>
            <a:pPr lvl="0"/>
            <a:r>
              <a:rPr lang="en-US" dirty="0"/>
              <a:t>Gender</a:t>
            </a:r>
          </a:p>
          <a:p>
            <a:pPr lvl="0"/>
            <a:r>
              <a:rPr lang="en-US" dirty="0"/>
              <a:t>Age</a:t>
            </a:r>
          </a:p>
          <a:p>
            <a:pPr lvl="0"/>
            <a:r>
              <a:rPr lang="en-US" dirty="0"/>
              <a:t>Name of tertiary institution</a:t>
            </a:r>
          </a:p>
          <a:p>
            <a:pPr lvl="0"/>
            <a:r>
              <a:rPr lang="en-US" dirty="0"/>
              <a:t>Type of tertiary institution</a:t>
            </a:r>
          </a:p>
          <a:p>
            <a:pPr lvl="0"/>
            <a:r>
              <a:rPr lang="en-US" dirty="0"/>
              <a:t>Number of times you attempted O-level examination</a:t>
            </a:r>
          </a:p>
          <a:p>
            <a:pPr lvl="0"/>
            <a:r>
              <a:rPr lang="en-US" dirty="0"/>
              <a:t>Types of ownership of secondary school attended</a:t>
            </a:r>
          </a:p>
          <a:p>
            <a:pPr lvl="0"/>
            <a:r>
              <a:rPr lang="en-US" dirty="0"/>
              <a:t>Living in secondary school (day or boarder)</a:t>
            </a:r>
          </a:p>
          <a:p>
            <a:pPr lvl="0"/>
            <a:r>
              <a:rPr lang="en-US" dirty="0"/>
              <a:t>Type of family structure</a:t>
            </a:r>
          </a:p>
          <a:p>
            <a:pPr lvl="0"/>
            <a:r>
              <a:rPr lang="en-US" dirty="0"/>
              <a:t>Department at secondary school</a:t>
            </a:r>
          </a:p>
          <a:p>
            <a:pPr lvl="0"/>
            <a:r>
              <a:rPr lang="en-US" dirty="0"/>
              <a:t>Base (Rural or urban)</a:t>
            </a:r>
          </a:p>
          <a:p>
            <a:pPr lvl="0"/>
            <a:r>
              <a:rPr lang="en-US" dirty="0"/>
              <a:t>Have you ever been admitted into a tertiary institution?</a:t>
            </a:r>
          </a:p>
          <a:p>
            <a:pPr lvl="0"/>
            <a:r>
              <a:rPr lang="en-US" dirty="0"/>
              <a:t>Age at first tertiary institution admission</a:t>
            </a:r>
          </a:p>
          <a:p>
            <a:pPr lvl="0"/>
            <a:r>
              <a:rPr lang="en-US" dirty="0"/>
              <a:t>Sponsor</a:t>
            </a:r>
          </a:p>
          <a:p>
            <a:pPr lvl="0"/>
            <a:r>
              <a:rPr lang="en-US" dirty="0"/>
              <a:t>Education attainment</a:t>
            </a:r>
          </a:p>
          <a:p>
            <a:pPr lvl="1"/>
            <a:r>
              <a:rPr lang="en-US" sz="4500" dirty="0"/>
              <a:t>Agreement with the following assertion?</a:t>
            </a:r>
          </a:p>
          <a:p>
            <a:pPr lvl="0"/>
            <a:r>
              <a:rPr lang="en-US" dirty="0"/>
              <a:t>“Education is the best legacy”</a:t>
            </a:r>
          </a:p>
          <a:p>
            <a:pPr lvl="0"/>
            <a:r>
              <a:rPr lang="en-US" dirty="0"/>
              <a:t>“school is scam”</a:t>
            </a:r>
          </a:p>
          <a:p>
            <a:pPr marL="0" indent="0">
              <a:buNone/>
            </a:pPr>
            <a:endParaRPr lang="en-US" dirty="0"/>
          </a:p>
        </p:txBody>
      </p:sp>
    </p:spTree>
    <p:extLst>
      <p:ext uri="{BB962C8B-B14F-4D97-AF65-F5344CB8AC3E}">
        <p14:creationId xmlns:p14="http://schemas.microsoft.com/office/powerpoint/2010/main" val="77641657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Some of the methodologies used for the data analysis are:</a:t>
            </a:r>
          </a:p>
          <a:p>
            <a:pPr>
              <a:buFont typeface="Wingdings" pitchFamily="2" charset="2"/>
              <a:buChar char="§"/>
            </a:pPr>
            <a:r>
              <a:rPr lang="en-US" dirty="0"/>
              <a:t>Spatial map for data visualization</a:t>
            </a:r>
          </a:p>
          <a:p>
            <a:pPr>
              <a:buFont typeface="Wingdings" pitchFamily="2" charset="2"/>
              <a:buChar char="§"/>
            </a:pPr>
            <a:r>
              <a:rPr lang="en-US" dirty="0"/>
              <a:t>Survivor function</a:t>
            </a:r>
          </a:p>
          <a:p>
            <a:pPr>
              <a:buFont typeface="Wingdings" pitchFamily="2" charset="2"/>
              <a:buChar char="§"/>
            </a:pPr>
            <a:r>
              <a:rPr lang="en-US" dirty="0"/>
              <a:t>Hazard function</a:t>
            </a:r>
          </a:p>
          <a:p>
            <a:pPr>
              <a:buFont typeface="Wingdings" pitchFamily="2" charset="2"/>
              <a:buChar char="§"/>
            </a:pPr>
            <a:r>
              <a:rPr lang="en-US" dirty="0"/>
              <a:t>Kaplan-Meier survivor curve</a:t>
            </a:r>
          </a:p>
          <a:p>
            <a:pPr>
              <a:buFont typeface="Wingdings" pitchFamily="2" charset="2"/>
              <a:buChar char="§"/>
            </a:pPr>
            <a:r>
              <a:rPr lang="en-US" dirty="0"/>
              <a:t>Log-rank test statistics</a:t>
            </a:r>
          </a:p>
          <a:p>
            <a:pPr>
              <a:buFont typeface="Wingdings" pitchFamily="2" charset="2"/>
              <a:buChar char="§"/>
            </a:pPr>
            <a:r>
              <a:rPr lang="en-US" dirty="0"/>
              <a:t>Nelson-Aalen </a:t>
            </a:r>
            <a:r>
              <a:rPr lang="en-US" dirty="0" err="1"/>
              <a:t>cummulative</a:t>
            </a:r>
            <a:r>
              <a:rPr lang="en-US" dirty="0"/>
              <a:t> hazard rate</a:t>
            </a:r>
          </a:p>
          <a:p>
            <a:pPr>
              <a:buFont typeface="Wingdings" pitchFamily="2" charset="2"/>
              <a:buChar char="§"/>
            </a:pPr>
            <a:r>
              <a:rPr lang="en-US" dirty="0"/>
              <a:t>Cox </a:t>
            </a:r>
            <a:r>
              <a:rPr lang="en-US" dirty="0" err="1"/>
              <a:t>ph</a:t>
            </a:r>
            <a:r>
              <a:rPr lang="en-US" dirty="0"/>
              <a:t> Model</a:t>
            </a:r>
          </a:p>
          <a:p>
            <a:pPr>
              <a:buFont typeface="Wingdings" pitchFamily="2" charset="2"/>
              <a:buChar char="§"/>
            </a:pPr>
            <a:endParaRPr lang="en-US" dirty="0"/>
          </a:p>
          <a:p>
            <a:pPr>
              <a:buFont typeface="Wingdings" pitchFamily="2" charset="2"/>
              <a:buChar char="§"/>
            </a:pPr>
            <a:endParaRPr lang="en-US" dirty="0"/>
          </a:p>
        </p:txBody>
      </p:sp>
    </p:spTree>
    <p:extLst>
      <p:ext uri="{BB962C8B-B14F-4D97-AF65-F5344CB8AC3E}">
        <p14:creationId xmlns:p14="http://schemas.microsoft.com/office/powerpoint/2010/main" val="16360000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Survivor function and Hazard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19200"/>
                <a:ext cx="8610600" cy="5181600"/>
              </a:xfrm>
            </p:spPr>
            <p:txBody>
              <a:bodyPr>
                <a:normAutofit fontScale="77500" lnSpcReduction="20000"/>
              </a:bodyPr>
              <a:lstStyle/>
              <a:p>
                <a:pPr marL="0" indent="0">
                  <a:buNone/>
                </a:pPr>
                <a:r>
                  <a:rPr lang="en-US" dirty="0"/>
                  <a:t>Survivor function S(t) = p(T&gt;t)</a:t>
                </a:r>
              </a:p>
              <a:p>
                <a:pPr marL="0" indent="0">
                  <a:buNone/>
                </a:pPr>
                <a:r>
                  <a:rPr lang="en-US" dirty="0"/>
                  <a:t>Hazard function h(t)=</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a:rPr>
                              <m:t>lim</m:t>
                            </m:r>
                          </m:e>
                          <m:lim>
                            <m:r>
                              <a:rPr lang="en-US" i="1" smtClean="0">
                                <a:latin typeface="Cambria Math"/>
                                <a:ea typeface="Cambria Math"/>
                              </a:rPr>
                              <m:t>∆</m:t>
                            </m:r>
                            <m:r>
                              <a:rPr lang="en-US" b="0" i="1" smtClean="0">
                                <a:latin typeface="Cambria Math"/>
                                <a:ea typeface="Cambria Math"/>
                              </a:rPr>
                              <m:t>𝑡</m:t>
                            </m:r>
                            <m:r>
                              <a:rPr lang="en-US" i="1" smtClean="0">
                                <a:latin typeface="Cambria Math"/>
                              </a:rPr>
                              <m:t>→</m:t>
                            </m:r>
                            <m:r>
                              <a:rPr lang="en-US" b="0" i="1" smtClean="0">
                                <a:latin typeface="Cambria Math"/>
                              </a:rPr>
                              <m:t>0</m:t>
                            </m:r>
                          </m:lim>
                        </m:limLow>
                      </m:fName>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a:rPr>
                                      <m:t>𝑝</m:t>
                                    </m:r>
                                    <m:r>
                                      <a:rPr lang="en-US" b="0" i="1" smtClean="0">
                                        <a:latin typeface="Cambria Math"/>
                                      </a:rPr>
                                      <m:t>(</m:t>
                                    </m:r>
                                    <m:r>
                                      <a:rPr lang="en-US" b="0" i="1" smtClean="0">
                                        <a:latin typeface="Cambria Math"/>
                                      </a:rPr>
                                      <m:t>𝑡</m:t>
                                    </m:r>
                                    <m:r>
                                      <a:rPr lang="en-US" b="0" i="1" smtClean="0">
                                        <a:latin typeface="Cambria Math"/>
                                        <a:ea typeface="Cambria Math"/>
                                      </a:rPr>
                                      <m:t>≤</m:t>
                                    </m:r>
                                    <m:r>
                                      <a:rPr lang="en-US" b="0" i="1" smtClean="0">
                                        <a:latin typeface="Cambria Math"/>
                                        <a:ea typeface="Cambria Math"/>
                                      </a:rPr>
                                      <m:t>𝑇</m:t>
                                    </m:r>
                                    <m:r>
                                      <a:rPr lang="en-US" b="0" i="1" smtClean="0">
                                        <a:latin typeface="Cambria Math"/>
                                        <a:ea typeface="Cambria Math"/>
                                      </a:rPr>
                                      <m:t>&lt;</m:t>
                                    </m:r>
                                    <m:r>
                                      <a:rPr lang="en-US" b="0" i="1" smtClean="0">
                                        <a:latin typeface="Cambria Math"/>
                                        <a:ea typeface="Cambria Math"/>
                                      </a:rPr>
                                      <m:t>𝑡</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r>
                                      <a:rPr lang="en-US" b="0" i="1" smtClean="0">
                                        <a:latin typeface="Cambria Math"/>
                                        <a:ea typeface="Cambria Math"/>
                                      </a:rPr>
                                      <m:t>𝑇</m:t>
                                    </m:r>
                                    <m:r>
                                      <a:rPr lang="en-US" b="0" i="1" smtClean="0">
                                        <a:latin typeface="Cambria Math"/>
                                        <a:ea typeface="Cambria Math"/>
                                      </a:rPr>
                                      <m:t>≥</m:t>
                                    </m:r>
                                    <m:r>
                                      <a:rPr lang="en-US" b="0" i="1" smtClean="0">
                                        <a:latin typeface="Cambria Math"/>
                                        <a:ea typeface="Cambria Math"/>
                                      </a:rPr>
                                      <m:t>𝑡</m:t>
                                    </m:r>
                                    <m:r>
                                      <a:rPr lang="en-US" b="0" i="1" smtClean="0">
                                        <a:latin typeface="Cambria Math"/>
                                      </a:rPr>
                                      <m:t>)</m:t>
                                    </m:r>
                                  </m:num>
                                  <m:den>
                                    <m:r>
                                      <a:rPr lang="en-US" i="1" smtClean="0">
                                        <a:latin typeface="Cambria Math"/>
                                        <a:ea typeface="Cambria Math"/>
                                      </a:rPr>
                                      <m:t>∆</m:t>
                                    </m:r>
                                    <m:r>
                                      <a:rPr lang="en-US" b="0" i="1" smtClean="0">
                                        <a:latin typeface="Cambria Math"/>
                                        <a:ea typeface="Cambria Math"/>
                                      </a:rPr>
                                      <m:t>𝑡</m:t>
                                    </m:r>
                                  </m:den>
                                </m:f>
                              </m:e>
                            </m:d>
                          </m:e>
                          <m:sup/>
                        </m:sSup>
                      </m:e>
                    </m:func>
                  </m:oMath>
                </a14:m>
                <a:br>
                  <a:rPr lang="en-US" dirty="0"/>
                </a:br>
                <a:r>
                  <a:rPr lang="en-US" dirty="0"/>
                  <a:t>The survivor function S(t) gives the probability</a:t>
                </a:r>
                <a:br>
                  <a:rPr lang="en-US" dirty="0"/>
                </a:br>
                <a:r>
                  <a:rPr lang="en-US" dirty="0"/>
                  <a:t>that a unit survives longer than some specified time t: that is, S(t) gives the probability that the</a:t>
                </a:r>
                <a:br>
                  <a:rPr lang="en-US" dirty="0"/>
                </a:br>
                <a:r>
                  <a:rPr lang="en-US" dirty="0"/>
                  <a:t>random variable T exceeds the specified time t.</a:t>
                </a:r>
              </a:p>
              <a:p>
                <a:pPr marL="0" indent="0">
                  <a:buNone/>
                </a:pPr>
                <a:r>
                  <a:rPr lang="en-US" dirty="0"/>
                  <a:t>The hazard function h(t) gives the instantaneous potential per unit time for the event to occur, given that the individual has survived up to time t.</a:t>
                </a:r>
              </a:p>
              <a:p>
                <a:pPr marL="0" indent="0">
                  <a:buNone/>
                </a:pPr>
                <a:r>
                  <a:rPr lang="en-US" dirty="0"/>
                  <a:t>The relationship between the duo is shown by the formulae:</a:t>
                </a:r>
              </a:p>
              <a:p>
                <a:pPr marL="0" indent="0">
                  <a:buNone/>
                </a:pPr>
                <a:r>
                  <a:rPr lang="en-US" dirty="0"/>
                  <a:t>S(t) = </a:t>
                </a:r>
                <a:r>
                  <a:rPr lang="en-US" dirty="0" err="1"/>
                  <a:t>exp</a:t>
                </a:r>
                <a:r>
                  <a:rPr lang="en-US" dirty="0"/>
                  <a:t>(-</a:t>
                </a:r>
                <a14:m>
                  <m:oMath xmlns:m="http://schemas.openxmlformats.org/officeDocument/2006/math">
                    <m:nary>
                      <m:naryPr>
                        <m:limLoc m:val="undOvr"/>
                        <m:ctrlPr>
                          <a:rPr lang="en-US" i="1" smtClean="0">
                            <a:latin typeface="Cambria Math" panose="02040503050406030204" pitchFamily="18" charset="0"/>
                          </a:rPr>
                        </m:ctrlPr>
                      </m:naryPr>
                      <m:sub>
                        <m:r>
                          <m:rPr>
                            <m:brk m:alnAt="24"/>
                          </m:rPr>
                          <a:rPr lang="en-US" b="0" i="1" smtClean="0">
                            <a:latin typeface="Cambria Math"/>
                          </a:rPr>
                          <m:t>0</m:t>
                        </m:r>
                      </m:sub>
                      <m:sup>
                        <m:r>
                          <a:rPr lang="en-US" b="0" i="1" smtClean="0">
                            <a:latin typeface="Cambria Math"/>
                          </a:rPr>
                          <m:t>𝑡</m:t>
                        </m:r>
                      </m:sup>
                      <m:e>
                        <m:r>
                          <a:rPr lang="en-US" b="0" i="1" smtClean="0">
                            <a:latin typeface="Cambria Math"/>
                          </a:rPr>
                          <m:t>h</m:t>
                        </m:r>
                        <m:d>
                          <m:dPr>
                            <m:ctrlPr>
                              <a:rPr lang="en-US" b="0" i="1" smtClean="0">
                                <a:latin typeface="Cambria Math" panose="02040503050406030204" pitchFamily="18" charset="0"/>
                              </a:rPr>
                            </m:ctrlPr>
                          </m:dPr>
                          <m:e>
                            <m:r>
                              <a:rPr lang="en-US" b="0" i="1" smtClean="0">
                                <a:latin typeface="Cambria Math"/>
                              </a:rPr>
                              <m:t>𝑢</m:t>
                            </m:r>
                          </m:e>
                        </m:d>
                        <m:r>
                          <a:rPr lang="en-US" b="0" i="1" smtClean="0">
                            <a:latin typeface="Cambria Math"/>
                          </a:rPr>
                          <m:t>𝑑𝑢</m:t>
                        </m:r>
                      </m:e>
                    </m:nary>
                  </m:oMath>
                </a14:m>
                <a:r>
                  <a:rPr lang="en-US" dirty="0"/>
                  <a:t>)</a:t>
                </a:r>
              </a:p>
              <a:p>
                <a:pPr marL="0" indent="0">
                  <a:buNone/>
                </a:pPr>
                <a:r>
                  <a:rPr lang="en-US" dirty="0"/>
                  <a:t>H(t) = -[</a:t>
                </a:r>
                <a14:m>
                  <m:oMath xmlns:m="http://schemas.openxmlformats.org/officeDocument/2006/math">
                    <m:f>
                      <m:fPr>
                        <m:ctrlPr>
                          <a:rPr lang="en-US" i="1" smtClean="0">
                            <a:latin typeface="Cambria Math" panose="02040503050406030204" pitchFamily="18" charset="0"/>
                          </a:rPr>
                        </m:ctrlPr>
                      </m:fPr>
                      <m:num>
                        <m:f>
                          <m:fPr>
                            <m:type m:val="lin"/>
                            <m:ctrlPr>
                              <a:rPr lang="en-US" i="1" smtClean="0">
                                <a:latin typeface="Cambria Math" panose="02040503050406030204" pitchFamily="18" charset="0"/>
                              </a:rPr>
                            </m:ctrlPr>
                          </m:fPr>
                          <m:num>
                            <m:r>
                              <a:rPr lang="en-US" b="0" i="1" smtClean="0">
                                <a:latin typeface="Cambria Math"/>
                              </a:rPr>
                              <m:t>𝑑</m:t>
                            </m:r>
                            <m:r>
                              <a:rPr lang="en-US" i="1">
                                <a:latin typeface="Cambria Math"/>
                              </a:rPr>
                              <m:t>𝑠</m:t>
                            </m:r>
                            <m:r>
                              <a:rPr lang="en-US" i="1">
                                <a:latin typeface="Cambria Math"/>
                              </a:rPr>
                              <m:t>(</m:t>
                            </m:r>
                            <m:r>
                              <a:rPr lang="en-US" i="1">
                                <a:latin typeface="Cambria Math"/>
                              </a:rPr>
                              <m:t>𝑡</m:t>
                            </m:r>
                            <m:r>
                              <a:rPr lang="en-US" i="1">
                                <a:latin typeface="Cambria Math"/>
                              </a:rPr>
                              <m:t>)</m:t>
                            </m:r>
                          </m:num>
                          <m:den>
                            <m:r>
                              <a:rPr lang="en-US" b="0" i="1" smtClean="0">
                                <a:latin typeface="Cambria Math"/>
                              </a:rPr>
                              <m:t>𝑑𝑡</m:t>
                            </m:r>
                          </m:den>
                        </m:f>
                      </m:num>
                      <m:den>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m:t>
                        </m:r>
                      </m:den>
                    </m:f>
                  </m:oMath>
                </a14:m>
                <a:r>
                  <a:rPr lang="en-US" dirty="0"/>
                  <a:t>]</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19200"/>
                <a:ext cx="8610600" cy="5181600"/>
              </a:xfrm>
              <a:blipFill>
                <a:blip r:embed="rId3"/>
                <a:stretch>
                  <a:fillRect l="-1132" t="-2118" r="-1628"/>
                </a:stretch>
              </a:blipFill>
            </p:spPr>
            <p:txBody>
              <a:bodyPr/>
              <a:lstStyle/>
              <a:p>
                <a:r>
                  <a:rPr lang="en-US">
                    <a:noFill/>
                  </a:rPr>
                  <a:t> </a:t>
                </a:r>
              </a:p>
            </p:txBody>
          </p:sp>
        </mc:Fallback>
      </mc:AlternateContent>
    </p:spTree>
    <p:extLst>
      <p:ext uri="{BB962C8B-B14F-4D97-AF65-F5344CB8AC3E}">
        <p14:creationId xmlns:p14="http://schemas.microsoft.com/office/powerpoint/2010/main" val="302882095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dirty="0"/>
              <a:t>Kaplan-Meier survival curve and Log-Rank Test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buNone/>
                </a:pPr>
                <a:r>
                  <a:rPr lang="en-US" dirty="0"/>
                  <a:t>KM curve is an estimate of the survival curve.</a:t>
                </a:r>
              </a:p>
              <a:p>
                <a:pPr marL="0" indent="0">
                  <a:buNone/>
                </a:pPr>
                <a:r>
                  <a:rPr lang="en-US" dirty="0"/>
                  <a:t>The survival function table is used to construct the survival curve. KM survivor curve is a step function.</a:t>
                </a:r>
              </a:p>
              <a:p>
                <a:pPr marL="0" indent="0">
                  <a:buNone/>
                </a:pPr>
                <a:r>
                  <a:rPr lang="en-US" dirty="0"/>
                  <a:t>Plotting the KM curve of a covariate means plotting the KM curves of the levels of the covariate on the same graph.</a:t>
                </a:r>
              </a:p>
              <a:p>
                <a:pPr marL="0" indent="0">
                  <a:buNone/>
                </a:pPr>
                <a:r>
                  <a:rPr lang="en-US" dirty="0"/>
                  <a:t>Now, we are interested in knowing if the KM curves are statistically equal and here is where we apply log-rank test  after the hypotheses have been stated.</a:t>
                </a:r>
              </a:p>
              <a:p>
                <a:pPr marL="0" indent="0">
                  <a:buNone/>
                </a:pPr>
                <a:r>
                  <a:rPr lang="en-US" dirty="0"/>
                  <a:t>Log-rank tests for difference in survival between two or more survival curves.</a:t>
                </a:r>
              </a:p>
              <a:p>
                <a:pPr marL="0" indent="0">
                  <a:buNone/>
                </a:pPr>
                <a:r>
                  <a:rPr lang="en-US" dirty="0"/>
                  <a:t>The log–rank test is a large-sample chi-square test</a:t>
                </a:r>
                <a:br>
                  <a:rPr lang="en-US" dirty="0"/>
                </a:br>
                <a:r>
                  <a:rPr lang="en-US" dirty="0"/>
                  <a:t>that uses as its test criterion; a statistic that provides an overall comparison of the KM curves being compared.</a:t>
                </a:r>
              </a:p>
              <a:p>
                <a:pPr marL="0" indent="0" algn="ctr">
                  <a:buNone/>
                </a:pPr>
                <a:r>
                  <a:rPr lang="en-US" dirty="0"/>
                  <a:t>Log-Rank Statistics= </a:t>
                </a:r>
                <a14:m>
                  <m:oMath xmlns:m="http://schemas.openxmlformats.org/officeDocument/2006/math">
                    <m:f>
                      <m:fPr>
                        <m:ctrlPr>
                          <a:rPr lang="en-US"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a:rPr>
                              <m:t>𝑂</m:t>
                            </m:r>
                            <m:r>
                              <a:rPr lang="en-US" b="0" i="1" baseline="-25000" smtClean="0">
                                <a:latin typeface="Cambria Math"/>
                              </a:rPr>
                              <m:t>𝑖</m:t>
                            </m:r>
                            <m:r>
                              <a:rPr lang="en-US" b="0" i="1" smtClean="0">
                                <a:latin typeface="Cambria Math"/>
                              </a:rPr>
                              <m:t>−</m:t>
                            </m:r>
                            <m:r>
                              <a:rPr lang="en-US" b="0" i="1" smtClean="0">
                                <a:latin typeface="Cambria Math"/>
                              </a:rPr>
                              <m:t>𝐸𝑖</m:t>
                            </m:r>
                          </m:e>
                        </m:d>
                        <m:r>
                          <a:rPr lang="en-US" b="0" i="1" baseline="30000" smtClean="0">
                            <a:latin typeface="Cambria Math"/>
                          </a:rPr>
                          <m:t>2</m:t>
                        </m:r>
                      </m:num>
                      <m:den>
                        <m:r>
                          <a:rPr lang="en-US" b="0" i="1" smtClean="0">
                            <a:latin typeface="Cambria Math"/>
                          </a:rPr>
                          <m:t>𝑣𝑎𝑟</m:t>
                        </m:r>
                        <m:r>
                          <a:rPr lang="en-US" b="0" i="1" smtClean="0">
                            <a:latin typeface="Cambria Math"/>
                          </a:rPr>
                          <m:t>(</m:t>
                        </m:r>
                        <m:r>
                          <a:rPr lang="en-US" i="1">
                            <a:latin typeface="Cambria Math"/>
                          </a:rPr>
                          <m:t>𝑂</m:t>
                        </m:r>
                        <m:r>
                          <a:rPr lang="en-US" b="0" i="1" baseline="-25000" smtClean="0">
                            <a:latin typeface="Cambria Math"/>
                          </a:rPr>
                          <m:t>𝑖</m:t>
                        </m:r>
                        <m:r>
                          <a:rPr lang="en-US" i="1">
                            <a:latin typeface="Cambria Math"/>
                          </a:rPr>
                          <m:t>−</m:t>
                        </m:r>
                        <m:r>
                          <a:rPr lang="en-US" i="1">
                            <a:latin typeface="Cambria Math"/>
                          </a:rPr>
                          <m:t>𝐸𝑖</m:t>
                        </m:r>
                        <m:r>
                          <a:rPr lang="en-US" b="0" i="1" smtClean="0">
                            <a:latin typeface="Cambria Math"/>
                          </a:rPr>
                          <m:t>)</m:t>
                        </m:r>
                      </m:den>
                    </m:f>
                  </m:oMath>
                </a14:m>
                <a:r>
                  <a:rPr lang="en-US" dirty="0"/>
                  <a:t>  ~ </a:t>
                </a:r>
                <a:r>
                  <a:rPr lang="el-GR" dirty="0"/>
                  <a:t>χ</a:t>
                </a:r>
                <a:r>
                  <a:rPr lang="en-US" baseline="30000" dirty="0"/>
                  <a:t>2</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89" t="-2156" b="-8625"/>
                </a:stretch>
              </a:blipFill>
            </p:spPr>
            <p:txBody>
              <a:bodyPr/>
              <a:lstStyle/>
              <a:p>
                <a:r>
                  <a:rPr lang="en-US">
                    <a:noFill/>
                  </a:rPr>
                  <a:t> </a:t>
                </a:r>
              </a:p>
            </p:txBody>
          </p:sp>
        </mc:Fallback>
      </mc:AlternateContent>
    </p:spTree>
    <p:extLst>
      <p:ext uri="{BB962C8B-B14F-4D97-AF65-F5344CB8AC3E}">
        <p14:creationId xmlns:p14="http://schemas.microsoft.com/office/powerpoint/2010/main" val="401726030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and log-rank Test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We would like to know if the estimated survivor functions are statistically equivalent.</a:t>
            </a:r>
            <a:br>
              <a:rPr lang="en-US" dirty="0"/>
            </a:br>
            <a:r>
              <a:rPr lang="en-US" dirty="0"/>
              <a:t>First thing first, we set up hypothesis, null(H</a:t>
            </a:r>
            <a:r>
              <a:rPr lang="en-US" baseline="-25000" dirty="0"/>
              <a:t>0</a:t>
            </a:r>
            <a:r>
              <a:rPr lang="en-US" dirty="0"/>
              <a:t>) and alternate hypothesis (H</a:t>
            </a:r>
            <a:r>
              <a:rPr lang="en-US" baseline="-25000" dirty="0"/>
              <a:t>1</a:t>
            </a:r>
            <a:r>
              <a:rPr lang="en-US" dirty="0"/>
              <a:t>) where H0 is our claim as the researcher and it says " </a:t>
            </a:r>
            <a:r>
              <a:rPr lang="en-US" i="1" dirty="0"/>
              <a:t>there is no statistical difference in survival functions (curve) between the levels of covariate "while</a:t>
            </a:r>
            <a:r>
              <a:rPr lang="en-US" dirty="0"/>
              <a:t> the H</a:t>
            </a:r>
            <a:r>
              <a:rPr lang="en-US" baseline="-25000" dirty="0"/>
              <a:t>1</a:t>
            </a:r>
            <a:r>
              <a:rPr lang="en-US" dirty="0"/>
              <a:t> is trying to debunk our claim saying "there</a:t>
            </a:r>
            <a:r>
              <a:rPr lang="en-US" i="1" dirty="0"/>
              <a:t> is difference in at least one pair of survival functions</a:t>
            </a:r>
            <a:r>
              <a:rPr lang="en-US" dirty="0"/>
              <a:t>“</a:t>
            </a:r>
          </a:p>
          <a:p>
            <a:pPr marL="0" indent="0">
              <a:buNone/>
            </a:pPr>
            <a:endParaRPr lang="en-US" dirty="0"/>
          </a:p>
          <a:p>
            <a:pPr marL="0" indent="0">
              <a:buNone/>
            </a:pPr>
            <a:r>
              <a:rPr lang="en-US" sz="5100" dirty="0"/>
              <a:t>Nelson-Aalen Cumulative Hazard Rate</a:t>
            </a:r>
            <a:br>
              <a:rPr lang="en-US" dirty="0"/>
            </a:br>
            <a:r>
              <a:rPr lang="en-US" dirty="0"/>
              <a:t>Nelson-Aalen is to hazard function what Kaplan-Meier is to survival function.</a:t>
            </a:r>
          </a:p>
          <a:p>
            <a:pPr marL="0" indent="0">
              <a:buNone/>
            </a:pPr>
            <a:r>
              <a:rPr lang="en-US" dirty="0"/>
              <a:t>The Nelson-Aalen cumulative hazard estimate is non decreasing.</a:t>
            </a:r>
          </a:p>
        </p:txBody>
      </p:sp>
    </p:spTree>
    <p:extLst>
      <p:ext uri="{BB962C8B-B14F-4D97-AF65-F5344CB8AC3E}">
        <p14:creationId xmlns:p14="http://schemas.microsoft.com/office/powerpoint/2010/main" val="1892629201"/>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3780</TotalTime>
  <Words>1904</Words>
  <Application>Microsoft Office PowerPoint</Application>
  <PresentationFormat>On-screen Show (4:3)</PresentationFormat>
  <Paragraphs>196</Paragraphs>
  <Slides>28</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Cambria</vt:lpstr>
      <vt:lpstr>Cambria Math</vt:lpstr>
      <vt:lpstr>Times New Roman</vt:lpstr>
      <vt:lpstr>Wingdings</vt:lpstr>
      <vt:lpstr>Office Theme</vt:lpstr>
      <vt:lpstr>Document</vt:lpstr>
      <vt:lpstr> TITLE: SURVIVAL ANALYSIS: TIME FROM BIRTH TILL FIRST TERTIARY INSTITUTION ADMISSION</vt:lpstr>
      <vt:lpstr>OUTLINE </vt:lpstr>
      <vt:lpstr>PowerPoint Presentation</vt:lpstr>
      <vt:lpstr>Aim and Objectives</vt:lpstr>
      <vt:lpstr>Source of Data</vt:lpstr>
      <vt:lpstr>Methodology</vt:lpstr>
      <vt:lpstr>Survivor function and Hazard function</vt:lpstr>
      <vt:lpstr>Kaplan-Meier survival curve and Log-Rank Test  </vt:lpstr>
      <vt:lpstr>Hypothesis and log-rank Test</vt:lpstr>
      <vt:lpstr>Data Analysis</vt:lpstr>
      <vt:lpstr>PowerPoint Presentation</vt:lpstr>
      <vt:lpstr>Data Visualization</vt:lpstr>
      <vt:lpstr>Pie Chart Of The Gender Distribution Of Responses</vt:lpstr>
      <vt:lpstr>Overall Survivor Function Table</vt:lpstr>
      <vt:lpstr>PowerPoint Presentation</vt:lpstr>
      <vt:lpstr>PowerPoint Presentation</vt:lpstr>
      <vt:lpstr>PowerPoint Presentation</vt:lpstr>
      <vt:lpstr>PowerPoint Presentation</vt:lpstr>
      <vt:lpstr>PowerPoint Presentation</vt:lpstr>
      <vt:lpstr>PowerPoint Presentation</vt:lpstr>
      <vt:lpstr>Nelson-Aalen Cummulative Hazard Rate</vt:lpstr>
      <vt:lpstr>Cummulative Hazard for Gender</vt:lpstr>
      <vt:lpstr>PowerPoint Presentation</vt:lpstr>
      <vt:lpstr>PowerPoint Presentation</vt:lpstr>
      <vt:lpstr>Cox proportional hazard model is a semi-parametric model with its baseline hazard h0(t) unspecified and this is the property makes it semi-parametric. H(t,x) = h0(t)[exp∑_(i=1)^p▒βixi]   where h0(t) is the baseline hazard X is the time independent explanatory variable t= time variable  H(t, x) = h0(t) exp[(0.14south_west) + (0.19south_south) – (0.29south_east) + (0.09north_east) + (0.03gender) + (0.11state) + (0.46private) – (0.42living_in_school) – 0.20strong_positive + (0.46positive) –(0.01neutral) – (0.18negative) + (0.18olevel_attempts)]</vt:lpstr>
      <vt:lpstr>Summary</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SURVIVAL ANALYSIS: TIME FROM BIRTH TILL FRST TERTIARY ADMISSION</dc:title>
  <dc:creator>User</dc:creator>
  <cp:lastModifiedBy>User</cp:lastModifiedBy>
  <cp:revision>75</cp:revision>
  <cp:lastPrinted>2021-12-13T07:31:48Z</cp:lastPrinted>
  <dcterms:created xsi:type="dcterms:W3CDTF">2021-12-10T14:33:04Z</dcterms:created>
  <dcterms:modified xsi:type="dcterms:W3CDTF">2022-02-08T08:55:41Z</dcterms:modified>
</cp:coreProperties>
</file>