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.svg" ContentType="image/svg+xml"/>
  <Override PartName="/ppt/media/image20.svg" ContentType="image/svg+xml"/>
  <Override PartName="/ppt/media/image2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  <p:sldMasterId id="2147483667" r:id="rId4"/>
    <p:sldMasterId id="2147483682" r:id="rId5"/>
    <p:sldMasterId id="2147483697" r:id="rId6"/>
    <p:sldMasterId id="2147483712" r:id="rId7"/>
    <p:sldMasterId id="2147483727" r:id="rId8"/>
    <p:sldMasterId id="2147483742" r:id="rId9"/>
  </p:sldMasterIdLst>
  <p:notesMasterIdLst>
    <p:notesMasterId r:id="rId17"/>
  </p:notesMasterIdLst>
  <p:handoutMasterIdLst>
    <p:handoutMasterId r:id="rId19"/>
  </p:handoutMasterIdLst>
  <p:sldIdLst>
    <p:sldId id="256" r:id="rId10"/>
    <p:sldId id="260" r:id="rId11"/>
    <p:sldId id="306" r:id="rId12"/>
    <p:sldId id="307" r:id="rId13"/>
    <p:sldId id="308" r:id="rId14"/>
    <p:sldId id="309" r:id="rId15"/>
    <p:sldId id="323" r:id="rId16"/>
    <p:sldId id="32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A69"/>
    <a:srgbClr val="FFFFFF"/>
    <a:srgbClr val="C1CBD7"/>
    <a:srgbClr val="92A3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14" autoAdjust="0"/>
  </p:normalViewPr>
  <p:slideViewPr>
    <p:cSldViewPr snapToGrid="0" showGuides="1">
      <p:cViewPr varScale="1">
        <p:scale>
          <a:sx n="108" d="100"/>
          <a:sy n="108" d="100"/>
        </p:scale>
        <p:origin x="654" y="78"/>
      </p:cViewPr>
      <p:guideLst>
        <p:guide orient="horz" pos="21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43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包图简圆体" panose="02010601030101010101" pitchFamily="2" charset="-122"/>
              <a:ea typeface="包图简圆体" panose="02010601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5014A-BDC5-4345-998B-2EDA94B21FF0}" type="datetimeFigureOut">
              <a:rPr lang="zh-CN" altLang="en-US" smtClean="0">
                <a:latin typeface="包图简圆体" panose="02010601030101010101" pitchFamily="2" charset="-122"/>
                <a:ea typeface="包图简圆体" panose="02010601030101010101" pitchFamily="2" charset="-122"/>
              </a:rPr>
            </a:fld>
            <a:endParaRPr lang="zh-CN" altLang="en-US" dirty="0">
              <a:latin typeface="包图简圆体" panose="02010601030101010101" pitchFamily="2" charset="-122"/>
              <a:ea typeface="包图简圆体" panose="02010601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包图简圆体" panose="02010601030101010101" pitchFamily="2" charset="-122"/>
              <a:ea typeface="包图简圆体" panose="02010601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A59D1-CE3A-45B4-B4E9-4C410C6D122D}" type="slidenum">
              <a:rPr lang="zh-CN" altLang="en-US" smtClean="0">
                <a:latin typeface="包图简圆体" panose="02010601030101010101" pitchFamily="2" charset="-122"/>
                <a:ea typeface="包图简圆体" panose="02010601030101010101" pitchFamily="2" charset="-122"/>
              </a:rPr>
            </a:fld>
            <a:endParaRPr lang="zh-CN" altLang="en-US" dirty="0">
              <a:latin typeface="包图简圆体" panose="02010601030101010101" pitchFamily="2" charset="-122"/>
              <a:ea typeface="包图简圆体" panose="02010601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8C295-2B30-4911-B60B-CCCA83E1EC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E042B-09F2-4886-9A05-EF6541C2F12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svg"/><Relationship Id="rId8" Type="http://schemas.openxmlformats.org/officeDocument/2006/relationships/image" Target="../media/image13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1" Type="http://schemas.openxmlformats.org/officeDocument/2006/relationships/image" Target="../media/image20.svg"/><Relationship Id="rId10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svg"/><Relationship Id="rId8" Type="http://schemas.openxmlformats.org/officeDocument/2006/relationships/image" Target="../media/image13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1" Type="http://schemas.openxmlformats.org/officeDocument/2006/relationships/image" Target="../media/image20.svg"/><Relationship Id="rId10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svg"/><Relationship Id="rId8" Type="http://schemas.openxmlformats.org/officeDocument/2006/relationships/image" Target="../media/image13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1" Type="http://schemas.openxmlformats.org/officeDocument/2006/relationships/image" Target="../media/image20.svg"/><Relationship Id="rId10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svg"/><Relationship Id="rId8" Type="http://schemas.openxmlformats.org/officeDocument/2006/relationships/image" Target="../media/image13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1" Type="http://schemas.openxmlformats.org/officeDocument/2006/relationships/image" Target="../media/image20.svg"/><Relationship Id="rId10" Type="http://schemas.openxmlformats.org/officeDocument/2006/relationships/image" Target="../media/image19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svg"/><Relationship Id="rId8" Type="http://schemas.openxmlformats.org/officeDocument/2006/relationships/image" Target="../media/image13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1" Type="http://schemas.openxmlformats.org/officeDocument/2006/relationships/image" Target="../media/image20.svg"/><Relationship Id="rId10" Type="http://schemas.openxmlformats.org/officeDocument/2006/relationships/image" Target="../media/image19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svg"/><Relationship Id="rId8" Type="http://schemas.openxmlformats.org/officeDocument/2006/relationships/image" Target="../media/image13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1" Type="http://schemas.openxmlformats.org/officeDocument/2006/relationships/image" Target="../media/image20.svg"/><Relationship Id="rId10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svg"/><Relationship Id="rId8" Type="http://schemas.openxmlformats.org/officeDocument/2006/relationships/image" Target="../media/image7.png"/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svg"/><Relationship Id="rId8" Type="http://schemas.openxmlformats.org/officeDocument/2006/relationships/image" Target="../media/image13.png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1" Type="http://schemas.openxmlformats.org/officeDocument/2006/relationships/image" Target="../media/image20.svg"/><Relationship Id="rId10" Type="http://schemas.openxmlformats.org/officeDocument/2006/relationships/image" Target="../media/image19.png"/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svg"/><Relationship Id="rId6" Type="http://schemas.openxmlformats.org/officeDocument/2006/relationships/image" Target="../media/image1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04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04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04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04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04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04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31" t="12611"/>
          <a:stretch>
            <a:fillRect/>
          </a:stretch>
        </p:blipFill>
        <p:spPr>
          <a:xfrm>
            <a:off x="0" y="-2"/>
            <a:ext cx="5281020" cy="3429001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7701" b="23388"/>
          <a:stretch>
            <a:fillRect/>
          </a:stretch>
        </p:blipFill>
        <p:spPr>
          <a:xfrm>
            <a:off x="4542584" y="1540708"/>
            <a:ext cx="7649416" cy="5317292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5385" r="50000"/>
          <a:stretch>
            <a:fillRect/>
          </a:stretch>
        </p:blipFill>
        <p:spPr>
          <a:xfrm>
            <a:off x="9012730" y="-1"/>
            <a:ext cx="3179270" cy="1540709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0956"/>
          <a:stretch>
            <a:fillRect/>
          </a:stretch>
        </p:blipFill>
        <p:spPr>
          <a:xfrm>
            <a:off x="0" y="4889049"/>
            <a:ext cx="1252548" cy="261371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7782" t="1243" r="5319" b="26177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20038">
            <a:off x="5085834" y="316902"/>
            <a:ext cx="2020333" cy="1095134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20038">
            <a:off x="4897470" y="398001"/>
            <a:ext cx="2020333" cy="1095134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 flipV="1">
            <a:off x="0" y="5597874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>
            <a:off x="10210801" y="1219"/>
            <a:ext cx="1981199" cy="12601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14" t="46779"/>
          <a:stretch>
            <a:fillRect/>
          </a:stretch>
        </p:blipFill>
        <p:spPr>
          <a:xfrm>
            <a:off x="0" y="-1"/>
            <a:ext cx="3268584" cy="1617786"/>
          </a:xfrm>
          <a:prstGeom prst="rect">
            <a:avLst/>
          </a:prstGeom>
        </p:spPr>
      </p:pic>
      <p:pic>
        <p:nvPicPr>
          <p:cNvPr id="7" name="图形 6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4714" r="31351" b="14323"/>
          <a:stretch>
            <a:fillRect/>
          </a:stretch>
        </p:blipFill>
        <p:spPr>
          <a:xfrm>
            <a:off x="6565767" y="0"/>
            <a:ext cx="5626234" cy="685800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4772" r="23374"/>
          <a:stretch>
            <a:fillRect/>
          </a:stretch>
        </p:blipFill>
        <p:spPr>
          <a:xfrm>
            <a:off x="7793442" y="-1"/>
            <a:ext cx="4398558" cy="4318316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9667" t="10322" r="14601" b="9883"/>
          <a:stretch>
            <a:fillRect/>
          </a:stretch>
        </p:blipFill>
        <p:spPr>
          <a:xfrm>
            <a:off x="-1" y="1"/>
            <a:ext cx="12192001" cy="68580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38116" t="1648" b="50000"/>
          <a:stretch>
            <a:fillRect/>
          </a:stretch>
        </p:blipFill>
        <p:spPr>
          <a:xfrm>
            <a:off x="0" y="6260123"/>
            <a:ext cx="2419684" cy="597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909485"/>
            <a:ext cx="12192000" cy="2948516"/>
          </a:xfrm>
          <a:prstGeom prst="rect">
            <a:avLst/>
          </a:prstGeom>
          <a:solidFill>
            <a:srgbClr val="4A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01" y="1508787"/>
            <a:ext cx="9640360" cy="490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17974" y="2168343"/>
            <a:ext cx="4620289" cy="34168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623392" y="4485118"/>
            <a:ext cx="4032448" cy="1344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包图简圆体" panose="02010601030101010101" pitchFamily="2" charset="-122"/>
            </a:endParaRPr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5385" r="50000"/>
          <a:stretch>
            <a:fillRect/>
          </a:stretch>
        </p:blipFill>
        <p:spPr>
          <a:xfrm flipH="1">
            <a:off x="0" y="0"/>
            <a:ext cx="2264250" cy="109728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1852" t="10321" r="14601" b="57357"/>
          <a:stretch>
            <a:fillRect/>
          </a:stretch>
        </p:blipFill>
        <p:spPr>
          <a:xfrm flipH="1">
            <a:off x="0" y="1219"/>
            <a:ext cx="1981199" cy="1260126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 userDrawn="1"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667" t="79832" r="58888" b="9883"/>
          <a:stretch>
            <a:fillRect/>
          </a:stretch>
        </p:blipFill>
        <p:spPr>
          <a:xfrm flipH="1" flipV="1">
            <a:off x="9281159" y="0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23392" y="452669"/>
            <a:ext cx="4416171" cy="374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27915" y="452669"/>
            <a:ext cx="6240693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327915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7488261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9648608" y="2420765"/>
            <a:ext cx="1920000" cy="17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包图简圆体" panose="02010601030101010101" pitchFamily="2" charset="-122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4" name="图形 13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8116" t="1648" b="50000"/>
          <a:stretch>
            <a:fillRect/>
          </a:stretch>
        </p:blipFill>
        <p:spPr>
          <a:xfrm flipH="1">
            <a:off x="9772316" y="6260123"/>
            <a:ext cx="2419684" cy="597878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61852" t="10321" r="14601" b="57357"/>
          <a:stretch>
            <a:fillRect/>
          </a:stretch>
        </p:blipFill>
        <p:spPr>
          <a:xfrm flipV="1">
            <a:off x="10210801" y="5597874"/>
            <a:ext cx="1981199" cy="1260126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667" t="79832" r="58888" b="9883"/>
          <a:stretch>
            <a:fillRect/>
          </a:stretch>
        </p:blipFill>
        <p:spPr>
          <a:xfrm>
            <a:off x="-1" y="6211146"/>
            <a:ext cx="2910841" cy="6468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044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0.xml"/><Relationship Id="rId8" Type="http://schemas.openxmlformats.org/officeDocument/2006/relationships/slideLayout" Target="../slideLayouts/slideLayout39.xml"/><Relationship Id="rId7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5" Type="http://schemas.openxmlformats.org/officeDocument/2006/relationships/theme" Target="../theme/theme5.xml"/><Relationship Id="rId14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8.xml"/><Relationship Id="rId8" Type="http://schemas.openxmlformats.org/officeDocument/2006/relationships/slideLayout" Target="../slideLayouts/slideLayout67.xml"/><Relationship Id="rId7" Type="http://schemas.openxmlformats.org/officeDocument/2006/relationships/slideLayout" Target="../slideLayouts/slideLayout66.xml"/><Relationship Id="rId6" Type="http://schemas.openxmlformats.org/officeDocument/2006/relationships/slideLayout" Target="../slideLayouts/slideLayout65.xml"/><Relationship Id="rId5" Type="http://schemas.openxmlformats.org/officeDocument/2006/relationships/slideLayout" Target="../slideLayouts/slideLayout64.xml"/><Relationship Id="rId4" Type="http://schemas.openxmlformats.org/officeDocument/2006/relationships/slideLayout" Target="../slideLayouts/slideLayout63.xml"/><Relationship Id="rId3" Type="http://schemas.openxmlformats.org/officeDocument/2006/relationships/slideLayout" Target="../slideLayouts/slideLayout62.xml"/><Relationship Id="rId2" Type="http://schemas.openxmlformats.org/officeDocument/2006/relationships/slideLayout" Target="../slideLayouts/slideLayout61.xml"/><Relationship Id="rId15" Type="http://schemas.openxmlformats.org/officeDocument/2006/relationships/theme" Target="../theme/theme6.xml"/><Relationship Id="rId14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0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2.xml"/><Relationship Id="rId8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0.xml"/><Relationship Id="rId6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5.xml"/><Relationship Id="rId15" Type="http://schemas.openxmlformats.org/officeDocument/2006/relationships/theme" Target="../theme/theme7.xml"/><Relationship Id="rId14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3.xml"/><Relationship Id="rId1" Type="http://schemas.openxmlformats.org/officeDocument/2006/relationships/slideLayout" Target="../slideLayouts/slideLayout74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6.xml"/><Relationship Id="rId8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3.xml"/><Relationship Id="rId5" Type="http://schemas.openxmlformats.org/officeDocument/2006/relationships/slideLayout" Target="../slideLayouts/slideLayout92.xml"/><Relationship Id="rId4" Type="http://schemas.openxmlformats.org/officeDocument/2006/relationships/slideLayout" Target="../slideLayouts/slideLayout91.xml"/><Relationship Id="rId3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9.xml"/><Relationship Id="rId15" Type="http://schemas.openxmlformats.org/officeDocument/2006/relationships/theme" Target="../theme/theme8.xml"/><Relationship Id="rId14" Type="http://schemas.openxmlformats.org/officeDocument/2006/relationships/slideLayout" Target="../slideLayouts/slideLayout101.xml"/><Relationship Id="rId13" Type="http://schemas.openxmlformats.org/officeDocument/2006/relationships/slideLayout" Target="../slideLayouts/slideLayout100.xml"/><Relationship Id="rId12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97.xml"/><Relationship Id="rId1" Type="http://schemas.openxmlformats.org/officeDocument/2006/relationships/slideLayout" Target="../slideLayouts/slideLayout8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22028" y="2532621"/>
            <a:ext cx="514794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dirty="0">
                <a:solidFill>
                  <a:srgbClr val="4A5A69"/>
                </a:solidFill>
                <a:cs typeface="+mn-ea"/>
                <a:sym typeface="+mn-lt"/>
              </a:rPr>
              <a:t>语</a:t>
            </a:r>
            <a:r>
              <a:rPr lang="en-US" altLang="zh-CN" sz="8000" dirty="0">
                <a:solidFill>
                  <a:srgbClr val="4A5A69"/>
                </a:solidFill>
                <a:cs typeface="+mn-ea"/>
                <a:sym typeface="+mn-lt"/>
              </a:rPr>
              <a:t> </a:t>
            </a:r>
            <a:r>
              <a:rPr lang="zh-CN" altLang="en-US" sz="8000" dirty="0">
                <a:solidFill>
                  <a:srgbClr val="4A5A69"/>
                </a:solidFill>
                <a:cs typeface="+mn-ea"/>
                <a:sym typeface="+mn-lt"/>
              </a:rPr>
              <a:t>法</a:t>
            </a:r>
            <a:r>
              <a:rPr lang="en-US" altLang="zh-CN" sz="8000" dirty="0">
                <a:solidFill>
                  <a:srgbClr val="4A5A69"/>
                </a:solidFill>
                <a:cs typeface="+mn-ea"/>
                <a:sym typeface="+mn-lt"/>
              </a:rPr>
              <a:t> </a:t>
            </a:r>
            <a:r>
              <a:rPr lang="zh-CN" altLang="en-US" sz="8000" dirty="0">
                <a:solidFill>
                  <a:srgbClr val="4A5A69"/>
                </a:solidFill>
                <a:cs typeface="+mn-ea"/>
                <a:sym typeface="+mn-lt"/>
              </a:rPr>
              <a:t>分</a:t>
            </a:r>
            <a:r>
              <a:rPr lang="en-US" altLang="zh-CN" sz="8000" dirty="0">
                <a:solidFill>
                  <a:srgbClr val="4A5A69"/>
                </a:solidFill>
                <a:cs typeface="+mn-ea"/>
                <a:sym typeface="+mn-lt"/>
              </a:rPr>
              <a:t> </a:t>
            </a:r>
            <a:r>
              <a:rPr lang="zh-CN" altLang="en-US" sz="8000" dirty="0">
                <a:solidFill>
                  <a:srgbClr val="4A5A69"/>
                </a:solidFill>
                <a:cs typeface="+mn-ea"/>
                <a:sym typeface="+mn-lt"/>
              </a:rPr>
              <a:t>析</a:t>
            </a:r>
            <a:endParaRPr lang="zh-CN" altLang="en-US" sz="80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194777" y="3193581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872479" y="3193581"/>
            <a:ext cx="1232694" cy="0"/>
          </a:xfrm>
          <a:prstGeom prst="line">
            <a:avLst/>
          </a:prstGeom>
          <a:ln>
            <a:solidFill>
              <a:srgbClr val="92A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99110" y="1760855"/>
            <a:ext cx="11348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dirty="0">
                <a:solidFill>
                  <a:srgbClr val="4A5A69"/>
                </a:solidFill>
                <a:cs typeface="+mn-ea"/>
                <a:sym typeface="+mn-lt"/>
              </a:rPr>
              <a:t>1.</a:t>
            </a:r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语法分析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grpSp>
        <p:nvGrpSpPr>
          <p:cNvPr id="15" name="Group 13"/>
          <p:cNvGrpSpPr/>
          <p:nvPr/>
        </p:nvGrpSpPr>
        <p:grpSpPr>
          <a:xfrm rot="16200000">
            <a:off x="9855876" y="182347"/>
            <a:ext cx="1157497" cy="1157497"/>
            <a:chOff x="3563888" y="1923678"/>
            <a:chExt cx="900000" cy="900000"/>
          </a:xfrm>
        </p:grpSpPr>
        <p:sp>
          <p:nvSpPr>
            <p:cNvPr id="16" name="Rectangle 14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17" name="Right Triangle 15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Rectangle 16"/>
          <p:cNvSpPr/>
          <p:nvPr/>
        </p:nvSpPr>
        <p:spPr>
          <a:xfrm rot="2700000">
            <a:off x="10069713" y="747395"/>
            <a:ext cx="280693" cy="50322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pic>
        <p:nvPicPr>
          <p:cNvPr id="2" name="图片 1" descr="0CG]2`E_[_9}D900LS~]AK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6535" y="2501900"/>
            <a:ext cx="8830945" cy="29197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77025" y="1025525"/>
            <a:ext cx="27755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dys </a:t>
            </a:r>
            <a:r>
              <a:rPr lang="zh-CN" altLang="en-US"/>
              <a:t>和</a:t>
            </a:r>
            <a:r>
              <a:rPr lang="en-US" altLang="zh-CN"/>
              <a:t> dyd</a:t>
            </a:r>
            <a:r>
              <a:rPr lang="zh-CN" altLang="en-US"/>
              <a:t>是同一个文件，但是</a:t>
            </a:r>
            <a:r>
              <a:rPr lang="en-US" altLang="zh-CN"/>
              <a:t>dyd</a:t>
            </a:r>
            <a:r>
              <a:rPr lang="zh-CN" altLang="en-US"/>
              <a:t>指通过的是词法分析，</a:t>
            </a:r>
            <a:r>
              <a:rPr lang="en-US" altLang="zh-CN"/>
              <a:t>dys</a:t>
            </a:r>
            <a:r>
              <a:rPr lang="zh-CN" altLang="en-US"/>
              <a:t>指通过的是语法分析，但是两个文件里面的东西是一样</a:t>
            </a:r>
            <a:r>
              <a:rPr lang="zh-CN" altLang="en-US"/>
              <a:t>的。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0805" y="1416050"/>
            <a:ext cx="12019915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rgbClr val="4A5A69"/>
                </a:solidFill>
                <a:cs typeface="+mn-ea"/>
                <a:sym typeface="+mn-lt"/>
              </a:rPr>
              <a:t>2.</a:t>
            </a:r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变量名表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变量名vname: char(16)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所属过程vproc:char(16)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分类vkind: 0..1(0—变量、1—形参)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变量类型vtype: types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变量层次vlev: int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变量在变量表中的位置vadr: int(相对第一个变量而言)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types=(ints)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grpSp>
        <p:nvGrpSpPr>
          <p:cNvPr id="15" name="Group 13"/>
          <p:cNvGrpSpPr/>
          <p:nvPr/>
        </p:nvGrpSpPr>
        <p:grpSpPr>
          <a:xfrm rot="16200000">
            <a:off x="9855876" y="182347"/>
            <a:ext cx="1157497" cy="1157497"/>
            <a:chOff x="3563888" y="1923678"/>
            <a:chExt cx="900000" cy="900000"/>
          </a:xfrm>
        </p:grpSpPr>
        <p:sp>
          <p:nvSpPr>
            <p:cNvPr id="16" name="Rectangle 14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17" name="Right Triangle 15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Rectangle 16"/>
          <p:cNvSpPr/>
          <p:nvPr/>
        </p:nvSpPr>
        <p:spPr>
          <a:xfrm rot="2700000">
            <a:off x="10069713" y="747395"/>
            <a:ext cx="280693" cy="50322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0835" y="1760855"/>
            <a:ext cx="11348085" cy="3846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rgbClr val="4A5A69"/>
                </a:solidFill>
                <a:cs typeface="+mn-ea"/>
                <a:sym typeface="+mn-lt"/>
              </a:rPr>
              <a:t>3.</a:t>
            </a:r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过程名表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过程名pname: char(16)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过程类型ptype: types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过程层次plev: int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第一个变量在变量表中的位置fadr: int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最后一个变量在变量表中的位置ladr: int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grpSp>
        <p:nvGrpSpPr>
          <p:cNvPr id="15" name="Group 13"/>
          <p:cNvGrpSpPr/>
          <p:nvPr/>
        </p:nvGrpSpPr>
        <p:grpSpPr>
          <a:xfrm rot="16200000">
            <a:off x="9855876" y="182347"/>
            <a:ext cx="1157497" cy="1157497"/>
            <a:chOff x="3563888" y="1923678"/>
            <a:chExt cx="900000" cy="900000"/>
          </a:xfrm>
        </p:grpSpPr>
        <p:sp>
          <p:nvSpPr>
            <p:cNvPr id="16" name="Rectangle 14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17" name="Right Triangle 15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Rectangle 16"/>
          <p:cNvSpPr/>
          <p:nvPr/>
        </p:nvSpPr>
        <p:spPr>
          <a:xfrm rot="2700000">
            <a:off x="10069713" y="747395"/>
            <a:ext cx="280693" cy="50322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8770" y="1483995"/>
            <a:ext cx="113480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dirty="0">
                <a:solidFill>
                  <a:srgbClr val="4A5A69"/>
                </a:solidFill>
                <a:cs typeface="+mn-ea"/>
                <a:sym typeface="+mn-lt"/>
              </a:rPr>
              <a:t>4.</a:t>
            </a:r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（有过程说明时）设一个总的变量名表，查、填表时注意嵌套。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lang="en-US" altLang="zh-CN" sz="3600" dirty="0">
                <a:solidFill>
                  <a:srgbClr val="4A5A69"/>
                </a:solidFill>
                <a:cs typeface="+mn-ea"/>
                <a:sym typeface="+mn-lt"/>
              </a:rPr>
              <a:t>5.</a:t>
            </a:r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语法错分类: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      (1)缺少符号错;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      (2)符号匹配错;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      (3)符号无定义或重复定义。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lang="en-US" altLang="zh-CN" sz="3600" dirty="0">
                <a:solidFill>
                  <a:srgbClr val="4A5A69"/>
                </a:solidFill>
                <a:cs typeface="+mn-ea"/>
                <a:sym typeface="+mn-lt"/>
              </a:rPr>
              <a:t>6.</a:t>
            </a:r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递归下降分析时, 必须先消除左递归。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grpSp>
        <p:nvGrpSpPr>
          <p:cNvPr id="15" name="Group 13"/>
          <p:cNvGrpSpPr/>
          <p:nvPr/>
        </p:nvGrpSpPr>
        <p:grpSpPr>
          <a:xfrm rot="16200000">
            <a:off x="9855876" y="182347"/>
            <a:ext cx="1157497" cy="1157497"/>
            <a:chOff x="3563888" y="1923678"/>
            <a:chExt cx="900000" cy="900000"/>
          </a:xfrm>
        </p:grpSpPr>
        <p:sp>
          <p:nvSpPr>
            <p:cNvPr id="16" name="Rectangle 14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17" name="Right Triangle 15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Rectangle 16"/>
          <p:cNvSpPr/>
          <p:nvPr/>
        </p:nvSpPr>
        <p:spPr>
          <a:xfrm rot="2700000">
            <a:off x="10069713" y="747395"/>
            <a:ext cx="280693" cy="50322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88870" y="290830"/>
            <a:ext cx="11348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需要注意的几个问题</a:t>
            </a:r>
            <a:r>
              <a:rPr lang="en-US" altLang="zh-CN" sz="2800" dirty="0">
                <a:solidFill>
                  <a:srgbClr val="4A5A69"/>
                </a:solidFill>
                <a:cs typeface="+mn-ea"/>
                <a:sym typeface="+mn-lt"/>
              </a:rPr>
              <a:t>:</a:t>
            </a:r>
            <a:endParaRPr lang="en-US" altLang="zh-CN" sz="28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grpSp>
        <p:nvGrpSpPr>
          <p:cNvPr id="15" name="Group 13"/>
          <p:cNvGrpSpPr/>
          <p:nvPr/>
        </p:nvGrpSpPr>
        <p:grpSpPr>
          <a:xfrm rot="16200000">
            <a:off x="9705975" y="28575"/>
            <a:ext cx="1146810" cy="1108710"/>
            <a:chOff x="3563888" y="1923678"/>
            <a:chExt cx="900000" cy="900000"/>
          </a:xfrm>
        </p:grpSpPr>
        <p:sp>
          <p:nvSpPr>
            <p:cNvPr id="16" name="Rectangle 14"/>
            <p:cNvSpPr/>
            <p:nvPr/>
          </p:nvSpPr>
          <p:spPr>
            <a:xfrm>
              <a:off x="3563888" y="1923678"/>
              <a:ext cx="900000" cy="900000"/>
            </a:xfrm>
            <a:prstGeom prst="rect">
              <a:avLst/>
            </a:prstGeom>
            <a:solidFill>
              <a:srgbClr val="4A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cs typeface="+mn-ea"/>
                <a:sym typeface="+mn-lt"/>
              </a:endParaRPr>
            </a:p>
          </p:txBody>
        </p:sp>
        <p:sp>
          <p:nvSpPr>
            <p:cNvPr id="17" name="Right Triangle 15"/>
            <p:cNvSpPr/>
            <p:nvPr/>
          </p:nvSpPr>
          <p:spPr>
            <a:xfrm rot="16200000">
              <a:off x="3731757" y="2089433"/>
              <a:ext cx="648000" cy="648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Rectangle 16"/>
          <p:cNvSpPr/>
          <p:nvPr/>
        </p:nvSpPr>
        <p:spPr>
          <a:xfrm rot="2700000">
            <a:off x="9961128" y="543560"/>
            <a:ext cx="280693" cy="50322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156970"/>
            <a:ext cx="12192000" cy="5502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10000"/>
              </a:lnSpc>
            </a:pPr>
            <a:r>
              <a:rPr sz="3200" dirty="0">
                <a:solidFill>
                  <a:srgbClr val="4A5A69"/>
                </a:solidFill>
                <a:cs typeface="+mn-ea"/>
                <a:sym typeface="+mn-lt"/>
              </a:rPr>
              <a:t>1</a:t>
            </a:r>
            <a:r>
              <a:rPr lang="en-US" sz="3200" dirty="0">
                <a:solidFill>
                  <a:srgbClr val="4A5A69"/>
                </a:solidFill>
                <a:cs typeface="+mn-ea"/>
                <a:sym typeface="+mn-lt"/>
              </a:rPr>
              <a:t>. </a:t>
            </a:r>
            <a:r>
              <a:rPr sz="3200" dirty="0">
                <a:solidFill>
                  <a:srgbClr val="4A5A69"/>
                </a:solidFill>
                <a:cs typeface="+mn-ea"/>
                <a:sym typeface="+mn-lt"/>
              </a:rPr>
              <a:t>输入文件为无词法错误的二元式文件（要求使用测试程序）；</a:t>
            </a:r>
            <a:endParaRPr sz="32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>
              <a:lnSpc>
                <a:spcPct val="110000"/>
              </a:lnSpc>
            </a:pPr>
            <a:r>
              <a:rPr sz="3200" dirty="0">
                <a:solidFill>
                  <a:srgbClr val="4A5A69"/>
                </a:solidFill>
                <a:cs typeface="+mn-ea"/>
                <a:sym typeface="+mn-lt"/>
              </a:rPr>
              <a:t>2</a:t>
            </a:r>
            <a:r>
              <a:rPr lang="en-US" sz="3200" dirty="0">
                <a:solidFill>
                  <a:srgbClr val="4A5A69"/>
                </a:solidFill>
                <a:cs typeface="+mn-ea"/>
                <a:sym typeface="+mn-lt"/>
              </a:rPr>
              <a:t>. </a:t>
            </a:r>
            <a:r>
              <a:rPr sz="3200" dirty="0">
                <a:solidFill>
                  <a:srgbClr val="4A5A69"/>
                </a:solidFill>
                <a:cs typeface="+mn-ea"/>
                <a:sym typeface="+mn-lt"/>
              </a:rPr>
              <a:t>注意变量和形参的定义和使用顺序；</a:t>
            </a:r>
            <a:endParaRPr sz="32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>
              <a:lnSpc>
                <a:spcPct val="110000"/>
              </a:lnSpc>
            </a:pPr>
            <a:r>
              <a:rPr sz="3200" dirty="0">
                <a:solidFill>
                  <a:srgbClr val="4A5A69"/>
                </a:solidFill>
                <a:cs typeface="+mn-ea"/>
                <a:sym typeface="+mn-lt"/>
              </a:rPr>
              <a:t>3</a:t>
            </a:r>
            <a:r>
              <a:rPr lang="en-US" sz="3200" dirty="0">
                <a:solidFill>
                  <a:srgbClr val="4A5A69"/>
                </a:solidFill>
                <a:cs typeface="+mn-ea"/>
                <a:sym typeface="+mn-lt"/>
              </a:rPr>
              <a:t>. </a:t>
            </a:r>
            <a:r>
              <a:rPr sz="3200" dirty="0">
                <a:solidFill>
                  <a:srgbClr val="4A5A69"/>
                </a:solidFill>
                <a:cs typeface="+mn-ea"/>
                <a:sym typeface="+mn-lt"/>
              </a:rPr>
              <a:t>尽可能一次性报出所有语法错误（需要修改测试程序，报告至少有三种不同的测试程序报出相应语法错误）；</a:t>
            </a:r>
            <a:endParaRPr sz="32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>
              <a:lnSpc>
                <a:spcPct val="110000"/>
              </a:lnSpc>
            </a:pPr>
            <a:r>
              <a:rPr sz="3200" dirty="0">
                <a:solidFill>
                  <a:srgbClr val="4A5A69"/>
                </a:solidFill>
                <a:cs typeface="+mn-ea"/>
                <a:sym typeface="+mn-lt"/>
              </a:rPr>
              <a:t>4</a:t>
            </a:r>
            <a:r>
              <a:rPr lang="en-US" sz="3200" dirty="0">
                <a:solidFill>
                  <a:srgbClr val="4A5A69"/>
                </a:solidFill>
                <a:cs typeface="+mn-ea"/>
                <a:sym typeface="+mn-lt"/>
              </a:rPr>
              <a:t>. </a:t>
            </a:r>
            <a:r>
              <a:rPr sz="3200" dirty="0">
                <a:solidFill>
                  <a:srgbClr val="4A5A69"/>
                </a:solidFill>
                <a:cs typeface="+mn-ea"/>
                <a:sym typeface="+mn-lt"/>
              </a:rPr>
              <a:t>一行代码建议只报一个语法错误；</a:t>
            </a:r>
            <a:endParaRPr sz="32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>
              <a:lnSpc>
                <a:spcPct val="110000"/>
              </a:lnSpc>
            </a:pPr>
            <a:r>
              <a:rPr sz="3200" dirty="0">
                <a:solidFill>
                  <a:srgbClr val="4A5A69"/>
                </a:solidFill>
                <a:cs typeface="+mn-ea"/>
                <a:sym typeface="+mn-lt"/>
              </a:rPr>
              <a:t>5</a:t>
            </a:r>
            <a:r>
              <a:rPr lang="en-US" sz="3200" dirty="0">
                <a:solidFill>
                  <a:srgbClr val="4A5A69"/>
                </a:solidFill>
                <a:cs typeface="+mn-ea"/>
                <a:sym typeface="+mn-lt"/>
              </a:rPr>
              <a:t>. </a:t>
            </a:r>
            <a:r>
              <a:rPr sz="3200" dirty="0">
                <a:solidFill>
                  <a:srgbClr val="4A5A69"/>
                </a:solidFill>
                <a:cs typeface="+mn-ea"/>
                <a:sym typeface="+mn-lt"/>
              </a:rPr>
              <a:t>报错信息请细化，如：</a:t>
            </a:r>
            <a:endParaRPr sz="32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>
              <a:lnSpc>
                <a:spcPct val="110000"/>
              </a:lnSpc>
            </a:pPr>
            <a:r>
              <a:rPr lang="en-US" sz="3200" dirty="0">
                <a:solidFill>
                  <a:srgbClr val="4A5A69"/>
                </a:solidFill>
                <a:cs typeface="+mn-ea"/>
                <a:sym typeface="+mn-lt"/>
              </a:rPr>
              <a:t>   </a:t>
            </a:r>
            <a:r>
              <a:rPr sz="3200" dirty="0">
                <a:solidFill>
                  <a:srgbClr val="4A5A69"/>
                </a:solidFill>
                <a:cs typeface="+mn-ea"/>
                <a:sym typeface="+mn-lt"/>
              </a:rPr>
              <a:t>第一行未找到begin时，报错信息为：***1：缺少begin；</a:t>
            </a:r>
            <a:endParaRPr sz="32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>
              <a:lnSpc>
                <a:spcPct val="110000"/>
              </a:lnSpc>
            </a:pPr>
            <a:r>
              <a:rPr lang="en-US" sz="3200" dirty="0">
                <a:solidFill>
                  <a:srgbClr val="4A5A69"/>
                </a:solidFill>
                <a:cs typeface="+mn-ea"/>
                <a:sym typeface="+mn-lt"/>
              </a:rPr>
              <a:t> </a:t>
            </a:r>
            <a:r>
              <a:rPr sz="3200" dirty="0">
                <a:solidFill>
                  <a:srgbClr val="4A5A69"/>
                </a:solidFill>
                <a:cs typeface="+mn-ea"/>
                <a:sym typeface="+mn-lt"/>
              </a:rPr>
              <a:t>某变量未定义时，报错信息为：</a:t>
            </a:r>
            <a:r>
              <a:rPr lang="en-US" sz="3200" dirty="0">
                <a:solidFill>
                  <a:srgbClr val="4A5A69"/>
                </a:solidFill>
                <a:cs typeface="+mn-ea"/>
                <a:sym typeface="+mn-lt"/>
              </a:rPr>
              <a:t>   </a:t>
            </a:r>
            <a:r>
              <a:rPr sz="3200" dirty="0">
                <a:solidFill>
                  <a:srgbClr val="4A5A69"/>
                </a:solidFill>
                <a:cs typeface="+mn-ea"/>
                <a:sym typeface="+mn-lt"/>
              </a:rPr>
              <a:t> ***？：变量x（具体）未定义</a:t>
            </a:r>
            <a:endParaRPr sz="32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>
              <a:lnSpc>
                <a:spcPct val="110000"/>
              </a:lnSpc>
            </a:pPr>
            <a:r>
              <a:rPr sz="3200" dirty="0">
                <a:solidFill>
                  <a:srgbClr val="4A5A69"/>
                </a:solidFill>
                <a:cs typeface="+mn-ea"/>
                <a:sym typeface="+mn-lt"/>
              </a:rPr>
              <a:t>6</a:t>
            </a:r>
            <a:r>
              <a:rPr lang="en-US" sz="3200" dirty="0">
                <a:solidFill>
                  <a:srgbClr val="4A5A69"/>
                </a:solidFill>
                <a:cs typeface="+mn-ea"/>
                <a:sym typeface="+mn-lt"/>
              </a:rPr>
              <a:t>. </a:t>
            </a:r>
            <a:r>
              <a:rPr sz="3200" dirty="0">
                <a:solidFill>
                  <a:srgbClr val="4A5A69"/>
                </a:solidFill>
                <a:cs typeface="+mn-ea"/>
                <a:sym typeface="+mn-lt"/>
              </a:rPr>
              <a:t>如遇到重大语法错误，语法分析难以继续或继续分析无参考意义时，可报错后直接退出。</a:t>
            </a:r>
            <a:endParaRPr sz="3200" dirty="0">
              <a:solidFill>
                <a:srgbClr val="4A5A69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71725" y="0"/>
            <a:ext cx="11348085" cy="701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测试程序：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>
              <a:lnSpc>
                <a:spcPct val="110000"/>
              </a:lnSpc>
            </a:pPr>
            <a:r>
              <a:rPr lang="zh-CN" altLang="en-US" sz="3200" dirty="0">
                <a:solidFill>
                  <a:srgbClr val="4A5A69"/>
                </a:solidFill>
                <a:cs typeface="+mn-ea"/>
                <a:sym typeface="+mn-lt"/>
              </a:rPr>
              <a:t>begin</a:t>
            </a:r>
            <a:endParaRPr lang="zh-CN" altLang="en-US" sz="32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>
              <a:lnSpc>
                <a:spcPct val="110000"/>
              </a:lnSpc>
            </a:pPr>
            <a:r>
              <a:rPr lang="zh-CN" altLang="en-US" sz="3200" dirty="0">
                <a:solidFill>
                  <a:srgbClr val="4A5A69"/>
                </a:solidFill>
                <a:cs typeface="+mn-ea"/>
                <a:sym typeface="+mn-lt"/>
              </a:rPr>
              <a:t>  integer k;</a:t>
            </a:r>
            <a:endParaRPr lang="zh-CN" altLang="en-US" sz="32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>
              <a:lnSpc>
                <a:spcPct val="110000"/>
              </a:lnSpc>
            </a:pPr>
            <a:r>
              <a:rPr lang="zh-CN" altLang="en-US" sz="3200" dirty="0">
                <a:solidFill>
                  <a:srgbClr val="4A5A69"/>
                </a:solidFill>
                <a:cs typeface="+mn-ea"/>
                <a:sym typeface="+mn-lt"/>
              </a:rPr>
              <a:t>  integer function F(n);</a:t>
            </a:r>
            <a:endParaRPr lang="zh-CN" altLang="en-US" sz="32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>
              <a:lnSpc>
                <a:spcPct val="110000"/>
              </a:lnSpc>
            </a:pPr>
            <a:r>
              <a:rPr lang="zh-CN" altLang="en-US" sz="3200" dirty="0">
                <a:solidFill>
                  <a:srgbClr val="4A5A69"/>
                </a:solidFill>
                <a:cs typeface="+mn-ea"/>
                <a:sym typeface="+mn-lt"/>
              </a:rPr>
              <a:t>    begin</a:t>
            </a:r>
            <a:endParaRPr lang="zh-CN" altLang="en-US" sz="32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>
              <a:lnSpc>
                <a:spcPct val="110000"/>
              </a:lnSpc>
            </a:pPr>
            <a:r>
              <a:rPr lang="zh-CN" altLang="en-US" sz="3200" dirty="0">
                <a:solidFill>
                  <a:srgbClr val="4A5A69"/>
                </a:solidFill>
                <a:cs typeface="+mn-ea"/>
                <a:sym typeface="+mn-lt"/>
              </a:rPr>
              <a:t>      integer n;</a:t>
            </a:r>
            <a:endParaRPr lang="zh-CN" altLang="en-US" sz="32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>
              <a:lnSpc>
                <a:spcPct val="110000"/>
              </a:lnSpc>
            </a:pPr>
            <a:r>
              <a:rPr lang="zh-CN" altLang="en-US" sz="3200" dirty="0">
                <a:solidFill>
                  <a:srgbClr val="4A5A69"/>
                </a:solidFill>
                <a:cs typeface="+mn-ea"/>
                <a:sym typeface="+mn-lt"/>
              </a:rPr>
              <a:t>      if n&lt;=0 then F:=1</a:t>
            </a:r>
            <a:endParaRPr lang="zh-CN" altLang="en-US" sz="32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>
              <a:lnSpc>
                <a:spcPct val="110000"/>
              </a:lnSpc>
            </a:pPr>
            <a:r>
              <a:rPr lang="zh-CN" altLang="en-US" sz="3200" dirty="0">
                <a:solidFill>
                  <a:srgbClr val="4A5A69"/>
                </a:solidFill>
                <a:cs typeface="+mn-ea"/>
                <a:sym typeface="+mn-lt"/>
              </a:rPr>
              <a:t>      else F:=n*F(n-1)</a:t>
            </a:r>
            <a:endParaRPr lang="zh-CN" altLang="en-US" sz="32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>
              <a:lnSpc>
                <a:spcPct val="110000"/>
              </a:lnSpc>
            </a:pPr>
            <a:r>
              <a:rPr lang="zh-CN" altLang="en-US" sz="3200" dirty="0">
                <a:solidFill>
                  <a:srgbClr val="4A5A69"/>
                </a:solidFill>
                <a:cs typeface="+mn-ea"/>
                <a:sym typeface="+mn-lt"/>
              </a:rPr>
              <a:t>    end;</a:t>
            </a:r>
            <a:endParaRPr lang="zh-CN" altLang="en-US" sz="32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>
              <a:lnSpc>
                <a:spcPct val="110000"/>
              </a:lnSpc>
            </a:pPr>
            <a:r>
              <a:rPr lang="zh-CN" altLang="en-US" sz="3200" dirty="0">
                <a:solidFill>
                  <a:srgbClr val="4A5A69"/>
                </a:solidFill>
                <a:cs typeface="+mn-ea"/>
                <a:sym typeface="+mn-lt"/>
              </a:rPr>
              <a:t>  read(m);</a:t>
            </a:r>
            <a:endParaRPr lang="zh-CN" altLang="en-US" sz="32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>
              <a:lnSpc>
                <a:spcPct val="110000"/>
              </a:lnSpc>
            </a:pPr>
            <a:r>
              <a:rPr lang="zh-CN" altLang="en-US" sz="3200" dirty="0">
                <a:solidFill>
                  <a:srgbClr val="4A5A69"/>
                </a:solidFill>
                <a:cs typeface="+mn-ea"/>
                <a:sym typeface="+mn-lt"/>
              </a:rPr>
              <a:t>  k:=F(m);</a:t>
            </a:r>
            <a:endParaRPr lang="zh-CN" altLang="en-US" sz="32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>
              <a:lnSpc>
                <a:spcPct val="110000"/>
              </a:lnSpc>
            </a:pPr>
            <a:r>
              <a:rPr lang="zh-CN" altLang="en-US" sz="3200" dirty="0">
                <a:solidFill>
                  <a:srgbClr val="4A5A69"/>
                </a:solidFill>
                <a:cs typeface="+mn-ea"/>
                <a:sym typeface="+mn-lt"/>
              </a:rPr>
              <a:t>  write(k)</a:t>
            </a:r>
            <a:endParaRPr lang="zh-CN" altLang="en-US" sz="32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>
              <a:lnSpc>
                <a:spcPct val="110000"/>
              </a:lnSpc>
            </a:pPr>
            <a:r>
              <a:rPr lang="zh-CN" altLang="en-US" sz="3200" dirty="0">
                <a:solidFill>
                  <a:srgbClr val="4A5A69"/>
                </a:solidFill>
                <a:cs typeface="+mn-ea"/>
                <a:sym typeface="+mn-lt"/>
              </a:rPr>
              <a:t>end</a:t>
            </a:r>
            <a:endParaRPr lang="zh-CN" altLang="en-US" sz="32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23" name="Rectangle 16"/>
          <p:cNvSpPr/>
          <p:nvPr/>
        </p:nvSpPr>
        <p:spPr>
          <a:xfrm rot="2700000">
            <a:off x="10069713" y="747395"/>
            <a:ext cx="280693" cy="50322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805305" y="721995"/>
            <a:ext cx="858075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rgbClr val="4A5A69"/>
                </a:solidFill>
                <a:cs typeface="+mn-ea"/>
                <a:sym typeface="+mn-lt"/>
              </a:rPr>
              <a:t>语法分析中必须处理的几种情况：</a:t>
            </a:r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endParaRPr lang="zh-CN" altLang="en-US" sz="28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1.第二行改为：intger m;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2.第三行改为：integer funtion F(n);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3.第九行改为：readm)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4.第九行后加一行 integer m;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注意：根据文法，程序运行给出报错</a:t>
            </a:r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结果，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  <a:p>
            <a:pPr algn="l"/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而非人工分析给出报错</a:t>
            </a:r>
            <a:r>
              <a:rPr lang="zh-CN" altLang="en-US" sz="3600" dirty="0">
                <a:solidFill>
                  <a:srgbClr val="4A5A69"/>
                </a:solidFill>
                <a:cs typeface="+mn-ea"/>
                <a:sym typeface="+mn-lt"/>
              </a:rPr>
              <a:t>结果。</a:t>
            </a:r>
            <a:endParaRPr lang="zh-CN" altLang="en-US" sz="3600" dirty="0">
              <a:solidFill>
                <a:srgbClr val="4A5A69"/>
              </a:solidFill>
              <a:cs typeface="+mn-ea"/>
              <a:sym typeface="+mn-lt"/>
            </a:endParaRPr>
          </a:p>
        </p:txBody>
      </p:sp>
      <p:sp>
        <p:nvSpPr>
          <p:cNvPr id="23" name="Rectangle 16"/>
          <p:cNvSpPr/>
          <p:nvPr/>
        </p:nvSpPr>
        <p:spPr>
          <a:xfrm rot="2700000">
            <a:off x="10069713" y="747395"/>
            <a:ext cx="280693" cy="50322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vvqgvl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vvqgvl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vvqgvl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vvqgvl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vvqgvl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vvqgvl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2vvqgvl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952</Words>
  <Application>WPS 演示</Application>
  <PresentationFormat>宽屏</PresentationFormat>
  <Paragraphs>66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包图简圆体</vt:lpstr>
      <vt:lpstr>微软雅黑</vt:lpstr>
      <vt:lpstr>Arial Unicode MS</vt:lpstr>
      <vt:lpstr>Calibri</vt:lpstr>
      <vt:lpstr>第一PPT，www.1ppt.com</vt:lpstr>
      <vt:lpstr>自定义设计方案</vt:lpstr>
      <vt:lpstr>1_第一PPT，www.1ppt.com</vt:lpstr>
      <vt:lpstr>2_第一PPT，www.1ppt.com</vt:lpstr>
      <vt:lpstr>3_第一PPT，www.1ppt.com</vt:lpstr>
      <vt:lpstr>4_第一PPT，www.1ppt.com</vt:lpstr>
      <vt:lpstr>6_第一PPT，www.1ppt.com</vt:lpstr>
      <vt:lpstr>7_第一PPT，www.1ppt.com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creator>优品PPT</dc:creator>
  <dc:subject>https://www.ypppt.com/</dc:subject>
  <cp:lastModifiedBy>懿釁  Love</cp:lastModifiedBy>
  <cp:revision>36</cp:revision>
  <dcterms:created xsi:type="dcterms:W3CDTF">2020-01-03T06:53:00Z</dcterms:created>
  <dcterms:modified xsi:type="dcterms:W3CDTF">2025-05-10T02:03:42Z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F5669F40F27B4A73B558252279D072F6</vt:lpwstr>
  </property>
  <property fmtid="{D5CDD505-2E9C-101B-9397-08002B2CF9AE}" pid="3" name="KSOProductBuildVer">
    <vt:lpwstr>2052-12.1.0.20784</vt:lpwstr>
  </property>
</Properties>
</file>