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58" r:id="rId4"/>
    <p:sldId id="284" r:id="rId5"/>
    <p:sldId id="321" r:id="rId6"/>
    <p:sldId id="291" r:id="rId7"/>
    <p:sldId id="306" r:id="rId8"/>
    <p:sldId id="307" r:id="rId9"/>
    <p:sldId id="308" r:id="rId10"/>
    <p:sldId id="309" r:id="rId11"/>
    <p:sldId id="280" r:id="rId12"/>
    <p:sldId id="310" r:id="rId13"/>
    <p:sldId id="302" r:id="rId14"/>
    <p:sldId id="303" r:id="rId15"/>
    <p:sldId id="304" r:id="rId16"/>
    <p:sldId id="305" r:id="rId17"/>
    <p:sldId id="301" r:id="rId18"/>
    <p:sldId id="298" r:id="rId19"/>
    <p:sldId id="288" r:id="rId20"/>
    <p:sldId id="289" r:id="rId21"/>
    <p:sldId id="290" r:id="rId22"/>
    <p:sldId id="295" r:id="rId23"/>
    <p:sldId id="293" r:id="rId24"/>
    <p:sldId id="294" r:id="rId25"/>
    <p:sldId id="311" r:id="rId26"/>
    <p:sldId id="312" r:id="rId27"/>
    <p:sldId id="317" r:id="rId28"/>
    <p:sldId id="318" r:id="rId29"/>
    <p:sldId id="319" r:id="rId30"/>
    <p:sldId id="320" r:id="rId31"/>
    <p:sldId id="285" r:id="rId32"/>
    <p:sldId id="287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0"/>
  </p:normalViewPr>
  <p:slideViewPr>
    <p:cSldViewPr showGuides="1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8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2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9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0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0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9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>
                  <a:spLocks/>
                </p:cNvSpPr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>
                  <a:spLocks/>
                </p:cNvSpPr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>
                  <a:spLocks/>
                </p:cNvSpPr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>
                  <a:spLocks/>
                </p:cNvSpPr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>
                  <a:spLocks/>
                </p:cNvSpPr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>
                  <a:spLocks/>
                </p:cNvSpPr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>
                  <a:spLocks/>
                </p:cNvSpPr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>
                <a:spLocks/>
              </p:cNvSpPr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>
                <a:spLocks/>
              </p:cNvSpPr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>
                <a:spLocks/>
              </p:cNvSpPr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>
                <a:spLocks/>
              </p:cNvSpPr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>
                <a:spLocks/>
              </p:cNvSpPr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>
                <a:spLocks/>
              </p:cNvSpPr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>
                <a:spLocks/>
              </p:cNvSpPr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>
                <a:spLocks/>
              </p:cNvSpPr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2233108" y="2715766"/>
            <a:ext cx="469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Challenge B</a:t>
            </a:r>
            <a:endParaRPr lang="zh-CN" altLang="en-US" sz="3600" dirty="0">
              <a:ln w="6350">
                <a:noFill/>
              </a:ln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87824" y="3440611"/>
            <a:ext cx="3240360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Data-driven Customer Success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8" name="Group 14"/>
          <p:cNvGrpSpPr>
            <a:grpSpLocks/>
          </p:cNvGrpSpPr>
          <p:nvPr/>
        </p:nvGrpSpPr>
        <p:grpSpPr bwMode="auto">
          <a:xfrm>
            <a:off x="1797813" y="4093905"/>
            <a:ext cx="174306" cy="174304"/>
            <a:chOff x="4248" y="3024"/>
            <a:chExt cx="600" cy="599"/>
          </a:xfrm>
        </p:grpSpPr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2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CD3D30-ED60-6345-8835-31B5F47DF4F0}"/>
              </a:ext>
            </a:extLst>
          </p:cNvPr>
          <p:cNvSpPr/>
          <p:nvPr/>
        </p:nvSpPr>
        <p:spPr>
          <a:xfrm>
            <a:off x="2027719" y="4058416"/>
            <a:ext cx="54073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Wei Zhang, Xiao Liu, </a:t>
            </a:r>
            <a:r>
              <a:rPr lang="en" altLang="zh-CN" sz="1200" dirty="0" err="1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Tianxing</a:t>
            </a:r>
            <a:r>
              <a:rPr lang="en" altLang="zh-CN" sz="1200" dirty="0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Ma, </a:t>
            </a:r>
            <a:r>
              <a:rPr lang="en" altLang="zh-CN" sz="1200" dirty="0" err="1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Shaocong</a:t>
            </a:r>
            <a:r>
              <a:rPr lang="en" altLang="zh-CN" sz="1200" dirty="0"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Peng, Yi Wang, Zhu Wang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3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347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926005-6FBB-A649-92AF-9CCDACE526E4}"/>
              </a:ext>
            </a:extLst>
          </p:cNvPr>
          <p:cNvSpPr txBox="1"/>
          <p:nvPr/>
        </p:nvSpPr>
        <p:spPr>
          <a:xfrm>
            <a:off x="395536" y="1016993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Daily Data</a:t>
            </a:r>
            <a:endParaRPr kumimoji="1" lang="zh-CN" altLang="en-US" dirty="0"/>
          </a:p>
        </p:txBody>
      </p:sp>
      <p:pic>
        <p:nvPicPr>
          <p:cNvPr id="6" name="Google Shape;513;p59">
            <a:extLst>
              <a:ext uri="{FF2B5EF4-FFF2-40B4-BE49-F238E27FC236}">
                <a16:creationId xmlns:a16="http://schemas.microsoft.com/office/drawing/2014/main" id="{7E5CBBF8-57B4-9E40-8057-70259054D9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3728" y="857223"/>
            <a:ext cx="6532304" cy="3951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78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428C6C5-6EAD-A646-9168-334A5F131F9A}"/>
              </a:ext>
            </a:extLst>
          </p:cNvPr>
          <p:cNvSpPr txBox="1"/>
          <p:nvPr/>
        </p:nvSpPr>
        <p:spPr>
          <a:xfrm>
            <a:off x="395536" y="77155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Daily Login Number</a:t>
            </a:r>
            <a:endParaRPr kumimoji="1" lang="zh-CN" altLang="en-US" dirty="0"/>
          </a:p>
        </p:txBody>
      </p:sp>
      <p:pic>
        <p:nvPicPr>
          <p:cNvPr id="18" name="Google Shape;413;p45">
            <a:extLst>
              <a:ext uri="{FF2B5EF4-FFF2-40B4-BE49-F238E27FC236}">
                <a16:creationId xmlns:a16="http://schemas.microsoft.com/office/drawing/2014/main" id="{4B23F917-E091-3748-8F14-9F99EAB83A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5896" y="4596840"/>
            <a:ext cx="3528393" cy="42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4;p45">
            <a:extLst>
              <a:ext uri="{FF2B5EF4-FFF2-40B4-BE49-F238E27FC236}">
                <a16:creationId xmlns:a16="http://schemas.microsoft.com/office/drawing/2014/main" id="{B38016AB-9CC0-AD4B-8BCD-2D29103D9C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627539"/>
            <a:ext cx="5069427" cy="396927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7686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8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428C6C5-6EAD-A646-9168-334A5F131F9A}"/>
              </a:ext>
            </a:extLst>
          </p:cNvPr>
          <p:cNvSpPr txBox="1"/>
          <p:nvPr/>
        </p:nvSpPr>
        <p:spPr>
          <a:xfrm>
            <a:off x="683568" y="1200831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Conclusion:</a:t>
            </a:r>
            <a:endParaRPr kumimoji="1"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7686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F12D2C-0AD0-394C-8E18-08066650DB24}"/>
              </a:ext>
            </a:extLst>
          </p:cNvPr>
          <p:cNvSpPr txBox="1"/>
          <p:nvPr/>
        </p:nvSpPr>
        <p:spPr>
          <a:xfrm>
            <a:off x="1079613" y="1923678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" altLang="zh-CN" sz="2400" dirty="0"/>
              <a:t>The main trend of user actives is decrease.</a:t>
            </a:r>
            <a:endParaRPr kumimoji="1" lang="en" altLang="zh-CN" sz="2400" dirty="0">
              <a:sym typeface="Georgi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" altLang="zh-CN" sz="2400" dirty="0"/>
              <a:t>Dec 2019 have the most active users.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sz="2400" dirty="0"/>
              <a:t>Data fluctuates greatly during different time periods.</a:t>
            </a:r>
            <a:endParaRPr kumimoji="1" lang="en" altLang="zh-CN" sz="2400" dirty="0"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8421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65067" y="12347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Frequency of Using </a:t>
            </a:r>
            <a:r>
              <a:rPr lang="en" altLang="zh-CN" dirty="0" err="1"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 System</a:t>
            </a:r>
            <a:endParaRPr lang="zh-CN" altLang="en-US" dirty="0"/>
          </a:p>
        </p:txBody>
      </p:sp>
      <p:cxnSp>
        <p:nvCxnSpPr>
          <p:cNvPr id="7" name="直接连接符 21">
            <a:extLst>
              <a:ext uri="{FF2B5EF4-FFF2-40B4-BE49-F238E27FC236}">
                <a16:creationId xmlns:a16="http://schemas.microsoft.com/office/drawing/2014/main" id="{569449E6-DB67-1C41-9C3D-BBDC75DFF2E4}"/>
              </a:ext>
            </a:extLst>
          </p:cNvPr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485;p56">
            <a:extLst>
              <a:ext uri="{FF2B5EF4-FFF2-40B4-BE49-F238E27FC236}">
                <a16:creationId xmlns:a16="http://schemas.microsoft.com/office/drawing/2014/main" id="{F1AFFEFD-758E-9C43-823C-F5F980D3E7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925" y="1179800"/>
            <a:ext cx="4275075" cy="35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84;p56">
            <a:extLst>
              <a:ext uri="{FF2B5EF4-FFF2-40B4-BE49-F238E27FC236}">
                <a16:creationId xmlns:a16="http://schemas.microsoft.com/office/drawing/2014/main" id="{9F15BD4E-446F-7546-AA5D-86562D8B20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9793"/>
            <a:ext cx="4275075" cy="35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BE37754-4E25-324A-940A-D3B46997671D}"/>
              </a:ext>
            </a:extLst>
          </p:cNvPr>
          <p:cNvSpPr/>
          <p:nvPr/>
        </p:nvSpPr>
        <p:spPr>
          <a:xfrm>
            <a:off x="298264" y="699542"/>
            <a:ext cx="350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dirty="0"/>
              <a:t>Hourly Student &amp; Teacher Numbers</a:t>
            </a:r>
          </a:p>
        </p:txBody>
      </p:sp>
    </p:spTree>
    <p:extLst>
      <p:ext uri="{BB962C8B-B14F-4D97-AF65-F5344CB8AC3E}">
        <p14:creationId xmlns:p14="http://schemas.microsoft.com/office/powerpoint/2010/main" val="302413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65067" y="12347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Frequency of Using </a:t>
            </a:r>
            <a:r>
              <a:rPr lang="en" altLang="zh-CN" dirty="0" err="1"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 System</a:t>
            </a:r>
            <a:endParaRPr lang="zh-CN" altLang="en-US" dirty="0"/>
          </a:p>
        </p:txBody>
      </p:sp>
      <p:pic>
        <p:nvPicPr>
          <p:cNvPr id="7" name="Google Shape;492;p57">
            <a:extLst>
              <a:ext uri="{FF2B5EF4-FFF2-40B4-BE49-F238E27FC236}">
                <a16:creationId xmlns:a16="http://schemas.microsoft.com/office/drawing/2014/main" id="{BB641257-DF62-FA45-9CC1-85223FA9C8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760" y="709384"/>
            <a:ext cx="6408711" cy="42999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589A3DC-C6B8-D549-A959-E35F0A0881BE}"/>
              </a:ext>
            </a:extLst>
          </p:cNvPr>
          <p:cNvSpPr/>
          <p:nvPr/>
        </p:nvSpPr>
        <p:spPr>
          <a:xfrm>
            <a:off x="35496" y="843558"/>
            <a:ext cx="222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dirty="0"/>
              <a:t>Hourly Total Numbers</a:t>
            </a:r>
          </a:p>
        </p:txBody>
      </p:sp>
    </p:spTree>
    <p:extLst>
      <p:ext uri="{BB962C8B-B14F-4D97-AF65-F5344CB8AC3E}">
        <p14:creationId xmlns:p14="http://schemas.microsoft.com/office/powerpoint/2010/main" val="423141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65067" y="12347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Frequency of Using </a:t>
            </a:r>
            <a:r>
              <a:rPr lang="en" altLang="zh-CN" dirty="0" err="1"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 System</a:t>
            </a:r>
            <a:endParaRPr lang="zh-CN" altLang="en-US" dirty="0"/>
          </a:p>
        </p:txBody>
      </p:sp>
      <p:pic>
        <p:nvPicPr>
          <p:cNvPr id="7" name="Google Shape;499;p58">
            <a:extLst>
              <a:ext uri="{FF2B5EF4-FFF2-40B4-BE49-F238E27FC236}">
                <a16:creationId xmlns:a16="http://schemas.microsoft.com/office/drawing/2014/main" id="{CFFCD0BC-A8D8-0149-A49A-3B2D98CAD7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3768" y="627552"/>
            <a:ext cx="6114117" cy="424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6B408B-31DD-604C-B6A4-C23527D5ED99}"/>
              </a:ext>
            </a:extLst>
          </p:cNvPr>
          <p:cNvSpPr/>
          <p:nvPr/>
        </p:nvSpPr>
        <p:spPr>
          <a:xfrm>
            <a:off x="395536" y="771550"/>
            <a:ext cx="1754006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altLang="zh-CN" dirty="0"/>
              <a:t>Daily Logins and </a:t>
            </a:r>
          </a:p>
          <a:p>
            <a:pPr lvl="0">
              <a:spcBef>
                <a:spcPts val="600"/>
              </a:spcBef>
            </a:pPr>
            <a:r>
              <a:rPr lang="en" altLang="zh-CN" dirty="0"/>
              <a:t>Users Numbers</a:t>
            </a:r>
          </a:p>
        </p:txBody>
      </p:sp>
    </p:spTree>
    <p:extLst>
      <p:ext uri="{BB962C8B-B14F-4D97-AF65-F5344CB8AC3E}">
        <p14:creationId xmlns:p14="http://schemas.microsoft.com/office/powerpoint/2010/main" val="310459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65067" y="12347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Frequency of Using </a:t>
            </a:r>
            <a:r>
              <a:rPr lang="en" altLang="zh-CN" dirty="0" err="1"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 System</a:t>
            </a:r>
            <a:endParaRPr lang="zh-CN" altLang="en-US" dirty="0"/>
          </a:p>
        </p:txBody>
      </p:sp>
      <p:pic>
        <p:nvPicPr>
          <p:cNvPr id="7" name="Google Shape;506;p59">
            <a:extLst>
              <a:ext uri="{FF2B5EF4-FFF2-40B4-BE49-F238E27FC236}">
                <a16:creationId xmlns:a16="http://schemas.microsoft.com/office/drawing/2014/main" id="{C1C762C1-6F2A-0E45-9C1A-414989839A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7784" y="627540"/>
            <a:ext cx="5760640" cy="41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13D771-6F1B-9C4F-ABC7-927D0EBA168F}"/>
              </a:ext>
            </a:extLst>
          </p:cNvPr>
          <p:cNvSpPr/>
          <p:nvPr/>
        </p:nvSpPr>
        <p:spPr>
          <a:xfrm>
            <a:off x="323528" y="843558"/>
            <a:ext cx="197958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altLang="zh-CN" dirty="0"/>
              <a:t>Weekly Logins and 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altLang="zh-CN" dirty="0"/>
              <a:t>Users Numbers</a:t>
            </a:r>
          </a:p>
        </p:txBody>
      </p:sp>
    </p:spTree>
    <p:extLst>
      <p:ext uri="{BB962C8B-B14F-4D97-AF65-F5344CB8AC3E}">
        <p14:creationId xmlns:p14="http://schemas.microsoft.com/office/powerpoint/2010/main" val="375887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3763525" y="13417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Active Degree</a:t>
            </a:r>
            <a:endParaRPr kumimoji="1" lang="zh-CN" altLang="en-US" dirty="0"/>
          </a:p>
        </p:txBody>
      </p:sp>
      <p:pic>
        <p:nvPicPr>
          <p:cNvPr id="4" name="Google Shape;513;p60">
            <a:extLst>
              <a:ext uri="{FF2B5EF4-FFF2-40B4-BE49-F238E27FC236}">
                <a16:creationId xmlns:a16="http://schemas.microsoft.com/office/drawing/2014/main" id="{2DF34EA3-BD79-0549-A1BA-B366BF602C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7744" y="699542"/>
            <a:ext cx="6403398" cy="40583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6EAC25C-3A68-EE43-94D8-13DE1468E5F8}"/>
              </a:ext>
            </a:extLst>
          </p:cNvPr>
          <p:cNvSpPr/>
          <p:nvPr/>
        </p:nvSpPr>
        <p:spPr>
          <a:xfrm>
            <a:off x="138891" y="915566"/>
            <a:ext cx="212885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altLang="zh-CN" dirty="0"/>
              <a:t>Weekly Active Users </a:t>
            </a:r>
          </a:p>
          <a:p>
            <a:pPr lvl="0">
              <a:spcBef>
                <a:spcPts val="600"/>
              </a:spcBef>
            </a:pPr>
            <a:r>
              <a:rPr lang="en" altLang="zh-CN" dirty="0"/>
              <a:t>(</a:t>
            </a:r>
            <a:r>
              <a:rPr lang="en" altLang="zh-CN" dirty="0" err="1"/>
              <a:t>Logintimes</a:t>
            </a:r>
            <a:r>
              <a:rPr lang="en" altLang="zh-CN" dirty="0"/>
              <a:t> &gt; 2)</a:t>
            </a:r>
          </a:p>
        </p:txBody>
      </p:sp>
    </p:spTree>
    <p:extLst>
      <p:ext uri="{BB962C8B-B14F-4D97-AF65-F5344CB8AC3E}">
        <p14:creationId xmlns:p14="http://schemas.microsoft.com/office/powerpoint/2010/main" val="300270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3763525" y="13417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Active Degree</a:t>
            </a:r>
            <a:endParaRPr kumimoji="1" lang="zh-CN" altLang="en-US" dirty="0"/>
          </a:p>
        </p:txBody>
      </p:sp>
      <p:pic>
        <p:nvPicPr>
          <p:cNvPr id="4" name="Google Shape;520;p61">
            <a:extLst>
              <a:ext uri="{FF2B5EF4-FFF2-40B4-BE49-F238E27FC236}">
                <a16:creationId xmlns:a16="http://schemas.microsoft.com/office/drawing/2014/main" id="{E50FB955-AE84-0C43-A255-507C9D82E7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3768" y="699542"/>
            <a:ext cx="6034939" cy="4032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0B4EF86-5207-7340-9F28-94080634A0AD}"/>
              </a:ext>
            </a:extLst>
          </p:cNvPr>
          <p:cNvSpPr/>
          <p:nvPr/>
        </p:nvSpPr>
        <p:spPr>
          <a:xfrm>
            <a:off x="308694" y="915566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dirty="0"/>
              <a:t>Monthly Active Users</a:t>
            </a:r>
          </a:p>
        </p:txBody>
      </p:sp>
    </p:spTree>
    <p:extLst>
      <p:ext uri="{BB962C8B-B14F-4D97-AF65-F5344CB8AC3E}">
        <p14:creationId xmlns:p14="http://schemas.microsoft.com/office/powerpoint/2010/main" val="114308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1830303" y="13417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Time Spent on </a:t>
            </a:r>
            <a:r>
              <a:rPr lang="en" altLang="zh-CN" dirty="0" err="1"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 System per Student per Week</a:t>
            </a:r>
            <a:endParaRPr kumimoji="1" lang="zh-CN" altLang="en-US" dirty="0"/>
          </a:p>
        </p:txBody>
      </p:sp>
      <p:pic>
        <p:nvPicPr>
          <p:cNvPr id="8" name="Google Shape;438;p49">
            <a:extLst>
              <a:ext uri="{FF2B5EF4-FFF2-40B4-BE49-F238E27FC236}">
                <a16:creationId xmlns:a16="http://schemas.microsoft.com/office/drawing/2014/main" id="{A49B7509-3A6D-AA4C-963E-C543C86053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0626" y="555526"/>
            <a:ext cx="6262747" cy="445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2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62873" y="2310140"/>
            <a:ext cx="3095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n w="63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zh-CN" altLang="en-US" sz="2800" b="1" dirty="0">
                <a:ln w="63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n w="63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2800" b="1" dirty="0">
              <a:ln w="6350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043982" y="2262188"/>
            <a:ext cx="643052" cy="644728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1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2804929" y="13417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Classification of learning activity</a:t>
            </a:r>
            <a:endParaRPr kumimoji="1" lang="zh-CN" altLang="en-US" dirty="0"/>
          </a:p>
        </p:txBody>
      </p:sp>
      <p:pic>
        <p:nvPicPr>
          <p:cNvPr id="5" name="Google Shape;457;p52">
            <a:extLst>
              <a:ext uri="{FF2B5EF4-FFF2-40B4-BE49-F238E27FC236}">
                <a16:creationId xmlns:a16="http://schemas.microsoft.com/office/drawing/2014/main" id="{3C9EF82A-90D8-4440-B4F5-C629F1FA49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4585" y="699542"/>
            <a:ext cx="6572249" cy="40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E068639-389C-5141-AFE5-C08395731C39}"/>
              </a:ext>
            </a:extLst>
          </p:cNvPr>
          <p:cNvSpPr/>
          <p:nvPr/>
        </p:nvSpPr>
        <p:spPr>
          <a:xfrm>
            <a:off x="395536" y="1059582"/>
            <a:ext cx="2286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altLang="zh-CN" dirty="0"/>
              <a:t>Mean: 2:43:50</a:t>
            </a:r>
          </a:p>
          <a:p>
            <a:pPr lvl="0">
              <a:spcBef>
                <a:spcPts val="600"/>
              </a:spcBef>
            </a:pPr>
            <a:r>
              <a:rPr lang="en" altLang="zh-CN" dirty="0"/>
              <a:t>SD: 2:58:44</a:t>
            </a:r>
          </a:p>
          <a:p>
            <a:pPr lvl="0">
              <a:spcBef>
                <a:spcPts val="600"/>
              </a:spcBef>
            </a:pPr>
            <a:r>
              <a:rPr lang="en" altLang="zh-CN" dirty="0"/>
              <a:t>Quantile:</a:t>
            </a:r>
          </a:p>
          <a:p>
            <a:pPr lvl="0"/>
            <a:r>
              <a:rPr lang="en" altLang="zh-CN" dirty="0"/>
              <a:t>0%         0:00:00</a:t>
            </a:r>
          </a:p>
          <a:p>
            <a:pPr lvl="0"/>
            <a:r>
              <a:rPr lang="en" altLang="zh-CN" dirty="0"/>
              <a:t>25%       0:06:49</a:t>
            </a:r>
          </a:p>
          <a:p>
            <a:pPr lvl="0"/>
            <a:r>
              <a:rPr lang="en" altLang="zh-CN" dirty="0"/>
              <a:t>50%       1:38:46</a:t>
            </a:r>
          </a:p>
          <a:p>
            <a:pPr lvl="0"/>
            <a:r>
              <a:rPr lang="en" altLang="zh-CN" dirty="0"/>
              <a:t>75%       4:01:34</a:t>
            </a:r>
          </a:p>
          <a:p>
            <a:pPr lvl="0"/>
            <a:r>
              <a:rPr lang="en" altLang="zh-CN" dirty="0"/>
              <a:t>100%   12:45:56</a:t>
            </a:r>
          </a:p>
        </p:txBody>
      </p:sp>
    </p:spTree>
    <p:extLst>
      <p:ext uri="{BB962C8B-B14F-4D97-AF65-F5344CB8AC3E}">
        <p14:creationId xmlns:p14="http://schemas.microsoft.com/office/powerpoint/2010/main" val="223552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2804929" y="13417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Classification of learning activity</a:t>
            </a:r>
            <a:endParaRPr kumimoji="1" lang="zh-CN" altLang="en-US" dirty="0"/>
          </a:p>
        </p:txBody>
      </p:sp>
      <p:pic>
        <p:nvPicPr>
          <p:cNvPr id="6" name="Google Shape;464;p53">
            <a:extLst>
              <a:ext uri="{FF2B5EF4-FFF2-40B4-BE49-F238E27FC236}">
                <a16:creationId xmlns:a16="http://schemas.microsoft.com/office/drawing/2014/main" id="{A44FD630-11A4-A04C-BE2A-61DB577CCE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0175" y="699542"/>
            <a:ext cx="6563825" cy="40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63;p53">
            <a:extLst>
              <a:ext uri="{FF2B5EF4-FFF2-40B4-BE49-F238E27FC236}">
                <a16:creationId xmlns:a16="http://schemas.microsoft.com/office/drawing/2014/main" id="{50F6FF49-3163-2042-B8AD-575F0B306EF5}"/>
              </a:ext>
            </a:extLst>
          </p:cNvPr>
          <p:cNvSpPr txBox="1">
            <a:spLocks/>
          </p:cNvSpPr>
          <p:nvPr/>
        </p:nvSpPr>
        <p:spPr>
          <a:xfrm>
            <a:off x="467544" y="1088604"/>
            <a:ext cx="2046300" cy="3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" sz="1800" dirty="0"/>
              <a:t>Mean: 3:06:28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" sz="1800" dirty="0"/>
              <a:t>SD: 3:07:02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" sz="1800" dirty="0"/>
              <a:t>Quantile: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/>
              <a:t>0%         0:01:45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/>
              <a:t>25%       1:24:18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/>
              <a:t>50%       2:27:48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/>
              <a:t>75%       3:57:18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/>
              <a:t>100%    19:52:29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813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2804929" y="13417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Classification of learning activity</a:t>
            </a:r>
            <a:endParaRPr kumimoji="1" lang="zh-CN" altLang="en-US" dirty="0"/>
          </a:p>
        </p:txBody>
      </p:sp>
      <p:pic>
        <p:nvPicPr>
          <p:cNvPr id="8" name="Google Shape;471;p54">
            <a:extLst>
              <a:ext uri="{FF2B5EF4-FFF2-40B4-BE49-F238E27FC236}">
                <a16:creationId xmlns:a16="http://schemas.microsoft.com/office/drawing/2014/main" id="{4E85B074-F17C-7E40-BA9D-6A503B0F64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465" b="27058"/>
          <a:stretch/>
        </p:blipFill>
        <p:spPr>
          <a:xfrm>
            <a:off x="698409" y="1419622"/>
            <a:ext cx="7747182" cy="2466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27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3611640" y="13417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Georgia"/>
                <a:sym typeface="Georgia"/>
              </a:rPr>
              <a:t>Teaching Quality</a:t>
            </a:r>
            <a:endParaRPr kumimoji="1" lang="zh-CN" altLang="en-US" dirty="0"/>
          </a:p>
        </p:txBody>
      </p:sp>
      <p:pic>
        <p:nvPicPr>
          <p:cNvPr id="4" name="Google Shape;433;p47">
            <a:extLst>
              <a:ext uri="{FF2B5EF4-FFF2-40B4-BE49-F238E27FC236}">
                <a16:creationId xmlns:a16="http://schemas.microsoft.com/office/drawing/2014/main" id="{19AD229A-5744-B342-9BAD-8F775F089E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3648" y="699542"/>
            <a:ext cx="6562374" cy="4056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75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3974320" y="13417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Georgia"/>
                <a:sym typeface="Georgia"/>
              </a:rPr>
              <a:t>Vital Sign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30C004-3D28-7043-868C-D128226214C0}"/>
              </a:ext>
            </a:extLst>
          </p:cNvPr>
          <p:cNvSpPr txBox="1"/>
          <p:nvPr/>
        </p:nvSpPr>
        <p:spPr>
          <a:xfrm>
            <a:off x="539552" y="843558"/>
            <a:ext cx="837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Customer health scores are a great way to get an indicator of potential customer churn.</a:t>
            </a:r>
            <a:endParaRPr kumimoji="1" lang="zh-CN" altLang="en-US" dirty="0"/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A79F08CB-2869-2C44-B607-E16B5BE1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4" y="1688034"/>
            <a:ext cx="1120775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08E6E703-B7E2-9446-B3AF-9A444EA1B91B}"/>
              </a:ext>
            </a:extLst>
          </p:cNvPr>
          <p:cNvSpPr>
            <a:spLocks/>
          </p:cNvSpPr>
          <p:nvPr/>
        </p:nvSpPr>
        <p:spPr bwMode="auto">
          <a:xfrm>
            <a:off x="1285876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BA21C5DF-1AF7-2A46-A47A-50F436133EF1}"/>
              </a:ext>
            </a:extLst>
          </p:cNvPr>
          <p:cNvSpPr>
            <a:spLocks/>
          </p:cNvSpPr>
          <p:nvPr/>
        </p:nvSpPr>
        <p:spPr bwMode="auto">
          <a:xfrm>
            <a:off x="1708151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E6F13A6A-E2EB-AF43-9107-773152B3DE2D}"/>
              </a:ext>
            </a:extLst>
          </p:cNvPr>
          <p:cNvSpPr>
            <a:spLocks/>
          </p:cNvSpPr>
          <p:nvPr/>
        </p:nvSpPr>
        <p:spPr bwMode="auto">
          <a:xfrm>
            <a:off x="1285876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17D721-2305-564F-8C6D-9222E73C237C}"/>
              </a:ext>
            </a:extLst>
          </p:cNvPr>
          <p:cNvSpPr>
            <a:spLocks/>
          </p:cNvSpPr>
          <p:nvPr/>
        </p:nvSpPr>
        <p:spPr bwMode="auto">
          <a:xfrm>
            <a:off x="2122489" y="2902846"/>
            <a:ext cx="395287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364B9B7A-E4DE-BB47-B4FB-D73D7ACF67AF}"/>
              </a:ext>
            </a:extLst>
          </p:cNvPr>
          <p:cNvSpPr>
            <a:spLocks/>
          </p:cNvSpPr>
          <p:nvPr/>
        </p:nvSpPr>
        <p:spPr bwMode="auto">
          <a:xfrm>
            <a:off x="1708151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B22BC294-CCB4-3144-8671-5EE6C9FE8CA9}"/>
              </a:ext>
            </a:extLst>
          </p:cNvPr>
          <p:cNvSpPr>
            <a:spLocks/>
          </p:cNvSpPr>
          <p:nvPr/>
        </p:nvSpPr>
        <p:spPr bwMode="auto">
          <a:xfrm>
            <a:off x="2122488" y="1419663"/>
            <a:ext cx="398462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AABA1588-4C8C-C343-9ADB-708B38375DB6}"/>
              </a:ext>
            </a:extLst>
          </p:cNvPr>
          <p:cNvSpPr>
            <a:spLocks/>
          </p:cNvSpPr>
          <p:nvPr/>
        </p:nvSpPr>
        <p:spPr bwMode="auto">
          <a:xfrm>
            <a:off x="1401763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10D6B863-E81D-CC42-B8A2-BAAE46972B62}"/>
              </a:ext>
            </a:extLst>
          </p:cNvPr>
          <p:cNvSpPr>
            <a:spLocks/>
          </p:cNvSpPr>
          <p:nvPr/>
        </p:nvSpPr>
        <p:spPr bwMode="auto">
          <a:xfrm>
            <a:off x="1401763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9AFC1F6-D1A6-244A-87BA-24764751B26E}"/>
              </a:ext>
            </a:extLst>
          </p:cNvPr>
          <p:cNvSpPr>
            <a:spLocks/>
          </p:cNvSpPr>
          <p:nvPr/>
        </p:nvSpPr>
        <p:spPr bwMode="auto">
          <a:xfrm>
            <a:off x="2495550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8EDB014E-5BFF-864B-95D0-24495A1184B2}"/>
              </a:ext>
            </a:extLst>
          </p:cNvPr>
          <p:cNvSpPr>
            <a:spLocks/>
          </p:cNvSpPr>
          <p:nvPr/>
        </p:nvSpPr>
        <p:spPr bwMode="auto">
          <a:xfrm>
            <a:off x="2767014" y="1842069"/>
            <a:ext cx="173037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21AA5D2C-3ED6-5746-96EF-D488318C9B48}"/>
              </a:ext>
            </a:extLst>
          </p:cNvPr>
          <p:cNvSpPr>
            <a:spLocks/>
          </p:cNvSpPr>
          <p:nvPr/>
        </p:nvSpPr>
        <p:spPr bwMode="auto">
          <a:xfrm>
            <a:off x="2767014" y="2258122"/>
            <a:ext cx="173037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9022CD2A-61DA-B648-B3D1-70A04603E1DA}"/>
              </a:ext>
            </a:extLst>
          </p:cNvPr>
          <p:cNvSpPr>
            <a:spLocks/>
          </p:cNvSpPr>
          <p:nvPr/>
        </p:nvSpPr>
        <p:spPr bwMode="auto">
          <a:xfrm>
            <a:off x="2495550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78AB7B35-35B6-F549-990A-39345DAD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688034"/>
            <a:ext cx="1122362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id="{E18DC33F-4DD4-6845-81A0-7891BC37B8D2}"/>
              </a:ext>
            </a:extLst>
          </p:cNvPr>
          <p:cNvSpPr>
            <a:spLocks/>
          </p:cNvSpPr>
          <p:nvPr/>
        </p:nvSpPr>
        <p:spPr bwMode="auto">
          <a:xfrm>
            <a:off x="3741739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5179B9B7-7E9E-8C4B-8A85-3693D8A251B7}"/>
              </a:ext>
            </a:extLst>
          </p:cNvPr>
          <p:cNvSpPr>
            <a:spLocks/>
          </p:cNvSpPr>
          <p:nvPr/>
        </p:nvSpPr>
        <p:spPr bwMode="auto">
          <a:xfrm>
            <a:off x="4162426" y="2902846"/>
            <a:ext cx="398463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7FF56740-236F-8B46-AC12-A4EA6A77201D}"/>
              </a:ext>
            </a:extLst>
          </p:cNvPr>
          <p:cNvSpPr>
            <a:spLocks/>
          </p:cNvSpPr>
          <p:nvPr/>
        </p:nvSpPr>
        <p:spPr bwMode="auto">
          <a:xfrm>
            <a:off x="3741739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2C3291C3-D560-CD4D-BF33-62811A80A762}"/>
              </a:ext>
            </a:extLst>
          </p:cNvPr>
          <p:cNvSpPr>
            <a:spLocks/>
          </p:cNvSpPr>
          <p:nvPr/>
        </p:nvSpPr>
        <p:spPr bwMode="auto">
          <a:xfrm>
            <a:off x="457835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2890F740-7152-CD44-A138-49CFCA9F66A0}"/>
              </a:ext>
            </a:extLst>
          </p:cNvPr>
          <p:cNvSpPr>
            <a:spLocks/>
          </p:cNvSpPr>
          <p:nvPr/>
        </p:nvSpPr>
        <p:spPr bwMode="auto">
          <a:xfrm>
            <a:off x="4162426" y="1419663"/>
            <a:ext cx="398463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515BDC35-23C4-3C44-A147-79FFBD613361}"/>
              </a:ext>
            </a:extLst>
          </p:cNvPr>
          <p:cNvSpPr>
            <a:spLocks/>
          </p:cNvSpPr>
          <p:nvPr/>
        </p:nvSpPr>
        <p:spPr bwMode="auto">
          <a:xfrm>
            <a:off x="4578351" y="1419663"/>
            <a:ext cx="398463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A238A0DC-0507-4548-96A9-019D748CF8CE}"/>
              </a:ext>
            </a:extLst>
          </p:cNvPr>
          <p:cNvSpPr>
            <a:spLocks/>
          </p:cNvSpPr>
          <p:nvPr/>
        </p:nvSpPr>
        <p:spPr bwMode="auto">
          <a:xfrm>
            <a:off x="3857626" y="1535587"/>
            <a:ext cx="328613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9DA398C6-1425-F744-996B-399ED12B01F6}"/>
              </a:ext>
            </a:extLst>
          </p:cNvPr>
          <p:cNvSpPr>
            <a:spLocks/>
          </p:cNvSpPr>
          <p:nvPr/>
        </p:nvSpPr>
        <p:spPr bwMode="auto">
          <a:xfrm>
            <a:off x="3857626" y="2632888"/>
            <a:ext cx="328613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34">
            <a:extLst>
              <a:ext uri="{FF2B5EF4-FFF2-40B4-BE49-F238E27FC236}">
                <a16:creationId xmlns:a16="http://schemas.microsoft.com/office/drawing/2014/main" id="{3A2F75DA-847F-7146-83A8-B9589276B2E4}"/>
              </a:ext>
            </a:extLst>
          </p:cNvPr>
          <p:cNvSpPr>
            <a:spLocks/>
          </p:cNvSpPr>
          <p:nvPr/>
        </p:nvSpPr>
        <p:spPr bwMode="auto">
          <a:xfrm>
            <a:off x="4951413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Freeform 35">
            <a:extLst>
              <a:ext uri="{FF2B5EF4-FFF2-40B4-BE49-F238E27FC236}">
                <a16:creationId xmlns:a16="http://schemas.microsoft.com/office/drawing/2014/main" id="{D5864C6B-ADA3-5A42-BE66-26C307B9D925}"/>
              </a:ext>
            </a:extLst>
          </p:cNvPr>
          <p:cNvSpPr>
            <a:spLocks/>
          </p:cNvSpPr>
          <p:nvPr/>
        </p:nvSpPr>
        <p:spPr bwMode="auto">
          <a:xfrm>
            <a:off x="5222875" y="1842069"/>
            <a:ext cx="173038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A9BEDB6B-05F1-514A-95FE-94274ACE76D2}"/>
              </a:ext>
            </a:extLst>
          </p:cNvPr>
          <p:cNvSpPr>
            <a:spLocks/>
          </p:cNvSpPr>
          <p:nvPr/>
        </p:nvSpPr>
        <p:spPr bwMode="auto">
          <a:xfrm>
            <a:off x="5222875" y="2258122"/>
            <a:ext cx="173038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15DB5329-C393-EB45-8AF7-A1A965B3124F}"/>
              </a:ext>
            </a:extLst>
          </p:cNvPr>
          <p:cNvSpPr>
            <a:spLocks/>
          </p:cNvSpPr>
          <p:nvPr/>
        </p:nvSpPr>
        <p:spPr bwMode="auto">
          <a:xfrm>
            <a:off x="4951413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2C61FB15-C4E2-3043-AC01-7D28820C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9" y="1688034"/>
            <a:ext cx="1120775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FB9C5ABF-8CA5-0547-9962-9EAC9EE58ED0}"/>
              </a:ext>
            </a:extLst>
          </p:cNvPr>
          <p:cNvSpPr>
            <a:spLocks/>
          </p:cNvSpPr>
          <p:nvPr/>
        </p:nvSpPr>
        <p:spPr bwMode="auto">
          <a:xfrm>
            <a:off x="6197601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8CE7E9FD-51B1-284B-AB09-21C8B5FBA6F5}"/>
              </a:ext>
            </a:extLst>
          </p:cNvPr>
          <p:cNvSpPr>
            <a:spLocks/>
          </p:cNvSpPr>
          <p:nvPr/>
        </p:nvSpPr>
        <p:spPr bwMode="auto">
          <a:xfrm>
            <a:off x="6619876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F67D4078-A1DE-F040-A74A-74510305A8BC}"/>
              </a:ext>
            </a:extLst>
          </p:cNvPr>
          <p:cNvSpPr>
            <a:spLocks/>
          </p:cNvSpPr>
          <p:nvPr/>
        </p:nvSpPr>
        <p:spPr bwMode="auto">
          <a:xfrm>
            <a:off x="6197601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50D0424B-1F80-3942-A976-69B13829F500}"/>
              </a:ext>
            </a:extLst>
          </p:cNvPr>
          <p:cNvSpPr>
            <a:spLocks/>
          </p:cNvSpPr>
          <p:nvPr/>
        </p:nvSpPr>
        <p:spPr bwMode="auto">
          <a:xfrm>
            <a:off x="703580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Freeform 43">
            <a:extLst>
              <a:ext uri="{FF2B5EF4-FFF2-40B4-BE49-F238E27FC236}">
                <a16:creationId xmlns:a16="http://schemas.microsoft.com/office/drawing/2014/main" id="{47A74A89-DF28-E445-86AD-F244A715AB93}"/>
              </a:ext>
            </a:extLst>
          </p:cNvPr>
          <p:cNvSpPr>
            <a:spLocks/>
          </p:cNvSpPr>
          <p:nvPr/>
        </p:nvSpPr>
        <p:spPr bwMode="auto">
          <a:xfrm>
            <a:off x="6619876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44">
            <a:extLst>
              <a:ext uri="{FF2B5EF4-FFF2-40B4-BE49-F238E27FC236}">
                <a16:creationId xmlns:a16="http://schemas.microsoft.com/office/drawing/2014/main" id="{92665481-C7FC-504D-9654-211331673942}"/>
              </a:ext>
            </a:extLst>
          </p:cNvPr>
          <p:cNvSpPr>
            <a:spLocks/>
          </p:cNvSpPr>
          <p:nvPr/>
        </p:nvSpPr>
        <p:spPr bwMode="auto">
          <a:xfrm>
            <a:off x="7035801" y="1419663"/>
            <a:ext cx="396875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3CBFC271-DBCF-2E4A-ADE2-DB03485AAA65}"/>
              </a:ext>
            </a:extLst>
          </p:cNvPr>
          <p:cNvSpPr>
            <a:spLocks/>
          </p:cNvSpPr>
          <p:nvPr/>
        </p:nvSpPr>
        <p:spPr bwMode="auto">
          <a:xfrm>
            <a:off x="6313488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DA9128B4-2DC5-2342-8571-195216E58707}"/>
              </a:ext>
            </a:extLst>
          </p:cNvPr>
          <p:cNvSpPr>
            <a:spLocks/>
          </p:cNvSpPr>
          <p:nvPr/>
        </p:nvSpPr>
        <p:spPr bwMode="auto">
          <a:xfrm>
            <a:off x="6313488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reeform 47">
            <a:extLst>
              <a:ext uri="{FF2B5EF4-FFF2-40B4-BE49-F238E27FC236}">
                <a16:creationId xmlns:a16="http://schemas.microsoft.com/office/drawing/2014/main" id="{782FF882-0828-F846-BF82-DAAB234E4E1A}"/>
              </a:ext>
            </a:extLst>
          </p:cNvPr>
          <p:cNvSpPr>
            <a:spLocks/>
          </p:cNvSpPr>
          <p:nvPr/>
        </p:nvSpPr>
        <p:spPr bwMode="auto">
          <a:xfrm>
            <a:off x="7407275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Freeform 48">
            <a:extLst>
              <a:ext uri="{FF2B5EF4-FFF2-40B4-BE49-F238E27FC236}">
                <a16:creationId xmlns:a16="http://schemas.microsoft.com/office/drawing/2014/main" id="{6A3A1040-C795-5842-A393-986E7DDE121A}"/>
              </a:ext>
            </a:extLst>
          </p:cNvPr>
          <p:cNvSpPr>
            <a:spLocks/>
          </p:cNvSpPr>
          <p:nvPr/>
        </p:nvSpPr>
        <p:spPr bwMode="auto">
          <a:xfrm>
            <a:off x="7680325" y="1842069"/>
            <a:ext cx="171450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Freeform 49">
            <a:extLst>
              <a:ext uri="{FF2B5EF4-FFF2-40B4-BE49-F238E27FC236}">
                <a16:creationId xmlns:a16="http://schemas.microsoft.com/office/drawing/2014/main" id="{67EC3D54-9A70-5041-B509-126EB186D628}"/>
              </a:ext>
            </a:extLst>
          </p:cNvPr>
          <p:cNvSpPr>
            <a:spLocks/>
          </p:cNvSpPr>
          <p:nvPr/>
        </p:nvSpPr>
        <p:spPr bwMode="auto">
          <a:xfrm>
            <a:off x="7680325" y="2258122"/>
            <a:ext cx="171450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50">
            <a:extLst>
              <a:ext uri="{FF2B5EF4-FFF2-40B4-BE49-F238E27FC236}">
                <a16:creationId xmlns:a16="http://schemas.microsoft.com/office/drawing/2014/main" id="{BDECB956-C062-5C4C-B82A-719AB26F0809}"/>
              </a:ext>
            </a:extLst>
          </p:cNvPr>
          <p:cNvSpPr>
            <a:spLocks/>
          </p:cNvSpPr>
          <p:nvPr/>
        </p:nvSpPr>
        <p:spPr bwMode="auto">
          <a:xfrm>
            <a:off x="7407275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Box 51">
            <a:extLst>
              <a:ext uri="{FF2B5EF4-FFF2-40B4-BE49-F238E27FC236}">
                <a16:creationId xmlns:a16="http://schemas.microsoft.com/office/drawing/2014/main" id="{AF8604B2-FE6D-FA48-813A-84EE8232B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296" y="2076330"/>
            <a:ext cx="7393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Step 1</a:t>
            </a:r>
          </a:p>
          <a:p>
            <a:pPr algn="ctr">
              <a:buFont typeface="Arial" charset="0"/>
              <a:buNone/>
            </a:pPr>
            <a:r>
              <a:rPr lang="en-US" altLang="zh-CN" sz="1000" dirty="0"/>
              <a:t>Categorize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46" name="Text Box 52">
            <a:extLst>
              <a:ext uri="{FF2B5EF4-FFF2-40B4-BE49-F238E27FC236}">
                <a16:creationId xmlns:a16="http://schemas.microsoft.com/office/drawing/2014/main" id="{7611E655-CAF7-304C-BEE8-5499C417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061" y="2074406"/>
            <a:ext cx="5196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dirty="0"/>
              <a:t>Step 2</a:t>
            </a:r>
          </a:p>
          <a:p>
            <a:pPr algn="ctr">
              <a:buFont typeface="Arial" charset="0"/>
              <a:buNone/>
            </a:pPr>
            <a:r>
              <a:rPr lang="en-US" altLang="zh-CN" sz="1000" dirty="0"/>
              <a:t>Weigh</a:t>
            </a:r>
          </a:p>
        </p:txBody>
      </p:sp>
      <p:sp>
        <p:nvSpPr>
          <p:cNvPr id="47" name="Text Box 53">
            <a:extLst>
              <a:ext uri="{FF2B5EF4-FFF2-40B4-BE49-F238E27FC236}">
                <a16:creationId xmlns:a16="http://schemas.microsoft.com/office/drawing/2014/main" id="{1B07DD4F-D87D-4040-908A-A0D648EC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912" y="2081739"/>
            <a:ext cx="644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/>
              <a:t>Step 3</a:t>
            </a:r>
          </a:p>
          <a:p>
            <a:pPr algn="ctr"/>
            <a:r>
              <a:rPr lang="en-US" altLang="zh-CN" sz="1000" dirty="0"/>
              <a:t>Measure</a:t>
            </a:r>
          </a:p>
        </p:txBody>
      </p:sp>
      <p:sp>
        <p:nvSpPr>
          <p:cNvPr id="48" name="Rectangle 54">
            <a:extLst>
              <a:ext uri="{FF2B5EF4-FFF2-40B4-BE49-F238E27FC236}">
                <a16:creationId xmlns:a16="http://schemas.microsoft.com/office/drawing/2014/main" id="{89166618-B355-4646-A7B1-C960DA47D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52" y="3384007"/>
            <a:ext cx="175458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600" dirty="0"/>
              <a:t>Active level:</a:t>
            </a:r>
          </a:p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number of active users, frequency of using the system, time spent on the system, ......</a:t>
            </a:r>
          </a:p>
          <a:p>
            <a:pPr algn="ctr">
              <a:buFont typeface="Arial" charset="0"/>
              <a:buNone/>
            </a:pPr>
            <a:r>
              <a:rPr lang="en-US" altLang="zh-CN" sz="1600" dirty="0"/>
              <a:t>Customer feedback:</a:t>
            </a:r>
          </a:p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teaching quality,</a:t>
            </a:r>
            <a:r>
              <a:rPr lang="zh-CN" alt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technical support, ......</a:t>
            </a:r>
          </a:p>
        </p:txBody>
      </p:sp>
      <p:sp>
        <p:nvSpPr>
          <p:cNvPr id="49" name="Line 55">
            <a:extLst>
              <a:ext uri="{FF2B5EF4-FFF2-40B4-BE49-F238E27FC236}">
                <a16:creationId xmlns:a16="http://schemas.microsoft.com/office/drawing/2014/main" id="{1F434674-72DF-A245-8ACA-40BA308E4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F59A7358-19C8-0942-9706-CF15FD733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9" y="3522162"/>
            <a:ext cx="1512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600" dirty="0"/>
              <a:t>Weigh</a:t>
            </a:r>
            <a:endParaRPr lang="zh-CN" altLang="en-US" sz="800" dirty="0"/>
          </a:p>
        </p:txBody>
      </p:sp>
      <p:sp>
        <p:nvSpPr>
          <p:cNvPr id="51" name="Line 57">
            <a:extLst>
              <a:ext uri="{FF2B5EF4-FFF2-40B4-BE49-F238E27FC236}">
                <a16:creationId xmlns:a16="http://schemas.microsoft.com/office/drawing/2014/main" id="{21FDF81B-4DDF-8D4E-A730-19FE987BC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F766DCEC-D453-A94E-B373-BEDC7D8AA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4" y="3522162"/>
            <a:ext cx="15128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600" dirty="0"/>
              <a:t>Doing Well</a:t>
            </a:r>
          </a:p>
          <a:p>
            <a:pPr algn="ctr">
              <a:buFont typeface="Arial" charset="0"/>
              <a:buNone/>
            </a:pPr>
            <a:r>
              <a:rPr lang="en-US" altLang="zh-CN" sz="1600" dirty="0"/>
              <a:t>Take Notice</a:t>
            </a:r>
          </a:p>
          <a:p>
            <a:pPr algn="ctr">
              <a:buFont typeface="Arial" charset="0"/>
              <a:buNone/>
            </a:pPr>
            <a:r>
              <a:rPr lang="en-US" altLang="zh-CN" sz="1600" dirty="0"/>
              <a:t>Needs Attention!</a:t>
            </a:r>
          </a:p>
        </p:txBody>
      </p:sp>
    </p:spTree>
    <p:extLst>
      <p:ext uri="{BB962C8B-B14F-4D97-AF65-F5344CB8AC3E}">
        <p14:creationId xmlns:p14="http://schemas.microsoft.com/office/powerpoint/2010/main" val="350254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216782" y="5035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E1705-57DE-204B-A8FF-14D41851E067}"/>
              </a:ext>
            </a:extLst>
          </p:cNvPr>
          <p:cNvSpPr txBox="1"/>
          <p:nvPr/>
        </p:nvSpPr>
        <p:spPr>
          <a:xfrm>
            <a:off x="3974320" y="13417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latin typeface="Georgia"/>
                <a:sym typeface="Georgia"/>
              </a:rPr>
              <a:t>Vital Sign</a:t>
            </a:r>
            <a:endParaRPr kumimoji="1" lang="zh-CN" altLang="en-US" dirty="0"/>
          </a:p>
        </p:txBody>
      </p:sp>
      <p:pic>
        <p:nvPicPr>
          <p:cNvPr id="4" name="Google Shape;615;p71">
            <a:extLst>
              <a:ext uri="{FF2B5EF4-FFF2-40B4-BE49-F238E27FC236}">
                <a16:creationId xmlns:a16="http://schemas.microsoft.com/office/drawing/2014/main" id="{E0984EDD-B1E5-A349-8D94-DDBA8A47C2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9752" y="585010"/>
            <a:ext cx="5917918" cy="4587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BFC9FB-6DC7-BB46-ABC3-4C5E6369A639}"/>
              </a:ext>
            </a:extLst>
          </p:cNvPr>
          <p:cNvSpPr txBox="1"/>
          <p:nvPr/>
        </p:nvSpPr>
        <p:spPr>
          <a:xfrm>
            <a:off x="615377" y="843558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Correlation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85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D706F5-850C-AF45-9726-8CAF2F67A488}"/>
              </a:ext>
            </a:extLst>
          </p:cNvPr>
          <p:cNvSpPr txBox="1"/>
          <p:nvPr/>
        </p:nvSpPr>
        <p:spPr>
          <a:xfrm>
            <a:off x="121417" y="172050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Building</a:t>
            </a:r>
          </a:p>
          <a:p>
            <a:r>
              <a:rPr kumimoji="1" lang="en-US" altLang="zh-CN" dirty="0"/>
              <a:t>Daily Login Times</a:t>
            </a:r>
            <a:endParaRPr kumimoji="1" lang="zh-CN" altLang="en-US" dirty="0"/>
          </a:p>
        </p:txBody>
      </p:sp>
      <p:pic>
        <p:nvPicPr>
          <p:cNvPr id="5" name="Google Shape;623;p72">
            <a:extLst>
              <a:ext uri="{FF2B5EF4-FFF2-40B4-BE49-F238E27FC236}">
                <a16:creationId xmlns:a16="http://schemas.microsoft.com/office/drawing/2014/main" id="{785CDFAB-4AA1-E545-9C76-EB63DDEAE2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9832" y="172050"/>
            <a:ext cx="504056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4;p72">
            <a:extLst>
              <a:ext uri="{FF2B5EF4-FFF2-40B4-BE49-F238E27FC236}">
                <a16:creationId xmlns:a16="http://schemas.microsoft.com/office/drawing/2014/main" id="{85BAA644-D766-8647-946C-DE7B11CECE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193" y="2591400"/>
            <a:ext cx="6327810" cy="25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08755B-21F0-864C-A89E-04CC96B235B6}"/>
              </a:ext>
            </a:extLst>
          </p:cNvPr>
          <p:cNvSpPr txBox="1"/>
          <p:nvPr/>
        </p:nvSpPr>
        <p:spPr>
          <a:xfrm>
            <a:off x="225679" y="1131590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Poisson Regression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4780A-E36C-7644-813D-E99402B64C5E}"/>
              </a:ext>
            </a:extLst>
          </p:cNvPr>
          <p:cNvSpPr txBox="1"/>
          <p:nvPr/>
        </p:nvSpPr>
        <p:spPr>
          <a:xfrm>
            <a:off x="238599" y="3221119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Negative Binomial </a:t>
            </a:r>
          </a:p>
          <a:p>
            <a:r>
              <a:rPr kumimoji="1" lang="en-US" altLang="zh-CN" dirty="0"/>
              <a:t>     Regression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172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D706F5-850C-AF45-9726-8CAF2F67A488}"/>
              </a:ext>
            </a:extLst>
          </p:cNvPr>
          <p:cNvSpPr txBox="1"/>
          <p:nvPr/>
        </p:nvSpPr>
        <p:spPr>
          <a:xfrm>
            <a:off x="121417" y="17205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Building</a:t>
            </a:r>
          </a:p>
          <a:p>
            <a:r>
              <a:rPr kumimoji="1" lang="en-US" altLang="zh-CN" dirty="0"/>
              <a:t>Daily Users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08755B-21F0-864C-A89E-04CC96B235B6}"/>
              </a:ext>
            </a:extLst>
          </p:cNvPr>
          <p:cNvSpPr txBox="1"/>
          <p:nvPr/>
        </p:nvSpPr>
        <p:spPr>
          <a:xfrm>
            <a:off x="225679" y="1105481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Poisson Regression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4780A-E36C-7644-813D-E99402B64C5E}"/>
              </a:ext>
            </a:extLst>
          </p:cNvPr>
          <p:cNvSpPr txBox="1"/>
          <p:nvPr/>
        </p:nvSpPr>
        <p:spPr>
          <a:xfrm>
            <a:off x="238599" y="3291830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Negative Binomial </a:t>
            </a:r>
          </a:p>
          <a:p>
            <a:r>
              <a:rPr kumimoji="1" lang="en-US" altLang="zh-CN" dirty="0"/>
              <a:t>     Regression</a:t>
            </a:r>
            <a:endParaRPr kumimoji="1" lang="zh-CN" altLang="en-US" dirty="0"/>
          </a:p>
        </p:txBody>
      </p:sp>
      <p:pic>
        <p:nvPicPr>
          <p:cNvPr id="7" name="Google Shape;632;p73">
            <a:extLst>
              <a:ext uri="{FF2B5EF4-FFF2-40B4-BE49-F238E27FC236}">
                <a16:creationId xmlns:a16="http://schemas.microsoft.com/office/drawing/2014/main" id="{8DBE0CD4-4FC3-1246-94F9-9DC44A6EAF6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1840" y="358226"/>
            <a:ext cx="4968552" cy="22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3;p73">
            <a:extLst>
              <a:ext uri="{FF2B5EF4-FFF2-40B4-BE49-F238E27FC236}">
                <a16:creationId xmlns:a16="http://schemas.microsoft.com/office/drawing/2014/main" id="{02A6981B-3FE9-534B-8F09-4AA0B2188A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194" y="2591401"/>
            <a:ext cx="6336328" cy="255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3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D706F5-850C-AF45-9726-8CAF2F67A488}"/>
              </a:ext>
            </a:extLst>
          </p:cNvPr>
          <p:cNvSpPr txBox="1"/>
          <p:nvPr/>
        </p:nvSpPr>
        <p:spPr>
          <a:xfrm>
            <a:off x="121417" y="172050"/>
            <a:ext cx="1604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Building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ARIMA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08755B-21F0-864C-A89E-04CC96B235B6}"/>
              </a:ext>
            </a:extLst>
          </p:cNvPr>
          <p:cNvSpPr txBox="1"/>
          <p:nvPr/>
        </p:nvSpPr>
        <p:spPr>
          <a:xfrm>
            <a:off x="214266" y="12398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Daily Logins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4780A-E36C-7644-813D-E99402B64C5E}"/>
              </a:ext>
            </a:extLst>
          </p:cNvPr>
          <p:cNvSpPr txBox="1"/>
          <p:nvPr/>
        </p:nvSpPr>
        <p:spPr>
          <a:xfrm>
            <a:off x="288773" y="3363838"/>
            <a:ext cx="150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Daily Users</a:t>
            </a:r>
          </a:p>
        </p:txBody>
      </p:sp>
      <p:pic>
        <p:nvPicPr>
          <p:cNvPr id="10" name="Google Shape;642;p74">
            <a:extLst>
              <a:ext uri="{FF2B5EF4-FFF2-40B4-BE49-F238E27FC236}">
                <a16:creationId xmlns:a16="http://schemas.microsoft.com/office/drawing/2014/main" id="{AA325E42-0D76-3045-B615-82740A3C1F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7784" y="172050"/>
            <a:ext cx="5565601" cy="25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41;p74">
            <a:extLst>
              <a:ext uri="{FF2B5EF4-FFF2-40B4-BE49-F238E27FC236}">
                <a16:creationId xmlns:a16="http://schemas.microsoft.com/office/drawing/2014/main" id="{A132ABA1-87C0-1E45-9327-DB16D9CE13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783" y="2676950"/>
            <a:ext cx="5565601" cy="2465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94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D706F5-850C-AF45-9726-8CAF2F67A488}"/>
              </a:ext>
            </a:extLst>
          </p:cNvPr>
          <p:cNvSpPr txBox="1"/>
          <p:nvPr/>
        </p:nvSpPr>
        <p:spPr>
          <a:xfrm>
            <a:off x="121417" y="172050"/>
            <a:ext cx="20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Building</a:t>
            </a:r>
          </a:p>
          <a:p>
            <a:r>
              <a:rPr kumimoji="1" lang="en-US" altLang="zh-CN" dirty="0"/>
              <a:t>Weekly Login Times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08755B-21F0-864C-A89E-04CC96B235B6}"/>
              </a:ext>
            </a:extLst>
          </p:cNvPr>
          <p:cNvSpPr txBox="1"/>
          <p:nvPr/>
        </p:nvSpPr>
        <p:spPr>
          <a:xfrm>
            <a:off x="266001" y="1275606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Poisson Regression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4780A-E36C-7644-813D-E99402B64C5E}"/>
              </a:ext>
            </a:extLst>
          </p:cNvPr>
          <p:cNvSpPr txBox="1"/>
          <p:nvPr/>
        </p:nvSpPr>
        <p:spPr>
          <a:xfrm>
            <a:off x="261029" y="3435846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Negative Binomial </a:t>
            </a:r>
          </a:p>
          <a:p>
            <a:r>
              <a:rPr kumimoji="1" lang="en-US" altLang="zh-CN" dirty="0"/>
              <a:t>     Regression</a:t>
            </a:r>
            <a:endParaRPr kumimoji="1" lang="zh-CN" altLang="en-US" dirty="0"/>
          </a:p>
        </p:txBody>
      </p:sp>
      <p:pic>
        <p:nvPicPr>
          <p:cNvPr id="10" name="Google Shape;650;p75">
            <a:extLst>
              <a:ext uri="{FF2B5EF4-FFF2-40B4-BE49-F238E27FC236}">
                <a16:creationId xmlns:a16="http://schemas.microsoft.com/office/drawing/2014/main" id="{48F18059-4D86-5A4C-A9CE-60BF344A9B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94" y="425278"/>
            <a:ext cx="5131341" cy="217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51;p75">
            <a:extLst>
              <a:ext uri="{FF2B5EF4-FFF2-40B4-BE49-F238E27FC236}">
                <a16:creationId xmlns:a16="http://schemas.microsoft.com/office/drawing/2014/main" id="{2C1D9BAE-FC13-1F45-B483-204134FE1E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92" y="2571750"/>
            <a:ext cx="6518404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70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椭圆 581"/>
          <p:cNvSpPr/>
          <p:nvPr/>
        </p:nvSpPr>
        <p:spPr>
          <a:xfrm>
            <a:off x="6961103" y="344489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3982660" y="339502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1004221" y="339502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92070" y="4328397"/>
            <a:ext cx="677883" cy="370556"/>
            <a:chOff x="6992070" y="4328397"/>
            <a:chExt cx="677883" cy="370556"/>
          </a:xfrm>
        </p:grpSpPr>
        <p:grpSp>
          <p:nvGrpSpPr>
            <p:cNvPr id="522" name="组合 521"/>
            <p:cNvGrpSpPr/>
            <p:nvPr/>
          </p:nvGrpSpPr>
          <p:grpSpPr>
            <a:xfrm>
              <a:off x="6992070" y="4328397"/>
              <a:ext cx="275466" cy="358793"/>
              <a:chOff x="3326607" y="2279650"/>
              <a:chExt cx="446087" cy="581026"/>
            </a:xfrm>
          </p:grpSpPr>
          <p:sp>
            <p:nvSpPr>
              <p:cNvPr id="552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54" name="组合 553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555" name="Freeform 30"/>
                <p:cNvSpPr>
                  <a:spLocks/>
                </p:cNvSpPr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1"/>
                <p:cNvSpPr>
                  <a:spLocks/>
                </p:cNvSpPr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2"/>
                <p:cNvSpPr>
                  <a:spLocks/>
                </p:cNvSpPr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3"/>
                <p:cNvSpPr>
                  <a:spLocks/>
                </p:cNvSpPr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4"/>
                <p:cNvSpPr>
                  <a:spLocks/>
                </p:cNvSpPr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5"/>
                <p:cNvSpPr>
                  <a:spLocks/>
                </p:cNvSpPr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6"/>
                <p:cNvSpPr>
                  <a:spLocks/>
                </p:cNvSpPr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4" name="组合 523"/>
            <p:cNvGrpSpPr/>
            <p:nvPr/>
          </p:nvGrpSpPr>
          <p:grpSpPr>
            <a:xfrm>
              <a:off x="7322924" y="4406821"/>
              <a:ext cx="347029" cy="292132"/>
              <a:chOff x="2027238" y="2425700"/>
              <a:chExt cx="561975" cy="473075"/>
            </a:xfrm>
          </p:grpSpPr>
          <p:sp>
            <p:nvSpPr>
              <p:cNvPr id="525" name="Freeform 37"/>
              <p:cNvSpPr>
                <a:spLocks/>
              </p:cNvSpPr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38"/>
              <p:cNvSpPr>
                <a:spLocks/>
              </p:cNvSpPr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39"/>
              <p:cNvSpPr>
                <a:spLocks/>
              </p:cNvSpPr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40"/>
              <p:cNvSpPr>
                <a:spLocks/>
              </p:cNvSpPr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41"/>
              <p:cNvSpPr>
                <a:spLocks/>
              </p:cNvSpPr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42"/>
              <p:cNvSpPr>
                <a:spLocks/>
              </p:cNvSpPr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43"/>
              <p:cNvSpPr>
                <a:spLocks/>
              </p:cNvSpPr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44"/>
              <p:cNvSpPr>
                <a:spLocks/>
              </p:cNvSpPr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6" name="矩形 565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TextBox 566"/>
          <p:cNvSpPr txBox="1"/>
          <p:nvPr/>
        </p:nvSpPr>
        <p:spPr>
          <a:xfrm>
            <a:off x="7806417" y="4459758"/>
            <a:ext cx="86409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3788254" y="1180329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lang="zh-CN" altLang="en-US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Study</a:t>
            </a:r>
            <a:endParaRPr lang="zh-CN" altLang="en-US" sz="1200" dirty="0">
              <a:ln w="6350">
                <a:noFill/>
              </a:ln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0" name="矩形 569"/>
          <p:cNvSpPr/>
          <p:nvPr/>
        </p:nvSpPr>
        <p:spPr>
          <a:xfrm>
            <a:off x="619547" y="1180329"/>
            <a:ext cx="13099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Descriptive</a:t>
            </a:r>
            <a:r>
              <a:rPr lang="zh-CN" altLang="en-US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endParaRPr lang="zh-CN" altLang="en-US" sz="1200" dirty="0">
              <a:ln w="6350">
                <a:noFill/>
              </a:ln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3" name="矩形 572"/>
          <p:cNvSpPr/>
          <p:nvPr/>
        </p:nvSpPr>
        <p:spPr>
          <a:xfrm>
            <a:off x="6520059" y="1185316"/>
            <a:ext cx="1471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Actionable</a:t>
            </a:r>
            <a:r>
              <a:rPr lang="zh-CN" altLang="en-US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Advices</a:t>
            </a:r>
            <a:endParaRPr lang="zh-CN" altLang="en-US" sz="1200" dirty="0">
              <a:ln w="6350">
                <a:noFill/>
              </a:ln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5" name="Freeform 10"/>
          <p:cNvSpPr>
            <a:spLocks noEditPoints="1"/>
          </p:cNvSpPr>
          <p:nvPr/>
        </p:nvSpPr>
        <p:spPr bwMode="auto">
          <a:xfrm>
            <a:off x="1155269" y="493539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6" name="Freeform 11"/>
          <p:cNvSpPr>
            <a:spLocks noEditPoints="1"/>
          </p:cNvSpPr>
          <p:nvPr/>
        </p:nvSpPr>
        <p:spPr bwMode="auto">
          <a:xfrm>
            <a:off x="7132736" y="48262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7" name="Freeform 12"/>
          <p:cNvSpPr>
            <a:spLocks noEditPoints="1"/>
          </p:cNvSpPr>
          <p:nvPr/>
        </p:nvSpPr>
        <p:spPr bwMode="auto">
          <a:xfrm>
            <a:off x="4170224" y="481048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4" name="矩形 583"/>
          <p:cNvSpPr/>
          <p:nvPr/>
        </p:nvSpPr>
        <p:spPr>
          <a:xfrm>
            <a:off x="2768699" y="1618653"/>
            <a:ext cx="3085720" cy="28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Daily, weekly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, monthly active users (students and teachers)</a:t>
            </a:r>
          </a:p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Frequency of using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 system</a:t>
            </a:r>
          </a:p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Time spent on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 system per student per week</a:t>
            </a:r>
          </a:p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Classification of learning activity, in-class learning or after-class learning</a:t>
            </a:r>
          </a:p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Define the active degree of the school</a:t>
            </a:r>
          </a:p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Access the teaching quality of the school</a:t>
            </a:r>
          </a:p>
          <a:p>
            <a:pPr marL="457200" lvl="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Develop the vital signs for the school</a:t>
            </a:r>
          </a:p>
          <a:p>
            <a:pPr algn="ctr">
              <a:lnSpc>
                <a:spcPct val="150000"/>
              </a:lnSpc>
            </a:pP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5" name="矩形 584"/>
          <p:cNvSpPr/>
          <p:nvPr/>
        </p:nvSpPr>
        <p:spPr>
          <a:xfrm>
            <a:off x="13005" y="1621716"/>
            <a:ext cx="2611839" cy="3057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Demographics of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 member school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Number of teachers, students per school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Geographical distribution of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 member schools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Daily, weekly, monthly active users (students and teachers)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Time spent on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 system per student per week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Time from becoming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 member school to active</a:t>
            </a:r>
          </a:p>
          <a:p>
            <a:pPr algn="ctr">
              <a:lnSpc>
                <a:spcPct val="150000"/>
              </a:lnSpc>
            </a:pP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5993347" y="1618653"/>
            <a:ext cx="2637535" cy="23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Analyze the relationship between engagement in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 system and learning outcomes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Actionable advices to make </a:t>
            </a:r>
            <a:r>
              <a:rPr lang="en" altLang="zh-CN" sz="1000" b="1" dirty="0" err="1">
                <a:solidFill>
                  <a:srgbClr val="F67031"/>
                </a:solidFill>
                <a:latin typeface="Georgia"/>
                <a:sym typeface="Georgia"/>
              </a:rPr>
              <a:t>Learnta</a:t>
            </a: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 member schools active</a:t>
            </a:r>
          </a:p>
          <a:p>
            <a:pPr marL="457200" indent="-292100">
              <a:lnSpc>
                <a:spcPct val="150000"/>
              </a:lnSpc>
              <a:buClr>
                <a:srgbClr val="F67031"/>
              </a:buClr>
              <a:buSzPts val="1000"/>
              <a:buFont typeface="Georgia"/>
              <a:buChar char="➢"/>
            </a:pPr>
            <a:r>
              <a:rPr lang="en" altLang="zh-CN" sz="1000" b="1" dirty="0">
                <a:solidFill>
                  <a:srgbClr val="F67031"/>
                </a:solidFill>
                <a:latin typeface="Georgia"/>
                <a:sym typeface="Georgia"/>
              </a:rPr>
              <a:t>Actionable advices to improve recurring revenue</a:t>
            </a:r>
          </a:p>
          <a:p>
            <a:pPr algn="ctr">
              <a:lnSpc>
                <a:spcPct val="150000"/>
              </a:lnSpc>
            </a:pP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563599" y="1588705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567577" y="1588705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6558978" y="1593692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9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D706F5-850C-AF45-9726-8CAF2F67A488}"/>
              </a:ext>
            </a:extLst>
          </p:cNvPr>
          <p:cNvSpPr txBox="1"/>
          <p:nvPr/>
        </p:nvSpPr>
        <p:spPr>
          <a:xfrm>
            <a:off x="121417" y="17205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 Building</a:t>
            </a:r>
          </a:p>
          <a:p>
            <a:r>
              <a:rPr kumimoji="1" lang="en-US" altLang="zh-CN" dirty="0"/>
              <a:t>Weekly Users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08755B-21F0-864C-A89E-04CC96B235B6}"/>
              </a:ext>
            </a:extLst>
          </p:cNvPr>
          <p:cNvSpPr txBox="1"/>
          <p:nvPr/>
        </p:nvSpPr>
        <p:spPr>
          <a:xfrm>
            <a:off x="251520" y="1115170"/>
            <a:ext cx="225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Poisson Regression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94780A-E36C-7644-813D-E99402B64C5E}"/>
              </a:ext>
            </a:extLst>
          </p:cNvPr>
          <p:cNvSpPr txBox="1"/>
          <p:nvPr/>
        </p:nvSpPr>
        <p:spPr>
          <a:xfrm>
            <a:off x="251520" y="3529574"/>
            <a:ext cx="22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en-US" altLang="zh-CN" dirty="0"/>
              <a:t>Negative Binomial </a:t>
            </a:r>
          </a:p>
          <a:p>
            <a:r>
              <a:rPr kumimoji="1" lang="en-US" altLang="zh-CN" dirty="0"/>
              <a:t>     Regression</a:t>
            </a:r>
            <a:endParaRPr kumimoji="1" lang="zh-CN" altLang="en-US" dirty="0"/>
          </a:p>
        </p:txBody>
      </p:sp>
      <p:pic>
        <p:nvPicPr>
          <p:cNvPr id="10" name="Google Shape;659;p76">
            <a:extLst>
              <a:ext uri="{FF2B5EF4-FFF2-40B4-BE49-F238E27FC236}">
                <a16:creationId xmlns:a16="http://schemas.microsoft.com/office/drawing/2014/main" id="{732F90AD-7D28-FB4A-8694-698427F7F6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3808" y="411510"/>
            <a:ext cx="4941158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0;p76">
            <a:extLst>
              <a:ext uri="{FF2B5EF4-FFF2-40B4-BE49-F238E27FC236}">
                <a16:creationId xmlns:a16="http://schemas.microsoft.com/office/drawing/2014/main" id="{D758E31B-E375-E444-BB59-B6AEEC0F12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70" y="2522090"/>
            <a:ext cx="6412800" cy="266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95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3140488" y="2278095"/>
            <a:ext cx="462264" cy="58731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2CBC74-B762-2042-93E7-2382FC8693D1}"/>
              </a:ext>
            </a:extLst>
          </p:cNvPr>
          <p:cNvSpPr/>
          <p:nvPr/>
        </p:nvSpPr>
        <p:spPr>
          <a:xfrm>
            <a:off x="4562872" y="2310140"/>
            <a:ext cx="35375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n w="63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Actionable Advices</a:t>
            </a:r>
            <a:endParaRPr lang="zh-CN" altLang="en-US" sz="2800" b="1" dirty="0">
              <a:ln w="6350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3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>
                  <a:spLocks/>
                </p:cNvSpPr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>
                  <a:spLocks/>
                </p:cNvSpPr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>
                  <a:spLocks/>
                </p:cNvSpPr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>
                  <a:spLocks/>
                </p:cNvSpPr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>
                  <a:spLocks/>
                </p:cNvSpPr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>
                  <a:spLocks/>
                </p:cNvSpPr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>
                  <a:spLocks/>
                </p:cNvSpPr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>
                <a:spLocks/>
              </p:cNvSpPr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>
                <a:spLocks/>
              </p:cNvSpPr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>
                <a:spLocks/>
              </p:cNvSpPr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>
                <a:spLocks/>
              </p:cNvSpPr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>
                <a:spLocks/>
              </p:cNvSpPr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>
                <a:spLocks/>
              </p:cNvSpPr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>
                <a:spLocks/>
              </p:cNvSpPr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>
                <a:spLocks/>
              </p:cNvSpPr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164602" y="2715766"/>
            <a:ext cx="289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n w="6350">
                  <a:noFill/>
                </a:ln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Thank you!</a:t>
            </a:r>
            <a:endParaRPr lang="zh-CN" altLang="en-US" sz="3600" dirty="0">
              <a:ln w="6350">
                <a:noFill/>
              </a:ln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9062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>
            <a:spLocks/>
          </p:cNvSpPr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143467" y="2252663"/>
            <a:ext cx="444082" cy="63817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EB58A8-5F15-4649-964D-A7605296F343}"/>
              </a:ext>
            </a:extLst>
          </p:cNvPr>
          <p:cNvSpPr/>
          <p:nvPr/>
        </p:nvSpPr>
        <p:spPr>
          <a:xfrm>
            <a:off x="4562873" y="2310140"/>
            <a:ext cx="3095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n w="635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zh-CN" altLang="en-US" sz="2800" b="1" dirty="0">
              <a:ln w="6350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3319221" y="119735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sym typeface="Georgia"/>
              </a:rPr>
              <a:t>Organization 100082</a:t>
            </a:r>
            <a:endParaRPr lang="zh-CN" altLang="en-US" dirty="0"/>
          </a:p>
        </p:txBody>
      </p:sp>
      <p:pic>
        <p:nvPicPr>
          <p:cNvPr id="1026" name="Picture 2" descr="https://lh4.googleusercontent.com/JAcQ1bCVgkztnxwlaO1HaQRDFjurs3-N4anFRnmEqyMh_YMzEzZSpNSfFKLUAd-nn-TVkXazuGz5O7TFB1-oCCetAuEciL7jXfczd_TNLh6KZGqeJLGECojgHWlInbgy7mmFRwRGnqM">
            <a:extLst>
              <a:ext uri="{FF2B5EF4-FFF2-40B4-BE49-F238E27FC236}">
                <a16:creationId xmlns:a16="http://schemas.microsoft.com/office/drawing/2014/main" id="{1B46293A-96C3-204F-B4F3-4BC135479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20600"/>
          <a:stretch/>
        </p:blipFill>
        <p:spPr bwMode="auto">
          <a:xfrm>
            <a:off x="2267174" y="663538"/>
            <a:ext cx="446563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1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347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  <p:pic>
        <p:nvPicPr>
          <p:cNvPr id="7" name="Google Shape;485;p55">
            <a:extLst>
              <a:ext uri="{FF2B5EF4-FFF2-40B4-BE49-F238E27FC236}">
                <a16:creationId xmlns:a16="http://schemas.microsoft.com/office/drawing/2014/main" id="{0F661E63-A063-924D-8FBF-7C675BEC1A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3768" y="679279"/>
            <a:ext cx="6122508" cy="405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926005-6FBB-A649-92AF-9CCDACE526E4}"/>
              </a:ext>
            </a:extLst>
          </p:cNvPr>
          <p:cNvSpPr txBox="1"/>
          <p:nvPr/>
        </p:nvSpPr>
        <p:spPr>
          <a:xfrm>
            <a:off x="395536" y="1016993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Monthly 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2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347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926005-6FBB-A649-92AF-9CCDACE526E4}"/>
              </a:ext>
            </a:extLst>
          </p:cNvPr>
          <p:cNvSpPr txBox="1"/>
          <p:nvPr/>
        </p:nvSpPr>
        <p:spPr>
          <a:xfrm>
            <a:off x="395536" y="1016993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Monthly Data</a:t>
            </a:r>
            <a:endParaRPr kumimoji="1" lang="zh-CN" altLang="en-US" dirty="0"/>
          </a:p>
        </p:txBody>
      </p:sp>
      <p:pic>
        <p:nvPicPr>
          <p:cNvPr id="6" name="Google Shape;492;p56">
            <a:extLst>
              <a:ext uri="{FF2B5EF4-FFF2-40B4-BE49-F238E27FC236}">
                <a16:creationId xmlns:a16="http://schemas.microsoft.com/office/drawing/2014/main" id="{DF34030A-5B1D-F145-B9AC-F85927F15F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760" y="771550"/>
            <a:ext cx="6241538" cy="3951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68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347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926005-6FBB-A649-92AF-9CCDACE526E4}"/>
              </a:ext>
            </a:extLst>
          </p:cNvPr>
          <p:cNvSpPr txBox="1"/>
          <p:nvPr/>
        </p:nvSpPr>
        <p:spPr>
          <a:xfrm>
            <a:off x="395536" y="1016993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Weekly Data</a:t>
            </a:r>
            <a:endParaRPr kumimoji="1" lang="zh-CN" altLang="en-US" dirty="0"/>
          </a:p>
        </p:txBody>
      </p:sp>
      <p:pic>
        <p:nvPicPr>
          <p:cNvPr id="6" name="Google Shape;499;p57">
            <a:extLst>
              <a:ext uri="{FF2B5EF4-FFF2-40B4-BE49-F238E27FC236}">
                <a16:creationId xmlns:a16="http://schemas.microsoft.com/office/drawing/2014/main" id="{A2BA3BD2-01BB-E846-BACB-35C2F75D47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776" y="771549"/>
            <a:ext cx="5953506" cy="3879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24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4154794" y="492810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78D0351-7E3D-1B47-AE8D-4AB571608A92}"/>
              </a:ext>
            </a:extLst>
          </p:cNvPr>
          <p:cNvSpPr/>
          <p:nvPr/>
        </p:nvSpPr>
        <p:spPr>
          <a:xfrm>
            <a:off x="2617779" y="12347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Georgia"/>
                <a:ea typeface="Georgia"/>
                <a:cs typeface="Georgia"/>
                <a:sym typeface="Georgia"/>
              </a:rPr>
              <a:t>Daily, Weekly, Monthly Active Users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926005-6FBB-A649-92AF-9CCDACE526E4}"/>
              </a:ext>
            </a:extLst>
          </p:cNvPr>
          <p:cNvSpPr txBox="1"/>
          <p:nvPr/>
        </p:nvSpPr>
        <p:spPr>
          <a:xfrm>
            <a:off x="395536" y="1016993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 Weekly Data</a:t>
            </a:r>
            <a:endParaRPr kumimoji="1" lang="zh-CN" altLang="en-US" dirty="0"/>
          </a:p>
        </p:txBody>
      </p:sp>
      <p:pic>
        <p:nvPicPr>
          <p:cNvPr id="7" name="Google Shape;506;p58">
            <a:extLst>
              <a:ext uri="{FF2B5EF4-FFF2-40B4-BE49-F238E27FC236}">
                <a16:creationId xmlns:a16="http://schemas.microsoft.com/office/drawing/2014/main" id="{D28A0FFB-9D54-0542-BB0B-0416C1323F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7744" y="771550"/>
            <a:ext cx="6297097" cy="3879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19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504</Words>
  <Application>Microsoft Macintosh PowerPoint</Application>
  <PresentationFormat>On-screen Show (16:9)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微软雅黑</vt:lpstr>
      <vt:lpstr>宋体</vt:lpstr>
      <vt:lpstr>Arial</vt:lpstr>
      <vt:lpstr>Calibri</vt:lpstr>
      <vt:lpstr>Georgia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</cp:keywords>
  <dc:description>https://cyppt.taobao.com</dc:description>
  <cp:lastModifiedBy>Wei Zhang</cp:lastModifiedBy>
  <cp:revision>31</cp:revision>
  <dcterms:created xsi:type="dcterms:W3CDTF">2016-04-12T08:19:53Z</dcterms:created>
  <dcterms:modified xsi:type="dcterms:W3CDTF">2019-04-01T14:56:44Z</dcterms:modified>
  <cp:category>https://cyppt.taobao.com</cp:category>
</cp:coreProperties>
</file>