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320" r:id="rId5"/>
    <p:sldId id="322" r:id="rId6"/>
    <p:sldId id="281" r:id="rId7"/>
    <p:sldId id="279" r:id="rId8"/>
    <p:sldId id="282" r:id="rId9"/>
    <p:sldId id="280" r:id="rId10"/>
    <p:sldId id="324" r:id="rId11"/>
    <p:sldId id="271" r:id="rId12"/>
    <p:sldId id="277" r:id="rId13"/>
    <p:sldId id="333" r:id="rId14"/>
    <p:sldId id="319" r:id="rId15"/>
    <p:sldId id="275" r:id="rId16"/>
    <p:sldId id="276" r:id="rId17"/>
    <p:sldId id="273" r:id="rId18"/>
    <p:sldId id="274" r:id="rId19"/>
    <p:sldId id="284" r:id="rId20"/>
    <p:sldId id="285" r:id="rId21"/>
    <p:sldId id="286" r:id="rId22"/>
    <p:sldId id="287" r:id="rId23"/>
    <p:sldId id="331" r:id="rId24"/>
    <p:sldId id="330" r:id="rId25"/>
    <p:sldId id="334" r:id="rId26"/>
    <p:sldId id="335" r:id="rId27"/>
    <p:sldId id="332" r:id="rId28"/>
    <p:sldId id="327" r:id="rId29"/>
    <p:sldId id="326" r:id="rId30"/>
    <p:sldId id="336" r:id="rId31"/>
    <p:sldId id="337" r:id="rId32"/>
    <p:sldId id="338" r:id="rId33"/>
    <p:sldId id="341" r:id="rId34"/>
    <p:sldId id="342" r:id="rId35"/>
    <p:sldId id="34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rry Cunningham" initials="C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0"/>
    <p:restoredTop sz="86494" autoAdjust="0"/>
  </p:normalViewPr>
  <p:slideViewPr>
    <p:cSldViewPr snapToGrid="0" snapToObjects="1">
      <p:cViewPr>
        <p:scale>
          <a:sx n="90" d="100"/>
          <a:sy n="90" d="100"/>
        </p:scale>
        <p:origin x="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wmf"/><Relationship Id="rId12" Type="http://schemas.openxmlformats.org/officeDocument/2006/relationships/image" Target="../media/image19.emf"/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wmf"/><Relationship Id="rId9" Type="http://schemas.openxmlformats.org/officeDocument/2006/relationships/image" Target="../media/image16.wmf"/><Relationship Id="rId10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0FA0-6B04-9944-833C-E4494EFCB446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2B672-958F-EB45-80A3-B72FCEBE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Exchangability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Given</a:t>
            </a:r>
            <a:r>
              <a:rPr lang="en-US" baseline="0" dirty="0" smtClean="0"/>
              <a:t> value for stream 1, gives no info on stream 2, conditional on knowing true value. </a:t>
            </a:r>
          </a:p>
          <a:p>
            <a:pPr marL="628650" lvl="1" indent="-171450">
              <a:buFont typeface="Arial"/>
              <a:buChar char="•"/>
            </a:pPr>
            <a:endParaRPr lang="en-US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The D value</a:t>
            </a:r>
            <a:r>
              <a:rPr lang="en-US" baseline="0" dirty="0" smtClean="0"/>
              <a:t>s are random effects</a:t>
            </a:r>
          </a:p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C1E2D-6915-48DE-882D-0DD49F79802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31F9BD1C-34DA-CC47-AF9B-87A4BDD55FD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E587B74-87B7-6F49-8521-07D1A0791C3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16.w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7.w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19.emf"/><Relationship Id="rId10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4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5.w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639/help/library/lme4/help/lm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Modelos Jerárquicos</a:t>
            </a:r>
            <a:br>
              <a:rPr lang="es-ES_tradnl" dirty="0" smtClean="0"/>
            </a:br>
            <a:r>
              <a:rPr lang="es-ES_tradnl" sz="3200" dirty="0" smtClean="0"/>
              <a:t>10 enero 2018</a:t>
            </a:r>
            <a:endParaRPr lang="es-ES_tradnl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399" y="3962400"/>
            <a:ext cx="8000265" cy="1752600"/>
          </a:xfrm>
        </p:spPr>
        <p:txBody>
          <a:bodyPr/>
          <a:lstStyle/>
          <a:p>
            <a:r>
              <a:rPr lang="es-AR" dirty="0"/>
              <a:t>Extending linear models with 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8-12 de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  <a:p>
            <a:r>
              <a:rPr lang="en-US" dirty="0" smtClean="0"/>
              <a:t>UDEC</a:t>
            </a:r>
            <a:r>
              <a:rPr lang="en-US" dirty="0"/>
              <a:t>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2" y="1058469"/>
            <a:ext cx="6537618" cy="4731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Estimación</a:t>
            </a:r>
            <a:r>
              <a:rPr lang="en-US" sz="4000" dirty="0"/>
              <a:t> en </a:t>
            </a: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 smtClean="0"/>
              <a:t>jerárquicos</a:t>
            </a:r>
            <a:r>
              <a:rPr lang="en-US" sz="4000" dirty="0"/>
              <a:t> </a:t>
            </a:r>
            <a:r>
              <a:rPr lang="en-US" sz="4000" dirty="0" smtClean="0"/>
              <a:t>- </a:t>
            </a:r>
            <a:r>
              <a:rPr lang="en-US" sz="4000" dirty="0" err="1" smtClean="0"/>
              <a:t>achicamiento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963481" y="1611689"/>
            <a:ext cx="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481" y="19022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Regresion</a:t>
            </a:r>
            <a:r>
              <a:rPr lang="en-US" dirty="0" smtClean="0"/>
              <a:t> </a:t>
            </a:r>
            <a:r>
              <a:rPr lang="en-US" dirty="0" err="1" smtClean="0"/>
              <a:t>Estandard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04847" y="1799396"/>
            <a:ext cx="458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6127" y="2110565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4765" y="2235095"/>
            <a:ext cx="168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 global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16131" y="2422802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5819" y="5099537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29450" y="3300043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814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Canjeable (intercambiables)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453"/>
            <a:ext cx="8229600" cy="4530725"/>
          </a:xfrm>
        </p:spPr>
        <p:txBody>
          <a:bodyPr/>
          <a:lstStyle/>
          <a:p>
            <a:r>
              <a:rPr lang="es-AR" dirty="0" smtClean="0"/>
              <a:t>Importante en la bibliografia Bayesiana (ej, Gelman et al. 2004)</a:t>
            </a:r>
          </a:p>
          <a:p>
            <a:r>
              <a:rPr lang="es-AR" dirty="0" smtClean="0"/>
              <a:t>Canjeable sugiere:</a:t>
            </a:r>
          </a:p>
          <a:p>
            <a:pPr lvl="1"/>
            <a:r>
              <a:rPr lang="es-AR" dirty="0" smtClean="0"/>
              <a:t>Efectos alatorios vienen de un grupo con caracteristicas similares</a:t>
            </a:r>
          </a:p>
          <a:p>
            <a:pPr lvl="1"/>
            <a:r>
              <a:rPr lang="es-AR" dirty="0" smtClean="0"/>
              <a:t>No son procesos diferentes que producen los </a:t>
            </a:r>
            <a:r>
              <a:rPr lang="es-AR" dirty="0"/>
              <a:t>efectos </a:t>
            </a:r>
            <a:r>
              <a:rPr lang="es-AR" dirty="0" smtClean="0"/>
              <a:t>aleatorios dentro de un grupo</a:t>
            </a:r>
          </a:p>
          <a:p>
            <a:pPr lvl="1"/>
            <a:r>
              <a:rPr lang="es-AR" dirty="0" smtClean="0"/>
              <a:t>Por ejemplo, 2 poblaciones salvajes y 1 en cautiverio </a:t>
            </a:r>
            <a:r>
              <a:rPr lang="es-AR" u="sng" dirty="0" smtClean="0"/>
              <a:t>no podemos asumir </a:t>
            </a:r>
            <a:r>
              <a:rPr lang="es-AR" dirty="0" smtClean="0"/>
              <a:t>que son canjeables</a:t>
            </a:r>
          </a:p>
        </p:txBody>
      </p:sp>
    </p:spTree>
    <p:extLst>
      <p:ext uri="{BB962C8B-B14F-4D97-AF65-F5344CB8AC3E}">
        <p14:creationId xmlns:p14="http://schemas.microsoft.com/office/powerpoint/2010/main" val="12573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448"/>
            <a:ext cx="8229600" cy="1143000"/>
          </a:xfrm>
        </p:spPr>
        <p:txBody>
          <a:bodyPr/>
          <a:lstStyle/>
          <a:p>
            <a:r>
              <a:rPr lang="en-US" dirty="0" err="1" smtClean="0"/>
              <a:t>Grupos</a:t>
            </a:r>
            <a:r>
              <a:rPr lang="en-US" dirty="0" smtClean="0"/>
              <a:t> y </a:t>
            </a:r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59" y="834945"/>
            <a:ext cx="858667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Paso 1 – </a:t>
            </a:r>
            <a:r>
              <a:rPr lang="en-US" sz="2800" dirty="0" err="1" smtClean="0"/>
              <a:t>Distribución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datos</a:t>
            </a:r>
            <a:r>
              <a:rPr lang="en-US" sz="2800" dirty="0" smtClean="0"/>
              <a:t>  </a:t>
            </a:r>
            <a:r>
              <a:rPr lang="en-US" sz="2800" i="1" dirty="0" smtClean="0">
                <a:latin typeface="Times New Roman"/>
                <a:cs typeface="Times New Roman"/>
              </a:rPr>
              <a:t>x</a:t>
            </a:r>
            <a:r>
              <a:rPr lang="en-US" sz="28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latin typeface="Times New Roman"/>
                <a:cs typeface="Times New Roman"/>
              </a:rPr>
              <a:t>, .. X</a:t>
            </a:r>
            <a:r>
              <a:rPr lang="en-US" sz="2800" i="1" baseline="-25000" dirty="0" smtClean="0">
                <a:latin typeface="Times New Roman"/>
                <a:cs typeface="Times New Roman"/>
              </a:rPr>
              <a:t>71</a:t>
            </a:r>
          </a:p>
          <a:p>
            <a:pPr marL="0" indent="0">
              <a:buNone/>
            </a:pPr>
            <a:r>
              <a:rPr lang="en-US" sz="2800" dirty="0" smtClean="0"/>
              <a:t>Paso 2 – </a:t>
            </a:r>
            <a:r>
              <a:rPr lang="en-US" sz="2800" dirty="0" err="1" smtClean="0"/>
              <a:t>Función</a:t>
            </a:r>
            <a:r>
              <a:rPr lang="en-US" sz="2800" dirty="0" smtClean="0"/>
              <a:t> del </a:t>
            </a:r>
            <a:r>
              <a:rPr lang="en-US" sz="2800" dirty="0" err="1" smtClean="0"/>
              <a:t>promedio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Paso 3 – </a:t>
            </a:r>
            <a:r>
              <a:rPr lang="en-US" sz="2800" dirty="0" err="1" smtClean="0"/>
              <a:t>Distribución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efectos</a:t>
            </a:r>
            <a:r>
              <a:rPr lang="en-US" sz="2800" dirty="0" smtClean="0"/>
              <a:t> </a:t>
            </a:r>
            <a:r>
              <a:rPr lang="en-US" sz="2800" dirty="0" err="1" smtClean="0"/>
              <a:t>aleatorios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6746" y="2412604"/>
            <a:ext cx="7186613" cy="3678238"/>
            <a:chOff x="1051718" y="2590800"/>
            <a:chExt cx="7491413" cy="4087813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194305"/>
                </p:ext>
              </p:extLst>
            </p:nvPr>
          </p:nvGraphicFramePr>
          <p:xfrm>
            <a:off x="1131093" y="4676775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6" name="Equation" r:id="rId3" imgW="152268" imgH="215713" progId="Equation.DSMT4">
                    <p:embed/>
                  </p:oleObj>
                </mc:Choice>
                <mc:Fallback>
                  <p:oleObj name="Equation" r:id="rId3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093" y="4676775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057495"/>
                </p:ext>
              </p:extLst>
            </p:nvPr>
          </p:nvGraphicFramePr>
          <p:xfrm>
            <a:off x="2042318" y="48006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7" name="Equation" r:id="rId5" imgW="164885" imgH="215619" progId="Equation.DSMT4">
                    <p:embed/>
                  </p:oleObj>
                </mc:Choice>
                <mc:Fallback>
                  <p:oleObj name="Equation" r:id="rId5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318" y="48006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174351"/>
                </p:ext>
              </p:extLst>
            </p:nvPr>
          </p:nvGraphicFramePr>
          <p:xfrm>
            <a:off x="6690518" y="4729163"/>
            <a:ext cx="401638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8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4729163"/>
                          <a:ext cx="401638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429435"/>
                </p:ext>
              </p:extLst>
            </p:nvPr>
          </p:nvGraphicFramePr>
          <p:xfrm>
            <a:off x="7681118" y="47244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9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47244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909217"/>
                </p:ext>
              </p:extLst>
            </p:nvPr>
          </p:nvGraphicFramePr>
          <p:xfrm>
            <a:off x="1051718" y="6248400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0" name="Equation" r:id="rId11" imgW="152268" imgH="215713" progId="Equation.DSMT4">
                    <p:embed/>
                  </p:oleObj>
                </mc:Choice>
                <mc:Fallback>
                  <p:oleObj name="Equation" r:id="rId11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718" y="6248400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623933"/>
                </p:ext>
              </p:extLst>
            </p:nvPr>
          </p:nvGraphicFramePr>
          <p:xfrm>
            <a:off x="2118518" y="6248400"/>
            <a:ext cx="328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1" name="Equation" r:id="rId13" imgW="164885" imgH="215619" progId="Equation.DSMT4">
                    <p:embed/>
                  </p:oleObj>
                </mc:Choice>
                <mc:Fallback>
                  <p:oleObj name="Equation" r:id="rId13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518" y="6248400"/>
                          <a:ext cx="328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846252"/>
                </p:ext>
              </p:extLst>
            </p:nvPr>
          </p:nvGraphicFramePr>
          <p:xfrm>
            <a:off x="6690518" y="6172200"/>
            <a:ext cx="430213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2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518" y="6172200"/>
                          <a:ext cx="430213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774496"/>
                </p:ext>
              </p:extLst>
            </p:nvPr>
          </p:nvGraphicFramePr>
          <p:xfrm>
            <a:off x="7681118" y="6172200"/>
            <a:ext cx="401638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3" name="Equation" r:id="rId17" imgW="203112" imgH="228501" progId="Equation.DSMT4">
                    <p:embed/>
                  </p:oleObj>
                </mc:Choice>
                <mc:Fallback>
                  <p:oleObj name="Equation" r:id="rId17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1118" y="6172200"/>
                          <a:ext cx="401638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921793" y="4757738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947318" y="47244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174456" y="4724400"/>
              <a:ext cx="5254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1665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9473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56718" y="6096000"/>
              <a:ext cx="525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….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356518" y="2895600"/>
              <a:ext cx="25908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270918" y="2895600"/>
              <a:ext cx="1752600" cy="1981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52118" y="2895600"/>
              <a:ext cx="2514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480718" y="2895600"/>
              <a:ext cx="327660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4175918" y="2895600"/>
              <a:ext cx="0" cy="213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175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68429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78335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2194718" y="5105400"/>
              <a:ext cx="0" cy="1219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204118" y="5029200"/>
              <a:ext cx="0" cy="1295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3824688"/>
                </p:ext>
              </p:extLst>
            </p:nvPr>
          </p:nvGraphicFramePr>
          <p:xfrm>
            <a:off x="7300118" y="5410200"/>
            <a:ext cx="12430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4" name="Equation" r:id="rId19" imgW="622030" imgH="228501" progId="Equation.DSMT4">
                    <p:embed/>
                  </p:oleObj>
                </mc:Choice>
                <mc:Fallback>
                  <p:oleObj name="Equation" r:id="rId19" imgW="62203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0118" y="5410200"/>
                          <a:ext cx="1243013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380035"/>
                </p:ext>
              </p:extLst>
            </p:nvPr>
          </p:nvGraphicFramePr>
          <p:xfrm>
            <a:off x="6004718" y="3582988"/>
            <a:ext cx="1544638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5" name="Equation" r:id="rId21" imgW="774364" imgH="228501" progId="Equation.3">
                    <p:embed/>
                  </p:oleObj>
                </mc:Choice>
                <mc:Fallback>
                  <p:oleObj name="Equation" r:id="rId21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4718" y="3582988"/>
                          <a:ext cx="1544638" cy="4556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723602"/>
                </p:ext>
              </p:extLst>
            </p:nvPr>
          </p:nvGraphicFramePr>
          <p:xfrm>
            <a:off x="3871118" y="2590800"/>
            <a:ext cx="6397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6" name="Equation" r:id="rId23" imgW="317225" imgH="203024" progId="Equation.3">
                    <p:embed/>
                  </p:oleObj>
                </mc:Choice>
                <mc:Fallback>
                  <p:oleObj name="Equation" r:id="rId23" imgW="317225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118" y="2590800"/>
                          <a:ext cx="6397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92964"/>
              </p:ext>
            </p:extLst>
          </p:nvPr>
        </p:nvGraphicFramePr>
        <p:xfrm>
          <a:off x="7239518" y="1809354"/>
          <a:ext cx="1714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" name="Equation" r:id="rId25" imgW="685800" imgH="241300" progId="Equation.3">
                  <p:embed/>
                </p:oleObj>
              </mc:Choice>
              <mc:Fallback>
                <p:oleObj name="Equation" r:id="rId25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518" y="1809354"/>
                        <a:ext cx="17145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4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 - identificación de los efectos aleatorios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4" y="1417637"/>
            <a:ext cx="8384905" cy="347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667" y="53340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Figura 5.1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6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Vocabulario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Definitions</a:t>
            </a:r>
          </a:p>
          <a:p>
            <a:pPr lvl="1"/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48210"/>
              </p:ext>
            </p:extLst>
          </p:nvPr>
        </p:nvGraphicFramePr>
        <p:xfrm>
          <a:off x="211015" y="1191249"/>
          <a:ext cx="8628185" cy="503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91"/>
                <a:gridCol w="6032094"/>
              </a:tblGrid>
              <a:tr h="549628">
                <a:tc>
                  <a:txBody>
                    <a:bodyPr/>
                    <a:lstStyle/>
                    <a:p>
                      <a:r>
                        <a:rPr lang="es-AR" sz="2800" noProof="0" dirty="0" smtClean="0"/>
                        <a:t>Termino</a:t>
                      </a:r>
                      <a:endParaRPr lang="es-AR" sz="2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800" noProof="0" dirty="0" smtClean="0"/>
                        <a:t>Definición</a:t>
                      </a:r>
                      <a:endParaRPr lang="es-AR" sz="28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Efecto aleatorio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Coeficiente que</a:t>
                      </a:r>
                      <a:r>
                        <a:rPr lang="es-AR" sz="2400" baseline="0" noProof="0" dirty="0" smtClean="0"/>
                        <a:t> es canjeable con uno o más coeficientes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Hyperdistribución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Distribución</a:t>
                      </a:r>
                      <a:r>
                        <a:rPr lang="es-AR" sz="2400" baseline="0" noProof="0" dirty="0" smtClean="0"/>
                        <a:t> común</a:t>
                      </a:r>
                      <a:r>
                        <a:rPr lang="es-AR" sz="2400" noProof="0" dirty="0" smtClean="0"/>
                        <a:t> para los efectos aleatorios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Canjeable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Los</a:t>
                      </a:r>
                      <a:r>
                        <a:rPr lang="es-AR" sz="2400" baseline="0" noProof="0" dirty="0" smtClean="0"/>
                        <a:t> coeficientes que vienen del mismo proceso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Efecto</a:t>
                      </a:r>
                      <a:r>
                        <a:rPr lang="es-AR" sz="2400" baseline="0" noProof="0" dirty="0" smtClean="0"/>
                        <a:t> fijo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Coeficiente distinto (y</a:t>
                      </a:r>
                      <a:r>
                        <a:rPr lang="es-AR" sz="2400" baseline="0" noProof="0" dirty="0" smtClean="0"/>
                        <a:t> no debe estar en un grupo de otros), entonces se está estimando solo</a:t>
                      </a:r>
                      <a:endParaRPr lang="es-AR" sz="2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Modelo mixto</a:t>
                      </a:r>
                      <a:endParaRPr lang="es-AR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noProof="0" dirty="0" smtClean="0"/>
                        <a:t>Modelo</a:t>
                      </a:r>
                      <a:r>
                        <a:rPr lang="es-AR" sz="2400" baseline="0" noProof="0" dirty="0" smtClean="0"/>
                        <a:t> con ambos efectos fijados y efectos aleatorios</a:t>
                      </a:r>
                      <a:endParaRPr lang="es-AR" sz="24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Razones para el uso de MJ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Incluir los procesos aleatorios en el sist</a:t>
            </a:r>
            <a:r>
              <a:rPr lang="es-AR" dirty="0"/>
              <a:t>e</a:t>
            </a:r>
            <a:r>
              <a:rPr lang="es-AR" dirty="0" smtClean="0"/>
              <a:t>ma </a:t>
            </a:r>
          </a:p>
          <a:p>
            <a:r>
              <a:rPr lang="es-AR" dirty="0" err="1" smtClean="0"/>
              <a:t>Particiona</a:t>
            </a:r>
            <a:r>
              <a:rPr lang="es-AR" dirty="0" smtClean="0"/>
              <a:t> la varibilidad en los componentes fijado y aleatorio – el ejemplo previo</a:t>
            </a:r>
          </a:p>
          <a:p>
            <a:r>
              <a:rPr lang="es-AR" dirty="0" smtClean="0"/>
              <a:t>Construir modelos que incluyen una correlación entre parámetros – como sobrevivencia y fecundidad</a:t>
            </a:r>
          </a:p>
          <a:p>
            <a:r>
              <a:rPr lang="es-AR" dirty="0" smtClean="0"/>
              <a:t>Corregir por </a:t>
            </a:r>
            <a:r>
              <a:rPr lang="es-AR" dirty="0" err="1" smtClean="0"/>
              <a:t>pseudo-replicacion</a:t>
            </a:r>
            <a:r>
              <a:rPr lang="es-AR" dirty="0" smtClean="0"/>
              <a:t> – ocurre cuando las muestras no son independientes, entonces construimos un modelo que tiene estructura de muestras dependientes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Mejora el alcance de la infrencia – aplicar la aleatoriedad a una nueva población no estudiada</a:t>
            </a:r>
          </a:p>
          <a:p>
            <a:r>
              <a:rPr lang="es-AR" dirty="0" smtClean="0"/>
              <a:t>Fuerza en compartir – efectos no son estimados independientemente pero de manera agrupada entoncecs comparten informacion en grupo</a:t>
            </a:r>
          </a:p>
          <a:p>
            <a:r>
              <a:rPr lang="es-AR" dirty="0" smtClean="0"/>
              <a:t>Información combinada – meta-análisis de estudios repetidos  por estudios de grupo</a:t>
            </a:r>
          </a:p>
          <a:p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 smtClean="0"/>
              <a:t>Razones para el uso de MJ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67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Teniendo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la </a:t>
            </a:r>
            <a:r>
              <a:rPr lang="en-US" dirty="0" err="1" smtClean="0"/>
              <a:t>sobre</a:t>
            </a:r>
            <a:r>
              <a:rPr lang="en-US" dirty="0" smtClean="0"/>
              <a:t>-dispersion via </a:t>
            </a:r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aleatorios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750"/>
            <a:ext cx="8229600" cy="4530725"/>
          </a:xfrm>
        </p:spPr>
        <p:txBody>
          <a:bodyPr/>
          <a:lstStyle/>
          <a:p>
            <a:r>
              <a:rPr lang="es-AR" dirty="0" smtClean="0"/>
              <a:t>Ahora la media de la distribución Poisson puede variar en cada muestra</a:t>
            </a:r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Que </a:t>
            </a:r>
            <a:r>
              <a:rPr lang="es-AR" dirty="0" smtClean="0"/>
              <a:t>distribución también permite la media de Poisson tener variación adicional (es decir, la media es una variable aleatoria)?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699412"/>
            <a:ext cx="468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smtClean="0"/>
              <a:t>Poisson y Poisson con efectos aleatorios</a:t>
            </a:r>
            <a:endParaRPr lang="es-AR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5053"/>
            <a:ext cx="8321040" cy="548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6412" y="1875118"/>
            <a:ext cx="1792941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Poisson</a:t>
            </a:r>
          </a:p>
          <a:p>
            <a:r>
              <a:rPr lang="en-US" sz="1600" dirty="0" smtClean="0"/>
              <a:t>Poisson con EA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33704" y="5782234"/>
            <a:ext cx="122517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onteos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6706" y="3279587"/>
            <a:ext cx="1397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Densidad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muestreo hipotético </a:t>
            </a:r>
            <a:br>
              <a:rPr lang="es-AR" dirty="0" smtClean="0"/>
            </a:br>
            <a:r>
              <a:rPr lang="es-AR" dirty="0" smtClean="0"/>
              <a:t> </a:t>
            </a:r>
            <a:r>
              <a:rPr lang="es-AR" sz="3200" dirty="0" smtClean="0"/>
              <a:t>Ranita de Darwin</a:t>
            </a:r>
            <a:endParaRPr lang="es-A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08" y="1557447"/>
            <a:ext cx="5988146" cy="4530725"/>
          </a:xfrm>
        </p:spPr>
        <p:txBody>
          <a:bodyPr/>
          <a:lstStyle/>
          <a:p>
            <a:r>
              <a:rPr lang="es-AR" dirty="0" smtClean="0"/>
              <a:t>Temas de muestreo</a:t>
            </a:r>
          </a:p>
          <a:p>
            <a:pPr lvl="1"/>
            <a:r>
              <a:rPr lang="es-AR" dirty="0" smtClean="0"/>
              <a:t>Por GIS – tenemos 120 ríos</a:t>
            </a:r>
          </a:p>
          <a:p>
            <a:pPr lvl="1"/>
            <a:r>
              <a:rPr lang="es-AR" dirty="0" smtClean="0"/>
              <a:t>Solo podemos tomar 60 muestras</a:t>
            </a:r>
          </a:p>
          <a:p>
            <a:r>
              <a:rPr lang="es-AR" dirty="0" smtClean="0"/>
              <a:t>Problemas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No podemos muestrear cada río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Tener en cuenta error de medición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dirty="0" smtClean="0"/>
              <a:t>Podríamos tener </a:t>
            </a:r>
            <a:r>
              <a:rPr lang="es-AR" dirty="0" err="1" smtClean="0"/>
              <a:t>covariables</a:t>
            </a:r>
            <a:r>
              <a:rPr lang="es-AR" dirty="0" smtClean="0"/>
              <a:t> a incluir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06779"/>
            <a:ext cx="19050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53" y="1055087"/>
            <a:ext cx="1767796" cy="15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¿Qué son los modelos jerárquicos?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Clase de modelos que incluye efectos aleatorios</a:t>
            </a:r>
          </a:p>
          <a:p>
            <a:r>
              <a:rPr lang="es-AR" dirty="0" smtClean="0"/>
              <a:t>¿Qué son afectos aleatorios?</a:t>
            </a:r>
          </a:p>
          <a:p>
            <a:pPr lvl="1"/>
            <a:r>
              <a:rPr lang="es-AR" dirty="0" smtClean="0"/>
              <a:t>Un tipo de variación adicional</a:t>
            </a:r>
          </a:p>
          <a:p>
            <a:pPr lvl="1"/>
            <a:r>
              <a:rPr lang="es-AR" dirty="0" smtClean="0"/>
              <a:t>Típicamente, tienen estructura de espacio, sitio, tiempo, zona, individuo,  …</a:t>
            </a:r>
          </a:p>
          <a:p>
            <a:pPr marL="457200" lvl="1" indent="0">
              <a:buNone/>
            </a:pPr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83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Muestrear al azar 60 ríos (sin remplazo)</a:t>
            </a:r>
          </a:p>
          <a:p>
            <a:pPr lvl="1"/>
            <a:r>
              <a:rPr lang="es-AR" dirty="0" smtClean="0"/>
              <a:t>Calcular número promedio y extrapolar</a:t>
            </a:r>
          </a:p>
          <a:p>
            <a:r>
              <a:rPr lang="es-AR" dirty="0" smtClean="0"/>
              <a:t>Problemas - </a:t>
            </a:r>
          </a:p>
          <a:p>
            <a:pPr lvl="1"/>
            <a:r>
              <a:rPr lang="es-AR" dirty="0" smtClean="0"/>
              <a:t>No tiene en cuenta múltiples fuentes de error</a:t>
            </a:r>
          </a:p>
          <a:p>
            <a:pPr lvl="1"/>
            <a:r>
              <a:rPr lang="es-AR" dirty="0" smtClean="0"/>
              <a:t>Confunde variabilidad dentro y entre sitios</a:t>
            </a:r>
          </a:p>
        </p:txBody>
      </p:sp>
    </p:spTree>
    <p:extLst>
      <p:ext uri="{BB962C8B-B14F-4D97-AF65-F5344CB8AC3E}">
        <p14:creationId xmlns:p14="http://schemas.microsoft.com/office/powerpoint/2010/main" val="39726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Enfoque</a:t>
            </a:r>
          </a:p>
          <a:p>
            <a:pPr lvl="1"/>
            <a:r>
              <a:rPr lang="es-AR" dirty="0" smtClean="0"/>
              <a:t>Elegir al azar 30 ríos (sin reemplazo)</a:t>
            </a:r>
          </a:p>
          <a:p>
            <a:pPr lvl="1"/>
            <a:r>
              <a:rPr lang="es-AR" dirty="0" smtClean="0"/>
              <a:t>Muestrear cada rio dos veces</a:t>
            </a:r>
          </a:p>
          <a:p>
            <a:r>
              <a:rPr lang="es-AR" dirty="0" smtClean="0"/>
              <a:t>Beneficios</a:t>
            </a:r>
          </a:p>
          <a:p>
            <a:pPr lvl="1"/>
            <a:r>
              <a:rPr lang="es-AR" dirty="0" smtClean="0"/>
              <a:t>Estima separadamente la variabilidad dentro y entre sitios</a:t>
            </a:r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 smtClean="0"/>
              <a:t>Diseño</a:t>
            </a:r>
            <a:r>
              <a:rPr lang="en-US" dirty="0" smtClean="0"/>
              <a:t>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Predicción en un sitio nuevo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5675"/>
          </a:xfrm>
        </p:spPr>
        <p:txBody>
          <a:bodyPr/>
          <a:lstStyle/>
          <a:p>
            <a:r>
              <a:rPr lang="es-AR" dirty="0" smtClean="0"/>
              <a:t>Sitios no muestreados tiene una abundancia no observada – basada en sitios que fueron observados</a:t>
            </a:r>
          </a:p>
          <a:p>
            <a:pPr lvl="1"/>
            <a:r>
              <a:rPr lang="es-AR" dirty="0" smtClean="0"/>
              <a:t>Muestreo aleatorio -&gt; sitios observados y no observados son intercambiables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donde </a:t>
            </a:r>
            <a:r>
              <a:rPr lang="es-AR" i="1" dirty="0" smtClean="0"/>
              <a:t>D</a:t>
            </a:r>
            <a:r>
              <a:rPr lang="es-AR" i="1" baseline="-25000" dirty="0" smtClean="0"/>
              <a:t>m</a:t>
            </a:r>
            <a:r>
              <a:rPr lang="es-AR" dirty="0" smtClean="0"/>
              <a:t> es la abundancia en el sitio  no observado </a:t>
            </a:r>
            <a:r>
              <a:rPr lang="es-AR" i="1" dirty="0" smtClean="0"/>
              <a:t>m</a:t>
            </a:r>
            <a:endParaRPr lang="es-AR" dirty="0" smtClean="0"/>
          </a:p>
          <a:p>
            <a:r>
              <a:rPr lang="es-AR" dirty="0" smtClean="0"/>
              <a:t>Además – la abundancia total es fácil de calcular!</a:t>
            </a:r>
          </a:p>
          <a:p>
            <a:pPr marL="457200" lvl="1" indent="0">
              <a:buNone/>
            </a:pPr>
            <a:endParaRPr lang="es-A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700572"/>
              </p:ext>
            </p:extLst>
          </p:nvPr>
        </p:nvGraphicFramePr>
        <p:xfrm>
          <a:off x="1215791" y="3573692"/>
          <a:ext cx="345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Equation" r:id="rId3" imgW="3454200" imgH="419040" progId="Equation.DSMT4">
                  <p:embed/>
                </p:oleObj>
              </mc:Choice>
              <mc:Fallback>
                <p:oleObj name="Equation" r:id="rId3" imgW="3454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791" y="3573692"/>
                        <a:ext cx="3454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12345"/>
              </p:ext>
            </p:extLst>
          </p:nvPr>
        </p:nvGraphicFramePr>
        <p:xfrm>
          <a:off x="2955691" y="5257912"/>
          <a:ext cx="3428999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" name="Equation" r:id="rId5" imgW="2743200" imgH="825480" progId="Equation.3">
                  <p:embed/>
                </p:oleObj>
              </mc:Choice>
              <mc:Fallback>
                <p:oleObj name="Equation" r:id="rId5" imgW="2743200" imgH="825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5691" y="5257912"/>
                        <a:ext cx="3428999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3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Volvemos a este ejemplo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4" y="1417637"/>
            <a:ext cx="8384905" cy="3476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667" y="53340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Figura 5.1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10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método de modelar los datos (</a:t>
            </a:r>
            <a:r>
              <a:rPr lang="es-ES_tradnl" dirty="0" smtClean="0"/>
              <a:t>no se recomienda) 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Modelar los datos con un modelo lineal o modelo lineal generalizado con un modelo por cada playa</a:t>
            </a:r>
          </a:p>
          <a:p>
            <a:r>
              <a:rPr lang="es-ES_tradnl" dirty="0" smtClean="0"/>
              <a:t>Obtener los valores de los coeficientes, EJ </a:t>
            </a:r>
            <a:r>
              <a:rPr lang="es-ES_tradnl" i="1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baseline="-25000" dirty="0" smtClean="0">
                <a:latin typeface="Symbol" charset="2"/>
                <a:ea typeface="Symbol" charset="2"/>
                <a:cs typeface="Symbol" charset="2"/>
              </a:rPr>
              <a:t>1</a:t>
            </a:r>
            <a:r>
              <a:rPr lang="es-ES_tradnl" i="1" dirty="0">
                <a:ea typeface="Symbol" charset="2"/>
                <a:cs typeface="Symbol" charset="2"/>
              </a:rPr>
              <a:t> </a:t>
            </a:r>
            <a:r>
              <a:rPr lang="es-ES_tradnl" dirty="0" smtClean="0">
                <a:ea typeface="Symbol" charset="2"/>
                <a:cs typeface="Symbol" charset="2"/>
              </a:rPr>
              <a:t>de cada regresión</a:t>
            </a:r>
            <a:endParaRPr lang="es-ES_tradnl" dirty="0">
              <a:ea typeface="Symbol" charset="2"/>
              <a:cs typeface="Symbol" charset="2"/>
            </a:endParaRPr>
          </a:p>
          <a:p>
            <a:r>
              <a:rPr lang="es-ES_tradnl" dirty="0" smtClean="0">
                <a:ea typeface="Symbol" charset="2"/>
                <a:cs typeface="Symbol" charset="2"/>
              </a:rPr>
              <a:t>Usar los valores de coeficientes en una regresión segunda con otra covariable (que tenemos por playa)</a:t>
            </a:r>
          </a:p>
          <a:p>
            <a:r>
              <a:rPr lang="es-ES_tradnl" dirty="0" smtClean="0">
                <a:ea typeface="Symbol" charset="2"/>
                <a:cs typeface="Symbol" charset="2"/>
              </a:rPr>
              <a:t>¿Qué sería el problema?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43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Modelos con efectos aleatorios </a:t>
            </a:r>
            <a:r>
              <a:rPr lang="es-ES_tradnl" dirty="0" smtClean="0"/>
              <a:t>(se recomienda)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3109"/>
            <a:ext cx="8229600" cy="4530725"/>
          </a:xfrm>
        </p:spPr>
        <p:txBody>
          <a:bodyPr/>
          <a:lstStyle/>
          <a:p>
            <a:r>
              <a:rPr lang="es-ES_tradnl" sz="2800" dirty="0" smtClean="0"/>
              <a:t>Los modelos tienen estos componentes</a:t>
            </a:r>
            <a:endParaRPr lang="es-ES_tradnl" sz="2800" dirty="0"/>
          </a:p>
          <a:p>
            <a:endParaRPr lang="es-ES_tradnl" sz="2800" dirty="0" smtClean="0"/>
          </a:p>
          <a:p>
            <a:pPr marL="0" indent="0">
              <a:buNone/>
            </a:pPr>
            <a:endParaRPr lang="es-ES_tradnl" sz="2800" b="1" dirty="0" smtClean="0"/>
          </a:p>
          <a:p>
            <a:pPr marL="0" indent="0">
              <a:buNone/>
            </a:pPr>
            <a:r>
              <a:rPr lang="es-ES_tradnl" sz="2800" b="1" dirty="0" err="1" smtClean="0"/>
              <a:t>R</a:t>
            </a:r>
            <a:r>
              <a:rPr lang="es-ES_tradnl" sz="2800" b="1" baseline="-25000" dirty="0" err="1" smtClean="0"/>
              <a:t>i</a:t>
            </a:r>
            <a:r>
              <a:rPr lang="es-ES_tradnl" sz="2800" dirty="0" smtClean="0"/>
              <a:t> la respuesta o covariable dependiente</a:t>
            </a:r>
            <a:endParaRPr lang="es-ES_tradnl" sz="2800" b="1" dirty="0" smtClean="0"/>
          </a:p>
          <a:p>
            <a:pPr marL="0" indent="0">
              <a:buNone/>
            </a:pPr>
            <a:r>
              <a:rPr lang="es-ES_tradnl" sz="2800" b="1" dirty="0" smtClean="0"/>
              <a:t>X</a:t>
            </a:r>
            <a:r>
              <a:rPr lang="es-ES_tradnl" sz="2800" b="1" baseline="-25000" dirty="0" smtClean="0"/>
              <a:t>i</a:t>
            </a:r>
            <a:r>
              <a:rPr lang="es-ES_tradnl" sz="2800" dirty="0" smtClean="0"/>
              <a:t> covariables independientes</a:t>
            </a:r>
          </a:p>
          <a:p>
            <a:pPr marL="0" indent="0">
              <a:buNone/>
            </a:pPr>
            <a:r>
              <a:rPr lang="es-ES_tradnl" sz="2800" b="1" dirty="0" smtClean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800" dirty="0" smtClean="0">
                <a:ea typeface="Symbol" charset="2"/>
                <a:cs typeface="Symbol" charset="2"/>
              </a:rPr>
              <a:t>vector de coeficientes para los </a:t>
            </a:r>
            <a:r>
              <a:rPr lang="es-ES_tradnl" sz="2800" b="1" dirty="0" smtClean="0">
                <a:ea typeface="Symbol" charset="2"/>
                <a:cs typeface="Symbol" charset="2"/>
              </a:rPr>
              <a:t>X</a:t>
            </a:r>
            <a:r>
              <a:rPr lang="es-ES_tradnl" sz="2800" b="1" baseline="-25000" dirty="0" smtClean="0">
                <a:ea typeface="Symbol" charset="2"/>
                <a:cs typeface="Symbol" charset="2"/>
              </a:rPr>
              <a:t>i</a:t>
            </a:r>
          </a:p>
          <a:p>
            <a:pPr marL="0" indent="0">
              <a:buNone/>
            </a:pPr>
            <a:r>
              <a:rPr lang="es-ES_tradnl" sz="2800" b="1" dirty="0" err="1"/>
              <a:t>Z</a:t>
            </a:r>
            <a:r>
              <a:rPr lang="es-ES_tradnl" sz="2800" b="1" baseline="-25000" dirty="0" err="1" smtClean="0"/>
              <a:t>i</a:t>
            </a:r>
            <a:r>
              <a:rPr lang="es-ES_tradnl" sz="2800" dirty="0" smtClean="0"/>
              <a:t> matriz de diseño para los efectos aleatorios</a:t>
            </a:r>
          </a:p>
          <a:p>
            <a:pPr marL="0" indent="0">
              <a:buNone/>
            </a:pPr>
            <a:r>
              <a:rPr lang="es-ES_tradnl" sz="2800" b="1" dirty="0" err="1" smtClean="0">
                <a:ea typeface="Symbol" charset="2"/>
                <a:cs typeface="Symbol" charset="2"/>
              </a:rPr>
              <a:t>b</a:t>
            </a:r>
            <a:r>
              <a:rPr lang="es-ES_tradnl" sz="2800" b="1" baseline="-25000" dirty="0" err="1" smtClean="0">
                <a:ea typeface="Symbol" charset="2"/>
                <a:cs typeface="Symbol" charset="2"/>
              </a:rPr>
              <a:t>i</a:t>
            </a:r>
            <a:r>
              <a:rPr lang="es-ES_tradnl" sz="2800" dirty="0" smtClean="0">
                <a:ea typeface="Symbol" charset="2"/>
                <a:cs typeface="Symbol" charset="2"/>
              </a:rPr>
              <a:t> vector de coeficientes de los efectos aleatorios</a:t>
            </a:r>
          </a:p>
          <a:p>
            <a:pPr marL="0" indent="0">
              <a:buNone/>
            </a:pPr>
            <a:r>
              <a:rPr lang="es-ES_tradnl" sz="2800" b="1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800" b="1" baseline="-25000" dirty="0" err="1" smtClean="0">
                <a:ea typeface="Symbol" charset="2"/>
                <a:cs typeface="Symbol" charset="2"/>
              </a:rPr>
              <a:t>i</a:t>
            </a:r>
            <a:r>
              <a:rPr lang="es-ES_tradnl" sz="2800" dirty="0" smtClean="0">
                <a:ea typeface="Symbol" charset="2"/>
                <a:cs typeface="Symbol" charset="2"/>
              </a:rPr>
              <a:t> errores</a:t>
            </a:r>
            <a:endParaRPr lang="es-ES_tradnl" sz="2800" dirty="0" smtClean="0">
              <a:latin typeface="Symbol" charset="2"/>
              <a:ea typeface="Symbol" charset="2"/>
              <a:cs typeface="Symbol" charset="2"/>
            </a:endParaRPr>
          </a:p>
          <a:p>
            <a:endParaRPr lang="es-ES_tradnl" sz="2800" b="1" dirty="0" smtClean="0"/>
          </a:p>
          <a:p>
            <a:endParaRPr lang="es-ES_tradnl" sz="2800" dirty="0" smtClean="0"/>
          </a:p>
          <a:p>
            <a:endParaRPr lang="es-ES_tradnl" sz="2800" dirty="0"/>
          </a:p>
          <a:p>
            <a:endParaRPr lang="es-ES_tradnl" sz="2800" dirty="0" smtClean="0"/>
          </a:p>
          <a:p>
            <a:endParaRPr lang="es-ES_tradnl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075926"/>
            <a:ext cx="506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estructura de los efectos aleatorios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Los coeficientes de los afectos aleatorios son distribuido normal con una media de 0 y una matriz de varianza (</a:t>
            </a:r>
            <a:r>
              <a:rPr lang="es-ES_tradnl" b="1" dirty="0" smtClean="0"/>
              <a:t>D</a:t>
            </a:r>
            <a:r>
              <a:rPr lang="es-ES_tradnl" dirty="0" smtClean="0"/>
              <a:t>) que tiene parámetros para estimar </a:t>
            </a: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5" y="3865562"/>
            <a:ext cx="2971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Estimación en modelos con efectos aleatorios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748"/>
            <a:ext cx="8229600" cy="4530725"/>
          </a:xfrm>
        </p:spPr>
        <p:txBody>
          <a:bodyPr>
            <a:normAutofit/>
          </a:bodyPr>
          <a:lstStyle/>
          <a:p>
            <a:r>
              <a:rPr lang="es-AR" dirty="0" smtClean="0"/>
              <a:t>Máxima Verosimilitud – en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Use paquete </a:t>
            </a:r>
            <a:r>
              <a:rPr lang="es-AR" i="1" dirty="0" smtClean="0"/>
              <a:t>lme4</a:t>
            </a:r>
            <a:r>
              <a:rPr lang="es-AR" dirty="0" smtClean="0"/>
              <a:t> y </a:t>
            </a:r>
            <a:r>
              <a:rPr lang="es-AR" i="1" dirty="0" smtClean="0"/>
              <a:t>nlme</a:t>
            </a:r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i="1" dirty="0" smtClean="0"/>
              <a:t>formula = </a:t>
            </a:r>
            <a:r>
              <a:rPr lang="es-AR" b="1" i="1" dirty="0" smtClean="0"/>
              <a:t>c</a:t>
            </a:r>
            <a:r>
              <a:rPr lang="es-AR" i="1" dirty="0" smtClean="0"/>
              <a:t> ~ (1 | factor(</a:t>
            </a:r>
            <a:r>
              <a:rPr lang="es-AR" b="1" i="1" dirty="0" smtClean="0"/>
              <a:t>s</a:t>
            </a:r>
            <a:r>
              <a:rPr lang="es-AR" i="1" dirty="0" smtClean="0"/>
              <a:t>) 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i="1" dirty="0" smtClean="0"/>
          </a:p>
          <a:p>
            <a:r>
              <a:rPr lang="es-AR" dirty="0"/>
              <a:t>Máxima Verosimilitud – </a:t>
            </a:r>
            <a:r>
              <a:rPr lang="es-AR" dirty="0" smtClean="0"/>
              <a:t>en TMB (la proxima semana)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Construya el modelo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Compile modelo, datos, valores iniciales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 smtClean="0"/>
              <a:t>Corra el modelo</a:t>
            </a:r>
          </a:p>
        </p:txBody>
      </p:sp>
    </p:spTree>
    <p:extLst>
      <p:ext uri="{BB962C8B-B14F-4D97-AF65-F5344CB8AC3E}">
        <p14:creationId xmlns:p14="http://schemas.microsoft.com/office/powerpoint/2010/main" val="2085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Estimación REML y MLE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REML es </a:t>
            </a:r>
            <a:r>
              <a:rPr lang="es-ES_tradnl" dirty="0"/>
              <a:t>“</a:t>
            </a:r>
            <a:r>
              <a:rPr lang="es-ES_tradnl" dirty="0" err="1"/>
              <a:t>Restricted</a:t>
            </a:r>
            <a:r>
              <a:rPr lang="es-ES_tradnl" dirty="0"/>
              <a:t> </a:t>
            </a:r>
            <a:r>
              <a:rPr lang="es-ES_tradnl" dirty="0" err="1"/>
              <a:t>Maximum</a:t>
            </a:r>
            <a:r>
              <a:rPr lang="es-ES_tradnl" dirty="0"/>
              <a:t> </a:t>
            </a:r>
            <a:r>
              <a:rPr lang="es-ES_tradnl" dirty="0" err="1"/>
              <a:t>Likelihood</a:t>
            </a:r>
            <a:r>
              <a:rPr lang="es-ES_tradnl" dirty="0" smtClean="0"/>
              <a:t>” y  es un tipo de estimación que </a:t>
            </a:r>
            <a:r>
              <a:rPr lang="es-ES_tradnl" dirty="0"/>
              <a:t>se usa </a:t>
            </a:r>
            <a:r>
              <a:rPr lang="es-ES_tradnl" dirty="0" smtClean="0"/>
              <a:t>en los modelos con efectos aleatorios para modelar la varianza</a:t>
            </a:r>
          </a:p>
          <a:p>
            <a:r>
              <a:rPr lang="es-ES_tradnl" dirty="0" smtClean="0"/>
              <a:t>Usamos MLE en los modelos lineales y los modelos lineales generalizados, </a:t>
            </a:r>
            <a:endParaRPr lang="es-ES_tradnl" dirty="0"/>
          </a:p>
          <a:p>
            <a:r>
              <a:rPr lang="es-ES_tradnl" dirty="0" smtClean="0"/>
              <a:t>En los modelos con efectos aleatorios vamos a usar ambos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1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Los pasos</a:t>
            </a:r>
            <a:r>
              <a:rPr lang="es-ES_tradnl" sz="3200" dirty="0" smtClean="0"/>
              <a:t>*</a:t>
            </a:r>
            <a:r>
              <a:rPr lang="es-ES_tradnl" dirty="0" smtClean="0"/>
              <a:t> de la estimación en modelos con efectos aleatorios en 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</a:t>
            </a:r>
            <a:r>
              <a:rPr lang="es-ES_tradnl" sz="2200" dirty="0" smtClean="0"/>
              <a:t>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Ajuste alternativas formas de las covariables independientes </a:t>
            </a:r>
            <a:r>
              <a:rPr lang="es-ES_tradnl" sz="2200" u="sng" dirty="0" smtClean="0"/>
              <a:t>con ML </a:t>
            </a:r>
            <a:r>
              <a:rPr lang="es-ES_tradnl" sz="2200" dirty="0" smtClean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Identifique la estructura optima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Recorra el modelo en paso 5 </a:t>
            </a:r>
            <a:r>
              <a:rPr lang="es-ES_tradnl" sz="2200" u="sng" dirty="0" smtClean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 smtClean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*Similar de los pasos en p. 121 </a:t>
            </a:r>
            <a:r>
              <a:rPr lang="mr-IN" dirty="0" smtClean="0"/>
              <a:t>–</a:t>
            </a:r>
            <a:r>
              <a:rPr lang="es-ES_tradnl" dirty="0" smtClean="0"/>
              <a:t> 122 de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Donde podríamos encontrar efectos aleatorios también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869"/>
            <a:ext cx="8229600" cy="4525963"/>
          </a:xfrm>
        </p:spPr>
        <p:txBody>
          <a:bodyPr/>
          <a:lstStyle/>
          <a:p>
            <a:r>
              <a:rPr lang="es-AR" sz="2800" dirty="0" smtClean="0"/>
              <a:t>Análisis de varianza (ANOVA)</a:t>
            </a:r>
          </a:p>
          <a:p>
            <a:r>
              <a:rPr lang="es-AR" sz="2800" dirty="0" smtClean="0"/>
              <a:t>Calculamos la varianza adentro de la población y calculamos la varianza entre las poblaciones </a:t>
            </a:r>
          </a:p>
          <a:p>
            <a:r>
              <a:rPr lang="es-AR" sz="2800" dirty="0" smtClean="0"/>
              <a:t>También efectos aleatorios est</a:t>
            </a:r>
            <a:r>
              <a:rPr lang="es-AR" sz="2800" dirty="0"/>
              <a:t>án en </a:t>
            </a:r>
            <a:r>
              <a:rPr lang="es-AR" sz="2800" dirty="0" smtClean="0"/>
              <a:t>análisis </a:t>
            </a:r>
            <a:r>
              <a:rPr lang="es-AR" sz="2800" dirty="0"/>
              <a:t>de la </a:t>
            </a:r>
            <a:r>
              <a:rPr lang="es-AR" sz="2800" dirty="0" smtClean="0"/>
              <a:t>covarianza donde pondríamos incluir una </a:t>
            </a:r>
            <a:r>
              <a:rPr lang="es-AR" sz="2800" dirty="0" err="1" smtClean="0"/>
              <a:t>covariable</a:t>
            </a:r>
            <a:r>
              <a:rPr lang="es-AR" sz="2800" dirty="0" smtClean="0"/>
              <a:t> continua 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7842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</a:t>
            </a:r>
            <a:r>
              <a:rPr lang="es-ES_tradnl" dirty="0" smtClean="0"/>
              <a:t>playas con efectos aleatorios del intercepto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respuesta</a:t>
            </a:r>
            <a:endParaRPr lang="es-ES_tradnl" sz="24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3038" y="2341140"/>
            <a:ext cx="2746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intercepto </a:t>
            </a:r>
            <a:r>
              <a:rPr lang="es-ES_tradnl" sz="2400" dirty="0" smtClean="0"/>
              <a:t>global</a:t>
            </a:r>
            <a:endParaRPr lang="es-ES_tradnl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83015" y="2810422"/>
            <a:ext cx="60384" cy="83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34662" y="5107502"/>
            <a:ext cx="17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pendiente  </a:t>
            </a:r>
            <a:endParaRPr lang="es-ES_tradnl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38" y="3538246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=</a:t>
            </a:r>
            <a:r>
              <a:rPr lang="es-ES_tradnl" sz="32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 smtClean="0"/>
              <a:t> + </a:t>
            </a:r>
            <a:r>
              <a:rPr lang="es-ES_tradnl" sz="32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 + </a:t>
            </a:r>
            <a:r>
              <a:rPr lang="es-ES_tradnl" sz="3200" i="1" dirty="0" err="1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 + </a:t>
            </a:r>
            <a:r>
              <a:rPr lang="es-ES_tradnl" sz="3200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146406" y="4033417"/>
            <a:ext cx="414227" cy="114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89690" y="2400413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</a:t>
            </a:r>
            <a:r>
              <a:rPr lang="es-ES_tradnl" sz="2400" dirty="0" smtClean="0"/>
              <a:t>ovariable independiente</a:t>
            </a:r>
            <a:endParaRPr lang="es-ES_tradnl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37240" y="2810422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Efecto</a:t>
            </a:r>
          </a:p>
          <a:p>
            <a:r>
              <a:rPr lang="es-ES_tradnl" sz="2400" dirty="0"/>
              <a:t>a</a:t>
            </a:r>
            <a:r>
              <a:rPr lang="es-ES_tradnl" sz="2400" dirty="0" smtClean="0"/>
              <a:t>leatorio</a:t>
            </a:r>
          </a:p>
          <a:p>
            <a:r>
              <a:rPr lang="es-ES_tradnl" sz="2400" dirty="0" smtClean="0"/>
              <a:t>intercepto  </a:t>
            </a:r>
            <a:endParaRPr lang="es-ES_tradnl" sz="2400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3409388" y="4123021"/>
            <a:ext cx="262338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5977" y="4810016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error </a:t>
            </a:r>
            <a:endParaRPr lang="es-ES_tradnl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429337" y="3957645"/>
            <a:ext cx="1474530" cy="1042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En playa </a:t>
            </a:r>
            <a:r>
              <a:rPr lang="es-ES_tradnl" sz="2400" i="1" dirty="0" smtClean="0"/>
              <a:t>i</a:t>
            </a:r>
            <a:r>
              <a:rPr lang="es-ES_tradnl" sz="2400" dirty="0" smtClean="0"/>
              <a:t> y sitio </a:t>
            </a:r>
            <a:r>
              <a:rPr lang="es-ES_tradnl" sz="2400" i="1" dirty="0" smtClean="0"/>
              <a:t>j</a:t>
            </a:r>
            <a:endParaRPr lang="es-ES_tradnl" sz="2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9" name="Rectangle 38"/>
          <p:cNvSpPr/>
          <p:nvPr/>
        </p:nvSpPr>
        <p:spPr>
          <a:xfrm flipH="1">
            <a:off x="6707478" y="3311572"/>
            <a:ext cx="1995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t</a:t>
            </a:r>
            <a:r>
              <a:rPr lang="es-ES_tradnl" sz="3200" baseline="30000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 smtClean="0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 smtClean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20726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modelo para las playas con efectos aleatorios del intercepto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50" y="1726358"/>
            <a:ext cx="6852273" cy="4022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7325" y="585787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Figura 5.2 de </a:t>
            </a:r>
            <a:r>
              <a:rPr lang="es-ES_tradnl" dirty="0" err="1" smtClean="0"/>
              <a:t>Zuur</a:t>
            </a:r>
            <a:r>
              <a:rPr lang="es-ES_tradnl" dirty="0" smtClean="0"/>
              <a:t> et al. (2009)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5905270" y="288607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global</a:t>
            </a:r>
            <a:endParaRPr lang="es-ES_tradnl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5329238" y="3255407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8844" y="19298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en playa 2</a:t>
            </a:r>
            <a:endParaRPr lang="es-ES_trad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32812" y="2299216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</a:t>
            </a:r>
            <a:r>
              <a:rPr lang="es-ES_tradnl" sz="3600" dirty="0" smtClean="0"/>
              <a:t>intercepto y de la pendiente</a:t>
            </a:r>
            <a:endParaRPr lang="es-ES_tradnl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5865" y="175053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En playa </a:t>
            </a:r>
            <a:r>
              <a:rPr lang="es-ES_tradnl" sz="2400" i="1" dirty="0" smtClean="0"/>
              <a:t>i</a:t>
            </a:r>
            <a:r>
              <a:rPr lang="es-ES_tradnl" sz="2400" dirty="0" smtClean="0"/>
              <a:t> y sitio </a:t>
            </a:r>
            <a:r>
              <a:rPr lang="es-ES_tradnl" sz="2400" i="1" dirty="0" smtClean="0"/>
              <a:t>j</a:t>
            </a:r>
            <a:endParaRPr lang="es-ES_tradnl" sz="2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2218" y="4985554"/>
            <a:ext cx="196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La respuesta</a:t>
            </a:r>
            <a:endParaRPr lang="es-ES_tradnl" sz="2400" dirty="0"/>
          </a:p>
        </p:txBody>
      </p:sp>
      <p:cxnSp>
        <p:nvCxnSpPr>
          <p:cNvPr id="21" name="Straight Arrow Connector 20"/>
          <p:cNvCxnSpPr>
            <a:stCxn id="23" idx="0"/>
          </p:cNvCxnSpPr>
          <p:nvPr/>
        </p:nvCxnSpPr>
        <p:spPr>
          <a:xfrm flipV="1">
            <a:off x="1905020" y="4123022"/>
            <a:ext cx="107225" cy="86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0188" y="2341140"/>
            <a:ext cx="268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intercepto </a:t>
            </a:r>
            <a:r>
              <a:rPr lang="es-ES_tradnl" sz="2400" dirty="0" smtClean="0"/>
              <a:t>global</a:t>
            </a:r>
            <a:endParaRPr lang="es-ES_tradnl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683015" y="2802805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4662" y="5107502"/>
            <a:ext cx="170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</a:t>
            </a:r>
            <a:r>
              <a:rPr lang="es-ES_tradnl" sz="2400" dirty="0" smtClean="0"/>
              <a:t>endiente</a:t>
            </a:r>
          </a:p>
          <a:p>
            <a:r>
              <a:rPr lang="es-ES_tradnl" sz="2400" dirty="0" smtClean="0"/>
              <a:t>global  </a:t>
            </a:r>
            <a:endParaRPr lang="es-ES_tradnl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85938" y="3538246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i="1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=</a:t>
            </a:r>
            <a:r>
              <a:rPr lang="es-ES_tradnl" sz="32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s-ES_tradnl" sz="3200" dirty="0" smtClean="0"/>
              <a:t> + 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1,i</a:t>
            </a:r>
            <a:r>
              <a:rPr lang="es-ES_tradnl" sz="3200" dirty="0" smtClean="0"/>
              <a:t> + (</a:t>
            </a:r>
            <a:r>
              <a:rPr lang="es-ES_tradnl" sz="3200" i="1" dirty="0" smtClean="0">
                <a:latin typeface="Symbol" charset="2"/>
                <a:ea typeface="Symbol" charset="2"/>
                <a:cs typeface="Symbol" charset="2"/>
              </a:rPr>
              <a:t>b + 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2,i</a:t>
            </a:r>
            <a:r>
              <a:rPr lang="es-ES_tradnl" sz="3200" dirty="0" smtClean="0"/>
              <a:t>)</a:t>
            </a:r>
            <a:r>
              <a:rPr lang="es-ES_tradnl" sz="3200" i="1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r>
              <a:rPr lang="es-ES_tradnl" sz="3200" dirty="0" smtClean="0"/>
              <a:t> + </a:t>
            </a:r>
            <a:r>
              <a:rPr lang="es-ES_tradnl" sz="3200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ij</a:t>
            </a:r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146406" y="4033417"/>
            <a:ext cx="414227" cy="114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8689" y="2308395"/>
            <a:ext cx="229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c</a:t>
            </a:r>
            <a:r>
              <a:rPr lang="es-ES_tradnl" sz="2400" dirty="0" smtClean="0"/>
              <a:t>ovariable independiente</a:t>
            </a:r>
            <a:endParaRPr lang="es-ES_tradnl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396239" y="2718404"/>
            <a:ext cx="523874" cy="8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08789" y="4969359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Efecto</a:t>
            </a:r>
          </a:p>
          <a:p>
            <a:r>
              <a:rPr lang="es-ES_tradnl" sz="2400" dirty="0"/>
              <a:t>a</a:t>
            </a:r>
            <a:r>
              <a:rPr lang="es-ES_tradnl" sz="2400" dirty="0" smtClean="0"/>
              <a:t>leatorio</a:t>
            </a:r>
          </a:p>
          <a:p>
            <a:r>
              <a:rPr lang="es-ES_tradnl" sz="2400" dirty="0" smtClean="0"/>
              <a:t>intercepto  </a:t>
            </a:r>
            <a:endParaRPr lang="es-ES_tradnl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409387" y="4123021"/>
            <a:ext cx="211284" cy="846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37705" y="5209200"/>
            <a:ext cx="8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/>
              <a:t>error </a:t>
            </a:r>
            <a:endParaRPr lang="es-ES_tradnl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314062" y="4144915"/>
            <a:ext cx="447285" cy="1071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5113" y="384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4" name="Rectangle 33"/>
          <p:cNvSpPr/>
          <p:nvPr/>
        </p:nvSpPr>
        <p:spPr>
          <a:xfrm flipH="1">
            <a:off x="7126661" y="3367291"/>
            <a:ext cx="1909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b="1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dirty="0" err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</a:t>
            </a:r>
            <a:r>
              <a:rPr lang="es-ES_tradnl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s-ES_tradnl" sz="3200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err="1">
                <a:latin typeface="Times" charset="0"/>
                <a:ea typeface="Times" charset="0"/>
                <a:cs typeface="Times" charset="0"/>
              </a:rPr>
              <a:t>~N</a:t>
            </a:r>
            <a:r>
              <a:rPr lang="es-ES_tradnl" sz="3200" dirty="0">
                <a:latin typeface="Times" charset="0"/>
                <a:ea typeface="Times" charset="0"/>
                <a:cs typeface="Times" charset="0"/>
              </a:rPr>
              <a:t>(0,</a:t>
            </a:r>
            <a:r>
              <a:rPr lang="es-ES_tradnl" sz="3200" dirty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s-ES_tradnl" sz="3200" baseline="30000" dirty="0">
                <a:latin typeface="Symbol" charset="2"/>
                <a:ea typeface="Symbol" charset="2"/>
                <a:cs typeface="Symbol" charset="2"/>
              </a:rPr>
              <a:t>2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2864" y="1887050"/>
            <a:ext cx="15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Efecto</a:t>
            </a:r>
          </a:p>
          <a:p>
            <a:r>
              <a:rPr lang="es-ES_tradnl" sz="2400" dirty="0"/>
              <a:t>a</a:t>
            </a:r>
            <a:r>
              <a:rPr lang="es-ES_tradnl" sz="2400" dirty="0" smtClean="0"/>
              <a:t>leatorio</a:t>
            </a:r>
          </a:p>
          <a:p>
            <a:r>
              <a:rPr lang="es-ES_tradnl" sz="2400" dirty="0" smtClean="0"/>
              <a:t>pendiente  </a:t>
            </a:r>
            <a:endParaRPr lang="es-ES_tradnl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81010" y="3087379"/>
            <a:ext cx="172158" cy="559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El modelo para las playas con efectos aleatorios del intercepto y de la pendiente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" y="1417638"/>
            <a:ext cx="8417891" cy="4840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5270" y="31289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global</a:t>
            </a:r>
            <a:endParaRPr lang="es-ES_tradnl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29238" y="3498299"/>
            <a:ext cx="1572459" cy="1173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08844" y="217277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La relación en playa 2</a:t>
            </a:r>
            <a:endParaRPr lang="es-ES_tradnl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77854" y="2542108"/>
            <a:ext cx="1427418" cy="113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Modelos lineales generalizados mixtos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783737" y="1098884"/>
            <a:ext cx="4299575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r>
              <a:rPr lang="es-ES_tradnl" sz="3200" dirty="0" smtClean="0"/>
              <a:t>= </a:t>
            </a:r>
            <a:r>
              <a:rPr lang="es-ES_tradnl" sz="3200" b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 </a:t>
            </a:r>
            <a:r>
              <a:rPr lang="es-ES_tradnl" sz="3200" b="1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smtClean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 smtClean="0"/>
              <a:t>+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s-ES_tradnl" sz="3200" baseline="-25000" dirty="0" smtClean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R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= </a:t>
            </a:r>
            <a:r>
              <a:rPr lang="es-ES_tradnl" sz="3200" i="1" dirty="0" smtClean="0">
                <a:latin typeface="Times" charset="0"/>
                <a:ea typeface="Times" charset="0"/>
                <a:cs typeface="Times" charset="0"/>
              </a:rPr>
              <a:t>f </a:t>
            </a:r>
            <a:r>
              <a:rPr lang="es-ES_tradnl" sz="3200" baseline="30000" dirty="0" smtClean="0">
                <a:latin typeface="Times" charset="0"/>
                <a:ea typeface="Times" charset="0"/>
                <a:cs typeface="Times" charset="0"/>
              </a:rPr>
              <a:t>-1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s-ES_tradnl" sz="3200" b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/>
              <a:t> </a:t>
            </a:r>
            <a:r>
              <a:rPr lang="es-ES_tradnl" sz="3200" b="1" dirty="0" smtClean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s-ES_tradnl" sz="3200" i="1" dirty="0" smtClean="0"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s-ES_tradnl" sz="3200" dirty="0" smtClean="0"/>
              <a:t>+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Z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s-ES_tradnl" sz="3200" b="1" dirty="0" err="1" smtClean="0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es-ES_tradnl" sz="3200" b="1" dirty="0" err="1" smtClean="0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3200" baseline="-25000" dirty="0" err="1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s-ES_tradnl" sz="32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s-ES_tradnl" sz="3200" baseline="-25000" dirty="0" smtClean="0">
              <a:latin typeface="Times" charset="0"/>
              <a:ea typeface="Times" charset="0"/>
              <a:cs typeface="Times" charset="0"/>
            </a:endParaRPr>
          </a:p>
          <a:p>
            <a:endParaRPr lang="es-ES_tradnl" sz="3200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7273" y="2774901"/>
            <a:ext cx="6386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i="1" dirty="0" smtClean="0">
                <a:latin typeface="Times" charset="0"/>
                <a:ea typeface="Times" charset="0"/>
                <a:cs typeface="Times" charset="0"/>
              </a:rPr>
              <a:t>f</a:t>
            </a:r>
            <a:r>
              <a:rPr lang="es-ES_tradnl" sz="2400" dirty="0" smtClean="0">
                <a:latin typeface="Times" charset="0"/>
                <a:ea typeface="Times" charset="0"/>
                <a:cs typeface="Times" charset="0"/>
              </a:rPr>
              <a:t>( )</a:t>
            </a:r>
            <a:r>
              <a:rPr lang="es-ES_tradnl" sz="2400" dirty="0" smtClean="0"/>
              <a:t> es la función de enlace</a:t>
            </a:r>
          </a:p>
          <a:p>
            <a:r>
              <a:rPr lang="es-ES_tradnl" sz="2400" b="1" dirty="0" err="1" smtClean="0"/>
              <a:t>R</a:t>
            </a:r>
            <a:r>
              <a:rPr lang="es-ES_tradnl" sz="2400" b="1" baseline="-25000" dirty="0" err="1" smtClean="0"/>
              <a:t>i</a:t>
            </a:r>
            <a:r>
              <a:rPr lang="es-ES_tradnl" sz="2400" dirty="0" smtClean="0"/>
              <a:t> </a:t>
            </a:r>
            <a:r>
              <a:rPr lang="es-ES_tradnl" sz="2400" dirty="0"/>
              <a:t>la respuesta o covariable dependiente</a:t>
            </a:r>
            <a:endParaRPr lang="es-ES_tradnl" sz="2400" b="1" dirty="0"/>
          </a:p>
          <a:p>
            <a:r>
              <a:rPr lang="es-ES_tradnl" sz="2400" b="1" dirty="0"/>
              <a:t>X</a:t>
            </a:r>
            <a:r>
              <a:rPr lang="es-ES_tradnl" sz="2400" b="1" baseline="-25000" dirty="0"/>
              <a:t>i</a:t>
            </a:r>
            <a:r>
              <a:rPr lang="es-ES_tradnl" sz="2400" dirty="0"/>
              <a:t> covariables independientes</a:t>
            </a:r>
          </a:p>
          <a:p>
            <a:r>
              <a:rPr lang="es-ES_tradnl" sz="2400" b="1" dirty="0">
                <a:latin typeface="Symbol" charset="2"/>
                <a:ea typeface="Symbol" charset="2"/>
                <a:cs typeface="Symbol" charset="2"/>
              </a:rPr>
              <a:t>b </a:t>
            </a:r>
            <a:r>
              <a:rPr lang="es-ES_tradnl" sz="2400" dirty="0">
                <a:ea typeface="Symbol" charset="2"/>
                <a:cs typeface="Symbol" charset="2"/>
              </a:rPr>
              <a:t>vector de coeficientes para los </a:t>
            </a:r>
            <a:r>
              <a:rPr lang="es-ES_tradnl" sz="2400" b="1" dirty="0">
                <a:ea typeface="Symbol" charset="2"/>
                <a:cs typeface="Symbol" charset="2"/>
              </a:rPr>
              <a:t>X</a:t>
            </a:r>
            <a:r>
              <a:rPr lang="es-ES_tradnl" sz="2400" b="1" baseline="-25000" dirty="0">
                <a:ea typeface="Symbol" charset="2"/>
                <a:cs typeface="Symbol" charset="2"/>
              </a:rPr>
              <a:t>i</a:t>
            </a:r>
          </a:p>
          <a:p>
            <a:r>
              <a:rPr lang="es-ES_tradnl" sz="2400" b="1" dirty="0" err="1"/>
              <a:t>Z</a:t>
            </a:r>
            <a:r>
              <a:rPr lang="es-ES_tradnl" sz="2400" b="1" baseline="-25000" dirty="0" err="1"/>
              <a:t>i</a:t>
            </a:r>
            <a:r>
              <a:rPr lang="es-ES_tradnl" sz="2400" dirty="0"/>
              <a:t> matriz de diseño para los efectos aleatorios</a:t>
            </a:r>
          </a:p>
          <a:p>
            <a:r>
              <a:rPr lang="es-ES_tradnl" sz="2400" b="1" dirty="0" err="1">
                <a:ea typeface="Symbol" charset="2"/>
                <a:cs typeface="Symbol" charset="2"/>
              </a:rPr>
              <a:t>b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vector de coeficientes de los efectos aleatorios</a:t>
            </a:r>
          </a:p>
          <a:p>
            <a:r>
              <a:rPr lang="es-ES_tradnl" sz="2400" b="1" dirty="0" err="1">
                <a:latin typeface="Symbol" charset="2"/>
                <a:ea typeface="Symbol" charset="2"/>
                <a:cs typeface="Symbol" charset="2"/>
              </a:rPr>
              <a:t>e</a:t>
            </a:r>
            <a:r>
              <a:rPr lang="es-ES_tradnl" sz="2400" b="1" baseline="-25000" dirty="0" err="1">
                <a:ea typeface="Symbol" charset="2"/>
                <a:cs typeface="Symbol" charset="2"/>
              </a:rPr>
              <a:t>i</a:t>
            </a:r>
            <a:r>
              <a:rPr lang="es-ES_tradnl" sz="2400" dirty="0">
                <a:ea typeface="Symbol" charset="2"/>
                <a:cs typeface="Symbol" charset="2"/>
              </a:rPr>
              <a:t> errores</a:t>
            </a:r>
            <a:endParaRPr lang="es-ES_tradnl" sz="2400" dirty="0">
              <a:latin typeface="Symbol" charset="2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97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 que el paquete lme4 dice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dirty="0" smtClean="0"/>
              <a:t>“The </a:t>
            </a:r>
            <a:r>
              <a:rPr lang="en-US" sz="2800" dirty="0"/>
              <a:t>expression for the likelihood of a mixed-effects model is an integral over the random effects space. For a linear mixed-effects model (LMM), as fit by </a:t>
            </a:r>
            <a:r>
              <a:rPr lang="en-US" sz="2800" dirty="0">
                <a:hlinkClick r:id="rId2"/>
              </a:rPr>
              <a:t>lmer</a:t>
            </a:r>
            <a:r>
              <a:rPr lang="en-US" sz="2800" dirty="0"/>
              <a:t>, this integral can be evaluated exactly. For a GLMM the integral must be approximated. The most reliable approximation for GLMMs is adaptive Gauss-</a:t>
            </a:r>
            <a:r>
              <a:rPr lang="en-US" sz="2800" dirty="0" err="1"/>
              <a:t>Hermite</a:t>
            </a:r>
            <a:r>
              <a:rPr lang="en-US" sz="2800" dirty="0"/>
              <a:t> quadrature, at present implemented only for models with a single scalar random effect</a:t>
            </a:r>
            <a:r>
              <a:rPr lang="en-US" sz="2800" dirty="0" smtClean="0"/>
              <a:t>.”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682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7813"/>
            <a:ext cx="9144000" cy="1139825"/>
          </a:xfrm>
        </p:spPr>
        <p:txBody>
          <a:bodyPr/>
          <a:lstStyle/>
          <a:p>
            <a:pPr algn="r"/>
            <a:r>
              <a:rPr lang="es-AR" dirty="0" smtClean="0"/>
              <a:t>Ejemplo - relación entre peso y longitud</a:t>
            </a:r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6" y="1102933"/>
            <a:ext cx="6878545" cy="45311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567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599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regresión</a:t>
            </a:r>
            <a:r>
              <a:rPr lang="en-US" dirty="0" smtClean="0"/>
              <a:t> lineal – solo </a:t>
            </a:r>
            <a:r>
              <a:rPr lang="en-US" dirty="0" err="1" smtClean="0"/>
              <a:t>una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71" y="1470393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0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Regresiones independentes</a:t>
            </a:r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/>
          <a:lstStyle/>
          <a:p>
            <a:r>
              <a:rPr lang="es-AR" dirty="0" smtClean="0"/>
              <a:t>Usamos modelos distintos para cada población </a:t>
            </a:r>
          </a:p>
          <a:p>
            <a:r>
              <a:rPr lang="es-AR" dirty="0" smtClean="0"/>
              <a:t>Ecuaciones </a:t>
            </a:r>
            <a:r>
              <a:rPr lang="es-AR" dirty="0" err="1" smtClean="0"/>
              <a:t>distinctas</a:t>
            </a:r>
            <a:r>
              <a:rPr lang="es-AR" dirty="0" smtClean="0"/>
              <a:t> en la relación peso-longitud para cada población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4689709" y="3639599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smtClean="0"/>
              <a:t>Para población </a:t>
            </a:r>
            <a:r>
              <a:rPr lang="es-AR" sz="3200" i="1" smtClean="0">
                <a:latin typeface="Times New Roman"/>
                <a:cs typeface="Times New Roman"/>
              </a:rPr>
              <a:t>i</a:t>
            </a:r>
            <a:r>
              <a:rPr lang="es-AR" sz="3200" smtClean="0"/>
              <a:t> y longitud </a:t>
            </a:r>
            <a:r>
              <a:rPr lang="es-AR" sz="3200" i="1" smtClean="0">
                <a:latin typeface="Times New Roman"/>
                <a:cs typeface="Times New Roman"/>
              </a:rPr>
              <a:t>j</a:t>
            </a:r>
            <a:endParaRPr lang="es-AR" sz="3200" i="1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1539067"/>
            <a:ext cx="3733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Regresiones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6" y="1417638"/>
            <a:ext cx="6400800" cy="421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04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1185" y="3352798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994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mtClean="0"/>
              <a:t>Modelo Jerárquico</a:t>
            </a:r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3740752" cy="4525963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Usamos una regresión en que los interceptos </a:t>
            </a:r>
            <a:r>
              <a:rPr lang="es-AR" i="1" dirty="0" smtClean="0">
                <a:latin typeface="Times New Roman"/>
                <a:cs typeface="Times New Roman"/>
              </a:rPr>
              <a:t>α</a:t>
            </a:r>
            <a:r>
              <a:rPr lang="es-AR" i="1" baseline="-25000" dirty="0" smtClean="0">
                <a:latin typeface="Times New Roman"/>
                <a:cs typeface="Times New Roman"/>
              </a:rPr>
              <a:t>i</a:t>
            </a:r>
            <a:r>
              <a:rPr lang="es-AR" dirty="0" smtClean="0"/>
              <a:t> son efectos aleatorios que vienen de una distribución común</a:t>
            </a:r>
          </a:p>
          <a:p>
            <a:r>
              <a:rPr lang="es-AR" dirty="0" smtClean="0"/>
              <a:t>Errores residuales </a:t>
            </a:r>
            <a:r>
              <a:rPr lang="es-AR" i="1" dirty="0" smtClean="0">
                <a:latin typeface="Times New Roman"/>
                <a:cs typeface="Times New Roman"/>
              </a:rPr>
              <a:t>ε</a:t>
            </a:r>
            <a:r>
              <a:rPr lang="es-AR" i="1" baseline="-25000" dirty="0" smtClean="0">
                <a:latin typeface="Times New Roman"/>
                <a:cs typeface="Times New Roman"/>
              </a:rPr>
              <a:t>i,j</a:t>
            </a:r>
            <a:r>
              <a:rPr lang="es-AR" dirty="0" smtClean="0"/>
              <a:t> vienen de una distribution sobre todas las observaciónes</a:t>
            </a:r>
            <a:endParaRPr lang="es-AR" dirty="0"/>
          </a:p>
        </p:txBody>
      </p:sp>
      <p:sp>
        <p:nvSpPr>
          <p:cNvPr id="7" name="TextBox 6"/>
          <p:cNvSpPr txBox="1"/>
          <p:nvPr/>
        </p:nvSpPr>
        <p:spPr>
          <a:xfrm>
            <a:off x="4703762" y="484865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para población </a:t>
            </a:r>
            <a:r>
              <a:rPr lang="es-AR" sz="3200" i="1" dirty="0" smtClean="0">
                <a:latin typeface="Times New Roman"/>
                <a:cs typeface="Times New Roman"/>
              </a:rPr>
              <a:t>i </a:t>
            </a:r>
            <a:r>
              <a:rPr lang="es-AR" sz="3200" dirty="0" smtClean="0">
                <a:cs typeface="Times New Roman"/>
              </a:rPr>
              <a:t>y longitud</a:t>
            </a:r>
            <a:r>
              <a:rPr lang="es-AR" sz="3200" dirty="0" smtClean="0"/>
              <a:t> </a:t>
            </a:r>
            <a:r>
              <a:rPr lang="es-AR" sz="3200" i="1" dirty="0" smtClean="0">
                <a:latin typeface="Times New Roman"/>
                <a:cs typeface="Times New Roman"/>
              </a:rPr>
              <a:t>j</a:t>
            </a:r>
            <a:endParaRPr lang="es-AR" sz="3200" i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8" y="1417638"/>
            <a:ext cx="3771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Estimación</a:t>
            </a:r>
            <a:r>
              <a:rPr lang="en-US" dirty="0" smtClean="0"/>
              <a:t> en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jerárquicos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092200"/>
            <a:ext cx="6566283" cy="467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3481" y="1505843"/>
            <a:ext cx="5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3481" y="190220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Independiente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04847" y="1693550"/>
            <a:ext cx="458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6127" y="2110565"/>
            <a:ext cx="45863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67554" y="515229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Longitud</a:t>
            </a:r>
            <a:endParaRPr lang="es-AR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89942" y="3180582"/>
            <a:ext cx="15298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Peso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401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Edge.thmx</Template>
  <TotalTime>3584</TotalTime>
  <Words>1318</Words>
  <Application>Microsoft Macintosh PowerPoint</Application>
  <PresentationFormat>On-screen Show (4:3)</PresentationFormat>
  <Paragraphs>218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Calibri</vt:lpstr>
      <vt:lpstr>Garamond</vt:lpstr>
      <vt:lpstr>ＭＳ Ｐゴシック</vt:lpstr>
      <vt:lpstr>Symbol</vt:lpstr>
      <vt:lpstr>Tahoma</vt:lpstr>
      <vt:lpstr>Times</vt:lpstr>
      <vt:lpstr>Times New Roman</vt:lpstr>
      <vt:lpstr>Wingdings</vt:lpstr>
      <vt:lpstr>Arial</vt:lpstr>
      <vt:lpstr>Edge</vt:lpstr>
      <vt:lpstr>Equation</vt:lpstr>
      <vt:lpstr>Modelos Jerárquicos 10 enero 2018</vt:lpstr>
      <vt:lpstr>¿Qué son los modelos jerárquicos?</vt:lpstr>
      <vt:lpstr>Donde podríamos encontrar efectos aleatorios también</vt:lpstr>
      <vt:lpstr>Ejemplo - relación entre peso y longitud</vt:lpstr>
      <vt:lpstr>Usamos regresión lineal – solo una</vt:lpstr>
      <vt:lpstr>Regresiones independentes</vt:lpstr>
      <vt:lpstr>Regresiones independentes</vt:lpstr>
      <vt:lpstr>Modelo Jerárquico</vt:lpstr>
      <vt:lpstr>Estimación en modelos jerárquicos</vt:lpstr>
      <vt:lpstr>Estimación en modelos jerárquicos - achicamiento</vt:lpstr>
      <vt:lpstr>Canjeable (intercambiables)</vt:lpstr>
      <vt:lpstr>Grupos y efectos aleatorios</vt:lpstr>
      <vt:lpstr>Un ejemplo - identificación de los efectos aleatorios </vt:lpstr>
      <vt:lpstr>Vocabulario de los efectos aleatorios</vt:lpstr>
      <vt:lpstr>Razones para el uso de MJ</vt:lpstr>
      <vt:lpstr>Razones para el uso de MJ II</vt:lpstr>
      <vt:lpstr>Teniendo en cuenta la sobre-dispersion via efectos aleatorios</vt:lpstr>
      <vt:lpstr>Poisson y Poisson con efectos aleatorios</vt:lpstr>
      <vt:lpstr>Diseño de muestreo hipotético   Ranita de Darwin</vt:lpstr>
      <vt:lpstr>Diseño #1</vt:lpstr>
      <vt:lpstr>Diseño #2</vt:lpstr>
      <vt:lpstr>Predicción en un sitio nuevo</vt:lpstr>
      <vt:lpstr>Volvemos a este ejemplo</vt:lpstr>
      <vt:lpstr>Un método de modelar los datos (no se recomienda) </vt:lpstr>
      <vt:lpstr>Modelos con efectos aleatorios (se recomienda)</vt:lpstr>
      <vt:lpstr>La estructura de los efectos aleatorios</vt:lpstr>
      <vt:lpstr>Estimación en modelos con efectos aleatorios</vt:lpstr>
      <vt:lpstr>Estimación REML y MLE</vt:lpstr>
      <vt:lpstr>Los pasos* de la estimación en modelos con efectos aleatorios en R</vt:lpstr>
      <vt:lpstr>El modelo para las playas con efectos aleatorios del intercepto</vt:lpstr>
      <vt:lpstr>El modelo para las playas con efectos aleatorios del intercepto</vt:lpstr>
      <vt:lpstr>El modelo para las playas con efectos aleatorios del intercepto y de la pendiente</vt:lpstr>
      <vt:lpstr>El modelo para las playas con efectos aleatorios del intercepto y de la pendiente</vt:lpstr>
      <vt:lpstr>Modelos lineales generalizados mixtos</vt:lpstr>
      <vt:lpstr>Lo que el paquete lme4 dice…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models 21 january 2015</dc:title>
  <dc:creator>Noble Hendrix</dc:creator>
  <cp:lastModifiedBy>ALBERT N. HENDRIX</cp:lastModifiedBy>
  <cp:revision>167</cp:revision>
  <dcterms:created xsi:type="dcterms:W3CDTF">2015-01-11T18:25:48Z</dcterms:created>
  <dcterms:modified xsi:type="dcterms:W3CDTF">2018-01-14T13:32:06Z</dcterms:modified>
</cp:coreProperties>
</file>